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95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E4BB3-AA69-4192-A7A6-B794ADF86550}" type="datetimeFigureOut">
              <a:rPr lang="en-GB" smtClean="0"/>
              <a:t>30/01/2025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B024F3-707D-4950-A973-559F062C569A}" type="slidenum">
              <a:rPr lang="en-GB" smtClean="0"/>
              <a:t>‹#›</a:t>
            </a:fld>
            <a:endParaRPr lang="en-GB"/>
          </a:p>
        </p:txBody>
      </p:sp>
    </p:spTree>
    <p:extLst>
      <p:ext uri="{BB962C8B-B14F-4D97-AF65-F5344CB8AC3E}">
        <p14:creationId xmlns:p14="http://schemas.microsoft.com/office/powerpoint/2010/main" val="949357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B024F3-707D-4950-A973-559F062C569A}" type="slidenum">
              <a:rPr lang="en-GB" smtClean="0"/>
              <a:t>1</a:t>
            </a:fld>
            <a:endParaRPr lang="en-GB"/>
          </a:p>
        </p:txBody>
      </p:sp>
    </p:spTree>
    <p:extLst>
      <p:ext uri="{BB962C8B-B14F-4D97-AF65-F5344CB8AC3E}">
        <p14:creationId xmlns:p14="http://schemas.microsoft.com/office/powerpoint/2010/main" val="1591890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Pts val="1000"/>
              <a:buFont typeface="Symbol" panose="05050102010706020507" pitchFamily="18" charset="2"/>
              <a:buNone/>
              <a:tabLst>
                <a:tab pos="457200" algn="l"/>
              </a:tabLst>
              <a:defRPr/>
            </a:pPr>
            <a:r>
              <a:rPr lang="en-GB" sz="1800" b="1" dirty="0">
                <a:effectLst/>
                <a:latin typeface="Times New Roman" panose="02020603050405020304" pitchFamily="18" charset="0"/>
                <a:ea typeface="Aptos" panose="020B0004020202020204" pitchFamily="34" charset="0"/>
                <a:cs typeface="Times New Roman" panose="02020603050405020304" pitchFamily="18" charset="0"/>
              </a:rPr>
              <a:t>Speaker Notes: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Begin by describing the operational issues, focussing on how longer wait times effect both customer satisfaction and the cafe's efficiency </a:t>
            </a:r>
            <a:r>
              <a:rPr lang="en-US" sz="1800" dirty="0">
                <a:effectLst/>
                <a:latin typeface="Times New Roman" panose="02020603050405020304" pitchFamily="18" charset="0"/>
                <a:ea typeface="Aptos" panose="020B0004020202020204" pitchFamily="34" charset="0"/>
                <a:cs typeface="Times New Roman" panose="02020603050405020304" pitchFamily="18" charset="0"/>
              </a:rPr>
              <a:t>(Lillo-Box, 2019)</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Discuss the financial implications, including the 15% loss in income that show immediate action is essential to prevent future financial decline.</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Stress the importance of client input, particularly the significant reduction in satisfaction rates from last year to this year, indicating that customers are growing increasingly dissatisfied.</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Look at how these practical and financial problems are connected. For example, a drop in foot traffic and income is likely due to customers being less satisfied with the value and length of wait times.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Lastly, stress how important it is to solve these problems right away so the business can stay stable and committed to doing things the right way in a competitive market.</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B024F3-707D-4950-A973-559F062C569A}" type="slidenum">
              <a:rPr lang="en-GB" smtClean="0"/>
              <a:t>3</a:t>
            </a:fld>
            <a:endParaRPr lang="en-GB"/>
          </a:p>
        </p:txBody>
      </p:sp>
    </p:spTree>
    <p:extLst>
      <p:ext uri="{BB962C8B-B14F-4D97-AF65-F5344CB8AC3E}">
        <p14:creationId xmlns:p14="http://schemas.microsoft.com/office/powerpoint/2010/main" val="1755476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Aptos" panose="020B0004020202020204" pitchFamily="34" charset="0"/>
                <a:cs typeface="Times New Roman" panose="02020603050405020304" pitchFamily="18" charset="0"/>
              </a:rPr>
              <a:t>Speaker Notes: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To begin, talk about the effects on operations, such as how errors during busy times slow down service and hurt both the customer experience and the mood of staff.</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Now talk about the effects on money, focussing on how losing a lot of customers directly leads to big income drops and how rising prices due to inflation hurt profit margins.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Focus on how losing customers could hurt the café's customer base over the long run, which could mean the business fails badly.</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café's character as a star in sustainable and ethical business practices could be hurt by ongoing operating issues, which is a threat to the brand's identity (Dilla Nur Rahma, 202).</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Again, stress how important it is to act quickly to avoid these problems and protect the café's long-term success and security in a market that is very competitive.</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B024F3-707D-4950-A973-559F062C569A}" type="slidenum">
              <a:rPr lang="en-GB" smtClean="0"/>
              <a:t>4</a:t>
            </a:fld>
            <a:endParaRPr lang="en-GB"/>
          </a:p>
        </p:txBody>
      </p:sp>
    </p:spTree>
    <p:extLst>
      <p:ext uri="{BB962C8B-B14F-4D97-AF65-F5344CB8AC3E}">
        <p14:creationId xmlns:p14="http://schemas.microsoft.com/office/powerpoint/2010/main" val="15199925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Aptos" panose="020B0004020202020204" pitchFamily="34" charset="0"/>
                <a:cs typeface="Times New Roman" panose="02020603050405020304" pitchFamily="18" charset="0"/>
              </a:rPr>
              <a:t>Speaker Notes: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b="1" dirty="0">
                <a:effectLst/>
                <a:latin typeface="Times New Roman" panose="02020603050405020304" pitchFamily="18" charset="0"/>
                <a:ea typeface="Aptos" panose="020B0004020202020204" pitchFamily="34" charset="0"/>
                <a:cs typeface="Times New Roman" panose="02020603050405020304" pitchFamily="18" charset="0"/>
              </a:rPr>
              <a:t>Political Impact:</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International trade rules affect the cost and supply of imported coffee beans, which is crucial for the café's ethical sourcing. Possible local business tax increases could make things worse financially.</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b="1" dirty="0">
                <a:effectLst/>
                <a:latin typeface="Times New Roman" panose="02020603050405020304" pitchFamily="18" charset="0"/>
                <a:ea typeface="Aptos" panose="020B0004020202020204" pitchFamily="34" charset="0"/>
                <a:cs typeface="Times New Roman" panose="02020603050405020304" pitchFamily="18" charset="0"/>
              </a:rPr>
              <a:t>Economic Considerations:</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Inflation raises raw material prices, lowering profitability. When the economy is bad, people spend less on non-essentials, especially in casual restaurants </a:t>
            </a:r>
            <a:r>
              <a:rPr lang="en-US" sz="1800" dirty="0">
                <a:effectLst/>
                <a:latin typeface="Times New Roman" panose="02020603050405020304" pitchFamily="18" charset="0"/>
                <a:ea typeface="Aptos" panose="020B0004020202020204" pitchFamily="34" charset="0"/>
                <a:cs typeface="Times New Roman" panose="02020603050405020304" pitchFamily="18" charset="0"/>
              </a:rPr>
              <a:t>(Pan, 2019)</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b="1" dirty="0">
                <a:effectLst/>
                <a:latin typeface="Times New Roman" panose="02020603050405020304" pitchFamily="18" charset="0"/>
                <a:ea typeface="Aptos" panose="020B0004020202020204" pitchFamily="34" charset="0"/>
                <a:cs typeface="Times New Roman" panose="02020603050405020304" pitchFamily="18" charset="0"/>
              </a:rPr>
              <a:t>Social Trends:</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Technology investment supports speedier service and digital contact. More people are interested in health and organic options, which means that the menu could be expanded.</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b="1" dirty="0">
                <a:effectLst/>
                <a:latin typeface="Times New Roman" panose="02020603050405020304" pitchFamily="18" charset="0"/>
                <a:ea typeface="Aptos" panose="020B0004020202020204" pitchFamily="34" charset="0"/>
                <a:cs typeface="Times New Roman" panose="02020603050405020304" pitchFamily="18" charset="0"/>
              </a:rPr>
              <a:t>Technological Advancements:</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Competitors' digital systems have boosted customer expectations, driving comparable expenditures to improve convenience and speed.</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b="1" dirty="0">
                <a:effectLst/>
                <a:latin typeface="Times New Roman" panose="02020603050405020304" pitchFamily="18" charset="0"/>
                <a:ea typeface="Aptos" panose="020B0004020202020204" pitchFamily="34" charset="0"/>
                <a:cs typeface="Times New Roman" panose="02020603050405020304" pitchFamily="18" charset="0"/>
              </a:rPr>
              <a:t>Environmental Factors:</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As rules change, customer desire for sustainability affects supply chain management.</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b="1" dirty="0">
                <a:effectLst/>
                <a:latin typeface="Times New Roman" panose="02020603050405020304" pitchFamily="18" charset="0"/>
                <a:ea typeface="Aptos" panose="020B0004020202020204" pitchFamily="34" charset="0"/>
                <a:cs typeface="Times New Roman" panose="02020603050405020304" pitchFamily="18" charset="0"/>
              </a:rPr>
              <a:t>Legal Requirements:</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Changes to employment legislation may increase costs; health and safety compliance is crucial to avoid penalties and protect reputation.</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B024F3-707D-4950-A973-559F062C569A}" type="slidenum">
              <a:rPr lang="en-GB" smtClean="0"/>
              <a:t>5</a:t>
            </a:fld>
            <a:endParaRPr lang="en-GB"/>
          </a:p>
        </p:txBody>
      </p:sp>
    </p:spTree>
    <p:extLst>
      <p:ext uri="{BB962C8B-B14F-4D97-AF65-F5344CB8AC3E}">
        <p14:creationId xmlns:p14="http://schemas.microsoft.com/office/powerpoint/2010/main" val="3331218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Aptos" panose="020B0004020202020204" pitchFamily="34" charset="0"/>
                <a:cs typeface="Times New Roman" panose="02020603050405020304" pitchFamily="18" charset="0"/>
              </a:rPr>
              <a:t>Speaker Notes: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Start by discussing how the Fishbone Diagram visualises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GreenBean</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Café's difficulties. This solution simplifies complex issues including service, staffing, operations, marketing, and external influences.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Discuss key factors in each category. Show how longer wait times and staff turnover affect customer satisfaction and efficiency. Discuss how outdated equipment and supply chain delays hamper service.</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r>
              <a:rPr lang="en-GB" sz="1800" kern="0" dirty="0">
                <a:effectLst/>
                <a:latin typeface="Times New Roman" panose="02020603050405020304" pitchFamily="18" charset="0"/>
                <a:ea typeface="Aptos" panose="020B0004020202020204" pitchFamily="34" charset="0"/>
              </a:rPr>
              <a:t>Finally, emphasise the necessity for strategic marketing and operational management changes to address these difficulties and strengthen the café's resilience against economic constraints and competition </a:t>
            </a:r>
            <a:r>
              <a:rPr lang="en-US" sz="1800" kern="0" dirty="0">
                <a:effectLst/>
                <a:latin typeface="Times New Roman" panose="02020603050405020304" pitchFamily="18" charset="0"/>
                <a:ea typeface="Aptos" panose="020B0004020202020204" pitchFamily="34" charset="0"/>
              </a:rPr>
              <a:t>(KELLERMANN, 2015)</a:t>
            </a:r>
            <a:r>
              <a:rPr lang="en-GB" sz="1800" kern="0" dirty="0">
                <a:effectLst/>
                <a:latin typeface="Times New Roman" panose="02020603050405020304" pitchFamily="18" charset="0"/>
                <a:ea typeface="Aptos" panose="020B0004020202020204" pitchFamily="34" charset="0"/>
              </a:rPr>
              <a:t>.</a:t>
            </a:r>
            <a:endParaRPr lang="en-GB" dirty="0"/>
          </a:p>
        </p:txBody>
      </p:sp>
      <p:sp>
        <p:nvSpPr>
          <p:cNvPr id="4" name="Slide Number Placeholder 3"/>
          <p:cNvSpPr>
            <a:spLocks noGrp="1"/>
          </p:cNvSpPr>
          <p:nvPr>
            <p:ph type="sldNum" sz="quarter" idx="5"/>
          </p:nvPr>
        </p:nvSpPr>
        <p:spPr/>
        <p:txBody>
          <a:bodyPr/>
          <a:lstStyle/>
          <a:p>
            <a:fld id="{D5B024F3-707D-4950-A973-559F062C569A}" type="slidenum">
              <a:rPr lang="en-GB" smtClean="0"/>
              <a:t>6</a:t>
            </a:fld>
            <a:endParaRPr lang="en-GB"/>
          </a:p>
        </p:txBody>
      </p:sp>
    </p:spTree>
    <p:extLst>
      <p:ext uri="{BB962C8B-B14F-4D97-AF65-F5344CB8AC3E}">
        <p14:creationId xmlns:p14="http://schemas.microsoft.com/office/powerpoint/2010/main" val="3220769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Aptos" panose="020B0004020202020204" pitchFamily="34" charset="0"/>
                <a:cs typeface="Times New Roman" panose="02020603050405020304" pitchFamily="18" charset="0"/>
              </a:rPr>
              <a:t>Speaker Notes: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Start by making changes to how things are run, like switching to more efficient ways of serving customers and updating the kitchen tools to cut down on wait times and improve efficiency.</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Talk about putting in place a digital buying system to cut down on wait times and make customers happier.</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During busy times, stress that staff should specialise in certain jobs so that everyone knows what they need to do and can do it faster and better.</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In order to get more customers during slow times and increase sales, you should explain unique strategies.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Finish the plan to get more people to use social media. This will bring in new customers and help build a community around the café that makes people want to stay loyal and come back.</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B024F3-707D-4950-A973-559F062C569A}" type="slidenum">
              <a:rPr lang="en-GB" smtClean="0"/>
              <a:t>7</a:t>
            </a:fld>
            <a:endParaRPr lang="en-GB"/>
          </a:p>
        </p:txBody>
      </p:sp>
    </p:spTree>
    <p:extLst>
      <p:ext uri="{BB962C8B-B14F-4D97-AF65-F5344CB8AC3E}">
        <p14:creationId xmlns:p14="http://schemas.microsoft.com/office/powerpoint/2010/main" val="24049102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Aptos" panose="020B0004020202020204" pitchFamily="34" charset="0"/>
                <a:cs typeface="Times New Roman" panose="02020603050405020304" pitchFamily="18" charset="0"/>
              </a:rPr>
              <a:t>Speaker Notes: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Immediately improve the training of your team and how they take orders digitally. Explain how these changes will right away make customer service and company speed better.</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Talk about how cooking tools will get better and how quickly and well they will work.</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Talk about how you used focused marketing to get more people to visit when business was slow. Pay attention to stress neighbourhood participation.</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Lastly, make a plan for these projects and stress how important it is to keep reviewing and changing plans based on results and comments to ensure long-term success.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B024F3-707D-4950-A973-559F062C569A}" type="slidenum">
              <a:rPr lang="en-GB" smtClean="0"/>
              <a:t>8</a:t>
            </a:fld>
            <a:endParaRPr lang="en-GB"/>
          </a:p>
        </p:txBody>
      </p:sp>
    </p:spTree>
    <p:extLst>
      <p:ext uri="{BB962C8B-B14F-4D97-AF65-F5344CB8AC3E}">
        <p14:creationId xmlns:p14="http://schemas.microsoft.com/office/powerpoint/2010/main" val="41352294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D6113-640A-3450-7E56-ABDDD0903C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72733B-8394-8655-B342-53B1C947E1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C344FB-A0AF-B8D9-1FBF-B31574593BAF}"/>
              </a:ext>
            </a:extLst>
          </p:cNvPr>
          <p:cNvSpPr>
            <a:spLocks noGrp="1"/>
          </p:cNvSpPr>
          <p:nvPr>
            <p:ph type="dt" sz="half" idx="10"/>
          </p:nvPr>
        </p:nvSpPr>
        <p:spPr/>
        <p:txBody>
          <a:bodyPr/>
          <a:lstStyle/>
          <a:p>
            <a:fld id="{C69F9CD7-F35F-4A9D-ACE1-05C3A949950F}" type="datetimeFigureOut">
              <a:rPr lang="en-GB" smtClean="0"/>
              <a:t>30/01/2025</a:t>
            </a:fld>
            <a:endParaRPr lang="en-GB"/>
          </a:p>
        </p:txBody>
      </p:sp>
      <p:sp>
        <p:nvSpPr>
          <p:cNvPr id="5" name="Footer Placeholder 4">
            <a:extLst>
              <a:ext uri="{FF2B5EF4-FFF2-40B4-BE49-F238E27FC236}">
                <a16:creationId xmlns:a16="http://schemas.microsoft.com/office/drawing/2014/main" id="{0CBF9E99-C294-7F8F-230E-3979069E7B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F7D03C-6033-78F7-AE98-F499ADBC3ADC}"/>
              </a:ext>
            </a:extLst>
          </p:cNvPr>
          <p:cNvSpPr>
            <a:spLocks noGrp="1"/>
          </p:cNvSpPr>
          <p:nvPr>
            <p:ph type="sldNum" sz="quarter" idx="12"/>
          </p:nvPr>
        </p:nvSpPr>
        <p:spPr/>
        <p:txBody>
          <a:bodyPr/>
          <a:lstStyle/>
          <a:p>
            <a:fld id="{2BB5017A-EFC7-444D-A58E-A0D7A52EDBFE}" type="slidenum">
              <a:rPr lang="en-GB" smtClean="0"/>
              <a:t>‹#›</a:t>
            </a:fld>
            <a:endParaRPr lang="en-GB"/>
          </a:p>
        </p:txBody>
      </p:sp>
    </p:spTree>
    <p:extLst>
      <p:ext uri="{BB962C8B-B14F-4D97-AF65-F5344CB8AC3E}">
        <p14:creationId xmlns:p14="http://schemas.microsoft.com/office/powerpoint/2010/main" val="4177110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1F8A-14E4-BD88-2CF9-36837E266D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BD7ADB-28B5-E25B-F6FD-8B9BDA40019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6F785E-B931-A3F4-4374-EE8D265A8F96}"/>
              </a:ext>
            </a:extLst>
          </p:cNvPr>
          <p:cNvSpPr>
            <a:spLocks noGrp="1"/>
          </p:cNvSpPr>
          <p:nvPr>
            <p:ph type="dt" sz="half" idx="10"/>
          </p:nvPr>
        </p:nvSpPr>
        <p:spPr/>
        <p:txBody>
          <a:bodyPr/>
          <a:lstStyle/>
          <a:p>
            <a:fld id="{C69F9CD7-F35F-4A9D-ACE1-05C3A949950F}" type="datetimeFigureOut">
              <a:rPr lang="en-GB" smtClean="0"/>
              <a:t>30/01/2025</a:t>
            </a:fld>
            <a:endParaRPr lang="en-GB"/>
          </a:p>
        </p:txBody>
      </p:sp>
      <p:sp>
        <p:nvSpPr>
          <p:cNvPr id="5" name="Footer Placeholder 4">
            <a:extLst>
              <a:ext uri="{FF2B5EF4-FFF2-40B4-BE49-F238E27FC236}">
                <a16:creationId xmlns:a16="http://schemas.microsoft.com/office/drawing/2014/main" id="{60195282-CC30-A7FA-6D5A-EF973AF01D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E5BAE1-F68B-D019-BA6A-CA69AC1B68E9}"/>
              </a:ext>
            </a:extLst>
          </p:cNvPr>
          <p:cNvSpPr>
            <a:spLocks noGrp="1"/>
          </p:cNvSpPr>
          <p:nvPr>
            <p:ph type="sldNum" sz="quarter" idx="12"/>
          </p:nvPr>
        </p:nvSpPr>
        <p:spPr/>
        <p:txBody>
          <a:bodyPr/>
          <a:lstStyle/>
          <a:p>
            <a:fld id="{2BB5017A-EFC7-444D-A58E-A0D7A52EDBFE}" type="slidenum">
              <a:rPr lang="en-GB" smtClean="0"/>
              <a:t>‹#›</a:t>
            </a:fld>
            <a:endParaRPr lang="en-GB"/>
          </a:p>
        </p:txBody>
      </p:sp>
    </p:spTree>
    <p:extLst>
      <p:ext uri="{BB962C8B-B14F-4D97-AF65-F5344CB8AC3E}">
        <p14:creationId xmlns:p14="http://schemas.microsoft.com/office/powerpoint/2010/main" val="3480206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58192-8E73-24A6-005A-5C89987E77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FA614E4-FC3D-544B-C85D-6D94AB74960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B1B471-88CF-5470-4A13-81B4612BD03D}"/>
              </a:ext>
            </a:extLst>
          </p:cNvPr>
          <p:cNvSpPr>
            <a:spLocks noGrp="1"/>
          </p:cNvSpPr>
          <p:nvPr>
            <p:ph type="dt" sz="half" idx="10"/>
          </p:nvPr>
        </p:nvSpPr>
        <p:spPr/>
        <p:txBody>
          <a:bodyPr/>
          <a:lstStyle/>
          <a:p>
            <a:fld id="{C69F9CD7-F35F-4A9D-ACE1-05C3A949950F}" type="datetimeFigureOut">
              <a:rPr lang="en-GB" smtClean="0"/>
              <a:t>30/01/2025</a:t>
            </a:fld>
            <a:endParaRPr lang="en-GB"/>
          </a:p>
        </p:txBody>
      </p:sp>
      <p:sp>
        <p:nvSpPr>
          <p:cNvPr id="5" name="Footer Placeholder 4">
            <a:extLst>
              <a:ext uri="{FF2B5EF4-FFF2-40B4-BE49-F238E27FC236}">
                <a16:creationId xmlns:a16="http://schemas.microsoft.com/office/drawing/2014/main" id="{495D8D2B-9C71-2BAD-AB5B-661D49C59F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F1E608-B11E-39C8-F703-53EF39E22340}"/>
              </a:ext>
            </a:extLst>
          </p:cNvPr>
          <p:cNvSpPr>
            <a:spLocks noGrp="1"/>
          </p:cNvSpPr>
          <p:nvPr>
            <p:ph type="sldNum" sz="quarter" idx="12"/>
          </p:nvPr>
        </p:nvSpPr>
        <p:spPr/>
        <p:txBody>
          <a:bodyPr/>
          <a:lstStyle/>
          <a:p>
            <a:fld id="{2BB5017A-EFC7-444D-A58E-A0D7A52EDBFE}" type="slidenum">
              <a:rPr lang="en-GB" smtClean="0"/>
              <a:t>‹#›</a:t>
            </a:fld>
            <a:endParaRPr lang="en-GB"/>
          </a:p>
        </p:txBody>
      </p:sp>
    </p:spTree>
    <p:extLst>
      <p:ext uri="{BB962C8B-B14F-4D97-AF65-F5344CB8AC3E}">
        <p14:creationId xmlns:p14="http://schemas.microsoft.com/office/powerpoint/2010/main" val="2757391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401B3-B500-E5B2-0F0F-A497981E4B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E46077-CD66-2ED8-C8FA-33BA457B51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02D263-CA2A-0A90-2C87-2364292077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3251DD-1AB1-EE42-67B9-7845EA1EB1E2}"/>
              </a:ext>
            </a:extLst>
          </p:cNvPr>
          <p:cNvSpPr>
            <a:spLocks noGrp="1"/>
          </p:cNvSpPr>
          <p:nvPr>
            <p:ph type="dt" sz="half" idx="10"/>
          </p:nvPr>
        </p:nvSpPr>
        <p:spPr/>
        <p:txBody>
          <a:bodyPr/>
          <a:lstStyle/>
          <a:p>
            <a:fld id="{C69F9CD7-F35F-4A9D-ACE1-05C3A949950F}" type="datetimeFigureOut">
              <a:rPr lang="en-GB" smtClean="0"/>
              <a:t>30/01/2025</a:t>
            </a:fld>
            <a:endParaRPr lang="en-GB"/>
          </a:p>
        </p:txBody>
      </p:sp>
      <p:sp>
        <p:nvSpPr>
          <p:cNvPr id="6" name="Footer Placeholder 5">
            <a:extLst>
              <a:ext uri="{FF2B5EF4-FFF2-40B4-BE49-F238E27FC236}">
                <a16:creationId xmlns:a16="http://schemas.microsoft.com/office/drawing/2014/main" id="{E6C6FAF1-E4AE-A306-BDC6-3DBD7A19AC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6DA6EC-6FC0-309D-6CEF-C149F26CC7A3}"/>
              </a:ext>
            </a:extLst>
          </p:cNvPr>
          <p:cNvSpPr>
            <a:spLocks noGrp="1"/>
          </p:cNvSpPr>
          <p:nvPr>
            <p:ph type="sldNum" sz="quarter" idx="12"/>
          </p:nvPr>
        </p:nvSpPr>
        <p:spPr/>
        <p:txBody>
          <a:bodyPr/>
          <a:lstStyle/>
          <a:p>
            <a:fld id="{2BB5017A-EFC7-444D-A58E-A0D7A52EDBFE}" type="slidenum">
              <a:rPr lang="en-GB" smtClean="0"/>
              <a:t>‹#›</a:t>
            </a:fld>
            <a:endParaRPr lang="en-GB"/>
          </a:p>
        </p:txBody>
      </p:sp>
    </p:spTree>
    <p:extLst>
      <p:ext uri="{BB962C8B-B14F-4D97-AF65-F5344CB8AC3E}">
        <p14:creationId xmlns:p14="http://schemas.microsoft.com/office/powerpoint/2010/main" val="119095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36147-1C40-89AA-A3AE-6F342823BD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91F009-DCEC-BC11-CFE3-4A21F534B9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7F4D1C-F1A5-A912-5B4E-938E680AF52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F4655E-642C-84CA-9376-C47EAF2FBD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54F006-9623-02B6-5C58-968D2A0827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C811CE0-019A-37CF-6A8A-A0F7157BDBAB}"/>
              </a:ext>
            </a:extLst>
          </p:cNvPr>
          <p:cNvSpPr>
            <a:spLocks noGrp="1"/>
          </p:cNvSpPr>
          <p:nvPr>
            <p:ph type="dt" sz="half" idx="10"/>
          </p:nvPr>
        </p:nvSpPr>
        <p:spPr/>
        <p:txBody>
          <a:bodyPr/>
          <a:lstStyle/>
          <a:p>
            <a:fld id="{C69F9CD7-F35F-4A9D-ACE1-05C3A949950F}" type="datetimeFigureOut">
              <a:rPr lang="en-GB" smtClean="0"/>
              <a:t>30/01/2025</a:t>
            </a:fld>
            <a:endParaRPr lang="en-GB"/>
          </a:p>
        </p:txBody>
      </p:sp>
      <p:sp>
        <p:nvSpPr>
          <p:cNvPr id="8" name="Footer Placeholder 7">
            <a:extLst>
              <a:ext uri="{FF2B5EF4-FFF2-40B4-BE49-F238E27FC236}">
                <a16:creationId xmlns:a16="http://schemas.microsoft.com/office/drawing/2014/main" id="{51030D14-B0C5-33B1-E417-52C98C6552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B99FB0-D101-75B4-7020-23C30821E350}"/>
              </a:ext>
            </a:extLst>
          </p:cNvPr>
          <p:cNvSpPr>
            <a:spLocks noGrp="1"/>
          </p:cNvSpPr>
          <p:nvPr>
            <p:ph type="sldNum" sz="quarter" idx="12"/>
          </p:nvPr>
        </p:nvSpPr>
        <p:spPr/>
        <p:txBody>
          <a:bodyPr/>
          <a:lstStyle/>
          <a:p>
            <a:fld id="{2BB5017A-EFC7-444D-A58E-A0D7A52EDBFE}" type="slidenum">
              <a:rPr lang="en-GB" smtClean="0"/>
              <a:t>‹#›</a:t>
            </a:fld>
            <a:endParaRPr lang="en-GB"/>
          </a:p>
        </p:txBody>
      </p:sp>
    </p:spTree>
    <p:extLst>
      <p:ext uri="{BB962C8B-B14F-4D97-AF65-F5344CB8AC3E}">
        <p14:creationId xmlns:p14="http://schemas.microsoft.com/office/powerpoint/2010/main" val="352430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FFB70-DB87-3A2F-C566-87A364C85B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DDF6D7-EB99-3606-AC45-8023B75ECC9A}"/>
              </a:ext>
            </a:extLst>
          </p:cNvPr>
          <p:cNvSpPr>
            <a:spLocks noGrp="1"/>
          </p:cNvSpPr>
          <p:nvPr>
            <p:ph type="dt" sz="half" idx="10"/>
          </p:nvPr>
        </p:nvSpPr>
        <p:spPr/>
        <p:txBody>
          <a:bodyPr/>
          <a:lstStyle/>
          <a:p>
            <a:fld id="{C69F9CD7-F35F-4A9D-ACE1-05C3A949950F}" type="datetimeFigureOut">
              <a:rPr lang="en-GB" smtClean="0"/>
              <a:t>30/01/2025</a:t>
            </a:fld>
            <a:endParaRPr lang="en-GB"/>
          </a:p>
        </p:txBody>
      </p:sp>
      <p:sp>
        <p:nvSpPr>
          <p:cNvPr id="4" name="Footer Placeholder 3">
            <a:extLst>
              <a:ext uri="{FF2B5EF4-FFF2-40B4-BE49-F238E27FC236}">
                <a16:creationId xmlns:a16="http://schemas.microsoft.com/office/drawing/2014/main" id="{5757C782-BC38-C683-154B-6DBCB3B515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6F4AE3-3102-4489-DCAD-CD2BA60B64DE}"/>
              </a:ext>
            </a:extLst>
          </p:cNvPr>
          <p:cNvSpPr>
            <a:spLocks noGrp="1"/>
          </p:cNvSpPr>
          <p:nvPr>
            <p:ph type="sldNum" sz="quarter" idx="12"/>
          </p:nvPr>
        </p:nvSpPr>
        <p:spPr/>
        <p:txBody>
          <a:bodyPr/>
          <a:lstStyle/>
          <a:p>
            <a:fld id="{2BB5017A-EFC7-444D-A58E-A0D7A52EDBFE}" type="slidenum">
              <a:rPr lang="en-GB" smtClean="0"/>
              <a:t>‹#›</a:t>
            </a:fld>
            <a:endParaRPr lang="en-GB"/>
          </a:p>
        </p:txBody>
      </p:sp>
    </p:spTree>
    <p:extLst>
      <p:ext uri="{BB962C8B-B14F-4D97-AF65-F5344CB8AC3E}">
        <p14:creationId xmlns:p14="http://schemas.microsoft.com/office/powerpoint/2010/main" val="4201019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4C631A-393F-DF63-E201-DA3C447A8515}"/>
              </a:ext>
            </a:extLst>
          </p:cNvPr>
          <p:cNvSpPr>
            <a:spLocks noGrp="1"/>
          </p:cNvSpPr>
          <p:nvPr>
            <p:ph type="dt" sz="half" idx="10"/>
          </p:nvPr>
        </p:nvSpPr>
        <p:spPr/>
        <p:txBody>
          <a:bodyPr/>
          <a:lstStyle/>
          <a:p>
            <a:fld id="{C69F9CD7-F35F-4A9D-ACE1-05C3A949950F}" type="datetimeFigureOut">
              <a:rPr lang="en-GB" smtClean="0"/>
              <a:t>30/01/2025</a:t>
            </a:fld>
            <a:endParaRPr lang="en-GB"/>
          </a:p>
        </p:txBody>
      </p:sp>
      <p:sp>
        <p:nvSpPr>
          <p:cNvPr id="3" name="Footer Placeholder 2">
            <a:extLst>
              <a:ext uri="{FF2B5EF4-FFF2-40B4-BE49-F238E27FC236}">
                <a16:creationId xmlns:a16="http://schemas.microsoft.com/office/drawing/2014/main" id="{A471D704-4A85-83D5-6788-3A473252E69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0A7F7F-13E5-BDAB-700E-9B589BDFEE7D}"/>
              </a:ext>
            </a:extLst>
          </p:cNvPr>
          <p:cNvSpPr>
            <a:spLocks noGrp="1"/>
          </p:cNvSpPr>
          <p:nvPr>
            <p:ph type="sldNum" sz="quarter" idx="12"/>
          </p:nvPr>
        </p:nvSpPr>
        <p:spPr/>
        <p:txBody>
          <a:bodyPr/>
          <a:lstStyle/>
          <a:p>
            <a:fld id="{2BB5017A-EFC7-444D-A58E-A0D7A52EDBFE}" type="slidenum">
              <a:rPr lang="en-GB" smtClean="0"/>
              <a:t>‹#›</a:t>
            </a:fld>
            <a:endParaRPr lang="en-GB"/>
          </a:p>
        </p:txBody>
      </p:sp>
    </p:spTree>
    <p:extLst>
      <p:ext uri="{BB962C8B-B14F-4D97-AF65-F5344CB8AC3E}">
        <p14:creationId xmlns:p14="http://schemas.microsoft.com/office/powerpoint/2010/main" val="9816017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B88F2-6E32-D10F-FC24-CEE1B15E57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FEDD1A-E963-48EE-5380-37E6148E27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39B075-70A6-760C-650F-5664C39BB3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D0825E-7FB3-0BF6-0A24-7AA9CCAA2C9C}"/>
              </a:ext>
            </a:extLst>
          </p:cNvPr>
          <p:cNvSpPr>
            <a:spLocks noGrp="1"/>
          </p:cNvSpPr>
          <p:nvPr>
            <p:ph type="dt" sz="half" idx="10"/>
          </p:nvPr>
        </p:nvSpPr>
        <p:spPr/>
        <p:txBody>
          <a:bodyPr/>
          <a:lstStyle/>
          <a:p>
            <a:fld id="{C69F9CD7-F35F-4A9D-ACE1-05C3A949950F}" type="datetimeFigureOut">
              <a:rPr lang="en-GB" smtClean="0"/>
              <a:t>30/01/2025</a:t>
            </a:fld>
            <a:endParaRPr lang="en-GB"/>
          </a:p>
        </p:txBody>
      </p:sp>
      <p:sp>
        <p:nvSpPr>
          <p:cNvPr id="6" name="Footer Placeholder 5">
            <a:extLst>
              <a:ext uri="{FF2B5EF4-FFF2-40B4-BE49-F238E27FC236}">
                <a16:creationId xmlns:a16="http://schemas.microsoft.com/office/drawing/2014/main" id="{AB8876D3-88A4-F778-2BEB-F3BE25CF7A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0B4741-91C7-0FD0-D6F1-41B9F7307540}"/>
              </a:ext>
            </a:extLst>
          </p:cNvPr>
          <p:cNvSpPr>
            <a:spLocks noGrp="1"/>
          </p:cNvSpPr>
          <p:nvPr>
            <p:ph type="sldNum" sz="quarter" idx="12"/>
          </p:nvPr>
        </p:nvSpPr>
        <p:spPr/>
        <p:txBody>
          <a:bodyPr/>
          <a:lstStyle/>
          <a:p>
            <a:fld id="{2BB5017A-EFC7-444D-A58E-A0D7A52EDBFE}" type="slidenum">
              <a:rPr lang="en-GB" smtClean="0"/>
              <a:t>‹#›</a:t>
            </a:fld>
            <a:endParaRPr lang="en-GB"/>
          </a:p>
        </p:txBody>
      </p:sp>
    </p:spTree>
    <p:extLst>
      <p:ext uri="{BB962C8B-B14F-4D97-AF65-F5344CB8AC3E}">
        <p14:creationId xmlns:p14="http://schemas.microsoft.com/office/powerpoint/2010/main" val="173356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E3DEF-A6B2-8D77-FAD5-8533F72873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74EB3A-8E39-FFA4-9A69-668BCD1C7F8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674083-3BC2-6DBD-472C-C02A978A22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83159D-841D-E2A0-0E8D-8ADB48A86125}"/>
              </a:ext>
            </a:extLst>
          </p:cNvPr>
          <p:cNvSpPr>
            <a:spLocks noGrp="1"/>
          </p:cNvSpPr>
          <p:nvPr>
            <p:ph type="dt" sz="half" idx="10"/>
          </p:nvPr>
        </p:nvSpPr>
        <p:spPr/>
        <p:txBody>
          <a:bodyPr/>
          <a:lstStyle/>
          <a:p>
            <a:fld id="{C69F9CD7-F35F-4A9D-ACE1-05C3A949950F}" type="datetimeFigureOut">
              <a:rPr lang="en-GB" smtClean="0"/>
              <a:t>30/01/2025</a:t>
            </a:fld>
            <a:endParaRPr lang="en-GB"/>
          </a:p>
        </p:txBody>
      </p:sp>
      <p:sp>
        <p:nvSpPr>
          <p:cNvPr id="6" name="Footer Placeholder 5">
            <a:extLst>
              <a:ext uri="{FF2B5EF4-FFF2-40B4-BE49-F238E27FC236}">
                <a16:creationId xmlns:a16="http://schemas.microsoft.com/office/drawing/2014/main" id="{4EF29D19-8124-135A-BF75-07CADC7B9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A5610E-600C-CCDD-A975-6F399C137966}"/>
              </a:ext>
            </a:extLst>
          </p:cNvPr>
          <p:cNvSpPr>
            <a:spLocks noGrp="1"/>
          </p:cNvSpPr>
          <p:nvPr>
            <p:ph type="sldNum" sz="quarter" idx="12"/>
          </p:nvPr>
        </p:nvSpPr>
        <p:spPr/>
        <p:txBody>
          <a:bodyPr/>
          <a:lstStyle/>
          <a:p>
            <a:fld id="{2BB5017A-EFC7-444D-A58E-A0D7A52EDBFE}" type="slidenum">
              <a:rPr lang="en-GB" smtClean="0"/>
              <a:t>‹#›</a:t>
            </a:fld>
            <a:endParaRPr lang="en-GB"/>
          </a:p>
        </p:txBody>
      </p:sp>
    </p:spTree>
    <p:extLst>
      <p:ext uri="{BB962C8B-B14F-4D97-AF65-F5344CB8AC3E}">
        <p14:creationId xmlns:p14="http://schemas.microsoft.com/office/powerpoint/2010/main" val="863016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FF863-4700-69DF-AFD8-733E306502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465E61-E72F-9566-F349-A11CB2CB80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F9C81F-EA48-6BE4-75D3-9A88016C723A}"/>
              </a:ext>
            </a:extLst>
          </p:cNvPr>
          <p:cNvSpPr>
            <a:spLocks noGrp="1"/>
          </p:cNvSpPr>
          <p:nvPr>
            <p:ph type="dt" sz="half" idx="10"/>
          </p:nvPr>
        </p:nvSpPr>
        <p:spPr/>
        <p:txBody>
          <a:bodyPr/>
          <a:lstStyle/>
          <a:p>
            <a:fld id="{C69F9CD7-F35F-4A9D-ACE1-05C3A949950F}" type="datetimeFigureOut">
              <a:rPr lang="en-GB" smtClean="0"/>
              <a:t>30/01/2025</a:t>
            </a:fld>
            <a:endParaRPr lang="en-GB"/>
          </a:p>
        </p:txBody>
      </p:sp>
      <p:sp>
        <p:nvSpPr>
          <p:cNvPr id="5" name="Footer Placeholder 4">
            <a:extLst>
              <a:ext uri="{FF2B5EF4-FFF2-40B4-BE49-F238E27FC236}">
                <a16:creationId xmlns:a16="http://schemas.microsoft.com/office/drawing/2014/main" id="{72DF8D91-3653-2650-DF7F-55D9F11E8E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2917D9-501B-4719-A0C0-FA52E3C59F1B}"/>
              </a:ext>
            </a:extLst>
          </p:cNvPr>
          <p:cNvSpPr>
            <a:spLocks noGrp="1"/>
          </p:cNvSpPr>
          <p:nvPr>
            <p:ph type="sldNum" sz="quarter" idx="12"/>
          </p:nvPr>
        </p:nvSpPr>
        <p:spPr/>
        <p:txBody>
          <a:bodyPr/>
          <a:lstStyle/>
          <a:p>
            <a:fld id="{2BB5017A-EFC7-444D-A58E-A0D7A52EDBFE}" type="slidenum">
              <a:rPr lang="en-GB" smtClean="0"/>
              <a:t>‹#›</a:t>
            </a:fld>
            <a:endParaRPr lang="en-GB"/>
          </a:p>
        </p:txBody>
      </p:sp>
    </p:spTree>
    <p:extLst>
      <p:ext uri="{BB962C8B-B14F-4D97-AF65-F5344CB8AC3E}">
        <p14:creationId xmlns:p14="http://schemas.microsoft.com/office/powerpoint/2010/main" val="3841941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0D43DD-B607-0ED3-A152-FF74BF4E76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8FCB35-4A80-729B-46D2-C34AE74C26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0D3E16-6738-8099-6882-05E6931EB1FF}"/>
              </a:ext>
            </a:extLst>
          </p:cNvPr>
          <p:cNvSpPr>
            <a:spLocks noGrp="1"/>
          </p:cNvSpPr>
          <p:nvPr>
            <p:ph type="dt" sz="half" idx="10"/>
          </p:nvPr>
        </p:nvSpPr>
        <p:spPr/>
        <p:txBody>
          <a:bodyPr/>
          <a:lstStyle/>
          <a:p>
            <a:fld id="{C69F9CD7-F35F-4A9D-ACE1-05C3A949950F}" type="datetimeFigureOut">
              <a:rPr lang="en-GB" smtClean="0"/>
              <a:t>30/01/2025</a:t>
            </a:fld>
            <a:endParaRPr lang="en-GB"/>
          </a:p>
        </p:txBody>
      </p:sp>
      <p:sp>
        <p:nvSpPr>
          <p:cNvPr id="5" name="Footer Placeholder 4">
            <a:extLst>
              <a:ext uri="{FF2B5EF4-FFF2-40B4-BE49-F238E27FC236}">
                <a16:creationId xmlns:a16="http://schemas.microsoft.com/office/drawing/2014/main" id="{2D72EC51-E97B-C1EA-2630-B1BF9BCE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BAE5A7-5B58-FD9A-5547-64B13B816489}"/>
              </a:ext>
            </a:extLst>
          </p:cNvPr>
          <p:cNvSpPr>
            <a:spLocks noGrp="1"/>
          </p:cNvSpPr>
          <p:nvPr>
            <p:ph type="sldNum" sz="quarter" idx="12"/>
          </p:nvPr>
        </p:nvSpPr>
        <p:spPr/>
        <p:txBody>
          <a:bodyPr/>
          <a:lstStyle/>
          <a:p>
            <a:fld id="{2BB5017A-EFC7-444D-A58E-A0D7A52EDBFE}" type="slidenum">
              <a:rPr lang="en-GB" smtClean="0"/>
              <a:t>‹#›</a:t>
            </a:fld>
            <a:endParaRPr lang="en-GB"/>
          </a:p>
        </p:txBody>
      </p:sp>
    </p:spTree>
    <p:extLst>
      <p:ext uri="{BB962C8B-B14F-4D97-AF65-F5344CB8AC3E}">
        <p14:creationId xmlns:p14="http://schemas.microsoft.com/office/powerpoint/2010/main" val="3647380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93BEC9-A6E7-F008-CC55-EF12158E84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061061-DAB3-04D2-2295-BEB9BBA72C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C33B1F-BF2E-6713-E6C5-11126A35E1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9F9CD7-F35F-4A9D-ACE1-05C3A949950F}" type="datetimeFigureOut">
              <a:rPr lang="en-GB" smtClean="0"/>
              <a:t>30/01/2025</a:t>
            </a:fld>
            <a:endParaRPr lang="en-GB"/>
          </a:p>
        </p:txBody>
      </p:sp>
      <p:sp>
        <p:nvSpPr>
          <p:cNvPr id="5" name="Footer Placeholder 4">
            <a:extLst>
              <a:ext uri="{FF2B5EF4-FFF2-40B4-BE49-F238E27FC236}">
                <a16:creationId xmlns:a16="http://schemas.microsoft.com/office/drawing/2014/main" id="{D62994E8-3192-CBAD-E394-E661B5CC7A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675F4D7-CD76-E13C-A368-E47AA27FCD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B5017A-EFC7-444D-A58E-A0D7A52EDBFE}" type="slidenum">
              <a:rPr lang="en-GB" smtClean="0"/>
              <a:t>‹#›</a:t>
            </a:fld>
            <a:endParaRPr lang="en-GB"/>
          </a:p>
        </p:txBody>
      </p:sp>
    </p:spTree>
    <p:extLst>
      <p:ext uri="{BB962C8B-B14F-4D97-AF65-F5344CB8AC3E}">
        <p14:creationId xmlns:p14="http://schemas.microsoft.com/office/powerpoint/2010/main" val="33328696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Green Bean Cafe">
            <a:extLst>
              <a:ext uri="{FF2B5EF4-FFF2-40B4-BE49-F238E27FC236}">
                <a16:creationId xmlns:a16="http://schemas.microsoft.com/office/drawing/2014/main" id="{2CA9B021-6437-27E7-963A-156E697933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611" r="14698"/>
          <a:stretch/>
        </p:blipFill>
        <p:spPr bwMode="auto">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A716C98-81A4-3ACF-1E16-9551FCACE374}"/>
              </a:ext>
            </a:extLst>
          </p:cNvPr>
          <p:cNvSpPr>
            <a:spLocks noGrp="1"/>
          </p:cNvSpPr>
          <p:nvPr>
            <p:ph type="ctrTitle"/>
          </p:nvPr>
        </p:nvSpPr>
        <p:spPr>
          <a:xfrm>
            <a:off x="481012" y="485775"/>
            <a:ext cx="2825506" cy="5719762"/>
          </a:xfrm>
        </p:spPr>
        <p:txBody>
          <a:bodyPr vert="horz" lIns="91440" tIns="45720" rIns="91440" bIns="45720" rtlCol="0" anchor="ctr">
            <a:normAutofit/>
          </a:bodyPr>
          <a:lstStyle/>
          <a:p>
            <a:pPr algn="l"/>
            <a:r>
              <a:rPr lang="en-US" sz="3600"/>
              <a:t>Analysis of Business Challenges at GreenBean Café</a:t>
            </a:r>
          </a:p>
        </p:txBody>
      </p:sp>
      <p:sp>
        <p:nvSpPr>
          <p:cNvPr id="3" name="Subtitle 2">
            <a:extLst>
              <a:ext uri="{FF2B5EF4-FFF2-40B4-BE49-F238E27FC236}">
                <a16:creationId xmlns:a16="http://schemas.microsoft.com/office/drawing/2014/main" id="{228B26F8-8D05-E970-6FC8-8EAB6E41A8DB}"/>
              </a:ext>
            </a:extLst>
          </p:cNvPr>
          <p:cNvSpPr>
            <a:spLocks noGrp="1"/>
          </p:cNvSpPr>
          <p:nvPr>
            <p:ph type="subTitle" idx="1"/>
          </p:nvPr>
        </p:nvSpPr>
        <p:spPr>
          <a:xfrm>
            <a:off x="8416925" y="485774"/>
            <a:ext cx="3292475" cy="5719763"/>
          </a:xfrm>
        </p:spPr>
        <p:txBody>
          <a:bodyPr vert="horz" lIns="91440" tIns="45720" rIns="91440" bIns="45720" rtlCol="0" anchor="ctr">
            <a:normAutofit/>
          </a:bodyPr>
          <a:lstStyle/>
          <a:p>
            <a:pPr algn="just"/>
            <a:r>
              <a:rPr lang="en-US" sz="1800" b="1" dirty="0"/>
              <a:t>Program: </a:t>
            </a:r>
            <a:r>
              <a:rPr lang="en-US" sz="1800" dirty="0"/>
              <a:t>Certificate of Higher Education Skills for the Workplace</a:t>
            </a:r>
          </a:p>
          <a:p>
            <a:pPr algn="just"/>
            <a:r>
              <a:rPr lang="en-US" sz="1800" b="1" dirty="0"/>
              <a:t>Module: </a:t>
            </a:r>
            <a:r>
              <a:rPr lang="en-US" sz="1800" dirty="0"/>
              <a:t>LCLM4004 Problem Solving and Decision-Making</a:t>
            </a:r>
          </a:p>
          <a:p>
            <a:pPr algn="just"/>
            <a:r>
              <a:rPr lang="en-US" sz="1800" b="1" dirty="0"/>
              <a:t>Student Name: </a:t>
            </a:r>
            <a:r>
              <a:rPr lang="en-US" sz="1800" dirty="0"/>
              <a:t>Mohammed Mobeen Ali</a:t>
            </a:r>
          </a:p>
          <a:p>
            <a:pPr algn="just"/>
            <a:r>
              <a:rPr lang="en-US" sz="1800" b="1" dirty="0"/>
              <a:t>Student Number: </a:t>
            </a:r>
            <a:r>
              <a:rPr lang="en-US" sz="1800" dirty="0"/>
              <a:t>2407750</a:t>
            </a:r>
          </a:p>
          <a:p>
            <a:pPr algn="just"/>
            <a:r>
              <a:rPr lang="en-US" sz="1800" b="1" dirty="0"/>
              <a:t>Tutor: </a:t>
            </a:r>
            <a:r>
              <a:rPr lang="en-US" sz="1800" dirty="0"/>
              <a:t>Ibrahim Rufai</a:t>
            </a:r>
          </a:p>
          <a:p>
            <a:pPr algn="just"/>
            <a:r>
              <a:rPr lang="en-US" sz="1800" b="1" dirty="0"/>
              <a:t>Module Leader: </a:t>
            </a:r>
            <a:r>
              <a:rPr lang="en-US" sz="1800" dirty="0"/>
              <a:t>Dr. </a:t>
            </a:r>
            <a:r>
              <a:rPr lang="en-US" sz="1800" dirty="0" err="1"/>
              <a:t>Lizeta</a:t>
            </a:r>
            <a:r>
              <a:rPr lang="en-US" sz="1800" dirty="0"/>
              <a:t> Demetriou</a:t>
            </a:r>
          </a:p>
          <a:p>
            <a:pPr algn="just"/>
            <a:r>
              <a:rPr lang="en-US" sz="1800" b="1" dirty="0"/>
              <a:t>Submission Date: </a:t>
            </a:r>
            <a:r>
              <a:rPr lang="en-US" sz="1800" dirty="0"/>
              <a:t>17th February 2025</a:t>
            </a:r>
          </a:p>
        </p:txBody>
      </p:sp>
    </p:spTree>
    <p:extLst>
      <p:ext uri="{BB962C8B-B14F-4D97-AF65-F5344CB8AC3E}">
        <p14:creationId xmlns:p14="http://schemas.microsoft.com/office/powerpoint/2010/main" val="242526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6A13B8-08FE-D0AF-96A1-239696C90676}"/>
            </a:ext>
          </a:extLst>
        </p:cNvPr>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1574D71B-7917-4BD7-887C-1D652DB0D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C13012-569F-4F6F-FAC8-4D39F05937B7}"/>
              </a:ext>
            </a:extLst>
          </p:cNvPr>
          <p:cNvSpPr>
            <a:spLocks noGrp="1"/>
          </p:cNvSpPr>
          <p:nvPr>
            <p:ph type="ctrTitle"/>
          </p:nvPr>
        </p:nvSpPr>
        <p:spPr>
          <a:xfrm>
            <a:off x="7658841" y="679731"/>
            <a:ext cx="3951414" cy="1931734"/>
          </a:xfrm>
        </p:spPr>
        <p:txBody>
          <a:bodyPr>
            <a:normAutofit/>
          </a:bodyPr>
          <a:lstStyle/>
          <a:p>
            <a:pPr algn="l"/>
            <a:r>
              <a:rPr lang="en-GB" dirty="0"/>
              <a:t>Introduction </a:t>
            </a:r>
          </a:p>
        </p:txBody>
      </p:sp>
      <p:sp>
        <p:nvSpPr>
          <p:cNvPr id="3" name="Subtitle 2">
            <a:extLst>
              <a:ext uri="{FF2B5EF4-FFF2-40B4-BE49-F238E27FC236}">
                <a16:creationId xmlns:a16="http://schemas.microsoft.com/office/drawing/2014/main" id="{AAD1407C-D6AE-868D-71CD-3ED4447399ED}"/>
              </a:ext>
            </a:extLst>
          </p:cNvPr>
          <p:cNvSpPr>
            <a:spLocks noGrp="1"/>
          </p:cNvSpPr>
          <p:nvPr>
            <p:ph type="subTitle" idx="1"/>
          </p:nvPr>
        </p:nvSpPr>
        <p:spPr>
          <a:xfrm>
            <a:off x="7404866" y="3611106"/>
            <a:ext cx="4205388" cy="2757038"/>
          </a:xfrm>
        </p:spPr>
        <p:txBody>
          <a:bodyPr>
            <a:noAutofit/>
          </a:bodyPr>
          <a:lstStyle/>
          <a:p>
            <a:pPr algn="just"/>
            <a:r>
              <a:rPr lang="en-US" sz="1200" dirty="0" err="1"/>
              <a:t>GreenBean</a:t>
            </a:r>
            <a:r>
              <a:rPr lang="en-US" sz="1200" dirty="0"/>
              <a:t> Café opened in 2018 in Oxford, UK. It stands out because it uses ethically sourced coffee and is environmentally friendly, which has helped it build a loyal customer base of people who care about the world's future (</a:t>
            </a:r>
            <a:r>
              <a:rPr lang="en-US" sz="1200" dirty="0" err="1"/>
              <a:t>Jeszka</a:t>
            </a:r>
            <a:r>
              <a:rPr lang="en-US" sz="1200" dirty="0"/>
              <a:t>-Skowron, 2016). Recently, the café has had a lot of problems, such as a 15% drop in sales and a clear drop in customer happiness, especially during busy times when wait times have grown a lot. Dealing with these problems is important to keep customers coming back, stay financially stable, and stay ahead of bigger coffee shops that offer faster service and lower prices. By fixing these issues, </a:t>
            </a:r>
            <a:r>
              <a:rPr lang="en-US" sz="1200" dirty="0" err="1"/>
              <a:t>GreenBean</a:t>
            </a:r>
            <a:r>
              <a:rPr lang="en-US" sz="1200" dirty="0"/>
              <a:t> Café will show that it is still committed to its values while also changing to meet the needs of the market.</a:t>
            </a:r>
            <a:endParaRPr lang="en-GB" sz="1200" dirty="0"/>
          </a:p>
        </p:txBody>
      </p:sp>
      <p:sp>
        <p:nvSpPr>
          <p:cNvPr id="2057" name="Rectangle 2056">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605660" y="145634"/>
            <a:ext cx="1715478" cy="692679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9" name="Rectangle 2058">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269325"/>
            <a:ext cx="6116779" cy="617193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Green Bean Coffee | Premium Coffee Shop | Green Bean Coffee, Double Road,  Narayana Nagar 1st Block, Bangalore">
            <a:extLst>
              <a:ext uri="{FF2B5EF4-FFF2-40B4-BE49-F238E27FC236}">
                <a16:creationId xmlns:a16="http://schemas.microsoft.com/office/drawing/2014/main" id="{3E757713-5A34-6DA9-0269-AEFD888DCB7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42597" y="1132793"/>
            <a:ext cx="5608830" cy="4444999"/>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6CF143E5-57C3-46A3-91A2-EDAA7A8E6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0788" y="2754068"/>
            <a:ext cx="149016" cy="17099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0469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C2A30F-4724-CD3A-9E42-AF706E12C07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Video 5" descr="Water Drops And Ripple">
            <a:extLst>
              <a:ext uri="{FF2B5EF4-FFF2-40B4-BE49-F238E27FC236}">
                <a16:creationId xmlns:a16="http://schemas.microsoft.com/office/drawing/2014/main" id="{B49ED4A1-112F-622C-26A4-6AE3CBDB7AEB}"/>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1" b="283"/>
          <a:stretch/>
        </p:blipFill>
        <p:spPr>
          <a:xfrm>
            <a:off x="2511713" y="3691119"/>
            <a:ext cx="3634674" cy="2044504"/>
          </a:xfrm>
          <a:prstGeom prst="rect">
            <a:avLst/>
          </a:prstGeom>
        </p:spPr>
      </p:pic>
      <p:grpSp>
        <p:nvGrpSpPr>
          <p:cNvPr id="20" name="Group 19">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21" name="Rectangle 20">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4283E3-DF59-ED68-8B21-49BC3B0016FE}"/>
              </a:ext>
            </a:extLst>
          </p:cNvPr>
          <p:cNvSpPr>
            <a:spLocks noGrp="1"/>
          </p:cNvSpPr>
          <p:nvPr>
            <p:ph type="ctrTitle"/>
          </p:nvPr>
        </p:nvSpPr>
        <p:spPr>
          <a:xfrm>
            <a:off x="740584" y="859808"/>
            <a:ext cx="3543197" cy="2878986"/>
          </a:xfrm>
        </p:spPr>
        <p:txBody>
          <a:bodyPr vert="horz" lIns="91440" tIns="45720" rIns="91440" bIns="45720" rtlCol="0" anchor="ctr">
            <a:normAutofit/>
          </a:bodyPr>
          <a:lstStyle/>
          <a:p>
            <a:r>
              <a:rPr lang="en-US" sz="4400" kern="1200">
                <a:solidFill>
                  <a:schemeClr val="bg1"/>
                </a:solidFill>
                <a:latin typeface="+mj-lt"/>
                <a:ea typeface="+mj-ea"/>
                <a:cs typeface="+mj-cs"/>
              </a:rPr>
              <a:t>Nature and Scope of the Problem</a:t>
            </a:r>
          </a:p>
        </p:txBody>
      </p:sp>
      <p:grpSp>
        <p:nvGrpSpPr>
          <p:cNvPr id="26"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27" name="Freeform: Shape 26">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41"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42" name="Freeform: Shape 41">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Subtitle 2">
            <a:extLst>
              <a:ext uri="{FF2B5EF4-FFF2-40B4-BE49-F238E27FC236}">
                <a16:creationId xmlns:a16="http://schemas.microsoft.com/office/drawing/2014/main" id="{B90533A5-B11F-7B8E-EE43-F68E33265138}"/>
              </a:ext>
            </a:extLst>
          </p:cNvPr>
          <p:cNvSpPr>
            <a:spLocks noGrp="1"/>
          </p:cNvSpPr>
          <p:nvPr>
            <p:ph type="subTitle" idx="1"/>
          </p:nvPr>
        </p:nvSpPr>
        <p:spPr>
          <a:xfrm>
            <a:off x="6477270" y="685805"/>
            <a:ext cx="4974771" cy="5534019"/>
          </a:xfrm>
        </p:spPr>
        <p:txBody>
          <a:bodyPr vert="horz" lIns="91440" tIns="45720" rIns="91440" bIns="45720" rtlCol="0">
            <a:normAutofit/>
          </a:bodyPr>
          <a:lstStyle/>
          <a:p>
            <a:pPr algn="l">
              <a:spcAft>
                <a:spcPts val="800"/>
              </a:spcAft>
            </a:pPr>
            <a:r>
              <a:rPr lang="en-US" sz="1500" b="1" dirty="0">
                <a:solidFill>
                  <a:schemeClr val="bg1"/>
                </a:solidFill>
                <a:effectLst/>
              </a:rPr>
              <a:t>Detailed Description of the Problem</a:t>
            </a:r>
            <a:endParaRPr lang="en-US" sz="1500" dirty="0">
              <a:solidFill>
                <a:schemeClr val="bg1"/>
              </a:solidFill>
              <a:effectLst/>
            </a:endParaRPr>
          </a:p>
          <a:p>
            <a:pPr marL="342900" lvl="0" indent="-228600" algn="l">
              <a:spcAft>
                <a:spcPts val="800"/>
              </a:spcAft>
              <a:buSzPts val="1000"/>
              <a:buFont typeface="Arial" panose="020B0604020202020204" pitchFamily="34" charset="0"/>
              <a:buChar char="•"/>
              <a:tabLst>
                <a:tab pos="457200" algn="l"/>
              </a:tabLst>
            </a:pPr>
            <a:r>
              <a:rPr lang="en-US" sz="1500" b="1" dirty="0">
                <a:solidFill>
                  <a:schemeClr val="bg1"/>
                </a:solidFill>
                <a:effectLst/>
              </a:rPr>
              <a:t>Operational Challenges:</a:t>
            </a:r>
            <a:r>
              <a:rPr lang="en-US" sz="1500" dirty="0">
                <a:solidFill>
                  <a:schemeClr val="bg1"/>
                </a:solidFill>
                <a:effectLst/>
              </a:rPr>
              <a:t> Wait times have gone up from an average of 7 minutes during busy times to 15 minutes.</a:t>
            </a:r>
          </a:p>
          <a:p>
            <a:pPr marL="342900" lvl="0" indent="-228600" algn="l">
              <a:spcAft>
                <a:spcPts val="800"/>
              </a:spcAft>
              <a:buSzPts val="1000"/>
              <a:buFont typeface="Arial" panose="020B0604020202020204" pitchFamily="34" charset="0"/>
              <a:buChar char="•"/>
              <a:tabLst>
                <a:tab pos="457200" algn="l"/>
              </a:tabLst>
            </a:pPr>
            <a:r>
              <a:rPr lang="en-US" sz="1500" b="1" dirty="0">
                <a:solidFill>
                  <a:schemeClr val="bg1"/>
                </a:solidFill>
                <a:effectLst/>
              </a:rPr>
              <a:t>Financial Impact:</a:t>
            </a:r>
            <a:r>
              <a:rPr lang="en-US" sz="1500" dirty="0">
                <a:solidFill>
                  <a:schemeClr val="bg1"/>
                </a:solidFill>
                <a:effectLst/>
              </a:rPr>
              <a:t> A 15% drop in annual income means that fewer people are coming in and buying things.</a:t>
            </a:r>
          </a:p>
          <a:p>
            <a:pPr algn="l">
              <a:spcAft>
                <a:spcPts val="800"/>
              </a:spcAft>
            </a:pPr>
            <a:r>
              <a:rPr lang="en-US" sz="1500" b="1" dirty="0">
                <a:solidFill>
                  <a:schemeClr val="bg1"/>
                </a:solidFill>
                <a:effectLst/>
              </a:rPr>
              <a:t>Statistics Showing the Decline</a:t>
            </a:r>
            <a:endParaRPr lang="en-US" sz="1500" dirty="0">
              <a:solidFill>
                <a:schemeClr val="bg1"/>
              </a:solidFill>
              <a:effectLst/>
            </a:endParaRPr>
          </a:p>
          <a:p>
            <a:pPr marL="342900" lvl="0" indent="-228600" algn="l">
              <a:spcAft>
                <a:spcPts val="800"/>
              </a:spcAft>
              <a:buSzPts val="1000"/>
              <a:buFont typeface="Arial" panose="020B0604020202020204" pitchFamily="34" charset="0"/>
              <a:buChar char="•"/>
              <a:tabLst>
                <a:tab pos="457200" algn="l"/>
              </a:tabLst>
            </a:pPr>
            <a:r>
              <a:rPr lang="en-US" sz="1500" b="1" dirty="0">
                <a:solidFill>
                  <a:schemeClr val="bg1"/>
                </a:solidFill>
                <a:effectLst/>
              </a:rPr>
              <a:t>Revenue Decline:</a:t>
            </a:r>
            <a:r>
              <a:rPr lang="en-US" sz="1500" dirty="0">
                <a:solidFill>
                  <a:schemeClr val="bg1"/>
                </a:solidFill>
                <a:effectLst/>
              </a:rPr>
              <a:t> Sales have dropped by 15% year over year.</a:t>
            </a:r>
          </a:p>
          <a:p>
            <a:pPr marL="342900" lvl="0" indent="-228600" algn="l">
              <a:spcAft>
                <a:spcPts val="800"/>
              </a:spcAft>
              <a:buSzPts val="1000"/>
              <a:buFont typeface="Arial" panose="020B0604020202020204" pitchFamily="34" charset="0"/>
              <a:buChar char="•"/>
              <a:tabLst>
                <a:tab pos="457200" algn="l"/>
              </a:tabLst>
            </a:pPr>
            <a:r>
              <a:rPr lang="en-US" sz="1500" b="1" dirty="0">
                <a:solidFill>
                  <a:schemeClr val="bg1"/>
                </a:solidFill>
                <a:effectLst/>
              </a:rPr>
              <a:t>Footfall Decline:</a:t>
            </a:r>
            <a:r>
              <a:rPr lang="en-US" sz="1500" dirty="0">
                <a:solidFill>
                  <a:schemeClr val="bg1"/>
                </a:solidFill>
                <a:effectLst/>
              </a:rPr>
              <a:t> Consistent drops in the number of trips from customers, especially during busy times.</a:t>
            </a:r>
          </a:p>
          <a:p>
            <a:pPr algn="l">
              <a:spcAft>
                <a:spcPts val="800"/>
              </a:spcAft>
            </a:pPr>
            <a:r>
              <a:rPr lang="en-US" sz="1500" b="1" dirty="0">
                <a:solidFill>
                  <a:schemeClr val="bg1"/>
                </a:solidFill>
                <a:effectLst/>
              </a:rPr>
              <a:t>Customer Feedback Highlights</a:t>
            </a:r>
            <a:endParaRPr lang="en-US" sz="1500" dirty="0">
              <a:solidFill>
                <a:schemeClr val="bg1"/>
              </a:solidFill>
              <a:effectLst/>
            </a:endParaRPr>
          </a:p>
          <a:p>
            <a:pPr marL="342900" lvl="0" indent="-228600" algn="l">
              <a:spcAft>
                <a:spcPts val="800"/>
              </a:spcAft>
              <a:buSzPts val="1000"/>
              <a:buFont typeface="Arial" panose="020B0604020202020204" pitchFamily="34" charset="0"/>
              <a:buChar char="•"/>
              <a:tabLst>
                <a:tab pos="457200" algn="l"/>
              </a:tabLst>
            </a:pPr>
            <a:r>
              <a:rPr lang="en-US" sz="1500" b="1" dirty="0">
                <a:solidFill>
                  <a:schemeClr val="bg1"/>
                </a:solidFill>
                <a:effectLst/>
              </a:rPr>
              <a:t>Satisfaction Levels:</a:t>
            </a:r>
            <a:r>
              <a:rPr lang="en-US" sz="1500" dirty="0">
                <a:solidFill>
                  <a:schemeClr val="bg1"/>
                </a:solidFill>
                <a:effectLst/>
              </a:rPr>
              <a:t> Only 30% of customers feel they get good value, down from 45% last year.</a:t>
            </a:r>
          </a:p>
          <a:p>
            <a:pPr marL="342900" lvl="0" indent="-228600" algn="l">
              <a:spcAft>
                <a:spcPts val="800"/>
              </a:spcAft>
              <a:buSzPts val="1000"/>
              <a:buFont typeface="Arial" panose="020B0604020202020204" pitchFamily="34" charset="0"/>
              <a:buChar char="•"/>
              <a:tabLst>
                <a:tab pos="457200" algn="l"/>
              </a:tabLst>
            </a:pPr>
            <a:r>
              <a:rPr lang="en-US" sz="1500" b="1" dirty="0">
                <a:solidFill>
                  <a:schemeClr val="bg1"/>
                </a:solidFill>
                <a:effectLst/>
              </a:rPr>
              <a:t>Service Concerns:</a:t>
            </a:r>
            <a:r>
              <a:rPr lang="en-US" sz="1500" dirty="0">
                <a:solidFill>
                  <a:schemeClr val="bg1"/>
                </a:solidFill>
                <a:effectLst/>
              </a:rPr>
              <a:t> Peak-hour waiting times and overcrowding are major complaints.</a:t>
            </a:r>
          </a:p>
          <a:p>
            <a:pPr indent="-228600" algn="l">
              <a:buFont typeface="Arial" panose="020B0604020202020204" pitchFamily="34" charset="0"/>
              <a:buChar char="•"/>
            </a:pPr>
            <a:endParaRPr lang="en-US" sz="1500" dirty="0">
              <a:solidFill>
                <a:schemeClr val="bg1"/>
              </a:solidFill>
            </a:endParaRPr>
          </a:p>
        </p:txBody>
      </p:sp>
    </p:spTree>
    <p:extLst>
      <p:ext uri="{BB962C8B-B14F-4D97-AF65-F5344CB8AC3E}">
        <p14:creationId xmlns:p14="http://schemas.microsoft.com/office/powerpoint/2010/main" val="2036670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4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F3FB2-13FB-4439-A532-67EDA223A2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6612F5-892F-0813-523A-058F8C27216E}"/>
              </a:ext>
            </a:extLst>
          </p:cNvPr>
          <p:cNvSpPr>
            <a:spLocks noGrp="1"/>
          </p:cNvSpPr>
          <p:nvPr>
            <p:ph type="ctrTitle"/>
          </p:nvPr>
        </p:nvSpPr>
        <p:spPr>
          <a:xfrm>
            <a:off x="7693571" y="567559"/>
            <a:ext cx="4146331" cy="788275"/>
          </a:xfrm>
        </p:spPr>
        <p:txBody>
          <a:bodyPr vert="horz" lIns="91440" tIns="45720" rIns="91440" bIns="45720" rtlCol="0" anchor="b">
            <a:normAutofit fontScale="90000"/>
          </a:bodyPr>
          <a:lstStyle/>
          <a:p>
            <a:pPr algn="l"/>
            <a:r>
              <a:rPr lang="en-US" sz="3600" b="1" dirty="0"/>
              <a:t>Impact of the Problem</a:t>
            </a:r>
          </a:p>
        </p:txBody>
      </p:sp>
      <p:pic>
        <p:nvPicPr>
          <p:cNvPr id="3074" name="Picture 2" descr="Lesson on Identifying the Outcome and the Problem. - Project Accelerator  News">
            <a:extLst>
              <a:ext uri="{FF2B5EF4-FFF2-40B4-BE49-F238E27FC236}">
                <a16:creationId xmlns:a16="http://schemas.microsoft.com/office/drawing/2014/main" id="{B1B067FF-4257-353A-E1E4-01C0C2DBEE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6936"/>
          <a:stretch/>
        </p:blipFill>
        <p:spPr bwMode="auto">
          <a:xfrm>
            <a:off x="20" y="10"/>
            <a:ext cx="6763387" cy="6857990"/>
          </a:xfrm>
          <a:prstGeom prst="rect">
            <a:avLst/>
          </a:prstGeom>
          <a:noFill/>
          <a:extLst>
            <a:ext uri="{909E8E84-426E-40DD-AFC4-6F175D3DCCD1}">
              <a14:hiddenFill xmlns:a14="http://schemas.microsoft.com/office/drawing/2010/main">
                <a:solidFill>
                  <a:srgbClr val="FFFFFF"/>
                </a:solidFill>
              </a14:hiddenFill>
            </a:ext>
          </a:extLst>
        </p:spPr>
      </p:pic>
      <p:sp>
        <p:nvSpPr>
          <p:cNvPr id="3099" name="Rectangle 309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1" name="Rectangle 310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103" name="Rectangle 310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Subtitle 2">
            <a:extLst>
              <a:ext uri="{FF2B5EF4-FFF2-40B4-BE49-F238E27FC236}">
                <a16:creationId xmlns:a16="http://schemas.microsoft.com/office/drawing/2014/main" id="{E4445DC4-0FE1-CA07-BC17-0EF4A0F6663A}"/>
              </a:ext>
            </a:extLst>
          </p:cNvPr>
          <p:cNvSpPr>
            <a:spLocks noGrp="1"/>
          </p:cNvSpPr>
          <p:nvPr>
            <p:ph type="subTitle" idx="1"/>
          </p:nvPr>
        </p:nvSpPr>
        <p:spPr>
          <a:xfrm>
            <a:off x="7477795" y="1923393"/>
            <a:ext cx="4519763" cy="4635061"/>
          </a:xfrm>
        </p:spPr>
        <p:txBody>
          <a:bodyPr vert="horz" lIns="91440" tIns="45720" rIns="91440" bIns="45720" rtlCol="0" anchor="t">
            <a:normAutofit fontScale="92500" lnSpcReduction="10000"/>
          </a:bodyPr>
          <a:lstStyle/>
          <a:p>
            <a:pPr algn="just"/>
            <a:r>
              <a:rPr lang="en-US" sz="1400" b="1" dirty="0"/>
              <a:t>Operational Impact</a:t>
            </a:r>
          </a:p>
          <a:p>
            <a:pPr algn="just"/>
            <a:r>
              <a:rPr lang="en-US" sz="1400" b="1" dirty="0"/>
              <a:t>• Efficiency Decline: </a:t>
            </a:r>
            <a:r>
              <a:rPr lang="en-US" sz="1400" dirty="0"/>
              <a:t>During busy times, wait times go up, which hurts both business effectiveness and customer happiness.</a:t>
            </a:r>
          </a:p>
          <a:p>
            <a:pPr algn="just"/>
            <a:r>
              <a:rPr lang="en-US" sz="1400" b="1" dirty="0"/>
              <a:t>• Staff Morale</a:t>
            </a:r>
            <a:r>
              <a:rPr lang="en-US" sz="1400" dirty="0"/>
              <a:t>: Staff have been under a lot of stress for a long time because of too many customers and too much demand.</a:t>
            </a:r>
          </a:p>
          <a:p>
            <a:pPr algn="just"/>
            <a:r>
              <a:rPr lang="en-US" sz="1400" b="1" dirty="0"/>
              <a:t>Financial Impact</a:t>
            </a:r>
          </a:p>
          <a:p>
            <a:pPr algn="just"/>
            <a:r>
              <a:rPr lang="en-US" sz="1400" b="1" dirty="0"/>
              <a:t>• Revenue Loss: </a:t>
            </a:r>
            <a:r>
              <a:rPr lang="en-US" sz="1400" dirty="0"/>
              <a:t>A 15% revenue loss due to a persistent decline in clients strains the café's budget.</a:t>
            </a:r>
          </a:p>
          <a:p>
            <a:pPr algn="just"/>
            <a:r>
              <a:rPr lang="en-US" sz="1400" b="1" dirty="0"/>
              <a:t>• Profit Margins: </a:t>
            </a:r>
            <a:r>
              <a:rPr lang="en-US" sz="1400" dirty="0"/>
              <a:t>The cost of eco-friendly goods is going up, which means that even less money can be made.</a:t>
            </a:r>
          </a:p>
          <a:p>
            <a:pPr algn="just"/>
            <a:r>
              <a:rPr lang="en-US" sz="1400" b="1" dirty="0"/>
              <a:t>Long-term Risks</a:t>
            </a:r>
          </a:p>
          <a:p>
            <a:pPr algn="just"/>
            <a:r>
              <a:rPr lang="en-US" sz="1400" b="1" dirty="0"/>
              <a:t>• Customer Attrition: </a:t>
            </a:r>
            <a:r>
              <a:rPr lang="en-US" sz="1400" dirty="0"/>
              <a:t>Customers who are constantly unhappy may leave for a competitor, which will lower the number of customers.</a:t>
            </a:r>
          </a:p>
          <a:p>
            <a:pPr algn="just"/>
            <a:r>
              <a:rPr lang="en-US" sz="1400" b="1" dirty="0"/>
              <a:t>• Brand Reputation: </a:t>
            </a:r>
            <a:r>
              <a:rPr lang="en-US" sz="1400" dirty="0"/>
              <a:t>The café's image for quality and sustainability could be hurt by bad service and operating problems.</a:t>
            </a:r>
          </a:p>
          <a:p>
            <a:pPr algn="just"/>
            <a:r>
              <a:rPr lang="en-US" sz="1400" b="1" dirty="0"/>
              <a:t>• Financial Viability</a:t>
            </a:r>
            <a:r>
              <a:rPr lang="en-US" sz="1400" dirty="0"/>
              <a:t>: If these problems aren't fixed, the café might have to close or shrink because its finances aren't stable.</a:t>
            </a:r>
          </a:p>
          <a:p>
            <a:pPr algn="just"/>
            <a:endParaRPr lang="en-US" sz="1400" dirty="0"/>
          </a:p>
        </p:txBody>
      </p:sp>
    </p:spTree>
    <p:extLst>
      <p:ext uri="{BB962C8B-B14F-4D97-AF65-F5344CB8AC3E}">
        <p14:creationId xmlns:p14="http://schemas.microsoft.com/office/powerpoint/2010/main" val="2749776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189267-E13B-DB44-8892-B4675E9AB4A6}"/>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8193" y="0"/>
            <a:ext cx="845379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067739"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B4578C-0C21-6AA8-C643-B2BDC34630CC}"/>
              </a:ext>
            </a:extLst>
          </p:cNvPr>
          <p:cNvSpPr>
            <a:spLocks noGrp="1"/>
          </p:cNvSpPr>
          <p:nvPr>
            <p:ph type="ctrTitle"/>
          </p:nvPr>
        </p:nvSpPr>
        <p:spPr>
          <a:xfrm>
            <a:off x="294468" y="154983"/>
            <a:ext cx="3431188" cy="1084881"/>
          </a:xfrm>
        </p:spPr>
        <p:txBody>
          <a:bodyPr vert="horz" lIns="91440" tIns="45720" rIns="91440" bIns="45720" rtlCol="0" anchor="t">
            <a:normAutofit/>
          </a:bodyPr>
          <a:lstStyle/>
          <a:p>
            <a:pPr algn="l"/>
            <a:r>
              <a:rPr lang="en-US" sz="3200" dirty="0">
                <a:solidFill>
                  <a:schemeClr val="bg1"/>
                </a:solidFill>
              </a:rPr>
              <a:t>External Analysis Using PESTEL</a:t>
            </a:r>
          </a:p>
        </p:txBody>
      </p:sp>
      <p:sp>
        <p:nvSpPr>
          <p:cNvPr id="24" name="Rectangle 2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2" y="2794337"/>
            <a:ext cx="457200"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8455988-71A9-F129-D8C2-6EA05660A89F}"/>
              </a:ext>
            </a:extLst>
          </p:cNvPr>
          <p:cNvSpPr>
            <a:spLocks noGrp="1"/>
          </p:cNvSpPr>
          <p:nvPr>
            <p:ph type="subTitle" idx="1"/>
          </p:nvPr>
        </p:nvSpPr>
        <p:spPr>
          <a:xfrm>
            <a:off x="1" y="1394847"/>
            <a:ext cx="4067748" cy="5463153"/>
          </a:xfrm>
        </p:spPr>
        <p:txBody>
          <a:bodyPr vert="horz" lIns="91440" tIns="45720" rIns="91440" bIns="45720" rtlCol="0">
            <a:normAutofit fontScale="92500"/>
          </a:bodyPr>
          <a:lstStyle/>
          <a:p>
            <a:pPr algn="just"/>
            <a:r>
              <a:rPr lang="en-US" sz="1200" b="1" dirty="0">
                <a:solidFill>
                  <a:schemeClr val="bg1"/>
                </a:solidFill>
              </a:rPr>
              <a:t>Political</a:t>
            </a:r>
          </a:p>
          <a:p>
            <a:pPr algn="just"/>
            <a:r>
              <a:rPr lang="en-US" sz="1200" dirty="0">
                <a:solidFill>
                  <a:schemeClr val="bg1"/>
                </a:solidFill>
              </a:rPr>
              <a:t>• Trade policy changes affecting coffee bean import costs.</a:t>
            </a:r>
          </a:p>
          <a:p>
            <a:pPr algn="just"/>
            <a:r>
              <a:rPr lang="en-US" sz="1200" dirty="0">
                <a:solidFill>
                  <a:schemeClr val="bg1"/>
                </a:solidFill>
              </a:rPr>
              <a:t>• Fluctuations in local business taxes impacting expenses.</a:t>
            </a:r>
          </a:p>
          <a:p>
            <a:pPr algn="just"/>
            <a:r>
              <a:rPr lang="en-US" sz="1200" b="1" dirty="0">
                <a:solidFill>
                  <a:schemeClr val="bg1"/>
                </a:solidFill>
              </a:rPr>
              <a:t>Economic</a:t>
            </a:r>
          </a:p>
          <a:p>
            <a:pPr algn="just"/>
            <a:r>
              <a:rPr lang="en-US" sz="1200" dirty="0">
                <a:solidFill>
                  <a:schemeClr val="bg1"/>
                </a:solidFill>
              </a:rPr>
              <a:t>• Inflation raising operational costs and squeezing profit margins.</a:t>
            </a:r>
          </a:p>
          <a:p>
            <a:pPr algn="just"/>
            <a:r>
              <a:rPr lang="en-US" sz="1200" dirty="0">
                <a:solidFill>
                  <a:schemeClr val="bg1"/>
                </a:solidFill>
              </a:rPr>
              <a:t>• Economic downturns reducing customer discretionary spending (Alin Paul </a:t>
            </a:r>
            <a:r>
              <a:rPr lang="en-US" sz="1200" dirty="0" err="1">
                <a:solidFill>
                  <a:schemeClr val="bg1"/>
                </a:solidFill>
              </a:rPr>
              <a:t>Olteanu</a:t>
            </a:r>
            <a:r>
              <a:rPr lang="en-US" sz="1200" dirty="0">
                <a:solidFill>
                  <a:schemeClr val="bg1"/>
                </a:solidFill>
              </a:rPr>
              <a:t>, 2017).</a:t>
            </a:r>
          </a:p>
          <a:p>
            <a:pPr algn="just"/>
            <a:r>
              <a:rPr lang="en-US" sz="1200" b="1" dirty="0">
                <a:solidFill>
                  <a:schemeClr val="bg1"/>
                </a:solidFill>
              </a:rPr>
              <a:t>Social</a:t>
            </a:r>
          </a:p>
          <a:p>
            <a:pPr algn="just"/>
            <a:r>
              <a:rPr lang="en-US" sz="1200" dirty="0">
                <a:solidFill>
                  <a:schemeClr val="bg1"/>
                </a:solidFill>
              </a:rPr>
              <a:t>• Increasing demand for quick service and digital solutions.</a:t>
            </a:r>
          </a:p>
          <a:p>
            <a:pPr algn="just"/>
            <a:r>
              <a:rPr lang="en-US" sz="1200" dirty="0">
                <a:solidFill>
                  <a:schemeClr val="bg1"/>
                </a:solidFill>
              </a:rPr>
              <a:t>• Growing preference for health-conscious, organic options.</a:t>
            </a:r>
          </a:p>
          <a:p>
            <a:pPr algn="just"/>
            <a:r>
              <a:rPr lang="en-US" sz="1200" b="1" dirty="0">
                <a:solidFill>
                  <a:schemeClr val="bg1"/>
                </a:solidFill>
              </a:rPr>
              <a:t>Technological</a:t>
            </a:r>
          </a:p>
          <a:p>
            <a:pPr algn="just"/>
            <a:r>
              <a:rPr lang="en-US" sz="1200" dirty="0">
                <a:solidFill>
                  <a:schemeClr val="bg1"/>
                </a:solidFill>
              </a:rPr>
              <a:t>•  Competitors enhancing service with digital ordering apps.</a:t>
            </a:r>
          </a:p>
          <a:p>
            <a:pPr algn="just"/>
            <a:r>
              <a:rPr lang="en-US" sz="1200" dirty="0">
                <a:solidFill>
                  <a:schemeClr val="bg1"/>
                </a:solidFill>
              </a:rPr>
              <a:t>• Shift towards contactless and mobile payment technologies.</a:t>
            </a:r>
          </a:p>
          <a:p>
            <a:pPr algn="just"/>
            <a:r>
              <a:rPr lang="en-US" sz="1200" b="1" dirty="0">
                <a:solidFill>
                  <a:schemeClr val="bg1"/>
                </a:solidFill>
              </a:rPr>
              <a:t>Environmental</a:t>
            </a:r>
          </a:p>
          <a:p>
            <a:pPr algn="just"/>
            <a:r>
              <a:rPr lang="en-US" sz="1200" dirty="0">
                <a:solidFill>
                  <a:schemeClr val="bg1"/>
                </a:solidFill>
              </a:rPr>
              <a:t>• Rising consumer emphasis on environmental sustainability.</a:t>
            </a:r>
          </a:p>
          <a:p>
            <a:pPr algn="just"/>
            <a:r>
              <a:rPr lang="en-US" sz="1200" dirty="0">
                <a:solidFill>
                  <a:schemeClr val="bg1"/>
                </a:solidFill>
              </a:rPr>
              <a:t>• Need for eco-friendly supply chain management.</a:t>
            </a:r>
          </a:p>
          <a:p>
            <a:pPr algn="just"/>
            <a:r>
              <a:rPr lang="en-US" sz="1200" b="1" dirty="0">
                <a:solidFill>
                  <a:schemeClr val="bg1"/>
                </a:solidFill>
              </a:rPr>
              <a:t>Legal</a:t>
            </a:r>
          </a:p>
          <a:p>
            <a:pPr algn="just"/>
            <a:r>
              <a:rPr lang="en-US" sz="1200" dirty="0">
                <a:solidFill>
                  <a:schemeClr val="bg1"/>
                </a:solidFill>
              </a:rPr>
              <a:t>• Adjustments in employment laws affecting </a:t>
            </a:r>
            <a:r>
              <a:rPr lang="en-US" sz="1200" dirty="0" err="1">
                <a:solidFill>
                  <a:schemeClr val="bg1"/>
                </a:solidFill>
              </a:rPr>
              <a:t>labour</a:t>
            </a:r>
            <a:r>
              <a:rPr lang="en-US" sz="1200" dirty="0">
                <a:solidFill>
                  <a:schemeClr val="bg1"/>
                </a:solidFill>
              </a:rPr>
              <a:t> costs.</a:t>
            </a:r>
          </a:p>
          <a:p>
            <a:pPr algn="just"/>
            <a:r>
              <a:rPr lang="en-US" sz="1200" dirty="0">
                <a:solidFill>
                  <a:schemeClr val="bg1"/>
                </a:solidFill>
              </a:rPr>
              <a:t>•  Stricter health and safety regulations requiring compliance investments.</a:t>
            </a:r>
          </a:p>
        </p:txBody>
      </p:sp>
      <p:pic>
        <p:nvPicPr>
          <p:cNvPr id="4" name="Picture 3" descr="A person pushing a wheel of a pie chart&#10;&#10;Description automatically generated">
            <a:extLst>
              <a:ext uri="{FF2B5EF4-FFF2-40B4-BE49-F238E27FC236}">
                <a16:creationId xmlns:a16="http://schemas.microsoft.com/office/drawing/2014/main" id="{AA72214A-EEA6-7EEB-E8B0-21E3A7930604}"/>
              </a:ext>
            </a:extLst>
          </p:cNvPr>
          <p:cNvPicPr>
            <a:picLocks noChangeAspect="1"/>
          </p:cNvPicPr>
          <p:nvPr/>
        </p:nvPicPr>
        <p:blipFill>
          <a:blip r:embed="rId3"/>
          <a:srcRect l="11484" r="24307" b="1"/>
          <a:stretch/>
        </p:blipFill>
        <p:spPr>
          <a:xfrm>
            <a:off x="4666834" y="637761"/>
            <a:ext cx="6365960" cy="5576771"/>
          </a:xfrm>
          <a:prstGeom prst="rect">
            <a:avLst/>
          </a:prstGeom>
        </p:spPr>
      </p:pic>
    </p:spTree>
    <p:extLst>
      <p:ext uri="{BB962C8B-B14F-4D97-AF65-F5344CB8AC3E}">
        <p14:creationId xmlns:p14="http://schemas.microsoft.com/office/powerpoint/2010/main" val="2089682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0B431D-0985-7F23-C3A9-1E00FE52E1FC}"/>
            </a:ext>
          </a:extLst>
        </p:cNvPr>
        <p:cNvGrpSpPr/>
        <p:nvPr/>
      </p:nvGrpSpPr>
      <p:grpSpPr>
        <a:xfrm>
          <a:off x="0" y="0"/>
          <a:ext cx="0" cy="0"/>
          <a:chOff x="0" y="0"/>
          <a:chExt cx="0" cy="0"/>
        </a:xfrm>
      </p:grpSpPr>
      <p:pic>
        <p:nvPicPr>
          <p:cNvPr id="4098" name="Picture 2" descr="How-to-Create-a-Cause-and-Effect-Diagram">
            <a:extLst>
              <a:ext uri="{FF2B5EF4-FFF2-40B4-BE49-F238E27FC236}">
                <a16:creationId xmlns:a16="http://schemas.microsoft.com/office/drawing/2014/main" id="{A1840779-CA7B-FC84-9167-BD8574015F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1763" b="-1"/>
          <a:stretch/>
        </p:blipFill>
        <p:spPr bwMode="auto">
          <a:xfrm>
            <a:off x="20" y="10"/>
            <a:ext cx="6204384" cy="5114534"/>
          </a:xfrm>
          <a:custGeom>
            <a:avLst/>
            <a:gdLst/>
            <a:ahLst/>
            <a:cxnLst/>
            <a:rect l="l" t="t" r="r" b="b"/>
            <a:pathLst>
              <a:path w="6204404" h="5114544">
                <a:moveTo>
                  <a:pt x="5659431" y="0"/>
                </a:moveTo>
                <a:lnTo>
                  <a:pt x="6157098" y="0"/>
                </a:lnTo>
                <a:lnTo>
                  <a:pt x="6181355" y="190991"/>
                </a:lnTo>
                <a:cubicBezTo>
                  <a:pt x="6196596" y="341154"/>
                  <a:pt x="6204404" y="493515"/>
                  <a:pt x="6204404" y="647700"/>
                </a:cubicBezTo>
                <a:cubicBezTo>
                  <a:pt x="6204404" y="3114670"/>
                  <a:pt x="4205578" y="5114544"/>
                  <a:pt x="1739900" y="5114544"/>
                </a:cubicBezTo>
                <a:cubicBezTo>
                  <a:pt x="1123481" y="5114544"/>
                  <a:pt x="536240" y="4989552"/>
                  <a:pt x="2114" y="4763518"/>
                </a:cubicBezTo>
                <a:lnTo>
                  <a:pt x="0" y="4762561"/>
                </a:lnTo>
                <a:lnTo>
                  <a:pt x="0" y="4226363"/>
                </a:lnTo>
                <a:lnTo>
                  <a:pt x="15791" y="4234455"/>
                </a:lnTo>
                <a:cubicBezTo>
                  <a:pt x="537360" y="4485921"/>
                  <a:pt x="1122182" y="4626842"/>
                  <a:pt x="1739899" y="4626842"/>
                </a:cubicBezTo>
                <a:cubicBezTo>
                  <a:pt x="3936226" y="4626842"/>
                  <a:pt x="5716700" y="2845319"/>
                  <a:pt x="5716700" y="647700"/>
                </a:cubicBezTo>
                <a:cubicBezTo>
                  <a:pt x="5716700" y="510349"/>
                  <a:pt x="5709745" y="374623"/>
                  <a:pt x="5696169" y="240856"/>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E76D0F8-98BF-C0AB-0907-D926109E2AE3}"/>
              </a:ext>
            </a:extLst>
          </p:cNvPr>
          <p:cNvSpPr>
            <a:spLocks noGrp="1"/>
          </p:cNvSpPr>
          <p:nvPr>
            <p:ph type="ctrTitle"/>
          </p:nvPr>
        </p:nvSpPr>
        <p:spPr>
          <a:xfrm>
            <a:off x="481014" y="327026"/>
            <a:ext cx="4164011" cy="2611437"/>
          </a:xfrm>
        </p:spPr>
        <p:txBody>
          <a:bodyPr vert="horz" lIns="91440" tIns="45720" rIns="91440" bIns="45720" rtlCol="0" anchor="ctr">
            <a:normAutofit/>
          </a:bodyPr>
          <a:lstStyle/>
          <a:p>
            <a:pPr algn="l"/>
            <a:r>
              <a:rPr lang="en-US" sz="3600"/>
              <a:t>Cause-and-Effect Analysis</a:t>
            </a:r>
          </a:p>
        </p:txBody>
      </p:sp>
      <p:sp>
        <p:nvSpPr>
          <p:cNvPr id="3" name="Subtitle 2">
            <a:extLst>
              <a:ext uri="{FF2B5EF4-FFF2-40B4-BE49-F238E27FC236}">
                <a16:creationId xmlns:a16="http://schemas.microsoft.com/office/drawing/2014/main" id="{FE233C4B-058E-2BBD-DA89-A5B36BF85A73}"/>
              </a:ext>
            </a:extLst>
          </p:cNvPr>
          <p:cNvSpPr>
            <a:spLocks noGrp="1"/>
          </p:cNvSpPr>
          <p:nvPr>
            <p:ph type="subTitle" idx="1"/>
          </p:nvPr>
        </p:nvSpPr>
        <p:spPr>
          <a:xfrm>
            <a:off x="6204405" y="1062428"/>
            <a:ext cx="5744788" cy="5795571"/>
          </a:xfrm>
        </p:spPr>
        <p:txBody>
          <a:bodyPr vert="horz" lIns="91440" tIns="45720" rIns="91440" bIns="45720" rtlCol="0">
            <a:noAutofit/>
          </a:bodyPr>
          <a:lstStyle/>
          <a:p>
            <a:pPr algn="just"/>
            <a:r>
              <a:rPr lang="en-US" sz="1600" b="1" dirty="0"/>
              <a:t>Fishbone Diagram Application</a:t>
            </a:r>
          </a:p>
          <a:p>
            <a:pPr algn="just"/>
            <a:r>
              <a:rPr lang="en-US" sz="1600" b="1" dirty="0"/>
              <a:t>• Overview: </a:t>
            </a:r>
            <a:r>
              <a:rPr lang="en-US" sz="1600" dirty="0"/>
              <a:t>Classifies </a:t>
            </a:r>
            <a:r>
              <a:rPr lang="en-US" sz="1600" dirty="0" err="1"/>
              <a:t>GreenBean</a:t>
            </a:r>
            <a:r>
              <a:rPr lang="en-US" sz="1600" dirty="0"/>
              <a:t> Café's performance root causes using a Fishbone Diagram.</a:t>
            </a:r>
          </a:p>
          <a:p>
            <a:pPr algn="just"/>
            <a:r>
              <a:rPr lang="en-US" sz="1600" b="1" dirty="0"/>
              <a:t>Discussion of Identified Causes</a:t>
            </a:r>
          </a:p>
          <a:p>
            <a:pPr algn="just"/>
            <a:r>
              <a:rPr lang="en-US" sz="1600" b="1" dirty="0"/>
              <a:t>Service Issues:</a:t>
            </a:r>
          </a:p>
          <a:p>
            <a:pPr algn="just"/>
            <a:r>
              <a:rPr lang="en-US" sz="1600" b="1" dirty="0"/>
              <a:t>• Increased Wait Times</a:t>
            </a:r>
            <a:r>
              <a:rPr lang="en-US" sz="1600" dirty="0"/>
              <a:t>: Stem from operational inefficiencies during peak hours.</a:t>
            </a:r>
          </a:p>
          <a:p>
            <a:pPr algn="just"/>
            <a:r>
              <a:rPr lang="en-US" sz="1600" b="1" dirty="0"/>
              <a:t>Staffing Challenges:</a:t>
            </a:r>
          </a:p>
          <a:p>
            <a:pPr algn="just"/>
            <a:r>
              <a:rPr lang="en-US" sz="1600" b="1" dirty="0"/>
              <a:t>• Training and Turnover: </a:t>
            </a:r>
            <a:r>
              <a:rPr lang="en-US" sz="1600" dirty="0"/>
              <a:t>Inadequate training and high staff turnover disrupt service.</a:t>
            </a:r>
          </a:p>
          <a:p>
            <a:pPr algn="just"/>
            <a:r>
              <a:rPr lang="en-US" sz="1600" b="1" dirty="0"/>
              <a:t>Operational Constraints:</a:t>
            </a:r>
          </a:p>
          <a:p>
            <a:pPr algn="just"/>
            <a:r>
              <a:rPr lang="en-US" sz="1600" b="1" dirty="0"/>
              <a:t>• Supply Chain and Equipment: </a:t>
            </a:r>
            <a:r>
              <a:rPr lang="en-US" sz="1600" dirty="0"/>
              <a:t>Delays and outdated equipment slow service delivery.</a:t>
            </a:r>
          </a:p>
          <a:p>
            <a:pPr algn="just"/>
            <a:r>
              <a:rPr lang="en-US" sz="1600" b="1" dirty="0"/>
              <a:t>Marketing Shortfalls:</a:t>
            </a:r>
          </a:p>
          <a:p>
            <a:pPr algn="just"/>
            <a:r>
              <a:rPr lang="en-US" sz="1600" b="1" dirty="0"/>
              <a:t>• Engagement: </a:t>
            </a:r>
            <a:r>
              <a:rPr lang="en-US" sz="1600" dirty="0"/>
              <a:t>Poor marketing strategies fail to attract new customers (Rich, 2016).</a:t>
            </a:r>
          </a:p>
          <a:p>
            <a:pPr algn="just"/>
            <a:r>
              <a:rPr lang="en-US" sz="1600" b="1" dirty="0"/>
              <a:t>External Pressures:</a:t>
            </a:r>
          </a:p>
          <a:p>
            <a:pPr algn="just"/>
            <a:r>
              <a:rPr lang="en-US" sz="1600" b="1" dirty="0"/>
              <a:t>• Economic and Competition: </a:t>
            </a:r>
            <a:r>
              <a:rPr lang="en-US" sz="1600" dirty="0"/>
              <a:t>Inflation and new competitors draw away customers.</a:t>
            </a:r>
          </a:p>
        </p:txBody>
      </p:sp>
    </p:spTree>
    <p:extLst>
      <p:ext uri="{BB962C8B-B14F-4D97-AF65-F5344CB8AC3E}">
        <p14:creationId xmlns:p14="http://schemas.microsoft.com/office/powerpoint/2010/main" val="3113663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C79DB0-D6E2-4388-E467-41BD7951E29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F55151-2D89-8220-D704-B7F5D5155C80}"/>
              </a:ext>
            </a:extLst>
          </p:cNvPr>
          <p:cNvSpPr>
            <a:spLocks noGrp="1"/>
          </p:cNvSpPr>
          <p:nvPr>
            <p:ph type="ctr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Strategic Recommendations</a:t>
            </a:r>
          </a:p>
        </p:txBody>
      </p:sp>
      <p:sp>
        <p:nvSpPr>
          <p:cNvPr id="3" name="Subtitle 2">
            <a:extLst>
              <a:ext uri="{FF2B5EF4-FFF2-40B4-BE49-F238E27FC236}">
                <a16:creationId xmlns:a16="http://schemas.microsoft.com/office/drawing/2014/main" id="{ED616EAB-6342-27D6-6E7D-7AF0C6AFBA33}"/>
              </a:ext>
            </a:extLst>
          </p:cNvPr>
          <p:cNvSpPr>
            <a:spLocks noGrp="1"/>
          </p:cNvSpPr>
          <p:nvPr>
            <p:ph type="subTitle" idx="1"/>
          </p:nvPr>
        </p:nvSpPr>
        <p:spPr>
          <a:xfrm>
            <a:off x="6503158" y="649480"/>
            <a:ext cx="4862447" cy="5546047"/>
          </a:xfrm>
        </p:spPr>
        <p:txBody>
          <a:bodyPr vert="horz" lIns="91440" tIns="45720" rIns="91440" bIns="45720" rtlCol="0" anchor="ctr">
            <a:normAutofit fontScale="85000" lnSpcReduction="10000"/>
          </a:bodyPr>
          <a:lstStyle/>
          <a:p>
            <a:pPr algn="just">
              <a:spcAft>
                <a:spcPts val="800"/>
              </a:spcAft>
            </a:pPr>
            <a:r>
              <a:rPr lang="en-US" sz="1800" b="1" dirty="0">
                <a:effectLst/>
              </a:rPr>
              <a:t>Solutions to Operational Issues</a:t>
            </a:r>
            <a:endParaRPr lang="en-US" sz="1800" dirty="0">
              <a:effectLst/>
            </a:endParaRPr>
          </a:p>
          <a:p>
            <a:pPr marL="342900" lvl="0" indent="-228600" algn="just">
              <a:spcAft>
                <a:spcPts val="800"/>
              </a:spcAft>
              <a:buSzPts val="1000"/>
              <a:buFont typeface="Arial" panose="020B0604020202020204" pitchFamily="34" charset="0"/>
              <a:buChar char="•"/>
              <a:tabLst>
                <a:tab pos="457200" algn="l"/>
              </a:tabLst>
            </a:pPr>
            <a:r>
              <a:rPr lang="en-US" sz="1800" b="1" dirty="0">
                <a:effectLst/>
              </a:rPr>
              <a:t>Streamline Operations:</a:t>
            </a:r>
            <a:r>
              <a:rPr lang="en-US" sz="1800" dirty="0">
                <a:effectLst/>
              </a:rPr>
              <a:t> Upgrade kitchen equipment and service standards to speed up preparation.</a:t>
            </a:r>
          </a:p>
          <a:p>
            <a:pPr marL="342900" lvl="0" indent="-228600" algn="just">
              <a:spcAft>
                <a:spcPts val="800"/>
              </a:spcAft>
              <a:buSzPts val="1000"/>
              <a:buFont typeface="Arial" panose="020B0604020202020204" pitchFamily="34" charset="0"/>
              <a:buChar char="•"/>
              <a:tabLst>
                <a:tab pos="457200" algn="l"/>
              </a:tabLst>
            </a:pPr>
            <a:r>
              <a:rPr lang="en-US" sz="1800" b="1" dirty="0">
                <a:effectLst/>
              </a:rPr>
              <a:t>Staff Training:</a:t>
            </a:r>
            <a:r>
              <a:rPr lang="en-US" sz="1800" dirty="0">
                <a:effectLst/>
              </a:rPr>
              <a:t> Improve staff training on speed, customer service, and problem-solving.</a:t>
            </a:r>
          </a:p>
          <a:p>
            <a:pPr algn="just">
              <a:spcAft>
                <a:spcPts val="800"/>
              </a:spcAft>
            </a:pPr>
            <a:r>
              <a:rPr lang="en-US" sz="1800" b="1" dirty="0">
                <a:effectLst/>
              </a:rPr>
              <a:t>Enhancing Customer Service and Reducing Wait Times</a:t>
            </a:r>
            <a:endParaRPr lang="en-US" sz="1800" dirty="0">
              <a:effectLst/>
            </a:endParaRPr>
          </a:p>
          <a:p>
            <a:pPr marL="342900" lvl="0" indent="-228600" algn="just">
              <a:spcAft>
                <a:spcPts val="800"/>
              </a:spcAft>
              <a:buSzPts val="1000"/>
              <a:buFont typeface="Arial" panose="020B0604020202020204" pitchFamily="34" charset="0"/>
              <a:buChar char="•"/>
              <a:tabLst>
                <a:tab pos="457200" algn="l"/>
              </a:tabLst>
            </a:pPr>
            <a:r>
              <a:rPr lang="en-US" sz="1800" b="1" dirty="0">
                <a:effectLst/>
              </a:rPr>
              <a:t>Ordering System:</a:t>
            </a:r>
            <a:r>
              <a:rPr lang="en-US" sz="1800" dirty="0">
                <a:effectLst/>
              </a:rPr>
              <a:t> Allow clients to order ahead digitally to reduce peak hour congestion.</a:t>
            </a:r>
          </a:p>
          <a:p>
            <a:pPr marL="342900" lvl="0" indent="-228600" algn="just">
              <a:spcAft>
                <a:spcPts val="800"/>
              </a:spcAft>
              <a:buSzPts val="1000"/>
              <a:buFont typeface="Arial" panose="020B0604020202020204" pitchFamily="34" charset="0"/>
              <a:buChar char="•"/>
              <a:tabLst>
                <a:tab pos="457200" algn="l"/>
              </a:tabLst>
            </a:pPr>
            <a:r>
              <a:rPr lang="en-US" sz="1800" b="1" dirty="0">
                <a:effectLst/>
              </a:rPr>
              <a:t>Dedicated Staff Roles:</a:t>
            </a:r>
            <a:r>
              <a:rPr lang="en-US" sz="1800" dirty="0">
                <a:effectLst/>
              </a:rPr>
              <a:t> Assign roles during peak times to streamline chores and speed service.</a:t>
            </a:r>
          </a:p>
          <a:p>
            <a:pPr algn="just">
              <a:spcAft>
                <a:spcPts val="800"/>
              </a:spcAft>
            </a:pPr>
            <a:r>
              <a:rPr lang="en-US" sz="1800" b="1" dirty="0">
                <a:effectLst/>
              </a:rPr>
              <a:t>Marketing Strategies to Improve Footfall and Sales</a:t>
            </a:r>
            <a:endParaRPr lang="en-US" sz="1800" dirty="0">
              <a:effectLst/>
            </a:endParaRPr>
          </a:p>
          <a:p>
            <a:pPr marL="342900" lvl="0" indent="-228600" algn="just">
              <a:spcAft>
                <a:spcPts val="800"/>
              </a:spcAft>
              <a:buSzPts val="1000"/>
              <a:buFont typeface="Arial" panose="020B0604020202020204" pitchFamily="34" charset="0"/>
              <a:buChar char="•"/>
              <a:tabLst>
                <a:tab pos="457200" algn="l"/>
              </a:tabLst>
            </a:pPr>
            <a:r>
              <a:rPr lang="en-US" sz="1800" b="1" dirty="0">
                <a:effectLst/>
              </a:rPr>
              <a:t>Targeted Promotions:</a:t>
            </a:r>
            <a:r>
              <a:rPr lang="en-US" sz="1800" dirty="0">
                <a:effectLst/>
              </a:rPr>
              <a:t> Launch off-peak promos for locals and businesses to boost visitation.</a:t>
            </a:r>
          </a:p>
          <a:p>
            <a:pPr marL="342900" lvl="0" indent="-228600" algn="just">
              <a:spcAft>
                <a:spcPts val="800"/>
              </a:spcAft>
              <a:buSzPts val="1000"/>
              <a:buFont typeface="Arial" panose="020B0604020202020204" pitchFamily="34" charset="0"/>
              <a:buChar char="•"/>
              <a:tabLst>
                <a:tab pos="457200" algn="l"/>
              </a:tabLst>
            </a:pPr>
            <a:r>
              <a:rPr lang="en-US" sz="1800" b="1" dirty="0">
                <a:effectLst/>
              </a:rPr>
              <a:t>Social Media Engagement:</a:t>
            </a:r>
            <a:r>
              <a:rPr lang="en-US" sz="1800" dirty="0">
                <a:effectLst/>
              </a:rPr>
              <a:t> Following can grow on social media with regular posts, interactive content, and customer features (Di Gangi, 2016).</a:t>
            </a:r>
          </a:p>
        </p:txBody>
      </p:sp>
    </p:spTree>
    <p:extLst>
      <p:ext uri="{BB962C8B-B14F-4D97-AF65-F5344CB8AC3E}">
        <p14:creationId xmlns:p14="http://schemas.microsoft.com/office/powerpoint/2010/main" val="265904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EFF858C-2EAF-31FA-53E8-339876E2C3B0}"/>
            </a:ext>
          </a:extLst>
        </p:cNvPr>
        <p:cNvGrpSpPr/>
        <p:nvPr/>
      </p:nvGrpSpPr>
      <p:grpSpPr>
        <a:xfrm>
          <a:off x="0" y="0"/>
          <a:ext cx="0" cy="0"/>
          <a:chOff x="0" y="0"/>
          <a:chExt cx="0" cy="0"/>
        </a:xfrm>
      </p:grpSpPr>
      <p:sp useBgFill="1">
        <p:nvSpPr>
          <p:cNvPr id="5138" name="Rectangle 5137">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Implementation Plan In Project Management - Bordio">
            <a:extLst>
              <a:ext uri="{FF2B5EF4-FFF2-40B4-BE49-F238E27FC236}">
                <a16:creationId xmlns:a16="http://schemas.microsoft.com/office/drawing/2014/main" id="{0CE18E1A-430A-4215-55CD-094309A68A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737" t="9091" r="1413" b="1"/>
          <a:stretch/>
        </p:blipFill>
        <p:spPr bwMode="auto">
          <a:xfrm>
            <a:off x="20" y="10"/>
            <a:ext cx="866849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40" name="Rectangle 5139">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558A48-924F-ABC0-B18A-EECB5FD04E27}"/>
              </a:ext>
            </a:extLst>
          </p:cNvPr>
          <p:cNvSpPr>
            <a:spLocks noGrp="1"/>
          </p:cNvSpPr>
          <p:nvPr>
            <p:ph type="ctrTitle"/>
          </p:nvPr>
        </p:nvSpPr>
        <p:spPr>
          <a:xfrm>
            <a:off x="6096000" y="1005840"/>
            <a:ext cx="5712614" cy="705866"/>
          </a:xfrm>
        </p:spPr>
        <p:txBody>
          <a:bodyPr vert="horz" lIns="91440" tIns="45720" rIns="91440" bIns="45720" rtlCol="0" anchor="b">
            <a:normAutofit/>
          </a:bodyPr>
          <a:lstStyle/>
          <a:p>
            <a:pPr algn="l"/>
            <a:r>
              <a:rPr lang="en-US" sz="2800" b="1" dirty="0"/>
              <a:t>Implementation Plan</a:t>
            </a:r>
          </a:p>
        </p:txBody>
      </p:sp>
      <p:sp>
        <p:nvSpPr>
          <p:cNvPr id="5142" name="Rectangle 514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144" name="Rectangle 514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9DB184DD-EDD3-5ED7-5190-2A0443148B9F}"/>
              </a:ext>
            </a:extLst>
          </p:cNvPr>
          <p:cNvSpPr>
            <a:spLocks noGrp="1"/>
          </p:cNvSpPr>
          <p:nvPr>
            <p:ph type="subTitle" idx="1"/>
          </p:nvPr>
        </p:nvSpPr>
        <p:spPr>
          <a:xfrm>
            <a:off x="5896303" y="1922516"/>
            <a:ext cx="5913073" cy="4563732"/>
          </a:xfrm>
        </p:spPr>
        <p:txBody>
          <a:bodyPr vert="horz" lIns="91440" tIns="45720" rIns="91440" bIns="45720" rtlCol="0" anchor="t">
            <a:normAutofit fontScale="92500" lnSpcReduction="10000"/>
          </a:bodyPr>
          <a:lstStyle/>
          <a:p>
            <a:pPr algn="l"/>
            <a:r>
              <a:rPr lang="en-US" sz="1400" b="1" dirty="0"/>
              <a:t>Short-term Actions</a:t>
            </a:r>
          </a:p>
          <a:p>
            <a:pPr algn="l"/>
            <a:r>
              <a:rPr lang="en-US" sz="1400" b="1" dirty="0"/>
              <a:t>• Digital Ordering System: </a:t>
            </a:r>
            <a:r>
              <a:rPr lang="en-US" sz="1400" dirty="0"/>
              <a:t>Launch within 3 months to decrease wait times during peak hours.</a:t>
            </a:r>
          </a:p>
          <a:p>
            <a:pPr algn="l"/>
            <a:r>
              <a:rPr lang="en-US" sz="1400" b="1" dirty="0"/>
              <a:t>• Staff Training Enhancement: </a:t>
            </a:r>
            <a:r>
              <a:rPr lang="en-US" sz="1400" dirty="0"/>
              <a:t>Begin a new training module by next month to improve service efficiency and customer interaction.</a:t>
            </a:r>
          </a:p>
          <a:p>
            <a:pPr algn="l"/>
            <a:r>
              <a:rPr lang="en-US" sz="1400" b="1" dirty="0"/>
              <a:t>Long-term Actions</a:t>
            </a:r>
          </a:p>
          <a:p>
            <a:pPr algn="l"/>
            <a:r>
              <a:rPr lang="en-US" sz="1400" b="1" dirty="0"/>
              <a:t>• Equipment Upgrade: </a:t>
            </a:r>
            <a:r>
              <a:rPr lang="en-US" sz="1400" dirty="0"/>
              <a:t>Plan and execute a phased upgrade of kitchen equipment over the next 6 months.</a:t>
            </a:r>
          </a:p>
          <a:p>
            <a:pPr algn="l"/>
            <a:r>
              <a:rPr lang="en-US" sz="1400" b="1" dirty="0"/>
              <a:t>• Marketing Campaign: </a:t>
            </a:r>
            <a:r>
              <a:rPr lang="en-US" sz="1400" dirty="0"/>
              <a:t>Develop and launch a targeted marketing campaign within the next 4 months, focusing on increasing off-peak footfall.</a:t>
            </a:r>
          </a:p>
          <a:p>
            <a:pPr algn="l"/>
            <a:r>
              <a:rPr lang="en-US" sz="1400" b="1" dirty="0"/>
              <a:t>Key Milestones and Timelines</a:t>
            </a:r>
          </a:p>
          <a:p>
            <a:pPr algn="l"/>
            <a:r>
              <a:rPr lang="en-US" sz="1400" b="1" dirty="0"/>
              <a:t>• Month 1-3</a:t>
            </a:r>
            <a:r>
              <a:rPr lang="en-US" sz="1400" dirty="0"/>
              <a:t>: Implement digital ordering system and initiate enhanced staff training programs.</a:t>
            </a:r>
          </a:p>
          <a:p>
            <a:pPr algn="l"/>
            <a:r>
              <a:rPr lang="en-US" sz="1400" b="1" dirty="0"/>
              <a:t>• Month 4-6: </a:t>
            </a:r>
            <a:r>
              <a:rPr lang="en-US" sz="1400" dirty="0"/>
              <a:t>Assess the impact of digital ordering and training; begin kitchen equipment upgrades.</a:t>
            </a:r>
          </a:p>
          <a:p>
            <a:pPr algn="l"/>
            <a:r>
              <a:rPr lang="en-US" sz="1400" b="1" dirty="0"/>
              <a:t>• Month 7-9: </a:t>
            </a:r>
            <a:r>
              <a:rPr lang="en-US" sz="1400" dirty="0"/>
              <a:t>Roll out new marketing strategies aimed at local residents and businesses.</a:t>
            </a:r>
          </a:p>
          <a:p>
            <a:pPr algn="l"/>
            <a:r>
              <a:rPr lang="en-US" sz="1400" b="1" dirty="0"/>
              <a:t>• Month 10-12: </a:t>
            </a:r>
            <a:r>
              <a:rPr lang="en-US" sz="1400" dirty="0"/>
              <a:t>Evaluate the overall impact on footfall, sales, and customer satisfaction; adjust strategies as necessary.</a:t>
            </a:r>
          </a:p>
        </p:txBody>
      </p:sp>
    </p:spTree>
    <p:extLst>
      <p:ext uri="{BB962C8B-B14F-4D97-AF65-F5344CB8AC3E}">
        <p14:creationId xmlns:p14="http://schemas.microsoft.com/office/powerpoint/2010/main" val="352627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188BBB-6E82-A315-557E-C1818E012376}"/>
            </a:ext>
          </a:extLst>
        </p:cNvPr>
        <p:cNvGrpSpPr/>
        <p:nvPr/>
      </p:nvGrpSpPr>
      <p:grpSpPr>
        <a:xfrm>
          <a:off x="0" y="0"/>
          <a:ext cx="0" cy="0"/>
          <a:chOff x="0" y="0"/>
          <a:chExt cx="0" cy="0"/>
        </a:xfrm>
      </p:grpSpPr>
      <p:sp>
        <p:nvSpPr>
          <p:cNvPr id="6159" name="Rectangle 6158">
            <a:extLst>
              <a:ext uri="{FF2B5EF4-FFF2-40B4-BE49-F238E27FC236}">
                <a16:creationId xmlns:a16="http://schemas.microsoft.com/office/drawing/2014/main" id="{22A397E7-BF60-45B2-84C7-B074B76C3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146" name="Picture 2" descr="Green Bean Cafe, Teliarganj, Allahabad | Zomato">
            <a:extLst>
              <a:ext uri="{FF2B5EF4-FFF2-40B4-BE49-F238E27FC236}">
                <a16:creationId xmlns:a16="http://schemas.microsoft.com/office/drawing/2014/main" id="{E0011D6B-E4A4-C5B5-B8F7-E6CB4D2E4484}"/>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rcRect l="9768" r="2" b="2"/>
          <a:stretch/>
        </p:blipFill>
        <p:spPr bwMode="auto">
          <a:xfrm>
            <a:off x="4283902" y="10"/>
            <a:ext cx="7908098" cy="6857992"/>
          </a:xfrm>
          <a:prstGeom prst="rect">
            <a:avLst/>
          </a:prstGeom>
          <a:noFill/>
          <a:extLst>
            <a:ext uri="{909E8E84-426E-40DD-AFC4-6F175D3DCCD1}">
              <a14:hiddenFill xmlns:a14="http://schemas.microsoft.com/office/drawing/2010/main">
                <a:solidFill>
                  <a:srgbClr val="FFFFFF"/>
                </a:solidFill>
              </a14:hiddenFill>
            </a:ext>
          </a:extLst>
        </p:spPr>
      </p:pic>
      <p:sp>
        <p:nvSpPr>
          <p:cNvPr id="6160" name="Rectangle 6159">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6BE41-C6F5-1FF8-D1F8-1E9CE3DF5C57}"/>
              </a:ext>
            </a:extLst>
          </p:cNvPr>
          <p:cNvSpPr>
            <a:spLocks noGrp="1"/>
          </p:cNvSpPr>
          <p:nvPr>
            <p:ph type="ctrTitle"/>
          </p:nvPr>
        </p:nvSpPr>
        <p:spPr>
          <a:xfrm>
            <a:off x="728663" y="1115219"/>
            <a:ext cx="5505449" cy="1922445"/>
          </a:xfrm>
        </p:spPr>
        <p:txBody>
          <a:bodyPr>
            <a:normAutofit/>
          </a:bodyPr>
          <a:lstStyle/>
          <a:p>
            <a:pPr algn="l"/>
            <a:r>
              <a:rPr lang="en-GB" sz="5000" dirty="0">
                <a:solidFill>
                  <a:schemeClr val="bg1"/>
                </a:solidFill>
              </a:rPr>
              <a:t>Conclusion</a:t>
            </a:r>
          </a:p>
        </p:txBody>
      </p:sp>
      <p:sp>
        <p:nvSpPr>
          <p:cNvPr id="3" name="Subtitle 2">
            <a:extLst>
              <a:ext uri="{FF2B5EF4-FFF2-40B4-BE49-F238E27FC236}">
                <a16:creationId xmlns:a16="http://schemas.microsoft.com/office/drawing/2014/main" id="{32BF419E-3BDD-DBA0-1BA9-7B882DE04EEB}"/>
              </a:ext>
            </a:extLst>
          </p:cNvPr>
          <p:cNvSpPr>
            <a:spLocks noGrp="1"/>
          </p:cNvSpPr>
          <p:nvPr>
            <p:ph type="subTitle" idx="1"/>
          </p:nvPr>
        </p:nvSpPr>
        <p:spPr>
          <a:xfrm>
            <a:off x="402956" y="3902074"/>
            <a:ext cx="6059837" cy="2436731"/>
          </a:xfrm>
        </p:spPr>
        <p:txBody>
          <a:bodyPr>
            <a:normAutofit fontScale="85000" lnSpcReduction="10000"/>
          </a:bodyPr>
          <a:lstStyle/>
          <a:p>
            <a:pPr algn="just"/>
            <a:r>
              <a:rPr lang="en-US" sz="1600" dirty="0" err="1">
                <a:solidFill>
                  <a:schemeClr val="bg1"/>
                </a:solidFill>
              </a:rPr>
              <a:t>GreenBean</a:t>
            </a:r>
            <a:r>
              <a:rPr lang="en-US" sz="1600" dirty="0">
                <a:solidFill>
                  <a:schemeClr val="bg1"/>
                </a:solidFill>
              </a:rPr>
              <a:t> Café's problems included major working inefficiencies, problems with customer service, and pressures from other businesses. As part of our plans, we are creating a digital ordering system, training our staff better, updating our cooking tools, and bringing back marketing. These things affect service speed, customer happiness, and the ability to see the market.</a:t>
            </a:r>
          </a:p>
          <a:p>
            <a:pPr algn="just"/>
            <a:r>
              <a:rPr lang="en-US" sz="1600" dirty="0" err="1">
                <a:solidFill>
                  <a:schemeClr val="bg1"/>
                </a:solidFill>
              </a:rPr>
              <a:t>GreenBean</a:t>
            </a:r>
            <a:r>
              <a:rPr lang="en-US" sz="1600" dirty="0">
                <a:solidFill>
                  <a:schemeClr val="bg1"/>
                </a:solidFill>
              </a:rPr>
              <a:t> Café can solve its challenges and succeed long-term with these strategies. Treating customers properly and working fast will increase loyalty. This will boost shop traffic and revenue. Strategic marketing may help our </a:t>
            </a:r>
            <a:r>
              <a:rPr lang="en-US" sz="1600" dirty="0" err="1">
                <a:solidFill>
                  <a:schemeClr val="bg1"/>
                </a:solidFill>
              </a:rPr>
              <a:t>organisation</a:t>
            </a:r>
            <a:r>
              <a:rPr lang="en-US" sz="1600" dirty="0">
                <a:solidFill>
                  <a:schemeClr val="bg1"/>
                </a:solidFill>
              </a:rPr>
              <a:t> stand out in a competitive market by </a:t>
            </a:r>
            <a:r>
              <a:rPr lang="en-US" sz="1600" dirty="0" err="1">
                <a:solidFill>
                  <a:schemeClr val="bg1"/>
                </a:solidFill>
              </a:rPr>
              <a:t>emphasising</a:t>
            </a:r>
            <a:r>
              <a:rPr lang="en-US" sz="1600" dirty="0">
                <a:solidFill>
                  <a:schemeClr val="bg1"/>
                </a:solidFill>
              </a:rPr>
              <a:t> sustainability and community participation. </a:t>
            </a:r>
            <a:r>
              <a:rPr lang="en-US" sz="1600" dirty="0" err="1">
                <a:solidFill>
                  <a:schemeClr val="bg1"/>
                </a:solidFill>
              </a:rPr>
              <a:t>GreenBean</a:t>
            </a:r>
            <a:r>
              <a:rPr lang="en-US" sz="1600" dirty="0">
                <a:solidFill>
                  <a:schemeClr val="bg1"/>
                </a:solidFill>
              </a:rPr>
              <a:t> Café must take these measures to remain current in a changing industry and become a community </a:t>
            </a:r>
            <a:r>
              <a:rPr lang="en-US" sz="1600" dirty="0" err="1">
                <a:solidFill>
                  <a:schemeClr val="bg1"/>
                </a:solidFill>
              </a:rPr>
              <a:t>organisation</a:t>
            </a:r>
            <a:r>
              <a:rPr lang="en-US" sz="1600" dirty="0">
                <a:solidFill>
                  <a:schemeClr val="bg1"/>
                </a:solidFill>
              </a:rPr>
              <a:t> that </a:t>
            </a:r>
            <a:r>
              <a:rPr lang="en-US" sz="1600" dirty="0" err="1">
                <a:solidFill>
                  <a:schemeClr val="bg1"/>
                </a:solidFill>
              </a:rPr>
              <a:t>prioritises</a:t>
            </a:r>
            <a:r>
              <a:rPr lang="en-US" sz="1600" dirty="0">
                <a:solidFill>
                  <a:schemeClr val="bg1"/>
                </a:solidFill>
              </a:rPr>
              <a:t> quality and sustainability.</a:t>
            </a:r>
          </a:p>
        </p:txBody>
      </p:sp>
      <p:cxnSp>
        <p:nvCxnSpPr>
          <p:cNvPr id="6161" name="Straight Connector 6160">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0213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44F271-936B-91C4-8286-FD586DAB9D1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1" name="Freeform: Shape 10">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sp>
          <p:nvSpPr>
            <p:cNvPr id="12" name="Freeform: Shape 11">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grpSp>
      <p:sp>
        <p:nvSpPr>
          <p:cNvPr id="2" name="Title 1">
            <a:extLst>
              <a:ext uri="{FF2B5EF4-FFF2-40B4-BE49-F238E27FC236}">
                <a16:creationId xmlns:a16="http://schemas.microsoft.com/office/drawing/2014/main" id="{023E78AD-D7DC-5751-834B-CFE812B2BC96}"/>
              </a:ext>
            </a:extLst>
          </p:cNvPr>
          <p:cNvSpPr>
            <a:spLocks noGrp="1"/>
          </p:cNvSpPr>
          <p:nvPr>
            <p:ph type="ctrTitle"/>
          </p:nvPr>
        </p:nvSpPr>
        <p:spPr>
          <a:xfrm>
            <a:off x="1268127" y="2023558"/>
            <a:ext cx="3521265" cy="2491292"/>
          </a:xfrm>
        </p:spPr>
        <p:txBody>
          <a:bodyPr vert="horz" lIns="91440" tIns="45720" rIns="91440" bIns="45720" rtlCol="0" anchor="t">
            <a:normAutofit/>
          </a:bodyPr>
          <a:lstStyle/>
          <a:p>
            <a:pPr algn="l"/>
            <a:r>
              <a:rPr lang="en-US" sz="4000" kern="1200">
                <a:solidFill>
                  <a:schemeClr val="tx1"/>
                </a:solidFill>
                <a:latin typeface="+mj-lt"/>
                <a:ea typeface="+mj-ea"/>
                <a:cs typeface="+mj-cs"/>
              </a:rPr>
              <a:t>References</a:t>
            </a:r>
          </a:p>
        </p:txBody>
      </p:sp>
      <p:sp>
        <p:nvSpPr>
          <p:cNvPr id="14" name="Freeform: Shape 13">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221FCB6B-4C24-F38F-363B-FBAFE47958B1}"/>
              </a:ext>
            </a:extLst>
          </p:cNvPr>
          <p:cNvSpPr>
            <a:spLocks noGrp="1"/>
          </p:cNvSpPr>
          <p:nvPr>
            <p:ph type="subTitle" idx="1"/>
          </p:nvPr>
        </p:nvSpPr>
        <p:spPr>
          <a:xfrm>
            <a:off x="6096000" y="588936"/>
            <a:ext cx="5280025" cy="5579389"/>
          </a:xfrm>
        </p:spPr>
        <p:txBody>
          <a:bodyPr vert="horz" lIns="91440" tIns="45720" rIns="91440" bIns="45720" rtlCol="0">
            <a:normAutofit fontScale="92500" lnSpcReduction="10000"/>
          </a:bodyPr>
          <a:lstStyle/>
          <a:p>
            <a:pPr algn="just">
              <a:spcAft>
                <a:spcPts val="800"/>
              </a:spcAft>
            </a:pPr>
            <a:r>
              <a:rPr lang="en-US" sz="1200" dirty="0">
                <a:solidFill>
                  <a:schemeClr val="tx1">
                    <a:alpha val="80000"/>
                  </a:schemeClr>
                </a:solidFill>
                <a:effectLst/>
              </a:rPr>
              <a:t>Alin Paul </a:t>
            </a:r>
            <a:r>
              <a:rPr lang="en-US" sz="1200" dirty="0" err="1">
                <a:solidFill>
                  <a:schemeClr val="tx1">
                    <a:alpha val="80000"/>
                  </a:schemeClr>
                </a:solidFill>
                <a:effectLst/>
              </a:rPr>
              <a:t>Olteanu</a:t>
            </a:r>
            <a:r>
              <a:rPr lang="en-US" sz="1200" dirty="0">
                <a:solidFill>
                  <a:schemeClr val="tx1">
                    <a:alpha val="80000"/>
                  </a:schemeClr>
                </a:solidFill>
                <a:effectLst/>
              </a:rPr>
              <a:t> (2017). Analysis of the Romanian biofuels industry under the current economic conditions using PESTEL. </a:t>
            </a:r>
            <a:r>
              <a:rPr lang="en-US" sz="1200" i="1" dirty="0">
                <a:solidFill>
                  <a:schemeClr val="tx1">
                    <a:alpha val="80000"/>
                  </a:schemeClr>
                </a:solidFill>
                <a:effectLst/>
              </a:rPr>
              <a:t>Economia. Seria Management</a:t>
            </a:r>
            <a:r>
              <a:rPr lang="en-US" sz="1200" dirty="0">
                <a:solidFill>
                  <a:schemeClr val="tx1">
                    <a:alpha val="80000"/>
                  </a:schemeClr>
                </a:solidFill>
                <a:effectLst/>
              </a:rPr>
              <a:t>, 12(2), pp.159–167.</a:t>
            </a:r>
          </a:p>
          <a:p>
            <a:pPr algn="just">
              <a:spcAft>
                <a:spcPts val="800"/>
              </a:spcAft>
            </a:pPr>
            <a:r>
              <a:rPr lang="en-US" sz="1200" dirty="0">
                <a:solidFill>
                  <a:schemeClr val="tx1">
                    <a:alpha val="80000"/>
                  </a:schemeClr>
                </a:solidFill>
                <a:effectLst/>
              </a:rPr>
              <a:t>Di Gangi, P.M. (2016). Social media engagement theory: Exploring the influence of user engagement on social media usage. </a:t>
            </a:r>
            <a:r>
              <a:rPr lang="en-US" sz="1200" i="1" dirty="0">
                <a:solidFill>
                  <a:schemeClr val="tx1">
                    <a:alpha val="80000"/>
                  </a:schemeClr>
                </a:solidFill>
                <a:effectLst/>
              </a:rPr>
              <a:t>Journal of Organizational and End User Computing</a:t>
            </a:r>
            <a:r>
              <a:rPr lang="en-US" sz="1200" dirty="0">
                <a:solidFill>
                  <a:schemeClr val="tx1">
                    <a:alpha val="80000"/>
                  </a:schemeClr>
                </a:solidFill>
                <a:effectLst/>
              </a:rPr>
              <a:t>, 28(2), pp.53–73. </a:t>
            </a:r>
            <a:r>
              <a:rPr lang="en-US" sz="1200" dirty="0" err="1">
                <a:solidFill>
                  <a:schemeClr val="tx1">
                    <a:alpha val="80000"/>
                  </a:schemeClr>
                </a:solidFill>
                <a:effectLst/>
              </a:rPr>
              <a:t>doi:https</a:t>
            </a:r>
            <a:r>
              <a:rPr lang="en-US" sz="1200" dirty="0">
                <a:solidFill>
                  <a:schemeClr val="tx1">
                    <a:alpha val="80000"/>
                  </a:schemeClr>
                </a:solidFill>
                <a:effectLst/>
              </a:rPr>
              <a:t>://doi.org/10.4018/joeuc.2016040104.</a:t>
            </a:r>
          </a:p>
          <a:p>
            <a:pPr algn="just">
              <a:spcAft>
                <a:spcPts val="800"/>
              </a:spcAft>
            </a:pPr>
            <a:r>
              <a:rPr lang="en-US" sz="1200" dirty="0">
                <a:solidFill>
                  <a:schemeClr val="tx1">
                    <a:alpha val="80000"/>
                  </a:schemeClr>
                </a:solidFill>
                <a:effectLst/>
              </a:rPr>
              <a:t>Dilla Nur Rahma (2024). Understanding Brand Loyalty: The Impact of Brand Reputation, Corporate Reputation, and Brand Experience with Mediating Satisfaction on Skincare </a:t>
            </a:r>
            <a:r>
              <a:rPr lang="en-US" sz="1200" dirty="0" err="1">
                <a:solidFill>
                  <a:schemeClr val="tx1">
                    <a:alpha val="80000"/>
                  </a:schemeClr>
                </a:solidFill>
                <a:effectLst/>
              </a:rPr>
              <a:t>Facetology</a:t>
            </a:r>
            <a:r>
              <a:rPr lang="en-US" sz="1200" dirty="0">
                <a:solidFill>
                  <a:schemeClr val="tx1">
                    <a:alpha val="80000"/>
                  </a:schemeClr>
                </a:solidFill>
                <a:effectLst/>
              </a:rPr>
              <a:t>. </a:t>
            </a:r>
            <a:r>
              <a:rPr lang="en-US" sz="1200" i="1" dirty="0" err="1">
                <a:solidFill>
                  <a:schemeClr val="tx1">
                    <a:alpha val="80000"/>
                  </a:schemeClr>
                </a:solidFill>
                <a:effectLst/>
              </a:rPr>
              <a:t>Jurnal</a:t>
            </a:r>
            <a:r>
              <a:rPr lang="en-US" sz="1200" i="1" dirty="0">
                <a:solidFill>
                  <a:schemeClr val="tx1">
                    <a:alpha val="80000"/>
                  </a:schemeClr>
                </a:solidFill>
                <a:effectLst/>
              </a:rPr>
              <a:t> </a:t>
            </a:r>
            <a:r>
              <a:rPr lang="en-US" sz="1200" i="1" dirty="0" err="1">
                <a:solidFill>
                  <a:schemeClr val="tx1">
                    <a:alpha val="80000"/>
                  </a:schemeClr>
                </a:solidFill>
                <a:effectLst/>
              </a:rPr>
              <a:t>Orientasi</a:t>
            </a:r>
            <a:r>
              <a:rPr lang="en-US" sz="1200" i="1" dirty="0">
                <a:solidFill>
                  <a:schemeClr val="tx1">
                    <a:alpha val="80000"/>
                  </a:schemeClr>
                </a:solidFill>
                <a:effectLst/>
              </a:rPr>
              <a:t> </a:t>
            </a:r>
            <a:r>
              <a:rPr lang="en-US" sz="1200" i="1" dirty="0" err="1">
                <a:solidFill>
                  <a:schemeClr val="tx1">
                    <a:alpha val="80000"/>
                  </a:schemeClr>
                </a:solidFill>
                <a:effectLst/>
              </a:rPr>
              <a:t>Bisnis</a:t>
            </a:r>
            <a:r>
              <a:rPr lang="en-US" sz="1200" i="1" dirty="0">
                <a:solidFill>
                  <a:schemeClr val="tx1">
                    <a:alpha val="80000"/>
                  </a:schemeClr>
                </a:solidFill>
                <a:effectLst/>
              </a:rPr>
              <a:t> dan Entrepreneurship (JOBS)</a:t>
            </a:r>
            <a:r>
              <a:rPr lang="en-US" sz="1200" dirty="0">
                <a:solidFill>
                  <a:schemeClr val="tx1">
                    <a:alpha val="80000"/>
                  </a:schemeClr>
                </a:solidFill>
                <a:effectLst/>
              </a:rPr>
              <a:t>, 5(2), pp.150–162. </a:t>
            </a:r>
            <a:r>
              <a:rPr lang="en-US" sz="1200" dirty="0" err="1">
                <a:solidFill>
                  <a:schemeClr val="tx1">
                    <a:alpha val="80000"/>
                  </a:schemeClr>
                </a:solidFill>
                <a:effectLst/>
              </a:rPr>
              <a:t>doi:https</a:t>
            </a:r>
            <a:r>
              <a:rPr lang="en-US" sz="1200" dirty="0">
                <a:solidFill>
                  <a:schemeClr val="tx1">
                    <a:alpha val="80000"/>
                  </a:schemeClr>
                </a:solidFill>
                <a:effectLst/>
              </a:rPr>
              <a:t>://doi.org/10.33476/jobs.v5i2.4855.</a:t>
            </a:r>
          </a:p>
          <a:p>
            <a:pPr algn="just">
              <a:spcAft>
                <a:spcPts val="800"/>
              </a:spcAft>
            </a:pPr>
            <a:r>
              <a:rPr lang="en-US" sz="1200" dirty="0" err="1">
                <a:solidFill>
                  <a:schemeClr val="tx1">
                    <a:alpha val="80000"/>
                  </a:schemeClr>
                </a:solidFill>
                <a:effectLst/>
              </a:rPr>
              <a:t>Jeszka</a:t>
            </a:r>
            <a:r>
              <a:rPr lang="en-US" sz="1200" dirty="0">
                <a:solidFill>
                  <a:schemeClr val="tx1">
                    <a:alpha val="80000"/>
                  </a:schemeClr>
                </a:solidFill>
                <a:effectLst/>
              </a:rPr>
              <a:t>-Skowron, M. (2016). Chlorogenic acids, caffeine content and antioxidant properties of green coffee extracts: influence of green coffee bean preparation. </a:t>
            </a:r>
            <a:r>
              <a:rPr lang="en-US" sz="1200" i="1" dirty="0">
                <a:solidFill>
                  <a:schemeClr val="tx1">
                    <a:alpha val="80000"/>
                  </a:schemeClr>
                </a:solidFill>
                <a:effectLst/>
              </a:rPr>
              <a:t>European Food Research and Technology</a:t>
            </a:r>
            <a:r>
              <a:rPr lang="en-US" sz="1200" dirty="0">
                <a:solidFill>
                  <a:schemeClr val="tx1">
                    <a:alpha val="80000"/>
                  </a:schemeClr>
                </a:solidFill>
                <a:effectLst/>
              </a:rPr>
              <a:t>, 242(8), pp.1403–1409. </a:t>
            </a:r>
            <a:r>
              <a:rPr lang="en-US" sz="1200" dirty="0" err="1">
                <a:solidFill>
                  <a:schemeClr val="tx1">
                    <a:alpha val="80000"/>
                  </a:schemeClr>
                </a:solidFill>
                <a:effectLst/>
              </a:rPr>
              <a:t>doi:https</a:t>
            </a:r>
            <a:r>
              <a:rPr lang="en-US" sz="1200" dirty="0">
                <a:solidFill>
                  <a:schemeClr val="tx1">
                    <a:alpha val="80000"/>
                  </a:schemeClr>
                </a:solidFill>
                <a:effectLst/>
              </a:rPr>
              <a:t>://doi.org/10.1007/s00217-016-2643-y.</a:t>
            </a:r>
          </a:p>
          <a:p>
            <a:pPr algn="just">
              <a:spcAft>
                <a:spcPts val="800"/>
              </a:spcAft>
            </a:pPr>
            <a:r>
              <a:rPr lang="en-US" sz="1200" dirty="0">
                <a:solidFill>
                  <a:schemeClr val="tx1">
                    <a:alpha val="80000"/>
                  </a:schemeClr>
                </a:solidFill>
                <a:effectLst/>
              </a:rPr>
              <a:t>KELLERMANN, J.L. (2015). Ecological and Economic Services Provided by Birds on Jamaican Blue Mountain Coffee Farms. </a:t>
            </a:r>
            <a:r>
              <a:rPr lang="en-US" sz="1200" i="1" dirty="0">
                <a:solidFill>
                  <a:schemeClr val="tx1">
                    <a:alpha val="80000"/>
                  </a:schemeClr>
                </a:solidFill>
                <a:effectLst/>
              </a:rPr>
              <a:t>Conservation Biology</a:t>
            </a:r>
            <a:r>
              <a:rPr lang="en-US" sz="1200" dirty="0">
                <a:solidFill>
                  <a:schemeClr val="tx1">
                    <a:alpha val="80000"/>
                  </a:schemeClr>
                </a:solidFill>
                <a:effectLst/>
              </a:rPr>
              <a:t>, 22(5), pp.1177–1185. </a:t>
            </a:r>
            <a:r>
              <a:rPr lang="en-US" sz="1200" dirty="0" err="1">
                <a:solidFill>
                  <a:schemeClr val="tx1">
                    <a:alpha val="80000"/>
                  </a:schemeClr>
                </a:solidFill>
                <a:effectLst/>
              </a:rPr>
              <a:t>doi:https</a:t>
            </a:r>
            <a:r>
              <a:rPr lang="en-US" sz="1200" dirty="0">
                <a:solidFill>
                  <a:schemeClr val="tx1">
                    <a:alpha val="80000"/>
                  </a:schemeClr>
                </a:solidFill>
                <a:effectLst/>
              </a:rPr>
              <a:t>://doi.org/10.1111/j.1523-1739.2008.00968.x.</a:t>
            </a:r>
          </a:p>
          <a:p>
            <a:pPr algn="just">
              <a:spcAft>
                <a:spcPts val="800"/>
              </a:spcAft>
            </a:pPr>
            <a:r>
              <a:rPr lang="en-US" sz="1200" dirty="0">
                <a:solidFill>
                  <a:schemeClr val="tx1">
                    <a:alpha val="80000"/>
                  </a:schemeClr>
                </a:solidFill>
                <a:effectLst/>
              </a:rPr>
              <a:t>Lillo-Box, J. (2019). CAFE2: an upgrade to the CAFE high-resolution spectrograph. Commissioning results and new public pipeline. </a:t>
            </a:r>
            <a:r>
              <a:rPr lang="en-US" sz="1200" i="1" dirty="0">
                <a:solidFill>
                  <a:schemeClr val="tx1">
                    <a:alpha val="80000"/>
                  </a:schemeClr>
                </a:solidFill>
                <a:effectLst/>
              </a:rPr>
              <a:t>Monthly Notices of the Royal Astronomical Society</a:t>
            </a:r>
            <a:r>
              <a:rPr lang="en-US" sz="1200" dirty="0">
                <a:solidFill>
                  <a:schemeClr val="tx1">
                    <a:alpha val="80000"/>
                  </a:schemeClr>
                </a:solidFill>
                <a:effectLst/>
              </a:rPr>
              <a:t>, 491(3), pp.4496–4508. </a:t>
            </a:r>
            <a:r>
              <a:rPr lang="en-US" sz="1200" dirty="0" err="1">
                <a:solidFill>
                  <a:schemeClr val="tx1">
                    <a:alpha val="80000"/>
                  </a:schemeClr>
                </a:solidFill>
                <a:effectLst/>
              </a:rPr>
              <a:t>doi:https</a:t>
            </a:r>
            <a:r>
              <a:rPr lang="en-US" sz="1200" dirty="0">
                <a:solidFill>
                  <a:schemeClr val="tx1">
                    <a:alpha val="80000"/>
                  </a:schemeClr>
                </a:solidFill>
                <a:effectLst/>
              </a:rPr>
              <a:t>://doi.org/10.1093/</a:t>
            </a:r>
            <a:r>
              <a:rPr lang="en-US" sz="1200" dirty="0" err="1">
                <a:solidFill>
                  <a:schemeClr val="tx1">
                    <a:alpha val="80000"/>
                  </a:schemeClr>
                </a:solidFill>
                <a:effectLst/>
              </a:rPr>
              <a:t>mnras</a:t>
            </a:r>
            <a:r>
              <a:rPr lang="en-US" sz="1200" dirty="0">
                <a:solidFill>
                  <a:schemeClr val="tx1">
                    <a:alpha val="80000"/>
                  </a:schemeClr>
                </a:solidFill>
                <a:effectLst/>
              </a:rPr>
              <a:t>/stz3283.</a:t>
            </a:r>
          </a:p>
          <a:p>
            <a:pPr algn="just">
              <a:spcAft>
                <a:spcPts val="800"/>
              </a:spcAft>
            </a:pPr>
            <a:r>
              <a:rPr lang="en-US" sz="1200" dirty="0">
                <a:solidFill>
                  <a:schemeClr val="tx1">
                    <a:alpha val="80000"/>
                  </a:schemeClr>
                </a:solidFill>
                <a:effectLst/>
              </a:rPr>
              <a:t>Pan, W. (2019). PESTEL Analysis of Construction Productivity Enhancement Strategies: a Case Study of Three Economies. </a:t>
            </a:r>
            <a:r>
              <a:rPr lang="en-US" sz="1200" i="1" dirty="0">
                <a:solidFill>
                  <a:schemeClr val="tx1">
                    <a:alpha val="80000"/>
                  </a:schemeClr>
                </a:solidFill>
                <a:effectLst/>
              </a:rPr>
              <a:t>Journal of Management in Engineering</a:t>
            </a:r>
            <a:r>
              <a:rPr lang="en-US" sz="1200" dirty="0">
                <a:solidFill>
                  <a:schemeClr val="tx1">
                    <a:alpha val="80000"/>
                  </a:schemeClr>
                </a:solidFill>
                <a:effectLst/>
              </a:rPr>
              <a:t>, 35(1), p.05018013.</a:t>
            </a:r>
          </a:p>
          <a:p>
            <a:pPr algn="just">
              <a:spcAft>
                <a:spcPts val="800"/>
              </a:spcAft>
            </a:pPr>
            <a:r>
              <a:rPr lang="en-US" sz="1200" dirty="0">
                <a:solidFill>
                  <a:schemeClr val="tx1">
                    <a:alpha val="80000"/>
                  </a:schemeClr>
                </a:solidFill>
                <a:effectLst/>
              </a:rPr>
              <a:t>Rich, M.K. (2016). Requirements for successful marketing alliances. </a:t>
            </a:r>
            <a:r>
              <a:rPr lang="en-US" sz="1200" i="1" dirty="0">
                <a:solidFill>
                  <a:schemeClr val="tx1">
                    <a:alpha val="80000"/>
                  </a:schemeClr>
                </a:solidFill>
                <a:effectLst/>
              </a:rPr>
              <a:t>Journal of Business &amp; Industrial Marketing</a:t>
            </a:r>
            <a:r>
              <a:rPr lang="en-US" sz="1200" dirty="0">
                <a:solidFill>
                  <a:schemeClr val="tx1">
                    <a:alpha val="80000"/>
                  </a:schemeClr>
                </a:solidFill>
                <a:effectLst/>
              </a:rPr>
              <a:t>, 18(4/5), pp.447–456. </a:t>
            </a:r>
            <a:r>
              <a:rPr lang="en-US" sz="1200" dirty="0" err="1">
                <a:solidFill>
                  <a:schemeClr val="tx1">
                    <a:alpha val="80000"/>
                  </a:schemeClr>
                </a:solidFill>
                <a:effectLst/>
              </a:rPr>
              <a:t>doi:https</a:t>
            </a:r>
            <a:r>
              <a:rPr lang="en-US" sz="1200" dirty="0">
                <a:solidFill>
                  <a:schemeClr val="tx1">
                    <a:alpha val="80000"/>
                  </a:schemeClr>
                </a:solidFill>
                <a:effectLst/>
              </a:rPr>
              <a:t>://doi.org/10.1108/08858620310480322.</a:t>
            </a:r>
          </a:p>
        </p:txBody>
      </p:sp>
    </p:spTree>
    <p:extLst>
      <p:ext uri="{BB962C8B-B14F-4D97-AF65-F5344CB8AC3E}">
        <p14:creationId xmlns:p14="http://schemas.microsoft.com/office/powerpoint/2010/main" val="115504869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56</TotalTime>
  <Words>2335</Words>
  <Application>Microsoft Office PowerPoint</Application>
  <PresentationFormat>Widescreen</PresentationFormat>
  <Paragraphs>139</Paragraphs>
  <Slides>10</Slides>
  <Notes>7</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Aptos Display</vt:lpstr>
      <vt:lpstr>Arial</vt:lpstr>
      <vt:lpstr>Calibri</vt:lpstr>
      <vt:lpstr>Symbol</vt:lpstr>
      <vt:lpstr>Times New Roman</vt:lpstr>
      <vt:lpstr>Office Theme</vt:lpstr>
      <vt:lpstr>Analysis of Business Challenges at GreenBean Café</vt:lpstr>
      <vt:lpstr>Introduction </vt:lpstr>
      <vt:lpstr>Nature and Scope of the Problem</vt:lpstr>
      <vt:lpstr>Impact of the Problem</vt:lpstr>
      <vt:lpstr>External Analysis Using PESTEL</vt:lpstr>
      <vt:lpstr>Cause-and-Effect Analysis</vt:lpstr>
      <vt:lpstr>Strategic Recommendations</vt:lpstr>
      <vt:lpstr>Implementation Plan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Ayesha Rahee</dc:creator>
  <cp:lastModifiedBy>Ayesha Rahee</cp:lastModifiedBy>
  <cp:revision>4</cp:revision>
  <dcterms:created xsi:type="dcterms:W3CDTF">2025-01-29T17:49:26Z</dcterms:created>
  <dcterms:modified xsi:type="dcterms:W3CDTF">2025-01-29T18:52:04Z</dcterms:modified>
</cp:coreProperties>
</file>