
<file path=[Content_Types].xml><?xml version="1.0" encoding="utf-8"?>
<Types xmlns="http://schemas.openxmlformats.org/package/2006/content-types">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92" r:id="rId1"/>
  </p:sldMasterIdLst>
  <p:notesMasterIdLst>
    <p:notesMasterId r:id="rId12"/>
  </p:notesMasterIdLst>
  <p:sldIdLst>
    <p:sldId id="257" r:id="rId2"/>
    <p:sldId id="258" r:id="rId3"/>
    <p:sldId id="259" r:id="rId4"/>
    <p:sldId id="260" r:id="rId5"/>
    <p:sldId id="261" r:id="rId6"/>
    <p:sldId id="262" r:id="rId7"/>
    <p:sldId id="263" r:id="rId8"/>
    <p:sldId id="264" r:id="rId9"/>
    <p:sldId id="265" r:id="rId10"/>
    <p:sldId id="266" r:id="rId11"/>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940675A-B579-460E-94D1-54222C63F5DA}" styleName="No Style, Table Grid">
    <a:wholeTbl>
      <a:tcTxStyle>
        <a:fontRef idx="minor">
          <a:srgbClr val="000000"/>
        </a:fontRef>
        <a:srgbClr val="000000"/>
      </a:tcTxStyle>
      <a:tcStyle>
        <a:tcBdr>
          <a:left>
            <a:ln w="12700" cmpd="sng">
              <a:solidFill>
                <a:srgbClr val="000000"/>
              </a:solidFill>
            </a:ln>
          </a:left>
          <a:right>
            <a:ln w="12700" cmpd="sng">
              <a:solidFill>
                <a:srgbClr val="000000"/>
              </a:solidFill>
            </a:ln>
          </a:right>
          <a:top>
            <a:ln w="12700" cmpd="sng">
              <a:solidFill>
                <a:srgbClr val="000000"/>
              </a:solidFill>
            </a:ln>
          </a:top>
          <a:bottom>
            <a:ln w="12700" cmpd="sng">
              <a:solidFill>
                <a:srgbClr val="000000"/>
              </a:solidFill>
            </a:ln>
          </a:bottom>
          <a:insideH>
            <a:ln w="12700" cmpd="sng">
              <a:solidFill>
                <a:srgbClr val="000000"/>
              </a:solidFill>
            </a:ln>
          </a:insideH>
          <a:insideV>
            <a:ln w="12700" cmpd="sng">
              <a:solidFill>
                <a:srgbClr val="000000"/>
              </a:solidFill>
            </a:ln>
          </a:insideV>
        </a:tcBdr>
        <a:fill>
          <a:noFill/>
        </a:fill>
      </a:tcStyle>
    </a:wholeTbl>
  </a:tblStyle>
  <a:tblStyle styleId="{BC89EF96-8CEA-46FF-86C4-4CE0E7609803}" styleName="Light Style 3 - Accent 1">
    <a:wholeTbl>
      <a:tcTxStyle>
        <a:fontRef idx="minor">
          <a:srgbClr val="000000"/>
        </a:fontRef>
      </a:tcTxStyle>
      <a:tcStyle>
        <a:tcBdr>
          <a:left>
            <a:ln w="12700" cmpd="sng">
              <a:solidFill>
                <a:srgbClr val="5B9BD5"/>
              </a:solidFill>
            </a:ln>
          </a:left>
          <a:right>
            <a:ln w="12700" cmpd="sng">
              <a:solidFill>
                <a:srgbClr val="5B9BD5"/>
              </a:solidFill>
            </a:ln>
          </a:right>
          <a:top>
            <a:ln w="12700" cmpd="sng">
              <a:solidFill>
                <a:srgbClr val="5B9BD5"/>
              </a:solidFill>
            </a:ln>
          </a:top>
          <a:bottom>
            <a:ln w="12700" cmpd="sng">
              <a:solidFill>
                <a:srgbClr val="5B9BD5"/>
              </a:solidFill>
            </a:ln>
          </a:bottom>
          <a:insideH>
            <a:ln w="12700" cmpd="sng">
              <a:solidFill>
                <a:srgbClr val="5B9BD5"/>
              </a:solidFill>
            </a:ln>
          </a:insideH>
          <a:insideV>
            <a:ln w="12700" cmpd="sng">
              <a:solidFill>
                <a:srgbClr val="5B9BD5"/>
              </a:solidFill>
            </a:ln>
          </a:insideV>
        </a:tcBdr>
        <a:fill>
          <a:noFill/>
        </a:fill>
      </a:tcStyle>
    </a:wholeTbl>
    <a:band1H>
      <a:tcStyle>
        <a:tcBdr/>
        <a:fill>
          <a:solidFill>
            <a:srgbClr val="5B9BD5">
              <a:alpha val="20000"/>
            </a:srgbClr>
          </a:solidFill>
        </a:fill>
      </a:tcStyle>
    </a:band1H>
    <a:band1V>
      <a:tcStyle>
        <a:tcBdr/>
        <a:fill>
          <a:solidFill>
            <a:srgbClr val="5B9BD5">
              <a:alpha val="20000"/>
            </a:srgbClr>
          </a:solidFill>
        </a:fill>
      </a:tcStyle>
    </a:band1V>
    <a:lastCol>
      <a:tcTxStyle b="on"/>
      <a:tcStyle>
        <a:tcBdr/>
      </a:tcStyle>
    </a:lastCol>
    <a:firstCol>
      <a:tcTxStyle b="on"/>
      <a:tcStyle>
        <a:tcBdr/>
      </a:tcStyle>
    </a:firstCol>
    <a:lastRow>
      <a:tcTxStyle b="on"/>
      <a:tcStyle>
        <a:tcBdr>
          <a:top>
            <a:ln w="50800" cmpd="dbl">
              <a:solidFill>
                <a:srgbClr val="5B9BD5"/>
              </a:solidFill>
            </a:ln>
          </a:top>
        </a:tcBdr>
        <a:fill>
          <a:noFill/>
        </a:fill>
      </a:tcStyle>
    </a:lastRow>
    <a:firstRow>
      <a:tcTxStyle b="on"/>
      <a:tcStyle>
        <a:tcBdr>
          <a:top>
            <a:ln w="25400" cmpd="sng">
              <a:solidFill>
                <a:srgbClr val="5B9BD5"/>
              </a:solidFill>
            </a:ln>
          </a:top>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3898" autoAdjust="0"/>
  </p:normalViewPr>
  <p:slideViewPr>
    <p:cSldViewPr snapToGrid="0">
      <p:cViewPr varScale="1">
        <p:scale>
          <a:sx n="73" d="100"/>
          <a:sy n="73" d="100"/>
        </p:scale>
        <p:origin x="1278"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48666" name="Rectangle 2"/>
          <p:cNvSpPr>
            <a:spLocks noGrp="1" noChangeArrowheads="1"/>
          </p:cNvSpPr>
          <p:nvPr>
            <p:ph type="hdr" sz="quarter"/>
          </p:nvPr>
        </p:nvSpPr>
        <p:spPr bwMode="auto">
          <a:xfrm>
            <a:off x="2" y="1"/>
            <a:ext cx="3076575" cy="512763"/>
          </a:xfrm>
          <a:prstGeom prst="rect">
            <a:avLst/>
          </a:prstGeom>
          <a:noFill/>
          <a:ln w="9525">
            <a:noFill/>
            <a:miter lim="800000"/>
            <a:headEnd/>
            <a:tailEnd/>
          </a:ln>
          <a:effectLst/>
        </p:spPr>
        <p:txBody>
          <a:bodyPr vert="horz" wrap="square" lIns="91492" tIns="45745" rIns="91492" bIns="45745" numCol="1" anchor="t" anchorCtr="0" compatLnSpc="1">
            <a:prstTxWarp prst="textNoShape">
              <a:avLst/>
            </a:prstTxWarp>
          </a:bodyPr>
          <a:lstStyle>
            <a:lvl1pPr algn="l">
              <a:defRPr sz="1100"/>
            </a:lvl1pPr>
          </a:lstStyle>
          <a:p>
            <a:endParaRPr lang="en-US"/>
          </a:p>
        </p:txBody>
      </p:sp>
      <p:sp>
        <p:nvSpPr>
          <p:cNvPr id="1048667" name="Rectangle 3"/>
          <p:cNvSpPr>
            <a:spLocks noGrp="1" noChangeArrowheads="1"/>
          </p:cNvSpPr>
          <p:nvPr>
            <p:ph type="dt" idx="1"/>
          </p:nvPr>
        </p:nvSpPr>
        <p:spPr bwMode="auto">
          <a:xfrm>
            <a:off x="4021139" y="1"/>
            <a:ext cx="3076575" cy="512763"/>
          </a:xfrm>
          <a:prstGeom prst="rect">
            <a:avLst/>
          </a:prstGeom>
          <a:noFill/>
          <a:ln w="9525">
            <a:noFill/>
            <a:miter lim="800000"/>
            <a:headEnd/>
            <a:tailEnd/>
          </a:ln>
          <a:effectLst/>
        </p:spPr>
        <p:txBody>
          <a:bodyPr vert="horz" wrap="square" lIns="91492" tIns="45745" rIns="91492" bIns="45745" numCol="1" anchor="t" anchorCtr="0" compatLnSpc="1">
            <a:prstTxWarp prst="textNoShape">
              <a:avLst/>
            </a:prstTxWarp>
          </a:bodyPr>
          <a:lstStyle>
            <a:lvl1pPr algn="r">
              <a:defRPr sz="1100"/>
            </a:lvl1pPr>
          </a:lstStyle>
          <a:p>
            <a:endParaRPr lang="en-US"/>
          </a:p>
        </p:txBody>
      </p:sp>
      <p:sp>
        <p:nvSpPr>
          <p:cNvPr id="1048668" name="Rectangle 4"/>
          <p:cNvSpPr>
            <a:spLocks noGrp="1" noRot="1" noChangeAspect="1" noChangeArrowheads="1" noTextEdit="1"/>
          </p:cNvSpPr>
          <p:nvPr>
            <p:ph type="sldImg" idx="2"/>
          </p:nvPr>
        </p:nvSpPr>
        <p:spPr bwMode="auto">
          <a:xfrm>
            <a:off x="990600" y="766763"/>
            <a:ext cx="5118100" cy="3838575"/>
          </a:xfrm>
          <a:prstGeom prst="rect">
            <a:avLst/>
          </a:prstGeom>
          <a:noFill/>
          <a:ln w="9525">
            <a:solidFill>
              <a:srgbClr val="000000"/>
            </a:solidFill>
            <a:miter lim="800000"/>
            <a:headEnd/>
            <a:tailEnd/>
          </a:ln>
          <a:effectLst/>
        </p:spPr>
      </p:sp>
      <p:sp>
        <p:nvSpPr>
          <p:cNvPr id="1048669" name="Rectangle 5"/>
          <p:cNvSpPr>
            <a:spLocks noGrp="1" noChangeArrowheads="1"/>
          </p:cNvSpPr>
          <p:nvPr>
            <p:ph type="body" sz="quarter" idx="3"/>
          </p:nvPr>
        </p:nvSpPr>
        <p:spPr bwMode="auto">
          <a:xfrm>
            <a:off x="709614" y="4862514"/>
            <a:ext cx="5680075" cy="4605337"/>
          </a:xfrm>
          <a:prstGeom prst="rect">
            <a:avLst/>
          </a:prstGeom>
          <a:noFill/>
          <a:ln w="9525">
            <a:noFill/>
            <a:miter lim="800000"/>
            <a:headEnd/>
            <a:tailEnd/>
          </a:ln>
          <a:effectLst/>
        </p:spPr>
        <p:txBody>
          <a:bodyPr vert="horz" wrap="square" lIns="91492" tIns="45745" rIns="91492" bIns="45745"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48670" name="Rectangle 6"/>
          <p:cNvSpPr>
            <a:spLocks noGrp="1" noChangeArrowheads="1"/>
          </p:cNvSpPr>
          <p:nvPr>
            <p:ph type="ftr" sz="quarter" idx="4"/>
          </p:nvPr>
        </p:nvSpPr>
        <p:spPr bwMode="auto">
          <a:xfrm>
            <a:off x="2" y="9720264"/>
            <a:ext cx="3076575" cy="512762"/>
          </a:xfrm>
          <a:prstGeom prst="rect">
            <a:avLst/>
          </a:prstGeom>
          <a:noFill/>
          <a:ln w="9525">
            <a:noFill/>
            <a:miter lim="800000"/>
            <a:headEnd/>
            <a:tailEnd/>
          </a:ln>
          <a:effectLst/>
        </p:spPr>
        <p:txBody>
          <a:bodyPr vert="horz" wrap="square" lIns="91492" tIns="45745" rIns="91492" bIns="45745" numCol="1" anchor="b" anchorCtr="0" compatLnSpc="1">
            <a:prstTxWarp prst="textNoShape">
              <a:avLst/>
            </a:prstTxWarp>
          </a:bodyPr>
          <a:lstStyle>
            <a:lvl1pPr algn="l">
              <a:defRPr sz="1100"/>
            </a:lvl1pPr>
          </a:lstStyle>
          <a:p>
            <a:endParaRPr lang="en-US"/>
          </a:p>
        </p:txBody>
      </p:sp>
      <p:sp>
        <p:nvSpPr>
          <p:cNvPr id="1048671" name="Rectangle 7"/>
          <p:cNvSpPr>
            <a:spLocks noGrp="1" noChangeArrowheads="1"/>
          </p:cNvSpPr>
          <p:nvPr>
            <p:ph type="sldNum" sz="quarter" idx="5"/>
          </p:nvPr>
        </p:nvSpPr>
        <p:spPr bwMode="auto">
          <a:xfrm>
            <a:off x="4021139" y="9720264"/>
            <a:ext cx="3076575" cy="512762"/>
          </a:xfrm>
          <a:prstGeom prst="rect">
            <a:avLst/>
          </a:prstGeom>
          <a:noFill/>
          <a:ln w="9525">
            <a:noFill/>
            <a:miter lim="800000"/>
            <a:headEnd/>
            <a:tailEnd/>
          </a:ln>
          <a:effectLst/>
        </p:spPr>
        <p:txBody>
          <a:bodyPr vert="horz" wrap="square" lIns="91492" tIns="45745" rIns="91492" bIns="45745" numCol="1" anchor="b" anchorCtr="0" compatLnSpc="1">
            <a:prstTxWarp prst="textNoShape">
              <a:avLst/>
            </a:prstTxWarp>
          </a:bodyPr>
          <a:lstStyle>
            <a:lvl1pPr algn="r">
              <a:defRPr sz="1100"/>
            </a:lvl1pPr>
          </a:lstStyle>
          <a:p>
            <a:fld id="{A9A0EA98-5831-4853-B862-C702E6EB345C}" type="slidenum">
              <a:rPr lang="en-US"/>
              <a:t>‹#›</a:t>
            </a:fld>
            <a:endParaRPr lang="en-US"/>
          </a:p>
        </p:txBody>
      </p:sp>
    </p:spTree>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Arial" charset="0"/>
        <a:ea typeface="+mn-ea"/>
        <a:cs typeface="+mn-cs"/>
      </a:defRPr>
    </a:lvl1pPr>
    <a:lvl2pPr marL="457200" algn="l" rtl="0" fontAlgn="base">
      <a:spcBef>
        <a:spcPct val="30000"/>
      </a:spcBef>
      <a:spcAft>
        <a:spcPct val="0"/>
      </a:spcAft>
      <a:defRPr sz="1200" kern="1200">
        <a:solidFill>
          <a:schemeClr val="tx1"/>
        </a:solidFill>
        <a:latin typeface="Arial" charset="0"/>
        <a:ea typeface="+mn-ea"/>
        <a:cs typeface="+mn-cs"/>
      </a:defRPr>
    </a:lvl2pPr>
    <a:lvl3pPr marL="914400" algn="l" rtl="0" fontAlgn="base">
      <a:spcBef>
        <a:spcPct val="30000"/>
      </a:spcBef>
      <a:spcAft>
        <a:spcPct val="0"/>
      </a:spcAft>
      <a:defRPr sz="1200" kern="1200">
        <a:solidFill>
          <a:schemeClr val="tx1"/>
        </a:solidFill>
        <a:latin typeface="Arial" charset="0"/>
        <a:ea typeface="+mn-ea"/>
        <a:cs typeface="+mn-cs"/>
      </a:defRPr>
    </a:lvl3pPr>
    <a:lvl4pPr marL="1371600" algn="l" rtl="0" fontAlgn="base">
      <a:spcBef>
        <a:spcPct val="30000"/>
      </a:spcBef>
      <a:spcAft>
        <a:spcPct val="0"/>
      </a:spcAft>
      <a:defRPr sz="1200" kern="1200">
        <a:solidFill>
          <a:schemeClr val="tx1"/>
        </a:solidFill>
        <a:latin typeface="Arial" charset="0"/>
        <a:ea typeface="+mn-ea"/>
        <a:cs typeface="+mn-cs"/>
      </a:defRPr>
    </a:lvl4pPr>
    <a:lvl5pPr marL="1828800" algn="l" rtl="0" fontAlgn="base">
      <a:spcBef>
        <a:spcPct val="30000"/>
      </a:spcBef>
      <a:spcAft>
        <a:spcPct val="0"/>
      </a:spcAft>
      <a:defRPr sz="12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14" name="Slide Image Placeholder 1"/>
          <p:cNvSpPr>
            <a:spLocks noGrp="1" noRot="1" noChangeAspect="1"/>
          </p:cNvSpPr>
          <p:nvPr>
            <p:ph type="sldImg"/>
          </p:nvPr>
        </p:nvSpPr>
        <p:spPr/>
      </p:sp>
      <p:sp>
        <p:nvSpPr>
          <p:cNvPr id="1048615" name="Notes Placeholder 2"/>
          <p:cNvSpPr>
            <a:spLocks noGrp="1"/>
          </p:cNvSpPr>
          <p:nvPr>
            <p:ph type="body" idx="1"/>
          </p:nvPr>
        </p:nvSpPr>
        <p:spPr/>
        <p:txBody>
          <a:bodyPr/>
          <a:lstStyle/>
          <a:p>
            <a:r>
              <a:rPr lang="en-US" dirty="0"/>
              <a:t>Hello, my name is </a:t>
            </a:r>
            <a:r>
              <a:rPr lang="en-US" dirty="0" err="1"/>
              <a:t>Andreea</a:t>
            </a:r>
            <a:r>
              <a:rPr lang="en-US" dirty="0"/>
              <a:t> Marcela </a:t>
            </a:r>
            <a:r>
              <a:rPr lang="en-US" dirty="0" err="1"/>
              <a:t>Scorpie</a:t>
            </a:r>
            <a:r>
              <a:rPr lang="en-US" dirty="0"/>
              <a:t>, and welcome to my presentation where I seek to </a:t>
            </a:r>
            <a:r>
              <a:rPr lang="en-US" dirty="0" err="1"/>
              <a:t>analyse</a:t>
            </a:r>
            <a:r>
              <a:rPr lang="en-US" dirty="0"/>
              <a:t> the academic and employability skills that I possess. I will also explore the employability skills that are needed in the workplace according to the literature. </a:t>
            </a:r>
          </a:p>
        </p:txBody>
      </p:sp>
      <p:sp>
        <p:nvSpPr>
          <p:cNvPr id="1048616" name="Slide Number Placeholder 3"/>
          <p:cNvSpPr>
            <a:spLocks noGrp="1"/>
          </p:cNvSpPr>
          <p:nvPr>
            <p:ph type="sldNum" sz="quarter" idx="5"/>
          </p:nvPr>
        </p:nvSpPr>
        <p:spPr/>
        <p:txBody>
          <a:bodyPr/>
          <a:lstStyle/>
          <a:p>
            <a:fld id="{A9A0EA98-5831-4853-B862-C702E6EB345C}" type="slidenum">
              <a:rPr lang="en-US" smtClean="0"/>
              <a:t>1</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19" name="Notes Placeholder 1048600"/>
          <p:cNvSpPr>
            <a:spLocks noGrp="1"/>
          </p:cNvSpPr>
          <p:nvPr>
            <p:ph type="body"/>
          </p:nvPr>
        </p:nvSpPr>
        <p:spPr/>
        <p:txBody>
          <a:bodyPr/>
          <a:lstStyle/>
          <a:p>
            <a:r>
              <a:rPr lang="en-US" altLang="zh-CN" dirty="0"/>
              <a:t>Employability skills, also called "soft skills" or "people skills," refer to transferrable skills that are essential in almost all job and makes one more attractive to employers (Nisha and </a:t>
            </a:r>
            <a:r>
              <a:rPr lang="en-US" altLang="zh-CN" dirty="0" err="1"/>
              <a:t>Rajasekaran</a:t>
            </a:r>
            <a:r>
              <a:rPr lang="en-US" altLang="zh-CN" dirty="0"/>
              <a:t>, 2018). Possessing these skills helps one improve job performance by minimizing errors, promoting collaboration with colleagues, and thus performing assigned duties effectively. Employers concentrate on employability skills since they are challenging to teach compared to job-related skills (Swain, 2019). Some of these skills are naturally acquired, whereas others are gained through education, daily practices, or work.</a:t>
            </a:r>
            <a:endParaRPr lang="zh-CN" altLang="en-US"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22" name="Notes Placeholder 1048621"/>
          <p:cNvSpPr>
            <a:spLocks noGrp="1"/>
          </p:cNvSpPr>
          <p:nvPr>
            <p:ph type="body"/>
          </p:nvPr>
        </p:nvSpPr>
        <p:spPr/>
        <p:txBody>
          <a:bodyPr/>
          <a:lstStyle/>
          <a:p>
            <a:pPr>
              <a:spcBef>
                <a:spcPts val="0"/>
              </a:spcBef>
              <a:spcAft>
                <a:spcPts val="0"/>
              </a:spcAft>
            </a:pPr>
            <a:r>
              <a:rPr lang="en-US" dirty="0">
                <a:solidFill>
                  <a:srgbClr val="0E101A"/>
                </a:solidFill>
                <a:effectLst/>
              </a:rPr>
              <a:t>Academic skills comprise of core skills, such as academic writing, referencing, and presentation skills, which underpin complex skills like reflective practice ad </a:t>
            </a:r>
          </a:p>
          <a:p>
            <a:pPr>
              <a:spcBef>
                <a:spcPts val="0"/>
              </a:spcBef>
              <a:spcAft>
                <a:spcPts val="0"/>
              </a:spcAft>
            </a:pPr>
            <a:r>
              <a:rPr lang="en-US" dirty="0">
                <a:solidFill>
                  <a:srgbClr val="0E101A"/>
                </a:solidFill>
                <a:effectLst/>
              </a:rPr>
              <a:t>critical thinking and reflective practice. </a:t>
            </a:r>
          </a:p>
          <a:p>
            <a:pPr>
              <a:spcBef>
                <a:spcPts val="0"/>
              </a:spcBef>
              <a:spcAft>
                <a:spcPts val="0"/>
              </a:spcAft>
            </a:pPr>
            <a:r>
              <a:rPr lang="en-US" dirty="0">
                <a:solidFill>
                  <a:srgbClr val="0E101A"/>
                </a:solidFill>
                <a:effectLst/>
              </a:rPr>
              <a:t> </a:t>
            </a:r>
            <a:r>
              <a:rPr lang="en-US" b="1" dirty="0">
                <a:solidFill>
                  <a:srgbClr val="0E101A"/>
                </a:solidFill>
                <a:effectLst/>
              </a:rPr>
              <a:t>Note-making:</a:t>
            </a:r>
            <a:r>
              <a:rPr lang="en-US" dirty="0">
                <a:solidFill>
                  <a:srgbClr val="0E101A"/>
                </a:solidFill>
                <a:effectLst/>
              </a:rPr>
              <a:t> Effective note-taking involves reviewing, connecting, and </a:t>
            </a:r>
            <a:r>
              <a:rPr lang="en-US" dirty="0" err="1">
                <a:solidFill>
                  <a:srgbClr val="0E101A"/>
                </a:solidFill>
                <a:effectLst/>
              </a:rPr>
              <a:t>synthesising</a:t>
            </a:r>
            <a:r>
              <a:rPr lang="en-US" dirty="0">
                <a:solidFill>
                  <a:srgbClr val="0E101A"/>
                </a:solidFill>
                <a:effectLst/>
              </a:rPr>
              <a:t> ideas. My excellent note-taking skills help me remain active when reading, revising, and during lectures.</a:t>
            </a:r>
          </a:p>
          <a:p>
            <a:pPr>
              <a:spcBef>
                <a:spcPts val="0"/>
              </a:spcBef>
              <a:spcAft>
                <a:spcPts val="0"/>
              </a:spcAft>
            </a:pPr>
            <a:r>
              <a:rPr lang="en-US" dirty="0">
                <a:solidFill>
                  <a:srgbClr val="0E101A"/>
                </a:solidFill>
                <a:effectLst/>
              </a:rPr>
              <a:t> </a:t>
            </a:r>
            <a:r>
              <a:rPr lang="en-US" b="1" dirty="0">
                <a:solidFill>
                  <a:srgbClr val="0E101A"/>
                </a:solidFill>
                <a:effectLst/>
              </a:rPr>
              <a:t>Active listening:</a:t>
            </a:r>
            <a:r>
              <a:rPr lang="en-US" dirty="0">
                <a:solidFill>
                  <a:srgbClr val="0E101A"/>
                </a:solidFill>
                <a:effectLst/>
              </a:rPr>
              <a:t> This involves a planned approach that enables one to understand the meaning of a text. </a:t>
            </a:r>
          </a:p>
          <a:p>
            <a:pPr>
              <a:spcBef>
                <a:spcPts val="0"/>
              </a:spcBef>
              <a:spcAft>
                <a:spcPts val="0"/>
              </a:spcAft>
            </a:pPr>
            <a:r>
              <a:rPr lang="en-US" dirty="0">
                <a:solidFill>
                  <a:srgbClr val="0E101A"/>
                </a:solidFill>
                <a:effectLst/>
              </a:rPr>
              <a:t> </a:t>
            </a:r>
            <a:r>
              <a:rPr lang="en-US" b="1" dirty="0">
                <a:solidFill>
                  <a:srgbClr val="0E101A"/>
                </a:solidFill>
                <a:effectLst/>
              </a:rPr>
              <a:t>Paraphrasing:</a:t>
            </a:r>
            <a:r>
              <a:rPr lang="en-US" dirty="0">
                <a:solidFill>
                  <a:srgbClr val="0E101A"/>
                </a:solidFill>
                <a:effectLst/>
              </a:rPr>
              <a:t> Paraphrasing is an essential skill in academics. To paraphrase is to take another person's words, ideas, or opinions and put them in your own words, ensuring that the original meaning is not lost. Citing the source of information is required (Cardiff Metropolitan University, 2021). I have learned to paraphrase when completing class assignments, including essays and reports. Through paraphrasing, I can demonstrate that I understand the information from the source.</a:t>
            </a:r>
          </a:p>
          <a:p>
            <a:pPr>
              <a:spcBef>
                <a:spcPts val="0"/>
              </a:spcBef>
              <a:spcAft>
                <a:spcPts val="0"/>
              </a:spcAft>
            </a:pPr>
            <a:r>
              <a:rPr lang="en-US" dirty="0">
                <a:solidFill>
                  <a:srgbClr val="0E101A"/>
                </a:solidFill>
                <a:effectLst/>
              </a:rPr>
              <a:t> These academic skills help me succeed in my program of study and will also be helpful when looking for employment after college and in my workplace.</a:t>
            </a:r>
          </a:p>
          <a:p>
            <a:pPr>
              <a:spcBef>
                <a:spcPts val="0"/>
              </a:spcBef>
              <a:spcAft>
                <a:spcPts val="0"/>
              </a:spcAft>
            </a:pPr>
            <a:r>
              <a:rPr lang="en-US" dirty="0">
                <a:solidFill>
                  <a:srgbClr val="0E101A"/>
                </a:solidFill>
                <a:effectLst/>
              </a:rPr>
              <a:t> </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25" name="Notes Placeholder 1048624"/>
          <p:cNvSpPr>
            <a:spLocks noGrp="1"/>
          </p:cNvSpPr>
          <p:nvPr>
            <p:ph type="body"/>
          </p:nvPr>
        </p:nvSpPr>
        <p:spPr/>
        <p:txBody>
          <a:bodyPr/>
          <a:lstStyle/>
          <a:p>
            <a:pPr>
              <a:spcBef>
                <a:spcPts val="0"/>
              </a:spcBef>
              <a:spcAft>
                <a:spcPts val="0"/>
              </a:spcAft>
            </a:pPr>
            <a:r>
              <a:rPr lang="en-US" dirty="0">
                <a:solidFill>
                  <a:srgbClr val="0E101A"/>
                </a:solidFill>
                <a:effectLst/>
              </a:rPr>
              <a:t>I have learned to present information appropriately and clearly. I can also tailor my message to the audience, actively listen to the speaker, and question others. I have demonstrated this through my interactions at college and when discussing different topics in class. Good communication skills will help me communicate effectively with my colleagues and customers in the workplace (Hill, 2011).</a:t>
            </a:r>
          </a:p>
          <a:p>
            <a:pPr>
              <a:spcBef>
                <a:spcPts val="0"/>
              </a:spcBef>
              <a:spcAft>
                <a:spcPts val="0"/>
              </a:spcAft>
            </a:pPr>
            <a:r>
              <a:rPr lang="en-US" dirty="0">
                <a:solidFill>
                  <a:srgbClr val="0E101A"/>
                </a:solidFill>
                <a:effectLst/>
              </a:rPr>
              <a:t> </a:t>
            </a:r>
            <a:r>
              <a:rPr lang="en-US" b="1" dirty="0">
                <a:solidFill>
                  <a:srgbClr val="0E101A"/>
                </a:solidFill>
                <a:effectLst/>
              </a:rPr>
              <a:t>Teamwork</a:t>
            </a:r>
            <a:r>
              <a:rPr lang="en-US" dirty="0">
                <a:solidFill>
                  <a:srgbClr val="0E101A"/>
                </a:solidFill>
                <a:effectLst/>
              </a:rPr>
              <a:t>: I have demonstrated the ability to cooperate with my fellow students on a shared task and motivate one another. I participate fully in group work elements for my academic modules. According to Swain (2019), teamwork is a crucial skill most valued by employers, and therefore I will find it helpful at the workplace in the future.</a:t>
            </a:r>
          </a:p>
          <a:p>
            <a:pPr>
              <a:spcBef>
                <a:spcPts val="0"/>
              </a:spcBef>
              <a:spcAft>
                <a:spcPts val="0"/>
              </a:spcAft>
            </a:pPr>
            <a:r>
              <a:rPr lang="en-US" dirty="0">
                <a:solidFill>
                  <a:srgbClr val="0E101A"/>
                </a:solidFill>
                <a:effectLst/>
              </a:rPr>
              <a:t> I have good customer service skills: I have worked as a hotel attendant in a city hotel in the past, where this skill was evident. I received positive feedback from my colleagues and my manager that I can deal with customers as required. My customers were always satisfied with my services as I could listen and respond to their needs.</a:t>
            </a:r>
          </a:p>
          <a:p>
            <a:pPr>
              <a:spcBef>
                <a:spcPts val="0"/>
              </a:spcBef>
              <a:spcAft>
                <a:spcPts val="0"/>
              </a:spcAft>
            </a:pPr>
            <a:r>
              <a:rPr lang="en-US" dirty="0">
                <a:solidFill>
                  <a:srgbClr val="0E101A"/>
                </a:solidFill>
                <a:effectLst/>
              </a:rPr>
              <a:t> Furthermore, I am flexible, self-disciplined, and ready to learn.</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07" name="Notes Placeholder 1048606"/>
          <p:cNvSpPr>
            <a:spLocks noGrp="1"/>
          </p:cNvSpPr>
          <p:nvPr>
            <p:ph type="body"/>
          </p:nvPr>
        </p:nvSpPr>
        <p:spPr/>
        <p:txBody>
          <a:bodyPr/>
          <a:lstStyle/>
          <a:p>
            <a:r>
              <a:rPr lang="en-US" altLang="zh-CN" dirty="0"/>
              <a:t>A SWOT is a powerful tool that helps one identify strengths and opportunities, which can be used to address various weaknesses and threats (</a:t>
            </a:r>
            <a:r>
              <a:rPr lang="en-US" altLang="zh-CN" dirty="0" err="1"/>
              <a:t>Papandrea</a:t>
            </a:r>
            <a:r>
              <a:rPr lang="en-US" altLang="zh-CN" dirty="0"/>
              <a:t>, 2021). As illustrated in the previous slides, I have several strengths to help me be more employable. I have good communication skills and developed various academic skills like note-taking, paraphrasing, referencing. Moreover, I am a team player, flexible, and possess good customer service skills.  However, my leadership skills are not suitable as I find it hard to manage or direct a team, lack sufficient sales and marketing skills, and cannot handle conflicts or solve problems more effectively. Nevertheless, I can use opportunities like my ability to learn new information and knowledge by enrolling in business-related pieces of training and enrolling for postgraduate studies later. These activities will help eliminate my weaknesses and manage threats like competition from colleagues and other players in the hotel industry. </a:t>
            </a:r>
            <a:endParaRPr lang="zh-CN" altLang="en-US"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01" name="Notes Placeholder 1048614"/>
          <p:cNvSpPr>
            <a:spLocks noGrp="1"/>
          </p:cNvSpPr>
          <p:nvPr>
            <p:ph type="body"/>
          </p:nvPr>
        </p:nvSpPr>
        <p:spPr/>
        <p:txBody>
          <a:bodyPr/>
          <a:lstStyle/>
          <a:p>
            <a:pPr>
              <a:spcBef>
                <a:spcPts val="0"/>
              </a:spcBef>
              <a:spcAft>
                <a:spcPts val="0"/>
              </a:spcAft>
            </a:pPr>
            <a:r>
              <a:rPr lang="en-US" dirty="0">
                <a:solidFill>
                  <a:srgbClr val="0E101A"/>
                </a:solidFill>
                <a:effectLst/>
              </a:rPr>
              <a:t>The following are the critical employability skills that are essential in business:</a:t>
            </a:r>
          </a:p>
          <a:p>
            <a:pPr>
              <a:spcBef>
                <a:spcPts val="0"/>
              </a:spcBef>
              <a:spcAft>
                <a:spcPts val="0"/>
              </a:spcAft>
            </a:pPr>
            <a:r>
              <a:rPr lang="en-US" dirty="0">
                <a:solidFill>
                  <a:srgbClr val="0E101A"/>
                </a:solidFill>
                <a:effectLst/>
              </a:rPr>
              <a:t> </a:t>
            </a:r>
          </a:p>
          <a:p>
            <a:pPr>
              <a:spcBef>
                <a:spcPts val="0"/>
              </a:spcBef>
              <a:spcAft>
                <a:spcPts val="0"/>
              </a:spcAft>
            </a:pPr>
            <a:r>
              <a:rPr lang="en-US" dirty="0">
                <a:solidFill>
                  <a:srgbClr val="0E101A"/>
                </a:solidFill>
                <a:effectLst/>
              </a:rPr>
              <a:t> Leadership skills are vital at every level. When one is in a managerial position, one needs to be an excellent leader to motivate team members. As a leader, good leadership skills help in directing and motivating employees, setting goals, and enhancing work practices (Di Gregorio et al., 2019).</a:t>
            </a:r>
          </a:p>
          <a:p>
            <a:pPr>
              <a:spcBef>
                <a:spcPts val="0"/>
              </a:spcBef>
              <a:spcAft>
                <a:spcPts val="0"/>
              </a:spcAft>
            </a:pPr>
            <a:r>
              <a:rPr lang="en-US" dirty="0">
                <a:solidFill>
                  <a:srgbClr val="0E101A"/>
                </a:solidFill>
                <a:effectLst/>
              </a:rPr>
              <a:t> </a:t>
            </a:r>
            <a:r>
              <a:rPr lang="en-US" b="1" dirty="0">
                <a:solidFill>
                  <a:srgbClr val="0E101A"/>
                </a:solidFill>
                <a:effectLst/>
              </a:rPr>
              <a:t>Communication and teamwork skills:</a:t>
            </a:r>
            <a:r>
              <a:rPr lang="en-US" dirty="0">
                <a:solidFill>
                  <a:srgbClr val="0E101A"/>
                </a:solidFill>
                <a:effectLst/>
              </a:rPr>
              <a:t> According to Hill (2011), working together requires effective communication among colleagues and customers.</a:t>
            </a:r>
          </a:p>
          <a:p>
            <a:pPr>
              <a:spcBef>
                <a:spcPts val="0"/>
              </a:spcBef>
              <a:spcAft>
                <a:spcPts val="0"/>
              </a:spcAft>
            </a:pPr>
            <a:r>
              <a:rPr lang="en-US" dirty="0">
                <a:solidFill>
                  <a:srgbClr val="0E101A"/>
                </a:solidFill>
                <a:effectLst/>
              </a:rPr>
              <a:t> </a:t>
            </a:r>
            <a:r>
              <a:rPr lang="en-US" b="1" dirty="0">
                <a:solidFill>
                  <a:srgbClr val="0E101A"/>
                </a:solidFill>
                <a:effectLst/>
              </a:rPr>
              <a:t>Teamwork skills:</a:t>
            </a:r>
            <a:r>
              <a:rPr lang="en-US" dirty="0">
                <a:solidFill>
                  <a:srgbClr val="0E101A"/>
                </a:solidFill>
                <a:effectLst/>
              </a:rPr>
              <a:t> When people work as a team, they are likely to motivate each other and focus on achieving a common goal. This skill is essential to managers because it enables them to coordinate and collaborate with their subordinates to work harder towards improving </a:t>
            </a:r>
            <a:r>
              <a:rPr lang="en-US" dirty="0" err="1">
                <a:solidFill>
                  <a:srgbClr val="0E101A"/>
                </a:solidFill>
                <a:effectLst/>
              </a:rPr>
              <a:t>organisational</a:t>
            </a:r>
            <a:r>
              <a:rPr lang="en-US" dirty="0">
                <a:solidFill>
                  <a:srgbClr val="0E101A"/>
                </a:solidFill>
                <a:effectLst/>
              </a:rPr>
              <a:t> performance (Nisha and Rajasthan, 2018).</a:t>
            </a:r>
          </a:p>
          <a:p>
            <a:pPr>
              <a:spcBef>
                <a:spcPts val="0"/>
              </a:spcBef>
              <a:spcAft>
                <a:spcPts val="0"/>
              </a:spcAft>
            </a:pPr>
            <a:r>
              <a:rPr lang="en-US" dirty="0">
                <a:solidFill>
                  <a:srgbClr val="0E101A"/>
                </a:solidFill>
                <a:effectLst/>
              </a:rPr>
              <a:t> </a:t>
            </a:r>
            <a:r>
              <a:rPr lang="en-US" b="1" dirty="0">
                <a:solidFill>
                  <a:srgbClr val="0E101A"/>
                </a:solidFill>
                <a:effectLst/>
              </a:rPr>
              <a:t>Customer service skills:</a:t>
            </a:r>
            <a:r>
              <a:rPr lang="en-US" dirty="0">
                <a:solidFill>
                  <a:srgbClr val="0E101A"/>
                </a:solidFill>
                <a:effectLst/>
              </a:rPr>
              <a:t> These skills are essential, especially in hotels. Customers are the cornerstone of a business, and thus they need to be handled well. Ability to understand what customers need and address any issues arising makes them want to continue being loyal customers.</a:t>
            </a:r>
          </a:p>
          <a:p>
            <a:pPr>
              <a:spcBef>
                <a:spcPts val="0"/>
              </a:spcBef>
              <a:spcAft>
                <a:spcPts val="0"/>
              </a:spcAft>
            </a:pPr>
            <a:r>
              <a:rPr lang="en-US" dirty="0">
                <a:solidFill>
                  <a:srgbClr val="0E101A"/>
                </a:solidFill>
                <a:effectLst/>
              </a:rPr>
              <a:t> </a:t>
            </a:r>
            <a:r>
              <a:rPr lang="en-US" b="1" dirty="0">
                <a:solidFill>
                  <a:srgbClr val="0E101A"/>
                </a:solidFill>
                <a:effectLst/>
              </a:rPr>
              <a:t>Computer skills:</a:t>
            </a:r>
            <a:r>
              <a:rPr lang="en-US" dirty="0">
                <a:solidFill>
                  <a:srgbClr val="0E101A"/>
                </a:solidFill>
                <a:effectLst/>
              </a:rPr>
              <a:t> Basic IT skills such as spreadsheets, Publisher, and word processing are critical in nearly every workplace. Creating and accessing digital content can give one an advantage in meeting various business needs (Di Gregorio et al., 2019).</a:t>
            </a:r>
          </a:p>
          <a:p>
            <a:pPr>
              <a:spcBef>
                <a:spcPts val="0"/>
              </a:spcBef>
              <a:spcAft>
                <a:spcPts val="0"/>
              </a:spcAft>
            </a:pPr>
            <a:r>
              <a:rPr lang="en-US" dirty="0">
                <a:solidFill>
                  <a:srgbClr val="0E101A"/>
                </a:solidFill>
                <a:effectLst/>
              </a:rPr>
              <a:t> </a:t>
            </a:r>
          </a:p>
          <a:p>
            <a:pPr>
              <a:spcBef>
                <a:spcPts val="0"/>
              </a:spcBef>
              <a:spcAft>
                <a:spcPts val="0"/>
              </a:spcAft>
            </a:pPr>
            <a:r>
              <a:rPr lang="en-US" dirty="0">
                <a:solidFill>
                  <a:srgbClr val="0E101A"/>
                </a:solidFill>
                <a:effectLst/>
              </a:rPr>
              <a:t>  </a:t>
            </a: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590" name="Notes Placeholder 1048628"/>
          <p:cNvSpPr>
            <a:spLocks noGrp="1"/>
          </p:cNvSpPr>
          <p:nvPr>
            <p:ph type="body"/>
          </p:nvPr>
        </p:nvSpPr>
        <p:spPr/>
        <p:txBody>
          <a:bodyPr/>
          <a:lstStyle/>
          <a:p>
            <a:pPr>
              <a:spcBef>
                <a:spcPts val="0"/>
              </a:spcBef>
              <a:spcAft>
                <a:spcPts val="0"/>
              </a:spcAft>
            </a:pPr>
            <a:r>
              <a:rPr lang="en-US" dirty="0">
                <a:solidFill>
                  <a:srgbClr val="0E101A"/>
                </a:solidFill>
                <a:effectLst/>
              </a:rPr>
              <a:t>I need to master different referencing styles and paraphrasing as these skills will boost my academic performance. I will achieve this through practice and seeking assistance from colleagues and instructors.</a:t>
            </a:r>
          </a:p>
          <a:p>
            <a:pPr>
              <a:spcBef>
                <a:spcPts val="0"/>
              </a:spcBef>
              <a:spcAft>
                <a:spcPts val="0"/>
              </a:spcAft>
            </a:pPr>
            <a:r>
              <a:rPr lang="en-US" dirty="0">
                <a:solidFill>
                  <a:srgbClr val="0E101A"/>
                </a:solidFill>
                <a:effectLst/>
              </a:rPr>
              <a:t> I need to practice and understand how to develop my ability to negotiate. According to Nisha and </a:t>
            </a:r>
            <a:r>
              <a:rPr lang="en-US" dirty="0" err="1">
                <a:solidFill>
                  <a:srgbClr val="0E101A"/>
                </a:solidFill>
                <a:effectLst/>
              </a:rPr>
              <a:t>Rajasekaran</a:t>
            </a:r>
            <a:r>
              <a:rPr lang="en-US" dirty="0">
                <a:solidFill>
                  <a:srgbClr val="0E101A"/>
                </a:solidFill>
                <a:effectLst/>
              </a:rPr>
              <a:t> (2018), I need to fully understand other person's perceptions of an idea and their limitations.</a:t>
            </a:r>
          </a:p>
          <a:p>
            <a:pPr>
              <a:spcBef>
                <a:spcPts val="0"/>
              </a:spcBef>
              <a:spcAft>
                <a:spcPts val="0"/>
              </a:spcAft>
            </a:pPr>
            <a:r>
              <a:rPr lang="en-US" dirty="0">
                <a:solidFill>
                  <a:srgbClr val="0E101A"/>
                </a:solidFill>
                <a:effectLst/>
              </a:rPr>
              <a:t> </a:t>
            </a:r>
            <a:r>
              <a:rPr lang="en-US" b="1" dirty="0">
                <a:solidFill>
                  <a:srgbClr val="0E101A"/>
                </a:solidFill>
                <a:effectLst/>
              </a:rPr>
              <a:t>To develop leadership skills:</a:t>
            </a:r>
            <a:r>
              <a:rPr lang="en-US" dirty="0">
                <a:solidFill>
                  <a:srgbClr val="0E101A"/>
                </a:solidFill>
                <a:effectLst/>
              </a:rPr>
              <a:t> Since my leadership skills are not that good, I need to improve by learning more about them and how to become effective. I will enroll in leadership and mentoring training to enhance this skill.</a:t>
            </a:r>
          </a:p>
          <a:p>
            <a:pPr>
              <a:spcBef>
                <a:spcPts val="0"/>
              </a:spcBef>
              <a:spcAft>
                <a:spcPts val="0"/>
              </a:spcAft>
            </a:pPr>
            <a:r>
              <a:rPr lang="en-US" dirty="0">
                <a:solidFill>
                  <a:srgbClr val="0E101A"/>
                </a:solidFill>
                <a:effectLst/>
              </a:rPr>
              <a:t> To gain and develop IT skills, I will undertake IT Services' training on different software. I will also consider practicing using computer programs such as Microsoft Publisher, Word, and Excel.</a:t>
            </a:r>
          </a:p>
          <a:p>
            <a:pPr>
              <a:spcBef>
                <a:spcPts val="0"/>
              </a:spcBef>
              <a:spcAft>
                <a:spcPts val="0"/>
              </a:spcAft>
            </a:pPr>
            <a:r>
              <a:rPr lang="en-US" dirty="0">
                <a:solidFill>
                  <a:srgbClr val="0E101A"/>
                </a:solidFill>
                <a:effectLst/>
              </a:rPr>
              <a:t> </a:t>
            </a:r>
          </a:p>
          <a:p>
            <a:pPr>
              <a:spcBef>
                <a:spcPts val="0"/>
              </a:spcBef>
              <a:spcAft>
                <a:spcPts val="0"/>
              </a:spcAft>
            </a:pPr>
            <a:r>
              <a:rPr lang="en-US" dirty="0">
                <a:solidFill>
                  <a:srgbClr val="0E101A"/>
                </a:solidFill>
                <a:effectLst/>
              </a:rPr>
              <a:t>  </a:t>
            </a:r>
          </a:p>
          <a:p>
            <a:endParaRPr lang="zh-CN" altLang="en-US"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598" name="Notes Placeholder 1048597"/>
          <p:cNvSpPr>
            <a:spLocks noGrp="1"/>
          </p:cNvSpPr>
          <p:nvPr>
            <p:ph type="body"/>
          </p:nvPr>
        </p:nvSpPr>
        <p:spPr/>
        <p:txBody>
          <a:bodyPr/>
          <a:lstStyle/>
          <a:p>
            <a:r>
              <a:rPr lang="en-US" altLang="zh-CN" dirty="0"/>
              <a:t>Good communication and interpersonal skills are essential for academic success, professional growth, and building stronger relationships. Through my day to day social interactions, and at college, I have gained good communication skills, can work in a team, manage time well, I am flexible and possess good customer service. However, I need to develop my leadership skills, problem-solving and decision-making, sales, and marketing, and boost my digital skills. </a:t>
            </a:r>
            <a:endParaRPr lang="zh-CN" altLang="en-US" dirty="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4334933" y="1169931"/>
            <a:ext cx="4814835" cy="4993802"/>
            <a:chOff x="4334933" y="1169931"/>
            <a:chExt cx="4814835" cy="4993802"/>
          </a:xfrm>
        </p:grpSpPr>
        <p:cxnSp>
          <p:nvCxnSpPr>
            <p:cNvPr id="17" name="Straight Connector 16"/>
            <p:cNvCxnSpPr/>
            <p:nvPr/>
          </p:nvCxnSpPr>
          <p:spPr>
            <a:xfrm flipH="1">
              <a:off x="6009259" y="1169931"/>
              <a:ext cx="3134741" cy="3134741"/>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4334933" y="1348898"/>
              <a:ext cx="4814835" cy="481483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5225595" y="1469269"/>
              <a:ext cx="3912054" cy="3912054"/>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2" name="Straight Connector 21"/>
            <p:cNvCxnSpPr/>
            <p:nvPr/>
          </p:nvCxnSpPr>
          <p:spPr>
            <a:xfrm flipH="1">
              <a:off x="5304588" y="1307856"/>
              <a:ext cx="3839412" cy="3839412"/>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5707078" y="1770196"/>
              <a:ext cx="3430571" cy="3430570"/>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1"/>
          <p:cNvSpPr>
            <a:spLocks noGrp="1"/>
          </p:cNvSpPr>
          <p:nvPr>
            <p:ph type="ctrTitle"/>
          </p:nvPr>
        </p:nvSpPr>
        <p:spPr>
          <a:xfrm>
            <a:off x="533400" y="533400"/>
            <a:ext cx="6154713" cy="3124201"/>
          </a:xfrm>
        </p:spPr>
        <p:txBody>
          <a:bodyPr anchor="b">
            <a:normAutofit/>
          </a:bodyPr>
          <a:lstStyle>
            <a:lvl1pPr algn="l">
              <a:defRPr sz="4400">
                <a:effectLst/>
              </a:defRPr>
            </a:lvl1pPr>
          </a:lstStyle>
          <a:p>
            <a:r>
              <a:rPr lang="en-US"/>
              <a:t>Click to edit Master title style</a:t>
            </a:r>
            <a:endParaRPr lang="en-US" dirty="0"/>
          </a:p>
        </p:txBody>
      </p:sp>
      <p:sp>
        <p:nvSpPr>
          <p:cNvPr id="3" name="Subtitle 2"/>
          <p:cNvSpPr>
            <a:spLocks noGrp="1"/>
          </p:cNvSpPr>
          <p:nvPr>
            <p:ph type="subTitle" idx="1"/>
          </p:nvPr>
        </p:nvSpPr>
        <p:spPr>
          <a:xfrm>
            <a:off x="533400" y="3843868"/>
            <a:ext cx="4954250" cy="1913466"/>
          </a:xfrm>
        </p:spPr>
        <p:txBody>
          <a:bodyPr anchor="t">
            <a:normAutofit/>
          </a:bodyPr>
          <a:lstStyle>
            <a:lvl1pPr marL="0" indent="0" algn="l">
              <a:buNone/>
              <a:defRPr sz="20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0BC1078-46ED-40F9-8930-935BAD7C2B02}" type="datetimeFigureOut">
              <a:rPr lang="zh-CN" altLang="en-US" smtClean="0"/>
              <a:t>2022/1/12</a:t>
            </a:fld>
            <a:endParaRPr lang="zh-CN" altLang="en-US"/>
          </a:p>
        </p:txBody>
      </p:sp>
      <p:sp>
        <p:nvSpPr>
          <p:cNvPr id="5"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p:txBody>
          <a:bodyPr/>
          <a:lstStyle/>
          <a:p>
            <a:fld id="{D5B52ADC-5BFA-4FBD-BEE2-16096B7F4166}" type="slidenum">
              <a:rPr lang="zh-CN" altLang="en-US" smtClean="0"/>
              <a:t>‹#›</a:t>
            </a:fld>
            <a:endParaRPr lang="zh-CN" altLang="en-US"/>
          </a:p>
        </p:txBody>
      </p:sp>
    </p:spTree>
    <p:extLst>
      <p:ext uri="{BB962C8B-B14F-4D97-AF65-F5344CB8AC3E}">
        <p14:creationId xmlns:p14="http://schemas.microsoft.com/office/powerpoint/2010/main" val="2159824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33400" y="4495800"/>
            <a:ext cx="6554867" cy="1524000"/>
          </a:xfrm>
        </p:spPr>
        <p:txBody>
          <a:bodyPr/>
          <a:lstStyle/>
          <a:p>
            <a:r>
              <a:rPr lang="en-US"/>
              <a:t>Click to edit Master title style</a:t>
            </a:r>
            <a:endParaRPr lang="en-US" dirty="0"/>
          </a:p>
        </p:txBody>
      </p:sp>
      <p:sp>
        <p:nvSpPr>
          <p:cNvPr id="3" name="Content Placeholder 2"/>
          <p:cNvSpPr>
            <a:spLocks noGrp="1"/>
          </p:cNvSpPr>
          <p:nvPr>
            <p:ph idx="1"/>
          </p:nvPr>
        </p:nvSpPr>
        <p:spPr>
          <a:xfrm>
            <a:off x="533400" y="533400"/>
            <a:ext cx="6554867" cy="3767670"/>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0BC1078-46ED-40F9-8930-935BAD7C2B02}" type="datetimeFigureOut">
              <a:rPr lang="zh-CN" altLang="en-US" smtClean="0"/>
              <a:t>2022/1/12</a:t>
            </a:fld>
            <a:endParaRPr lang="zh-CN" altLang="en-US"/>
          </a:p>
        </p:txBody>
      </p:sp>
      <p:sp>
        <p:nvSpPr>
          <p:cNvPr id="5"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p:txBody>
          <a:bodyPr/>
          <a:lstStyle/>
          <a:p>
            <a:fld id="{D5B52ADC-5BFA-4FBD-BEE2-16096B7F4166}" type="slidenum">
              <a:rPr lang="zh-CN" altLang="en-US" smtClean="0"/>
              <a:t>‹#›</a:t>
            </a:fld>
            <a:endParaRPr lang="zh-CN" altLang="en-US"/>
          </a:p>
        </p:txBody>
      </p:sp>
    </p:spTree>
    <p:extLst>
      <p:ext uri="{BB962C8B-B14F-4D97-AF65-F5344CB8AC3E}">
        <p14:creationId xmlns:p14="http://schemas.microsoft.com/office/powerpoint/2010/main" val="41932820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33400" y="1981199"/>
            <a:ext cx="6402468" cy="2319867"/>
          </a:xfrm>
        </p:spPr>
        <p:txBody>
          <a:bodyPr anchor="b">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533400" y="4487333"/>
            <a:ext cx="6402467" cy="1532467"/>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0BC1078-46ED-40F9-8930-935BAD7C2B02}" type="datetimeFigureOut">
              <a:rPr lang="zh-CN" altLang="en-US" smtClean="0"/>
              <a:t>2022/1/12</a:t>
            </a:fld>
            <a:endParaRPr lang="zh-CN" altLang="en-US"/>
          </a:p>
        </p:txBody>
      </p:sp>
      <p:sp>
        <p:nvSpPr>
          <p:cNvPr id="5"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p:txBody>
          <a:bodyPr/>
          <a:lstStyle/>
          <a:p>
            <a:fld id="{D5B52ADC-5BFA-4FBD-BEE2-16096B7F4166}" type="slidenum">
              <a:rPr lang="zh-CN" altLang="en-US" smtClean="0"/>
              <a:t>‹#›</a:t>
            </a:fld>
            <a:endParaRPr lang="zh-CN" altLang="en-US"/>
          </a:p>
        </p:txBody>
      </p:sp>
    </p:spTree>
    <p:extLst>
      <p:ext uri="{BB962C8B-B14F-4D97-AF65-F5344CB8AC3E}">
        <p14:creationId xmlns:p14="http://schemas.microsoft.com/office/powerpoint/2010/main" val="414417001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33400" y="4495800"/>
            <a:ext cx="6554867" cy="1524000"/>
          </a:xfrm>
        </p:spPr>
        <p:txBody>
          <a:bodyPr>
            <a:normAutofit/>
          </a:bodyPr>
          <a:lstStyle>
            <a:lvl1pPr>
              <a:defRPr sz="3200"/>
            </a:lvl1pPr>
          </a:lstStyle>
          <a:p>
            <a:r>
              <a:rPr lang="en-US"/>
              <a:t>Click to edit Master title style</a:t>
            </a:r>
            <a:endParaRPr lang="en-US" dirty="0"/>
          </a:p>
        </p:txBody>
      </p:sp>
      <p:sp>
        <p:nvSpPr>
          <p:cNvPr id="11" name="Content Placeholder 3"/>
          <p:cNvSpPr>
            <a:spLocks noGrp="1"/>
          </p:cNvSpPr>
          <p:nvPr>
            <p:ph sz="half" idx="13"/>
          </p:nvPr>
        </p:nvSpPr>
        <p:spPr>
          <a:xfrm>
            <a:off x="533400" y="533400"/>
            <a:ext cx="3949967" cy="3767667"/>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2" name="Content Placeholder 5"/>
          <p:cNvSpPr>
            <a:spLocks noGrp="1"/>
          </p:cNvSpPr>
          <p:nvPr>
            <p:ph sz="quarter" idx="4"/>
          </p:nvPr>
        </p:nvSpPr>
        <p:spPr>
          <a:xfrm>
            <a:off x="4662362" y="533400"/>
            <a:ext cx="3948238" cy="37592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0BC1078-46ED-40F9-8930-935BAD7C2B02}" type="datetimeFigureOut">
              <a:rPr lang="zh-CN" altLang="en-US" smtClean="0"/>
              <a:t>2022/1/12</a:t>
            </a:fld>
            <a:endParaRPr lang="zh-CN" altLang="en-US"/>
          </a:p>
        </p:txBody>
      </p:sp>
      <p:sp>
        <p:nvSpPr>
          <p:cNvPr id="6" name="Footer Placeholder 5"/>
          <p:cNvSpPr>
            <a:spLocks noGrp="1"/>
          </p:cNvSpPr>
          <p:nvPr>
            <p:ph type="ftr" sz="quarter" idx="11"/>
          </p:nvPr>
        </p:nvSpPr>
        <p:spPr/>
        <p:txBody>
          <a:bodyPr/>
          <a:lstStyle/>
          <a:p>
            <a:endParaRPr lang="zh-CN" altLang="en-US"/>
          </a:p>
        </p:txBody>
      </p:sp>
      <p:sp>
        <p:nvSpPr>
          <p:cNvPr id="7" name="Slide Number Placeholder 6"/>
          <p:cNvSpPr>
            <a:spLocks noGrp="1"/>
          </p:cNvSpPr>
          <p:nvPr>
            <p:ph type="sldNum" sz="quarter" idx="12"/>
          </p:nvPr>
        </p:nvSpPr>
        <p:spPr/>
        <p:txBody>
          <a:bodyPr/>
          <a:lstStyle/>
          <a:p>
            <a:fld id="{D5B52ADC-5BFA-4FBD-BEE2-16096B7F4166}" type="slidenum">
              <a:rPr lang="zh-CN" altLang="en-US" smtClean="0"/>
              <a:t>‹#›</a:t>
            </a:fld>
            <a:endParaRPr lang="zh-CN" altLang="en-US"/>
          </a:p>
        </p:txBody>
      </p:sp>
    </p:spTree>
    <p:extLst>
      <p:ext uri="{BB962C8B-B14F-4D97-AF65-F5344CB8AC3E}">
        <p14:creationId xmlns:p14="http://schemas.microsoft.com/office/powerpoint/2010/main" val="38617848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33400" y="4495800"/>
            <a:ext cx="6554867" cy="1524000"/>
          </a:xfrm>
        </p:spPr>
        <p:txBody>
          <a:bodyPr>
            <a:normAutofit/>
          </a:bodyPr>
          <a:lstStyle>
            <a:lvl1pPr>
              <a:defRPr sz="3200"/>
            </a:lvl1pPr>
          </a:lstStyle>
          <a:p>
            <a:r>
              <a:rPr lang="en-US"/>
              <a:t>Click to edit Master title style</a:t>
            </a:r>
            <a:endParaRPr lang="en-US" dirty="0"/>
          </a:p>
        </p:txBody>
      </p:sp>
      <p:sp>
        <p:nvSpPr>
          <p:cNvPr id="3" name="Text Placeholder 2"/>
          <p:cNvSpPr>
            <a:spLocks noGrp="1"/>
          </p:cNvSpPr>
          <p:nvPr>
            <p:ph type="body" idx="1"/>
          </p:nvPr>
        </p:nvSpPr>
        <p:spPr>
          <a:xfrm>
            <a:off x="762001" y="533400"/>
            <a:ext cx="3716866" cy="609600"/>
          </a:xfrm>
        </p:spPr>
        <p:txBody>
          <a:bodyPr anchor="b">
            <a:noAutofit/>
          </a:bodyPr>
          <a:lstStyle>
            <a:lvl1pPr marL="0" indent="0">
              <a:buNone/>
              <a:defRPr sz="2400" b="0" cap="all">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33399" y="1143000"/>
            <a:ext cx="3945467" cy="3158067"/>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855016" y="566738"/>
            <a:ext cx="3764051" cy="576262"/>
          </a:xfrm>
        </p:spPr>
        <p:txBody>
          <a:bodyPr anchor="b">
            <a:noAutofit/>
          </a:bodyPr>
          <a:lstStyle>
            <a:lvl1pPr marL="0" indent="0">
              <a:buNone/>
              <a:defRPr sz="2400" b="0" cap="all">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62362" y="1143000"/>
            <a:ext cx="3956705" cy="3149600"/>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0BC1078-46ED-40F9-8930-935BAD7C2B02}" type="datetimeFigureOut">
              <a:rPr lang="zh-CN" altLang="en-US" smtClean="0"/>
              <a:t>2022/1/12</a:t>
            </a:fld>
            <a:endParaRPr lang="zh-CN" altLang="en-US"/>
          </a:p>
        </p:txBody>
      </p:sp>
      <p:sp>
        <p:nvSpPr>
          <p:cNvPr id="8" name="Footer Placeholder 7"/>
          <p:cNvSpPr>
            <a:spLocks noGrp="1"/>
          </p:cNvSpPr>
          <p:nvPr>
            <p:ph type="ftr" sz="quarter" idx="11"/>
          </p:nvPr>
        </p:nvSpPr>
        <p:spPr/>
        <p:txBody>
          <a:bodyPr/>
          <a:lstStyle/>
          <a:p>
            <a:endParaRPr lang="zh-CN" altLang="en-US"/>
          </a:p>
        </p:txBody>
      </p:sp>
      <p:sp>
        <p:nvSpPr>
          <p:cNvPr id="9" name="Slide Number Placeholder 8"/>
          <p:cNvSpPr>
            <a:spLocks noGrp="1"/>
          </p:cNvSpPr>
          <p:nvPr>
            <p:ph type="sldNum" sz="quarter" idx="12"/>
          </p:nvPr>
        </p:nvSpPr>
        <p:spPr/>
        <p:txBody>
          <a:bodyPr/>
          <a:lstStyle/>
          <a:p>
            <a:fld id="{D5B52ADC-5BFA-4FBD-BEE2-16096B7F4166}" type="slidenum">
              <a:rPr lang="zh-CN" altLang="en-US" smtClean="0"/>
              <a:t>‹#›</a:t>
            </a:fld>
            <a:endParaRPr lang="zh-CN" altLang="en-US"/>
          </a:p>
        </p:txBody>
      </p:sp>
    </p:spTree>
    <p:extLst>
      <p:ext uri="{BB962C8B-B14F-4D97-AF65-F5344CB8AC3E}">
        <p14:creationId xmlns:p14="http://schemas.microsoft.com/office/powerpoint/2010/main" val="328013128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533400" y="4495800"/>
            <a:ext cx="6554867" cy="1524000"/>
          </a:xfrm>
        </p:spPr>
        <p:txBody>
          <a:bodyPr>
            <a:normAutofit/>
          </a:bodyPr>
          <a:lstStyle>
            <a:lvl1pPr>
              <a:defRPr sz="3200"/>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0BC1078-46ED-40F9-8930-935BAD7C2B02}" type="datetimeFigureOut">
              <a:rPr lang="zh-CN" altLang="en-US" smtClean="0"/>
              <a:t>2022/1/12</a:t>
            </a:fld>
            <a:endParaRPr lang="zh-CN" altLang="en-US"/>
          </a:p>
        </p:txBody>
      </p:sp>
      <p:sp>
        <p:nvSpPr>
          <p:cNvPr id="4" name="Footer Placeholder 3"/>
          <p:cNvSpPr>
            <a:spLocks noGrp="1"/>
          </p:cNvSpPr>
          <p:nvPr>
            <p:ph type="ftr" sz="quarter" idx="11"/>
          </p:nvPr>
        </p:nvSpPr>
        <p:spPr/>
        <p:txBody>
          <a:bodyPr/>
          <a:lstStyle/>
          <a:p>
            <a:endParaRPr lang="zh-CN" altLang="en-US"/>
          </a:p>
        </p:txBody>
      </p:sp>
      <p:sp>
        <p:nvSpPr>
          <p:cNvPr id="5" name="Slide Number Placeholder 4"/>
          <p:cNvSpPr>
            <a:spLocks noGrp="1"/>
          </p:cNvSpPr>
          <p:nvPr>
            <p:ph type="sldNum" sz="quarter" idx="12"/>
          </p:nvPr>
        </p:nvSpPr>
        <p:spPr/>
        <p:txBody>
          <a:bodyPr/>
          <a:lstStyle/>
          <a:p>
            <a:fld id="{D5B52ADC-5BFA-4FBD-BEE2-16096B7F4166}" type="slidenum">
              <a:rPr lang="zh-CN" altLang="en-US" smtClean="0"/>
              <a:t>‹#›</a:t>
            </a:fld>
            <a:endParaRPr lang="zh-CN" altLang="en-US"/>
          </a:p>
        </p:txBody>
      </p:sp>
    </p:spTree>
    <p:extLst>
      <p:ext uri="{BB962C8B-B14F-4D97-AF65-F5344CB8AC3E}">
        <p14:creationId xmlns:p14="http://schemas.microsoft.com/office/powerpoint/2010/main" val="51857423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0BC1078-46ED-40F9-8930-935BAD7C2B02}" type="datetimeFigureOut">
              <a:rPr lang="zh-CN" altLang="en-US" smtClean="0"/>
              <a:t>2022/1/12</a:t>
            </a:fld>
            <a:endParaRPr lang="zh-CN" altLang="en-US"/>
          </a:p>
        </p:txBody>
      </p:sp>
      <p:sp>
        <p:nvSpPr>
          <p:cNvPr id="3" name="Footer Placeholder 2"/>
          <p:cNvSpPr>
            <a:spLocks noGrp="1"/>
          </p:cNvSpPr>
          <p:nvPr>
            <p:ph type="ftr" sz="quarter" idx="11"/>
          </p:nvPr>
        </p:nvSpPr>
        <p:spPr/>
        <p:txBody>
          <a:bodyPr/>
          <a:lstStyle/>
          <a:p>
            <a:endParaRPr lang="zh-CN" altLang="en-US"/>
          </a:p>
        </p:txBody>
      </p:sp>
      <p:sp>
        <p:nvSpPr>
          <p:cNvPr id="4" name="Slide Number Placeholder 3"/>
          <p:cNvSpPr>
            <a:spLocks noGrp="1"/>
          </p:cNvSpPr>
          <p:nvPr>
            <p:ph type="sldNum" sz="quarter" idx="12"/>
          </p:nvPr>
        </p:nvSpPr>
        <p:spPr/>
        <p:txBody>
          <a:bodyPr/>
          <a:lstStyle/>
          <a:p>
            <a:fld id="{D5B52ADC-5BFA-4FBD-BEE2-16096B7F4166}" type="slidenum">
              <a:rPr lang="zh-CN" altLang="en-US" smtClean="0"/>
              <a:t>‹#›</a:t>
            </a:fld>
            <a:endParaRPr lang="zh-CN" altLang="en-US"/>
          </a:p>
        </p:txBody>
      </p:sp>
    </p:spTree>
    <p:extLst>
      <p:ext uri="{BB962C8B-B14F-4D97-AF65-F5344CB8AC3E}">
        <p14:creationId xmlns:p14="http://schemas.microsoft.com/office/powerpoint/2010/main" val="15437772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418667" y="533400"/>
            <a:ext cx="3200400" cy="1524000"/>
          </a:xfrm>
        </p:spPr>
        <p:txBody>
          <a:bodyPr anchor="b">
            <a:normAutofit/>
          </a:bodyPr>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533399" y="533400"/>
            <a:ext cx="4438755" cy="54864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5418667" y="2209802"/>
            <a:ext cx="32004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0BC1078-46ED-40F9-8930-935BAD7C2B02}" type="datetimeFigureOut">
              <a:rPr lang="zh-CN" altLang="en-US" smtClean="0"/>
              <a:t>2022/1/12</a:t>
            </a:fld>
            <a:endParaRPr lang="zh-CN" altLang="en-US"/>
          </a:p>
        </p:txBody>
      </p:sp>
      <p:sp>
        <p:nvSpPr>
          <p:cNvPr id="6" name="Footer Placeholder 5"/>
          <p:cNvSpPr>
            <a:spLocks noGrp="1"/>
          </p:cNvSpPr>
          <p:nvPr>
            <p:ph type="ftr" sz="quarter" idx="11"/>
          </p:nvPr>
        </p:nvSpPr>
        <p:spPr/>
        <p:txBody>
          <a:bodyPr/>
          <a:lstStyle/>
          <a:p>
            <a:endParaRPr lang="zh-CN" altLang="en-US"/>
          </a:p>
        </p:txBody>
      </p:sp>
      <p:sp>
        <p:nvSpPr>
          <p:cNvPr id="7" name="Slide Number Placeholder 6"/>
          <p:cNvSpPr>
            <a:spLocks noGrp="1"/>
          </p:cNvSpPr>
          <p:nvPr>
            <p:ph type="sldNum" sz="quarter" idx="12"/>
          </p:nvPr>
        </p:nvSpPr>
        <p:spPr/>
        <p:txBody>
          <a:bodyPr/>
          <a:lstStyle/>
          <a:p>
            <a:fld id="{D5B52ADC-5BFA-4FBD-BEE2-16096B7F4166}" type="slidenum">
              <a:rPr lang="zh-CN" altLang="en-US" smtClean="0"/>
              <a:t>‹#›</a:t>
            </a:fld>
            <a:endParaRPr lang="zh-CN" altLang="en-US"/>
          </a:p>
        </p:txBody>
      </p:sp>
    </p:spTree>
    <p:extLst>
      <p:ext uri="{BB962C8B-B14F-4D97-AF65-F5344CB8AC3E}">
        <p14:creationId xmlns:p14="http://schemas.microsoft.com/office/powerpoint/2010/main" val="384199031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495800" y="1447800"/>
            <a:ext cx="3563258" cy="1143000"/>
          </a:xfrm>
        </p:spPr>
        <p:txBody>
          <a:bodyPr anchor="b">
            <a:normAutofit/>
          </a:bodyPr>
          <a:lstStyle>
            <a:lvl1pPr algn="l">
              <a:defRPr sz="2400" b="0"/>
            </a:lvl1pPr>
          </a:lstStyle>
          <a:p>
            <a:r>
              <a:rPr lang="en-US"/>
              <a:t>Click to edit Master title style</a:t>
            </a:r>
            <a:endParaRPr lang="en-US" dirty="0"/>
          </a:p>
        </p:txBody>
      </p:sp>
      <p:sp>
        <p:nvSpPr>
          <p:cNvPr id="17" name="Picture Placeholder 2"/>
          <p:cNvSpPr>
            <a:spLocks noGrp="1" noChangeAspect="1"/>
          </p:cNvSpPr>
          <p:nvPr>
            <p:ph type="pic" idx="13"/>
          </p:nvPr>
        </p:nvSpPr>
        <p:spPr>
          <a:xfrm>
            <a:off x="762000" y="914400"/>
            <a:ext cx="3280974" cy="48006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4496027" y="2743200"/>
            <a:ext cx="3564223" cy="2082800"/>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0BC1078-46ED-40F9-8930-935BAD7C2B02}" type="datetimeFigureOut">
              <a:rPr lang="zh-CN" altLang="en-US" smtClean="0"/>
              <a:t>2022/1/12</a:t>
            </a:fld>
            <a:endParaRPr lang="zh-CN" altLang="en-US"/>
          </a:p>
        </p:txBody>
      </p:sp>
      <p:sp>
        <p:nvSpPr>
          <p:cNvPr id="6" name="Footer Placeholder 5"/>
          <p:cNvSpPr>
            <a:spLocks noGrp="1"/>
          </p:cNvSpPr>
          <p:nvPr>
            <p:ph type="ftr" sz="quarter" idx="11"/>
          </p:nvPr>
        </p:nvSpPr>
        <p:spPr>
          <a:xfrm>
            <a:off x="533400" y="6172200"/>
            <a:ext cx="5811724" cy="365125"/>
          </a:xfrm>
        </p:spPr>
        <p:txBody>
          <a:bodyPr/>
          <a:lstStyle/>
          <a:p>
            <a:endParaRPr lang="zh-CN" altLang="en-US"/>
          </a:p>
        </p:txBody>
      </p:sp>
      <p:sp>
        <p:nvSpPr>
          <p:cNvPr id="7" name="Slide Number Placeholder 6"/>
          <p:cNvSpPr>
            <a:spLocks noGrp="1"/>
          </p:cNvSpPr>
          <p:nvPr>
            <p:ph type="sldNum" sz="quarter" idx="12"/>
          </p:nvPr>
        </p:nvSpPr>
        <p:spPr/>
        <p:txBody>
          <a:bodyPr/>
          <a:lstStyle/>
          <a:p>
            <a:fld id="{D5B52ADC-5BFA-4FBD-BEE2-16096B7F4166}" type="slidenum">
              <a:rPr lang="zh-CN" altLang="en-US" smtClean="0"/>
              <a:t>‹#›</a:t>
            </a:fld>
            <a:endParaRPr lang="zh-CN" altLang="en-US"/>
          </a:p>
        </p:txBody>
      </p:sp>
    </p:spTree>
    <p:extLst>
      <p:ext uri="{BB962C8B-B14F-4D97-AF65-F5344CB8AC3E}">
        <p14:creationId xmlns:p14="http://schemas.microsoft.com/office/powerpoint/2010/main" val="20000814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400" y="4495800"/>
            <a:ext cx="6554867" cy="1524000"/>
          </a:xfrm>
        </p:spPr>
        <p:txBody>
          <a:bodyPr/>
          <a:lstStyle/>
          <a:p>
            <a:r>
              <a:rPr lang="en-US"/>
              <a:t>Click to edit Master title style</a:t>
            </a:r>
            <a:endParaRPr lang="en-US" dirty="0"/>
          </a:p>
        </p:txBody>
      </p:sp>
      <p:sp>
        <p:nvSpPr>
          <p:cNvPr id="6" name="Picture Placeholder 2"/>
          <p:cNvSpPr>
            <a:spLocks noGrp="1" noChangeAspect="1"/>
          </p:cNvSpPr>
          <p:nvPr>
            <p:ph type="pic" idx="13"/>
          </p:nvPr>
        </p:nvSpPr>
        <p:spPr>
          <a:xfrm>
            <a:off x="533400" y="533400"/>
            <a:ext cx="8077200"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9" name="Text Placeholder 9"/>
          <p:cNvSpPr>
            <a:spLocks noGrp="1"/>
          </p:cNvSpPr>
          <p:nvPr>
            <p:ph type="body" sz="quarter" idx="14"/>
          </p:nvPr>
        </p:nvSpPr>
        <p:spPr>
          <a:xfrm>
            <a:off x="762002" y="3843867"/>
            <a:ext cx="7281332"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Date Placeholder 2"/>
          <p:cNvSpPr>
            <a:spLocks noGrp="1"/>
          </p:cNvSpPr>
          <p:nvPr>
            <p:ph type="dt" sz="half" idx="10"/>
          </p:nvPr>
        </p:nvSpPr>
        <p:spPr/>
        <p:txBody>
          <a:bodyPr/>
          <a:lstStyle/>
          <a:p>
            <a:fld id="{70BC1078-46ED-40F9-8930-935BAD7C2B02}" type="datetimeFigureOut">
              <a:rPr lang="zh-CN" altLang="en-US" smtClean="0"/>
              <a:t>2022/1/12</a:t>
            </a:fld>
            <a:endParaRPr lang="zh-CN" altLang="en-US"/>
          </a:p>
        </p:txBody>
      </p:sp>
      <p:sp>
        <p:nvSpPr>
          <p:cNvPr id="4" name="Footer Placeholder 3"/>
          <p:cNvSpPr>
            <a:spLocks noGrp="1"/>
          </p:cNvSpPr>
          <p:nvPr>
            <p:ph type="ftr" sz="quarter" idx="11"/>
          </p:nvPr>
        </p:nvSpPr>
        <p:spPr/>
        <p:txBody>
          <a:bodyPr/>
          <a:lstStyle/>
          <a:p>
            <a:endParaRPr lang="zh-CN" altLang="en-US"/>
          </a:p>
        </p:txBody>
      </p:sp>
      <p:sp>
        <p:nvSpPr>
          <p:cNvPr id="5" name="Slide Number Placeholder 4"/>
          <p:cNvSpPr>
            <a:spLocks noGrp="1"/>
          </p:cNvSpPr>
          <p:nvPr>
            <p:ph type="sldNum" sz="quarter" idx="12"/>
          </p:nvPr>
        </p:nvSpPr>
        <p:spPr/>
        <p:txBody>
          <a:bodyPr/>
          <a:lstStyle/>
          <a:p>
            <a:fld id="{D5B52ADC-5BFA-4FBD-BEE2-16096B7F4166}" type="slidenum">
              <a:rPr lang="zh-CN" altLang="en-US" smtClean="0"/>
              <a:t>‹#›</a:t>
            </a:fld>
            <a:endParaRPr lang="zh-CN" altLang="en-US"/>
          </a:p>
        </p:txBody>
      </p:sp>
    </p:spTree>
    <p:extLst>
      <p:ext uri="{BB962C8B-B14F-4D97-AF65-F5344CB8AC3E}">
        <p14:creationId xmlns:p14="http://schemas.microsoft.com/office/powerpoint/2010/main" val="91747620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533400" y="533400"/>
            <a:ext cx="8077200" cy="2895600"/>
          </a:xfrm>
        </p:spPr>
        <p:txBody>
          <a:bodyPr anchor="ctr">
            <a:normAutofit/>
          </a:bodyPr>
          <a:lstStyle>
            <a:lvl1pPr algn="l">
              <a:defRPr sz="2800" b="0" cap="all"/>
            </a:lvl1pPr>
          </a:lstStyle>
          <a:p>
            <a:r>
              <a:rPr lang="en-US"/>
              <a:t>Click to edit Master title style</a:t>
            </a:r>
            <a:endParaRPr lang="en-US" dirty="0"/>
          </a:p>
        </p:txBody>
      </p:sp>
      <p:sp>
        <p:nvSpPr>
          <p:cNvPr id="3" name="Text Placeholder 2"/>
          <p:cNvSpPr>
            <a:spLocks noGrp="1"/>
          </p:cNvSpPr>
          <p:nvPr>
            <p:ph type="body" idx="1"/>
          </p:nvPr>
        </p:nvSpPr>
        <p:spPr>
          <a:xfrm>
            <a:off x="533400" y="4114800"/>
            <a:ext cx="6383552" cy="1905000"/>
          </a:xfrm>
        </p:spPr>
        <p:txBody>
          <a:bodyPr anchor="ctr">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0BC1078-46ED-40F9-8930-935BAD7C2B02}" type="datetimeFigureOut">
              <a:rPr lang="zh-CN" altLang="en-US" smtClean="0"/>
              <a:t>2022/1/12</a:t>
            </a:fld>
            <a:endParaRPr lang="zh-CN" altLang="en-US"/>
          </a:p>
        </p:txBody>
      </p:sp>
      <p:sp>
        <p:nvSpPr>
          <p:cNvPr id="5"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p:txBody>
          <a:bodyPr/>
          <a:lstStyle/>
          <a:p>
            <a:fld id="{D5B52ADC-5BFA-4FBD-BEE2-16096B7F4166}" type="slidenum">
              <a:rPr lang="zh-CN" altLang="en-US" smtClean="0"/>
              <a:t>‹#›</a:t>
            </a:fld>
            <a:endParaRPr lang="zh-CN" altLang="en-US"/>
          </a:p>
        </p:txBody>
      </p:sp>
    </p:spTree>
    <p:extLst>
      <p:ext uri="{BB962C8B-B14F-4D97-AF65-F5344CB8AC3E}">
        <p14:creationId xmlns:p14="http://schemas.microsoft.com/office/powerpoint/2010/main" val="331536218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56283" y="533400"/>
            <a:ext cx="6859787" cy="2895600"/>
          </a:xfrm>
        </p:spPr>
        <p:txBody>
          <a:bodyPr anchor="ctr">
            <a:normAutofit/>
          </a:bodyPr>
          <a:lstStyle>
            <a:lvl1pPr algn="l">
              <a:defRPr sz="28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066800" y="3429000"/>
            <a:ext cx="6402467" cy="4826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533400" y="4301070"/>
            <a:ext cx="6382361" cy="1718730"/>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0BC1078-46ED-40F9-8930-935BAD7C2B02}" type="datetimeFigureOut">
              <a:rPr lang="zh-CN" altLang="en-US" smtClean="0"/>
              <a:t>2022/1/12</a:t>
            </a:fld>
            <a:endParaRPr lang="zh-CN" altLang="en-US"/>
          </a:p>
        </p:txBody>
      </p:sp>
      <p:sp>
        <p:nvSpPr>
          <p:cNvPr id="5"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p:txBody>
          <a:bodyPr/>
          <a:lstStyle/>
          <a:p>
            <a:fld id="{D5B52ADC-5BFA-4FBD-BEE2-16096B7F4166}" type="slidenum">
              <a:rPr lang="zh-CN" altLang="en-US" smtClean="0"/>
              <a:t>‹#›</a:t>
            </a:fld>
            <a:endParaRPr lang="zh-CN" altLang="en-US"/>
          </a:p>
        </p:txBody>
      </p:sp>
      <p:sp>
        <p:nvSpPr>
          <p:cNvPr id="14" name="TextBox 13"/>
          <p:cNvSpPr txBox="1"/>
          <p:nvPr/>
        </p:nvSpPr>
        <p:spPr>
          <a:xfrm>
            <a:off x="228600" y="710624"/>
            <a:ext cx="457319"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7696200" y="2768601"/>
            <a:ext cx="457319"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294137687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533400" y="3429000"/>
            <a:ext cx="6382361" cy="1697400"/>
          </a:xfrm>
        </p:spPr>
        <p:txBody>
          <a:bodyPr anchor="b">
            <a:normAutofit/>
          </a:bodyPr>
          <a:lstStyle>
            <a:lvl1pPr algn="l">
              <a:defRPr sz="2800" b="0" cap="all"/>
            </a:lvl1pPr>
          </a:lstStyle>
          <a:p>
            <a:r>
              <a:rPr lang="en-US"/>
              <a:t>Click to edit Master title style</a:t>
            </a:r>
            <a:endParaRPr lang="en-US" dirty="0"/>
          </a:p>
        </p:txBody>
      </p:sp>
      <p:sp>
        <p:nvSpPr>
          <p:cNvPr id="3" name="Text Placeholder 2"/>
          <p:cNvSpPr>
            <a:spLocks noGrp="1"/>
          </p:cNvSpPr>
          <p:nvPr>
            <p:ph type="body" idx="1"/>
          </p:nvPr>
        </p:nvSpPr>
        <p:spPr>
          <a:xfrm>
            <a:off x="533400" y="5132980"/>
            <a:ext cx="6383552" cy="886819"/>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0BC1078-46ED-40F9-8930-935BAD7C2B02}" type="datetimeFigureOut">
              <a:rPr lang="zh-CN" altLang="en-US" smtClean="0"/>
              <a:t>2022/1/12</a:t>
            </a:fld>
            <a:endParaRPr lang="zh-CN" altLang="en-US"/>
          </a:p>
        </p:txBody>
      </p:sp>
      <p:sp>
        <p:nvSpPr>
          <p:cNvPr id="5"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p:txBody>
          <a:bodyPr/>
          <a:lstStyle/>
          <a:p>
            <a:fld id="{D5B52ADC-5BFA-4FBD-BEE2-16096B7F4166}" type="slidenum">
              <a:rPr lang="zh-CN" altLang="en-US" smtClean="0"/>
              <a:t>‹#›</a:t>
            </a:fld>
            <a:endParaRPr lang="zh-CN" altLang="en-US"/>
          </a:p>
        </p:txBody>
      </p:sp>
    </p:spTree>
    <p:extLst>
      <p:ext uri="{BB962C8B-B14F-4D97-AF65-F5344CB8AC3E}">
        <p14:creationId xmlns:p14="http://schemas.microsoft.com/office/powerpoint/2010/main" val="303455814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856284" y="533400"/>
            <a:ext cx="6859786" cy="2895600"/>
          </a:xfrm>
        </p:spPr>
        <p:txBody>
          <a:bodyPr anchor="ctr">
            <a:normAutofit/>
          </a:bodyPr>
          <a:lstStyle>
            <a:lvl1pPr algn="l">
              <a:defRPr sz="28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533400" y="3886200"/>
            <a:ext cx="6382361" cy="1049866"/>
          </a:xfrm>
        </p:spPr>
        <p:txBody>
          <a:bodyPr vert="horz" lIns="91440" tIns="45720" rIns="91440" bIns="45720" rtlCol="0" anchor="b">
            <a:normAutofit/>
          </a:bodyPr>
          <a:lstStyle>
            <a:lvl1pPr>
              <a:buNone/>
              <a:defRPr lang="en-US" sz="20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533400" y="4953000"/>
            <a:ext cx="6382360" cy="10668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0BC1078-46ED-40F9-8930-935BAD7C2B02}" type="datetimeFigureOut">
              <a:rPr lang="zh-CN" altLang="en-US" smtClean="0"/>
              <a:t>2022/1/12</a:t>
            </a:fld>
            <a:endParaRPr lang="zh-CN" altLang="en-US"/>
          </a:p>
        </p:txBody>
      </p:sp>
      <p:sp>
        <p:nvSpPr>
          <p:cNvPr id="5"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p:txBody>
          <a:bodyPr/>
          <a:lstStyle/>
          <a:p>
            <a:fld id="{D5B52ADC-5BFA-4FBD-BEE2-16096B7F4166}" type="slidenum">
              <a:rPr lang="zh-CN" altLang="en-US" smtClean="0"/>
              <a:t>‹#›</a:t>
            </a:fld>
            <a:endParaRPr lang="zh-CN" altLang="en-US"/>
          </a:p>
        </p:txBody>
      </p:sp>
      <p:sp>
        <p:nvSpPr>
          <p:cNvPr id="14" name="TextBox 13"/>
          <p:cNvSpPr txBox="1"/>
          <p:nvPr/>
        </p:nvSpPr>
        <p:spPr>
          <a:xfrm>
            <a:off x="228600" y="710624"/>
            <a:ext cx="457319"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7696200" y="2768601"/>
            <a:ext cx="457319"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242681647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533400" y="533400"/>
            <a:ext cx="7525658" cy="2895600"/>
          </a:xfrm>
        </p:spPr>
        <p:txBody>
          <a:bodyPr vert="horz" lIns="91440" tIns="45720" rIns="91440" bIns="45720" rtlCol="0" anchor="ctr">
            <a:normAutofit/>
          </a:bodyPr>
          <a:lstStyle>
            <a:lvl1pPr>
              <a:defRPr lang="en-US" sz="2800"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533400" y="3928534"/>
            <a:ext cx="6382361" cy="838200"/>
          </a:xfrm>
        </p:spPr>
        <p:txBody>
          <a:bodyPr vert="horz" lIns="91440" tIns="45720" rIns="91440" bIns="45720" rtlCol="0" anchor="b">
            <a:normAutofit/>
          </a:bodyPr>
          <a:lstStyle>
            <a:lvl1pPr>
              <a:buNone/>
              <a:defRPr lang="en-US" sz="20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533400" y="4766735"/>
            <a:ext cx="6382360" cy="1253065"/>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0BC1078-46ED-40F9-8930-935BAD7C2B02}" type="datetimeFigureOut">
              <a:rPr lang="zh-CN" altLang="en-US" smtClean="0"/>
              <a:t>2022/1/12</a:t>
            </a:fld>
            <a:endParaRPr lang="zh-CN" altLang="en-US"/>
          </a:p>
        </p:txBody>
      </p:sp>
      <p:sp>
        <p:nvSpPr>
          <p:cNvPr id="5"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p:txBody>
          <a:bodyPr/>
          <a:lstStyle/>
          <a:p>
            <a:fld id="{D5B52ADC-5BFA-4FBD-BEE2-16096B7F4166}" type="slidenum">
              <a:rPr lang="zh-CN" altLang="en-US" smtClean="0"/>
              <a:t>‹#›</a:t>
            </a:fld>
            <a:endParaRPr lang="zh-CN" altLang="en-US"/>
          </a:p>
        </p:txBody>
      </p:sp>
    </p:spTree>
    <p:extLst>
      <p:ext uri="{BB962C8B-B14F-4D97-AF65-F5344CB8AC3E}">
        <p14:creationId xmlns:p14="http://schemas.microsoft.com/office/powerpoint/2010/main" val="380298745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533400" y="4495800"/>
            <a:ext cx="6554867" cy="1524000"/>
          </a:xfrm>
        </p:spPr>
        <p:txBody>
          <a:bodyPr>
            <a:normAutofit/>
          </a:bodyPr>
          <a:lstStyle>
            <a:lvl1pPr algn="l">
              <a:defRPr sz="2800"/>
            </a:lvl1pPr>
          </a:lstStyle>
          <a:p>
            <a:r>
              <a:rPr lang="en-US"/>
              <a:t>Click to edit Master title style</a:t>
            </a:r>
            <a:endParaRPr lang="en-US" dirty="0"/>
          </a:p>
        </p:txBody>
      </p:sp>
      <p:sp>
        <p:nvSpPr>
          <p:cNvPr id="3" name="Vertical Text Placeholder 2"/>
          <p:cNvSpPr>
            <a:spLocks noGrp="1"/>
          </p:cNvSpPr>
          <p:nvPr>
            <p:ph type="body" orient="vert" idx="1"/>
          </p:nvPr>
        </p:nvSpPr>
        <p:spPr>
          <a:xfrm>
            <a:off x="533400" y="533401"/>
            <a:ext cx="6554867" cy="376767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0BC1078-46ED-40F9-8930-935BAD7C2B02}" type="datetimeFigureOut">
              <a:rPr lang="zh-CN" altLang="en-US" smtClean="0"/>
              <a:t>2022/1/12</a:t>
            </a:fld>
            <a:endParaRPr lang="zh-CN" altLang="en-US"/>
          </a:p>
        </p:txBody>
      </p:sp>
      <p:sp>
        <p:nvSpPr>
          <p:cNvPr id="5"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p:txBody>
          <a:bodyPr/>
          <a:lstStyle/>
          <a:p>
            <a:fld id="{D5B52ADC-5BFA-4FBD-BEE2-16096B7F4166}" type="slidenum">
              <a:rPr lang="zh-CN" altLang="en-US" smtClean="0"/>
              <a:t>‹#›</a:t>
            </a:fld>
            <a:endParaRPr lang="zh-CN" altLang="en-US"/>
          </a:p>
        </p:txBody>
      </p:sp>
    </p:spTree>
    <p:extLst>
      <p:ext uri="{BB962C8B-B14F-4D97-AF65-F5344CB8AC3E}">
        <p14:creationId xmlns:p14="http://schemas.microsoft.com/office/powerpoint/2010/main" val="265795593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66406" y="533400"/>
            <a:ext cx="2044194" cy="4419600"/>
          </a:xfrm>
        </p:spPr>
        <p:txBody>
          <a:bodyPr vert="eaVert">
            <a:normAutofit/>
          </a:bodyPr>
          <a:lstStyle>
            <a:lvl1pPr>
              <a:defRPr sz="2800"/>
            </a:lvl1pPr>
          </a:lstStyle>
          <a:p>
            <a:r>
              <a:rPr lang="en-US"/>
              <a:t>Click to edit Master title style</a:t>
            </a:r>
            <a:endParaRPr lang="en-US" dirty="0"/>
          </a:p>
        </p:txBody>
      </p:sp>
      <p:sp>
        <p:nvSpPr>
          <p:cNvPr id="3" name="Vertical Text Placeholder 2"/>
          <p:cNvSpPr>
            <a:spLocks noGrp="1"/>
          </p:cNvSpPr>
          <p:nvPr>
            <p:ph type="body" orient="vert" idx="1"/>
          </p:nvPr>
        </p:nvSpPr>
        <p:spPr>
          <a:xfrm>
            <a:off x="533400" y="533400"/>
            <a:ext cx="5850012" cy="54864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0BC1078-46ED-40F9-8930-935BAD7C2B02}" type="datetimeFigureOut">
              <a:rPr lang="zh-CN" altLang="en-US" smtClean="0"/>
              <a:t>2022/1/12</a:t>
            </a:fld>
            <a:endParaRPr lang="zh-CN" altLang="en-US"/>
          </a:p>
        </p:txBody>
      </p:sp>
      <p:sp>
        <p:nvSpPr>
          <p:cNvPr id="5"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p:txBody>
          <a:bodyPr/>
          <a:lstStyle/>
          <a:p>
            <a:fld id="{D5B52ADC-5BFA-4FBD-BEE2-16096B7F4166}" type="slidenum">
              <a:rPr lang="zh-CN" altLang="en-US" smtClean="0"/>
              <a:t>‹#›</a:t>
            </a:fld>
            <a:endParaRPr lang="zh-CN" altLang="en-US"/>
          </a:p>
        </p:txBody>
      </p:sp>
    </p:spTree>
    <p:extLst>
      <p:ext uri="{BB962C8B-B14F-4D97-AF65-F5344CB8AC3E}">
        <p14:creationId xmlns:p14="http://schemas.microsoft.com/office/powerpoint/2010/main" val="7731632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6670675" y="3894667"/>
            <a:ext cx="2470456" cy="2658533"/>
            <a:chOff x="6687077" y="3259666"/>
            <a:chExt cx="2981857" cy="3208867"/>
          </a:xfrm>
        </p:grpSpPr>
        <p:cxnSp>
          <p:nvCxnSpPr>
            <p:cNvPr id="8" name="Straight Connector 7"/>
            <p:cNvCxnSpPr/>
            <p:nvPr/>
          </p:nvCxnSpPr>
          <p:spPr>
            <a:xfrm flipH="1">
              <a:off x="8756120" y="3259666"/>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6687077" y="3486677"/>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7772400" y="3581400"/>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7923214" y="3433394"/>
              <a:ext cx="1739738" cy="173974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8398935" y="3985317"/>
              <a:ext cx="1264017" cy="1264016"/>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533400" y="4495800"/>
            <a:ext cx="6554867" cy="1524000"/>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533400" y="533401"/>
            <a:ext cx="6554867" cy="3767670"/>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430245" y="6172203"/>
            <a:ext cx="1200463"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70BC1078-46ED-40F9-8930-935BAD7C2B02}" type="datetimeFigureOut">
              <a:rPr lang="zh-CN" altLang="en-US" smtClean="0"/>
              <a:t>2022/1/12</a:t>
            </a:fld>
            <a:endParaRPr lang="zh-CN" altLang="en-US"/>
          </a:p>
        </p:txBody>
      </p:sp>
      <p:sp>
        <p:nvSpPr>
          <p:cNvPr id="5" name="Footer Placeholder 4"/>
          <p:cNvSpPr>
            <a:spLocks noGrp="1"/>
          </p:cNvSpPr>
          <p:nvPr>
            <p:ph type="ftr" sz="quarter" idx="3"/>
          </p:nvPr>
        </p:nvSpPr>
        <p:spPr>
          <a:xfrm>
            <a:off x="533400" y="6172200"/>
            <a:ext cx="5811724"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zh-CN" altLang="en-US"/>
          </a:p>
        </p:txBody>
      </p:sp>
      <p:sp>
        <p:nvSpPr>
          <p:cNvPr id="6" name="Slide Number Placeholder 5"/>
          <p:cNvSpPr>
            <a:spLocks noGrp="1"/>
          </p:cNvSpPr>
          <p:nvPr>
            <p:ph type="sldNum" sz="quarter" idx="4"/>
          </p:nvPr>
        </p:nvSpPr>
        <p:spPr>
          <a:xfrm>
            <a:off x="7774426" y="5578478"/>
            <a:ext cx="856907" cy="669925"/>
          </a:xfrm>
          <a:prstGeom prst="rect">
            <a:avLst/>
          </a:prstGeom>
        </p:spPr>
        <p:txBody>
          <a:bodyPr vert="horz" lIns="91440" tIns="45720" rIns="91440" bIns="45720" rtlCol="0" anchor="b"/>
          <a:lstStyle>
            <a:lvl1pPr algn="r">
              <a:defRPr sz="2800" b="0" i="0">
                <a:solidFill>
                  <a:schemeClr val="bg2">
                    <a:lumMod val="50000"/>
                  </a:schemeClr>
                </a:solidFill>
                <a:effectLst/>
                <a:latin typeface="+mn-lt"/>
              </a:defRPr>
            </a:lvl1pPr>
          </a:lstStyle>
          <a:p>
            <a:fld id="{D5B52ADC-5BFA-4FBD-BEE2-16096B7F4166}" type="slidenum">
              <a:rPr lang="zh-CN" altLang="en-US" smtClean="0"/>
              <a:t>‹#›</a:t>
            </a:fld>
            <a:endParaRPr lang="zh-CN" altLang="en-US"/>
          </a:p>
        </p:txBody>
      </p:sp>
    </p:spTree>
    <p:extLst>
      <p:ext uri="{BB962C8B-B14F-4D97-AF65-F5344CB8AC3E}">
        <p14:creationId xmlns:p14="http://schemas.microsoft.com/office/powerpoint/2010/main" val="2490349395"/>
      </p:ext>
    </p:extLst>
  </p:cSld>
  <p:clrMap bg1="dk1" tx1="lt1" bg2="dk2" tx2="lt2" accent1="accent1" accent2="accent2" accent3="accent3" accent4="accent4" accent5="accent5" accent6="accent6" hlink="hlink" folHlink="folHlink"/>
  <p:sldLayoutIdLst>
    <p:sldLayoutId id="2147483793" r:id="rId1"/>
    <p:sldLayoutId id="2147483794" r:id="rId2"/>
    <p:sldLayoutId id="2147483795" r:id="rId3"/>
    <p:sldLayoutId id="2147483796" r:id="rId4"/>
    <p:sldLayoutId id="2147483797" r:id="rId5"/>
    <p:sldLayoutId id="2147483798" r:id="rId6"/>
    <p:sldLayoutId id="2147483799" r:id="rId7"/>
    <p:sldLayoutId id="2147483800" r:id="rId8"/>
    <p:sldLayoutId id="2147483801" r:id="rId9"/>
    <p:sldLayoutId id="2147483802" r:id="rId10"/>
    <p:sldLayoutId id="2147483803" r:id="rId11"/>
    <p:sldLayoutId id="2147483804" r:id="rId12"/>
    <p:sldLayoutId id="2147483805" r:id="rId13"/>
    <p:sldLayoutId id="2147483806" r:id="rId14"/>
    <p:sldLayoutId id="2147483807" r:id="rId15"/>
    <p:sldLayoutId id="2147483808" r:id="rId16"/>
    <p:sldLayoutId id="2147483809" r:id="rId17"/>
  </p:sldLayoutIdLst>
  <p:txStyles>
    <p:titleStyle>
      <a:lvl1pPr algn="l" defTabSz="457200" rtl="0" eaLnBrk="1" latinLnBrk="0" hangingPunct="1">
        <a:spcBef>
          <a:spcPct val="0"/>
        </a:spcBef>
        <a:buNone/>
        <a:defRPr sz="32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hyperlink" Target="https://www.business.com/articles/12-business-skills-you"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13" name="Title 1"/>
          <p:cNvSpPr>
            <a:spLocks noGrp="1"/>
          </p:cNvSpPr>
          <p:nvPr>
            <p:ph type="ctrTitle"/>
          </p:nvPr>
        </p:nvSpPr>
        <p:spPr>
          <a:xfrm>
            <a:off x="0" y="-323876"/>
            <a:ext cx="9144000" cy="7181876"/>
          </a:xfrm>
        </p:spPr>
        <p:txBody>
          <a:bodyPr>
            <a:normAutofit fontScale="90000"/>
          </a:bodyPr>
          <a:lstStyle/>
          <a:p>
            <a:pPr algn="ctr"/>
            <a:r>
              <a:rPr lang="en-US" altLang="zh-CN" sz="3600" dirty="0">
                <a:latin typeface="Arial" panose="020B0604020202020204" pitchFamily="34" charset="0"/>
                <a:cs typeface="Arial" panose="020B0604020202020204" pitchFamily="34" charset="0"/>
              </a:rPr>
              <a:t/>
            </a:r>
            <a:br>
              <a:rPr lang="en-US" altLang="zh-CN" sz="3600" dirty="0">
                <a:latin typeface="Arial" panose="020B0604020202020204" pitchFamily="34" charset="0"/>
                <a:cs typeface="Arial" panose="020B0604020202020204" pitchFamily="34" charset="0"/>
              </a:rPr>
            </a:br>
            <a:r>
              <a:rPr lang="en-US" altLang="zh-CN" sz="3600" dirty="0">
                <a:latin typeface="Arial" panose="020B0604020202020204" pitchFamily="34" charset="0"/>
                <a:cs typeface="Arial" panose="020B0604020202020204" pitchFamily="34" charset="0"/>
              </a:rPr>
              <a:t/>
            </a:r>
            <a:br>
              <a:rPr lang="en-US" altLang="zh-CN" sz="3600" dirty="0">
                <a:latin typeface="Arial" panose="020B0604020202020204" pitchFamily="34" charset="0"/>
                <a:cs typeface="Arial" panose="020B0604020202020204" pitchFamily="34" charset="0"/>
              </a:rPr>
            </a:br>
            <a:r>
              <a:rPr lang="en-US" altLang="zh-CN" sz="3600" dirty="0">
                <a:latin typeface="Arial" panose="020B0604020202020204" pitchFamily="34" charset="0"/>
                <a:cs typeface="Arial" panose="020B0604020202020204" pitchFamily="34" charset="0"/>
              </a:rPr>
              <a:t/>
            </a:r>
            <a:br>
              <a:rPr lang="en-US" altLang="zh-CN" sz="3600" dirty="0">
                <a:latin typeface="Arial" panose="020B0604020202020204" pitchFamily="34" charset="0"/>
                <a:cs typeface="Arial" panose="020B0604020202020204" pitchFamily="34" charset="0"/>
              </a:rPr>
            </a:br>
            <a:r>
              <a:rPr lang="en-US" altLang="zh-CN" sz="3600" dirty="0" smtClean="0">
                <a:latin typeface="Arial" panose="020B0604020202020204" pitchFamily="34" charset="0"/>
                <a:cs typeface="Arial" panose="020B0604020202020204" pitchFamily="34" charset="0"/>
              </a:rPr>
              <a:t>  </a:t>
            </a:r>
            <a:r>
              <a:rPr lang="en-US" altLang="zh-CN" sz="3600" cap="none" dirty="0" err="1" smtClean="0">
                <a:latin typeface="Arial" panose="020B0604020202020204" pitchFamily="34" charset="0"/>
                <a:cs typeface="Arial" panose="020B0604020202020204" pitchFamily="34" charset="0"/>
              </a:rPr>
              <a:t>Andreea</a:t>
            </a:r>
            <a:r>
              <a:rPr lang="en-US" altLang="zh-CN" sz="3600" cap="none" dirty="0" smtClean="0">
                <a:latin typeface="Arial" panose="020B0604020202020204" pitchFamily="34" charset="0"/>
                <a:cs typeface="Arial" panose="020B0604020202020204" pitchFamily="34" charset="0"/>
              </a:rPr>
              <a:t> </a:t>
            </a:r>
            <a:r>
              <a:rPr lang="en-US" altLang="zh-CN" sz="3600" cap="none" dirty="0">
                <a:latin typeface="Arial" panose="020B0604020202020204" pitchFamily="34" charset="0"/>
                <a:cs typeface="Arial" panose="020B0604020202020204" pitchFamily="34" charset="0"/>
              </a:rPr>
              <a:t>Marcela </a:t>
            </a:r>
            <a:r>
              <a:rPr lang="en-US" altLang="zh-CN" sz="3600" cap="none" dirty="0" err="1">
                <a:latin typeface="Arial" panose="020B0604020202020204" pitchFamily="34" charset="0"/>
                <a:cs typeface="Arial" panose="020B0604020202020204" pitchFamily="34" charset="0"/>
              </a:rPr>
              <a:t>Scorpie</a:t>
            </a:r>
            <a:r>
              <a:rPr lang="en-US" altLang="zh-CN" sz="3600" cap="none" dirty="0">
                <a:latin typeface="Arial" panose="020B0604020202020204" pitchFamily="34" charset="0"/>
                <a:cs typeface="Arial" panose="020B0604020202020204" pitchFamily="34" charset="0"/>
              </a:rPr>
              <a:t/>
            </a:r>
            <a:br>
              <a:rPr lang="en-US" altLang="zh-CN" sz="3600" cap="none" dirty="0">
                <a:latin typeface="Arial" panose="020B0604020202020204" pitchFamily="34" charset="0"/>
                <a:cs typeface="Arial" panose="020B0604020202020204" pitchFamily="34" charset="0"/>
              </a:rPr>
            </a:br>
            <a:r>
              <a:rPr lang="en-US" altLang="zh-CN" sz="3600" cap="none" dirty="0" smtClean="0">
                <a:latin typeface="Arial" panose="020B0604020202020204" pitchFamily="34" charset="0"/>
                <a:cs typeface="Arial" panose="020B0604020202020204" pitchFamily="34" charset="0"/>
              </a:rPr>
              <a:t>Student id-2030448</a:t>
            </a:r>
            <a:r>
              <a:rPr lang="en-US" altLang="zh-CN" sz="3600" dirty="0" smtClean="0">
                <a:latin typeface="Arial" panose="020B0604020202020204" pitchFamily="34" charset="0"/>
                <a:cs typeface="Arial" panose="020B0604020202020204" pitchFamily="34" charset="0"/>
              </a:rPr>
              <a:t> </a:t>
            </a:r>
            <a:br>
              <a:rPr lang="en-US" altLang="zh-CN" sz="3600" dirty="0" smtClean="0">
                <a:latin typeface="Arial" panose="020B0604020202020204" pitchFamily="34" charset="0"/>
                <a:cs typeface="Arial" panose="020B0604020202020204" pitchFamily="34" charset="0"/>
              </a:rPr>
            </a:br>
            <a:r>
              <a:rPr lang="en-US" altLang="zh-CN" sz="3600" dirty="0">
                <a:latin typeface="Arial" panose="020B0604020202020204" pitchFamily="34" charset="0"/>
                <a:cs typeface="Arial" panose="020B0604020202020204" pitchFamily="34" charset="0"/>
              </a:rPr>
              <a:t/>
            </a:r>
            <a:br>
              <a:rPr lang="en-US" altLang="zh-CN" sz="3600" dirty="0">
                <a:latin typeface="Arial" panose="020B0604020202020204" pitchFamily="34" charset="0"/>
                <a:cs typeface="Arial" panose="020B0604020202020204" pitchFamily="34" charset="0"/>
              </a:rPr>
            </a:br>
            <a:r>
              <a:rPr lang="en-US" altLang="zh-CN" sz="3600" cap="none" dirty="0" smtClean="0">
                <a:latin typeface="Arial" panose="020B0604020202020204" pitchFamily="34" charset="0"/>
                <a:cs typeface="Arial" panose="020B0604020202020204" pitchFamily="34" charset="0"/>
              </a:rPr>
              <a:t>Academic </a:t>
            </a:r>
            <a:r>
              <a:rPr lang="en-US" altLang="zh-CN" sz="3600" cap="none" dirty="0">
                <a:latin typeface="Arial" panose="020B0604020202020204" pitchFamily="34" charset="0"/>
                <a:cs typeface="Arial" panose="020B0604020202020204" pitchFamily="34" charset="0"/>
              </a:rPr>
              <a:t>and Employability </a:t>
            </a:r>
            <a:r>
              <a:rPr lang="en-US" altLang="zh-CN" sz="3600" cap="none" dirty="0" smtClean="0">
                <a:latin typeface="Arial" panose="020B0604020202020204" pitchFamily="34" charset="0"/>
                <a:cs typeface="Arial" panose="020B0604020202020204" pitchFamily="34" charset="0"/>
              </a:rPr>
              <a:t>Skills</a:t>
            </a:r>
            <a:br>
              <a:rPr lang="en-US" altLang="zh-CN" sz="3600" cap="none" dirty="0" smtClean="0">
                <a:latin typeface="Arial" panose="020B0604020202020204" pitchFamily="34" charset="0"/>
                <a:cs typeface="Arial" panose="020B0604020202020204" pitchFamily="34" charset="0"/>
              </a:rPr>
            </a:br>
            <a:r>
              <a:rPr lang="en-US" altLang="zh-CN" sz="3600" cap="none" dirty="0" err="1" smtClean="0">
                <a:latin typeface="Arial" panose="020B0604020202020204" pitchFamily="34" charset="0"/>
                <a:cs typeface="Arial" panose="020B0604020202020204" pitchFamily="34" charset="0"/>
              </a:rPr>
              <a:t>Lectur</a:t>
            </a:r>
            <a:r>
              <a:rPr lang="en-US" altLang="zh-CN" sz="3600" cap="none" dirty="0" smtClean="0">
                <a:latin typeface="Arial" panose="020B0604020202020204" pitchFamily="34" charset="0"/>
                <a:cs typeface="Arial" panose="020B0604020202020204" pitchFamily="34" charset="0"/>
              </a:rPr>
              <a:t>- Joanna Walsh</a:t>
            </a:r>
            <a:br>
              <a:rPr lang="en-US" altLang="zh-CN" sz="3600" cap="none" dirty="0" smtClean="0">
                <a:latin typeface="Arial" panose="020B0604020202020204" pitchFamily="34" charset="0"/>
                <a:cs typeface="Arial" panose="020B0604020202020204" pitchFamily="34" charset="0"/>
              </a:rPr>
            </a:br>
            <a:r>
              <a:rPr lang="en-US" altLang="zh-CN" sz="3600" cap="none" dirty="0">
                <a:latin typeface="Arial" panose="020B0604020202020204" pitchFamily="34" charset="0"/>
                <a:cs typeface="Arial" panose="020B0604020202020204" pitchFamily="34" charset="0"/>
              </a:rPr>
              <a:t/>
            </a:r>
            <a:br>
              <a:rPr lang="en-US" altLang="zh-CN" sz="3600" cap="none" dirty="0">
                <a:latin typeface="Arial" panose="020B0604020202020204" pitchFamily="34" charset="0"/>
                <a:cs typeface="Arial" panose="020B0604020202020204" pitchFamily="34" charset="0"/>
              </a:rPr>
            </a:br>
            <a:r>
              <a:rPr lang="en-US" altLang="zh-CN" sz="3600" cap="none" dirty="0" smtClean="0">
                <a:latin typeface="Arial" panose="020B0604020202020204" pitchFamily="34" charset="0"/>
                <a:cs typeface="Arial" panose="020B0604020202020204" pitchFamily="34" charset="0"/>
              </a:rPr>
              <a:t/>
            </a:r>
            <a:br>
              <a:rPr lang="en-US" altLang="zh-CN" sz="3600" cap="none" dirty="0" smtClean="0">
                <a:latin typeface="Arial" panose="020B0604020202020204" pitchFamily="34" charset="0"/>
                <a:cs typeface="Arial" panose="020B0604020202020204" pitchFamily="34" charset="0"/>
              </a:rPr>
            </a:br>
            <a:r>
              <a:rPr lang="en-US" altLang="zh-CN" sz="3600" cap="none" dirty="0">
                <a:latin typeface="Arial" panose="020B0604020202020204" pitchFamily="34" charset="0"/>
                <a:cs typeface="Arial" panose="020B0604020202020204" pitchFamily="34" charset="0"/>
              </a:rPr>
              <a:t/>
            </a:r>
            <a:br>
              <a:rPr lang="en-US" altLang="zh-CN" sz="3600" cap="none" dirty="0">
                <a:latin typeface="Arial" panose="020B0604020202020204" pitchFamily="34" charset="0"/>
                <a:cs typeface="Arial" panose="020B0604020202020204" pitchFamily="34" charset="0"/>
              </a:rPr>
            </a:br>
            <a:r>
              <a:rPr lang="en-US" altLang="zh-CN" sz="3600" cap="none" dirty="0" smtClean="0">
                <a:latin typeface="Arial" panose="020B0604020202020204" pitchFamily="34" charset="0"/>
                <a:cs typeface="Arial" panose="020B0604020202020204" pitchFamily="34" charset="0"/>
              </a:rPr>
              <a:t/>
            </a:r>
            <a:br>
              <a:rPr lang="en-US" altLang="zh-CN" sz="3600" cap="none" dirty="0" smtClean="0">
                <a:latin typeface="Arial" panose="020B0604020202020204" pitchFamily="34" charset="0"/>
                <a:cs typeface="Arial" panose="020B0604020202020204" pitchFamily="34" charset="0"/>
              </a:rPr>
            </a:br>
            <a:r>
              <a:rPr lang="en-US" altLang="zh-CN" sz="3600" cap="none" dirty="0">
                <a:latin typeface="Arial" panose="020B0604020202020204" pitchFamily="34" charset="0"/>
                <a:cs typeface="Arial" panose="020B0604020202020204" pitchFamily="34" charset="0"/>
              </a:rPr>
              <a:t/>
            </a:r>
            <a:br>
              <a:rPr lang="en-US" altLang="zh-CN" sz="3600" cap="none" dirty="0">
                <a:latin typeface="Arial" panose="020B0604020202020204" pitchFamily="34" charset="0"/>
                <a:cs typeface="Arial" panose="020B0604020202020204" pitchFamily="34" charset="0"/>
              </a:rPr>
            </a:br>
            <a:r>
              <a:rPr lang="en-US" altLang="zh-CN" sz="3600" cap="none" dirty="0" smtClean="0">
                <a:latin typeface="Arial" panose="020B0604020202020204" pitchFamily="34" charset="0"/>
                <a:cs typeface="Arial" panose="020B0604020202020204" pitchFamily="34" charset="0"/>
              </a:rPr>
              <a:t/>
            </a:r>
            <a:br>
              <a:rPr lang="en-US" altLang="zh-CN" sz="3600" cap="none" dirty="0" smtClean="0">
                <a:latin typeface="Arial" panose="020B0604020202020204" pitchFamily="34" charset="0"/>
                <a:cs typeface="Arial" panose="020B0604020202020204" pitchFamily="34" charset="0"/>
              </a:rPr>
            </a:br>
            <a:r>
              <a:rPr lang="en-US" altLang="zh-CN" sz="3600" dirty="0"/>
              <a:t/>
            </a:r>
            <a:br>
              <a:rPr lang="en-US" altLang="zh-CN" sz="3600" dirty="0"/>
            </a:br>
            <a:endParaRPr lang="en-US" altLang="zh-CN" sz="36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17" name="Title 1048598"/>
          <p:cNvSpPr>
            <a:spLocks noGrp="1"/>
          </p:cNvSpPr>
          <p:nvPr>
            <p:ph type="title"/>
          </p:nvPr>
        </p:nvSpPr>
        <p:spPr>
          <a:xfrm>
            <a:off x="628649" y="0"/>
            <a:ext cx="7886700" cy="1070008"/>
          </a:xfrm>
          <a:noFill/>
          <a:ln w="25400">
            <a:noFill/>
            <a:prstDash val="solid"/>
          </a:ln>
        </p:spPr>
        <p:txBody>
          <a:bodyPr/>
          <a:lstStyle/>
          <a:p>
            <a:pPr algn="ctr"/>
            <a:r>
              <a:rPr lang="en-US" dirty="0">
                <a:solidFill>
                  <a:srgbClr val="36363D"/>
                </a:solidFill>
                <a:latin typeface="Arial" panose="020B0604020202020204" pitchFamily="34" charset="0"/>
                <a:cs typeface="Arial" panose="020B0604020202020204" pitchFamily="34" charset="0"/>
              </a:rPr>
              <a:t>Introduction</a:t>
            </a:r>
          </a:p>
        </p:txBody>
      </p:sp>
      <p:sp>
        <p:nvSpPr>
          <p:cNvPr id="1048618" name="Content Placeholder 1048599"/>
          <p:cNvSpPr>
            <a:spLocks noGrp="1"/>
          </p:cNvSpPr>
          <p:nvPr>
            <p:ph idx="1"/>
          </p:nvPr>
        </p:nvSpPr>
        <p:spPr>
          <a:xfrm>
            <a:off x="434089" y="1070007"/>
            <a:ext cx="8470379" cy="5782444"/>
          </a:xfrm>
          <a:noFill/>
          <a:ln w="63500">
            <a:noFill/>
            <a:prstDash val="solid"/>
          </a:ln>
        </p:spPr>
        <p:txBody>
          <a:bodyPr>
            <a:normAutofit/>
          </a:bodyPr>
          <a:lstStyle/>
          <a:p>
            <a:pPr>
              <a:lnSpc>
                <a:spcPct val="120000"/>
              </a:lnSpc>
              <a:buFont typeface="Wingdings"/>
              <a:buChar char="u"/>
            </a:pPr>
            <a:r>
              <a:rPr lang="en-US" sz="2400" dirty="0">
                <a:solidFill>
                  <a:srgbClr val="000000"/>
                </a:solidFill>
                <a:latin typeface="Arial" panose="020B0604020202020204" pitchFamily="34" charset="0"/>
                <a:cs typeface="Arial" panose="020B0604020202020204" pitchFamily="34" charset="0"/>
              </a:rPr>
              <a:t>Skills are abilities, knowledge, and competencies that an individual needs to possess to perform a task.</a:t>
            </a:r>
          </a:p>
          <a:p>
            <a:pPr>
              <a:lnSpc>
                <a:spcPct val="120000"/>
              </a:lnSpc>
              <a:buFont typeface="Wingdings"/>
              <a:buChar char="u"/>
            </a:pPr>
            <a:r>
              <a:rPr lang="en-US" sz="2400" dirty="0">
                <a:solidFill>
                  <a:srgbClr val="000000"/>
                </a:solidFill>
                <a:latin typeface="Arial" panose="020B0604020202020204" pitchFamily="34" charset="0"/>
                <a:cs typeface="Arial" panose="020B0604020202020204" pitchFamily="34" charset="0"/>
              </a:rPr>
              <a:t>Students need certain skills to be college and career ready.</a:t>
            </a:r>
          </a:p>
          <a:p>
            <a:pPr>
              <a:lnSpc>
                <a:spcPct val="120000"/>
              </a:lnSpc>
              <a:buFont typeface="Wingdings"/>
              <a:buChar char="u"/>
            </a:pPr>
            <a:r>
              <a:rPr lang="en-US" sz="2400" dirty="0">
                <a:solidFill>
                  <a:srgbClr val="000000"/>
                </a:solidFill>
                <a:latin typeface="Arial" panose="020B0604020202020204" pitchFamily="34" charset="0"/>
                <a:cs typeface="Arial" panose="020B0604020202020204" pitchFamily="34" charset="0"/>
              </a:rPr>
              <a:t>Apart from academic skills, employability skills are key to career success</a:t>
            </a:r>
          </a:p>
          <a:p>
            <a:pPr>
              <a:lnSpc>
                <a:spcPct val="120000"/>
              </a:lnSpc>
              <a:buFont typeface="Wingdings"/>
              <a:buChar char="u"/>
            </a:pPr>
            <a:r>
              <a:rPr lang="en-US" sz="2400" dirty="0">
                <a:solidFill>
                  <a:srgbClr val="000000"/>
                </a:solidFill>
                <a:latin typeface="Arial" panose="020B0604020202020204" pitchFamily="34" charset="0"/>
                <a:cs typeface="Arial" panose="020B0604020202020204" pitchFamily="34" charset="0"/>
              </a:rPr>
              <a:t>Employability skills can be acquired naturally, through education, or in daily interactions </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20" name="Title 1048619"/>
          <p:cNvSpPr>
            <a:spLocks noGrp="1"/>
          </p:cNvSpPr>
          <p:nvPr>
            <p:ph type="ctrTitle"/>
          </p:nvPr>
        </p:nvSpPr>
        <p:spPr>
          <a:xfrm>
            <a:off x="685800" y="0"/>
            <a:ext cx="7772400" cy="956493"/>
          </a:xfrm>
        </p:spPr>
        <p:txBody>
          <a:bodyPr/>
          <a:lstStyle/>
          <a:p>
            <a:r>
              <a:rPr lang="en-US" sz="4400"/>
              <a:t>Academic skills </a:t>
            </a:r>
          </a:p>
        </p:txBody>
      </p:sp>
      <p:sp>
        <p:nvSpPr>
          <p:cNvPr id="1048621" name="Subtitle 1048620"/>
          <p:cNvSpPr>
            <a:spLocks noGrp="1"/>
          </p:cNvSpPr>
          <p:nvPr>
            <p:ph type="subTitle" idx="1"/>
          </p:nvPr>
        </p:nvSpPr>
        <p:spPr>
          <a:xfrm>
            <a:off x="215600" y="1353156"/>
            <a:ext cx="8926815" cy="5540194"/>
          </a:xfrm>
        </p:spPr>
        <p:txBody>
          <a:bodyPr>
            <a:normAutofit/>
          </a:bodyPr>
          <a:lstStyle/>
          <a:p>
            <a:pPr marL="342900" indent="-342900" algn="l">
              <a:buFont typeface="Wingdings" charset="2"/>
              <a:buChar char="u"/>
            </a:pPr>
            <a:r>
              <a:rPr lang="en-US"/>
              <a:t>Through learning and interaction with my colleagues, I have improved on the following academic skills</a:t>
            </a:r>
          </a:p>
          <a:p>
            <a:pPr marL="342900" indent="-342900" algn="l">
              <a:buFont typeface="Wingdings" charset="2"/>
              <a:buChar char="u"/>
            </a:pPr>
            <a:r>
              <a:rPr lang="en-US"/>
              <a:t>Good communication skills-listening</a:t>
            </a:r>
          </a:p>
          <a:p>
            <a:r>
              <a:rPr lang="en-US"/>
              <a:t>Reading</a:t>
            </a:r>
          </a:p>
          <a:p>
            <a:r>
              <a:rPr lang="en-US"/>
              <a:t>Writing</a:t>
            </a:r>
          </a:p>
          <a:p>
            <a:pPr marL="342900" indent="-342900" algn="l">
              <a:buFont typeface="Wingdings" charset="2"/>
              <a:buChar char="u"/>
            </a:pPr>
            <a:r>
              <a:rPr lang="en-US"/>
              <a:t>Note-taking skills</a:t>
            </a:r>
          </a:p>
          <a:p>
            <a:pPr marL="342900" indent="-342900" algn="l">
              <a:buFont typeface="Wingdings" charset="2"/>
              <a:buChar char="u"/>
            </a:pPr>
            <a:r>
              <a:rPr lang="en-US"/>
              <a:t>Paraphrasing</a:t>
            </a:r>
          </a:p>
          <a:p>
            <a:pPr marL="342900" indent="-342900" algn="l">
              <a:buFont typeface="Wingdings" charset="2"/>
              <a:buChar char="u"/>
            </a:pPr>
            <a:r>
              <a:rPr lang="en-US"/>
              <a:t>Referencing</a:t>
            </a:r>
          </a:p>
          <a:p>
            <a:pPr marL="342900" indent="-342900" algn="l">
              <a:buFont typeface="Wingdings" charset="2"/>
              <a:buChar char="u"/>
            </a:pPr>
            <a:r>
              <a:rPr lang="en-US"/>
              <a:t>Teamwork </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23" name="Title 1048622"/>
          <p:cNvSpPr>
            <a:spLocks noGrp="1"/>
          </p:cNvSpPr>
          <p:nvPr>
            <p:ph type="ctrTitle"/>
          </p:nvPr>
        </p:nvSpPr>
        <p:spPr>
          <a:xfrm>
            <a:off x="203517" y="0"/>
            <a:ext cx="7772400" cy="841494"/>
          </a:xfrm>
        </p:spPr>
        <p:txBody>
          <a:bodyPr/>
          <a:lstStyle/>
          <a:p>
            <a:r>
              <a:rPr lang="en-US" sz="4400"/>
              <a:t>Employability Skills</a:t>
            </a:r>
          </a:p>
        </p:txBody>
      </p:sp>
      <p:sp>
        <p:nvSpPr>
          <p:cNvPr id="1048624" name="Subtitle 1048623"/>
          <p:cNvSpPr>
            <a:spLocks noGrp="1"/>
          </p:cNvSpPr>
          <p:nvPr>
            <p:ph type="subTitle" idx="1"/>
          </p:nvPr>
        </p:nvSpPr>
        <p:spPr>
          <a:xfrm>
            <a:off x="203518" y="1393622"/>
            <a:ext cx="8736963" cy="4070754"/>
          </a:xfrm>
        </p:spPr>
        <p:txBody>
          <a:bodyPr>
            <a:normAutofit/>
          </a:bodyPr>
          <a:lstStyle/>
          <a:p>
            <a:pPr algn="l"/>
            <a:r>
              <a:rPr lang="en-US"/>
              <a:t>I have gained the following employabilitity skills that I believe will be useful for my future career:</a:t>
            </a:r>
          </a:p>
          <a:p>
            <a:pPr algn="l"/>
            <a:r>
              <a:rPr lang="en-US"/>
              <a:t>Good communication skills</a:t>
            </a:r>
          </a:p>
          <a:p>
            <a:pPr algn="l"/>
            <a:r>
              <a:rPr lang="en-US"/>
              <a:t>Teamwork</a:t>
            </a:r>
          </a:p>
          <a:p>
            <a:pPr algn="l"/>
            <a:r>
              <a:rPr lang="en-US"/>
              <a:t>Reliability</a:t>
            </a:r>
          </a:p>
          <a:p>
            <a:pPr algn="l"/>
            <a:r>
              <a:rPr lang="en-US"/>
              <a:t>Customer service skills</a:t>
            </a:r>
          </a:p>
          <a:p>
            <a:pPr algn="l"/>
            <a:r>
              <a:rPr lang="en-US"/>
              <a:t>Flexibility</a:t>
            </a:r>
          </a:p>
          <a:p>
            <a:pPr algn="l"/>
            <a:r>
              <a:rPr lang="en-US"/>
              <a:t>Willingness to learn</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06" name="Title 1048601"/>
          <p:cNvSpPr>
            <a:spLocks noGrp="1"/>
          </p:cNvSpPr>
          <p:nvPr>
            <p:ph type="title"/>
          </p:nvPr>
        </p:nvSpPr>
        <p:spPr>
          <a:xfrm>
            <a:off x="628650" y="-335711"/>
            <a:ext cx="7886700" cy="1325563"/>
          </a:xfrm>
          <a:noFill/>
          <a:ln w="25400">
            <a:noFill/>
            <a:prstDash val="solid"/>
          </a:ln>
        </p:spPr>
        <p:txBody>
          <a:bodyPr/>
          <a:lstStyle/>
          <a:p>
            <a:pPr algn="ctr"/>
            <a:r>
              <a:rPr lang="en-US" dirty="0">
                <a:solidFill>
                  <a:srgbClr val="36363D"/>
                </a:solidFill>
                <a:latin typeface="Arial" panose="020B0604020202020204" pitchFamily="34" charset="0"/>
                <a:cs typeface="Arial" panose="020B0604020202020204" pitchFamily="34" charset="0"/>
              </a:rPr>
              <a:t>SWOT Analysis</a:t>
            </a:r>
          </a:p>
        </p:txBody>
      </p:sp>
      <p:graphicFrame>
        <p:nvGraphicFramePr>
          <p:cNvPr id="4194305" name="Table 4194303"/>
          <p:cNvGraphicFramePr>
            <a:graphicFrameLocks/>
          </p:cNvGraphicFramePr>
          <p:nvPr/>
        </p:nvGraphicFramePr>
        <p:xfrm>
          <a:off x="253023" y="791020"/>
          <a:ext cx="8637952" cy="5901635"/>
        </p:xfrm>
        <a:graphic>
          <a:graphicData uri="http://schemas.openxmlformats.org/drawingml/2006/table">
            <a:tbl>
              <a:tblPr firstRow="1" bandRow="1">
                <a:tableStyleId>{5940675A-B579-460E-94D1-54222C63F5DA}</a:tableStyleId>
              </a:tblPr>
              <a:tblGrid>
                <a:gridCol w="4318976">
                  <a:extLst>
                    <a:ext uri="{9D8B030D-6E8A-4147-A177-3AD203B41FA5}">
                      <a16:colId xmlns:a16="http://schemas.microsoft.com/office/drawing/2014/main" val="20000"/>
                    </a:ext>
                  </a:extLst>
                </a:gridCol>
                <a:gridCol w="4318976">
                  <a:extLst>
                    <a:ext uri="{9D8B030D-6E8A-4147-A177-3AD203B41FA5}">
                      <a16:colId xmlns:a16="http://schemas.microsoft.com/office/drawing/2014/main" val="20001"/>
                    </a:ext>
                  </a:extLst>
                </a:gridCol>
              </a:tblGrid>
              <a:tr h="3181170">
                <a:tc>
                  <a:txBody>
                    <a:bodyPr/>
                    <a:lstStyle/>
                    <a:p>
                      <a:r>
                        <a:rPr lang="en-US" altLang="en-US" sz="1800" b="1" dirty="0">
                          <a:solidFill>
                            <a:srgbClr val="3399FF"/>
                          </a:solidFill>
                          <a:latin typeface="Arial" panose="020B0604020202020204" pitchFamily="34" charset="0"/>
                          <a:cs typeface="Arial" panose="020B0604020202020204" pitchFamily="34" charset="0"/>
                        </a:rPr>
                        <a:t>Strengths</a:t>
                      </a:r>
                    </a:p>
                    <a:p>
                      <a:pPr marL="285750" indent="-285750">
                        <a:buFont typeface="Wingdings"/>
                        <a:buChar char="u"/>
                      </a:pPr>
                      <a:r>
                        <a:rPr lang="en-US" altLang="en-US" sz="1800" dirty="0">
                          <a:latin typeface="Arial" panose="020B0604020202020204" pitchFamily="34" charset="0"/>
                          <a:cs typeface="Arial" panose="020B0604020202020204" pitchFamily="34" charset="0"/>
                        </a:rPr>
                        <a:t>I have  good communication skills</a:t>
                      </a:r>
                      <a:endParaRPr lang="zh-CN" altLang="en-US"/>
                    </a:p>
                    <a:p>
                      <a:pPr marL="285750" indent="-285750">
                        <a:buFont typeface="Wingdings"/>
                        <a:buChar char="u"/>
                      </a:pPr>
                      <a:r>
                        <a:rPr lang="en-US" altLang="en-US" sz="1800" dirty="0">
                          <a:latin typeface="Arial" panose="020B0604020202020204" pitchFamily="34" charset="0"/>
                          <a:cs typeface="Arial" panose="020B0604020202020204" pitchFamily="34" charset="0"/>
                        </a:rPr>
                        <a:t>I have improved my public speaking ability</a:t>
                      </a:r>
                      <a:endParaRPr lang="zh-CN" altLang="en-US"/>
                    </a:p>
                    <a:p>
                      <a:pPr marL="285750" indent="-285750">
                        <a:buFont typeface="Wingdings"/>
                        <a:buChar char="u"/>
                      </a:pPr>
                      <a:r>
                        <a:rPr lang="en-US" altLang="en-US" sz="1800" dirty="0">
                          <a:latin typeface="Arial" panose="020B0604020202020204" pitchFamily="34" charset="0"/>
                          <a:cs typeface="Arial" panose="020B0604020202020204" pitchFamily="34" charset="0"/>
                        </a:rPr>
                        <a:t>I gained some understanding of key academic skills like note-taking, paraphrasing, referencing</a:t>
                      </a:r>
                      <a:endParaRPr lang="zh-CN" altLang="en-US"/>
                    </a:p>
                    <a:p>
                      <a:pPr marL="285750" indent="-285750">
                        <a:buFont typeface="Wingdings"/>
                        <a:buChar char="u"/>
                      </a:pPr>
                      <a:r>
                        <a:rPr lang="en-US" altLang="en-US" sz="1800" dirty="0">
                          <a:latin typeface="Arial" panose="020B0604020202020204" pitchFamily="34" charset="0"/>
                          <a:cs typeface="Arial" panose="020B0604020202020204" pitchFamily="34" charset="0"/>
                        </a:rPr>
                        <a:t>A team player</a:t>
                      </a:r>
                    </a:p>
                    <a:p>
                      <a:pPr marL="285750" indent="-285750">
                        <a:buFont typeface="Wingdings"/>
                        <a:buChar char="u"/>
                      </a:pPr>
                      <a:r>
                        <a:rPr lang="en-US" altLang="en-US" sz="1800" dirty="0">
                          <a:latin typeface="Arial" panose="020B0604020202020204" pitchFamily="34" charset="0"/>
                          <a:cs typeface="Arial" panose="020B0604020202020204" pitchFamily="34" charset="0"/>
                        </a:rPr>
                        <a:t>Adapts and shows flexibility</a:t>
                      </a:r>
                    </a:p>
                    <a:p>
                      <a:pPr marL="285750" indent="-285750">
                        <a:buFont typeface="Wingdings"/>
                        <a:buChar char="u"/>
                      </a:pPr>
                      <a:r>
                        <a:rPr lang="en-US" altLang="en-US" sz="1800" dirty="0">
                          <a:latin typeface="Arial" panose="020B0604020202020204" pitchFamily="34" charset="0"/>
                          <a:cs typeface="Arial" panose="020B0604020202020204" pitchFamily="34" charset="0"/>
                        </a:rPr>
                        <a:t>Good at customer service</a:t>
                      </a:r>
                    </a:p>
                  </a:txBody>
                  <a:tcPr/>
                </a:tc>
                <a:tc>
                  <a:txBody>
                    <a:bodyPr/>
                    <a:lstStyle/>
                    <a:p>
                      <a:r>
                        <a:rPr lang="en-US" altLang="en-US" sz="1800" b="1">
                          <a:solidFill>
                            <a:srgbClr val="3399FF"/>
                          </a:solidFill>
                          <a:latin typeface="Arial" panose="020B0604020202020204" pitchFamily="34" charset="0"/>
                          <a:cs typeface="Arial" panose="020B0604020202020204" pitchFamily="34" charset="0"/>
                        </a:rPr>
                        <a:t>Weaknesses</a:t>
                      </a:r>
                    </a:p>
                    <a:p>
                      <a:pPr marL="285750" indent="-285750">
                        <a:buFont typeface="Wingdings"/>
                        <a:buChar char="u"/>
                      </a:pPr>
                      <a:r>
                        <a:rPr lang="en-US" altLang="en-US" sz="1800">
                          <a:latin typeface="Arial" panose="020B0604020202020204" pitchFamily="34" charset="0"/>
                          <a:cs typeface="Arial" panose="020B0604020202020204" pitchFamily="34" charset="0"/>
                        </a:rPr>
                        <a:t>Need to enhance my marketing and computer skills</a:t>
                      </a:r>
                      <a:endParaRPr lang="zh-CN" altLang="en-US"/>
                    </a:p>
                    <a:p>
                      <a:pPr marL="285750" indent="-285750">
                        <a:buFont typeface="Wingdings"/>
                        <a:buChar char="u"/>
                      </a:pPr>
                      <a:r>
                        <a:rPr lang="en-US" altLang="en-US" sz="1800">
                          <a:latin typeface="Arial" panose="020B0604020202020204" pitchFamily="34" charset="0"/>
                          <a:cs typeface="Arial" panose="020B0604020202020204" pitchFamily="34" charset="0"/>
                        </a:rPr>
                        <a:t>Handling conflicts is a problem</a:t>
                      </a:r>
                    </a:p>
                    <a:p>
                      <a:pPr marL="285750" indent="-285750">
                        <a:buFont typeface="Wingdings"/>
                        <a:buChar char="u"/>
                      </a:pPr>
                      <a:r>
                        <a:rPr lang="en-US" altLang="en-US" sz="1800">
                          <a:latin typeface="Arial" panose="020B0604020202020204" pitchFamily="34" charset="0"/>
                          <a:cs typeface="Arial" panose="020B0604020202020204" pitchFamily="34" charset="0"/>
                        </a:rPr>
                        <a:t>Finds challenging taking responsibility </a:t>
                      </a:r>
                    </a:p>
                    <a:p>
                      <a:pPr marL="285750" indent="-285750">
                        <a:buFont typeface="Wingdings"/>
                        <a:buChar char="u"/>
                      </a:pPr>
                      <a:r>
                        <a:rPr lang="en-US" altLang="en-US" sz="1800">
                          <a:latin typeface="Arial" panose="020B0604020202020204" pitchFamily="34" charset="0"/>
                          <a:cs typeface="Arial" panose="020B0604020202020204" pitchFamily="34" charset="0"/>
                        </a:rPr>
                        <a:t>Need to learn managing time well</a:t>
                      </a:r>
                    </a:p>
                  </a:txBody>
                  <a:tcPr/>
                </a:tc>
                <a:extLst>
                  <a:ext uri="{0D108BD9-81ED-4DB2-BD59-A6C34878D82A}">
                    <a16:rowId xmlns:a16="http://schemas.microsoft.com/office/drawing/2014/main" val="10000"/>
                  </a:ext>
                </a:extLst>
              </a:tr>
              <a:tr h="2720465">
                <a:tc>
                  <a:txBody>
                    <a:bodyPr/>
                    <a:lstStyle/>
                    <a:p>
                      <a:r>
                        <a:rPr lang="en-US" altLang="en-US" sz="1800" b="1">
                          <a:solidFill>
                            <a:srgbClr val="3399FF"/>
                          </a:solidFill>
                          <a:latin typeface="Arial" panose="020B0604020202020204" pitchFamily="34" charset="0"/>
                          <a:cs typeface="Arial" panose="020B0604020202020204" pitchFamily="34" charset="0"/>
                        </a:rPr>
                        <a:t>Opportunities</a:t>
                      </a:r>
                    </a:p>
                    <a:p>
                      <a:pPr marL="285750" indent="-285750">
                        <a:buFont typeface="Wingdings"/>
                        <a:buChar char="u"/>
                      </a:pPr>
                      <a:r>
                        <a:rPr lang="en-US" altLang="en-US" sz="1800" b="0">
                          <a:latin typeface="Arial" panose="020B0604020202020204" pitchFamily="34" charset="0"/>
                          <a:cs typeface="Arial" panose="020B0604020202020204" pitchFamily="34" charset="0"/>
                        </a:rPr>
                        <a:t>Able to learn new information and knowledge</a:t>
                      </a:r>
                    </a:p>
                    <a:p>
                      <a:pPr marL="285750" indent="-285750">
                        <a:buFont typeface="Wingdings"/>
                        <a:buChar char="u"/>
                      </a:pPr>
                      <a:r>
                        <a:rPr lang="en-US" altLang="en-US" sz="1800" b="0">
                          <a:latin typeface="Arial" panose="020B0604020202020204" pitchFamily="34" charset="0"/>
                          <a:cs typeface="Arial" panose="020B0604020202020204" pitchFamily="34" charset="0"/>
                        </a:rPr>
                        <a:t>Able to enroll for business related trainings</a:t>
                      </a:r>
                    </a:p>
                    <a:p>
                      <a:pPr marL="285750" indent="-285750">
                        <a:buFont typeface="Wingdings"/>
                        <a:buChar char="u"/>
                      </a:pPr>
                      <a:r>
                        <a:rPr lang="en-US" altLang="en-US" sz="1800" b="0">
                          <a:latin typeface="Arial" panose="020B0604020202020204" pitchFamily="34" charset="0"/>
                          <a:cs typeface="Arial" panose="020B0604020202020204" pitchFamily="34" charset="0"/>
                        </a:rPr>
                        <a:t>Use acquired skills to find a job in a suitable organization </a:t>
                      </a:r>
                      <a:endParaRPr lang="zh-CN" altLang="en-US"/>
                    </a:p>
                  </a:txBody>
                  <a:tcPr/>
                </a:tc>
                <a:tc>
                  <a:txBody>
                    <a:bodyPr/>
                    <a:lstStyle/>
                    <a:p>
                      <a:r>
                        <a:rPr lang="en-US" altLang="en-US" sz="1800" b="1" dirty="0">
                          <a:solidFill>
                            <a:srgbClr val="3399FF"/>
                          </a:solidFill>
                          <a:latin typeface="Arial" panose="020B0604020202020204" pitchFamily="34" charset="0"/>
                          <a:cs typeface="Arial" panose="020B0604020202020204" pitchFamily="34" charset="0"/>
                        </a:rPr>
                        <a:t>Threats</a:t>
                      </a:r>
                    </a:p>
                    <a:p>
                      <a:pPr marL="285750" indent="-285750">
                        <a:buFont typeface="Wingdings"/>
                        <a:buChar char="u"/>
                      </a:pPr>
                      <a:r>
                        <a:rPr lang="en-US" altLang="en-US" sz="1800" b="0" dirty="0">
                          <a:latin typeface="Arial" panose="020B0604020202020204" pitchFamily="34" charset="0"/>
                          <a:cs typeface="Arial" panose="020B0604020202020204" pitchFamily="34" charset="0"/>
                        </a:rPr>
                        <a:t>Competition in the hotel industry</a:t>
                      </a:r>
                    </a:p>
                    <a:p>
                      <a:pPr marL="285750" indent="-285750">
                        <a:buFont typeface="Wingdings"/>
                        <a:buChar char="u"/>
                      </a:pPr>
                      <a:r>
                        <a:rPr lang="en-US" altLang="en-US" sz="1800" b="0" dirty="0">
                          <a:latin typeface="Arial" panose="020B0604020202020204" pitchFamily="34" charset="0"/>
                          <a:cs typeface="Arial" panose="020B0604020202020204" pitchFamily="34" charset="0"/>
                        </a:rPr>
                        <a:t>Many graduates with higher academic and professional qualifications than me</a:t>
                      </a:r>
                    </a:p>
                  </a:txBody>
                  <a:tcPr/>
                </a:tc>
                <a:extLst>
                  <a:ext uri="{0D108BD9-81ED-4DB2-BD59-A6C34878D82A}">
                    <a16:rowId xmlns:a16="http://schemas.microsoft.com/office/drawing/2014/main" val="10001"/>
                  </a:ext>
                </a:extLst>
              </a:tr>
            </a:tbl>
          </a:graphicData>
        </a:graphic>
      </p:graphicFrame>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04" name="Title 1048610"/>
          <p:cNvSpPr>
            <a:spLocks noGrp="1"/>
          </p:cNvSpPr>
          <p:nvPr>
            <p:ph type="title"/>
          </p:nvPr>
        </p:nvSpPr>
        <p:spPr>
          <a:xfrm>
            <a:off x="628650" y="0"/>
            <a:ext cx="7886700" cy="1095563"/>
          </a:xfrm>
          <a:noFill/>
          <a:ln w="25400">
            <a:noFill/>
            <a:prstDash val="solid"/>
          </a:ln>
        </p:spPr>
        <p:txBody>
          <a:bodyPr/>
          <a:lstStyle/>
          <a:p>
            <a:pPr algn="ctr"/>
            <a:r>
              <a:rPr lang="en-US" dirty="0">
                <a:solidFill>
                  <a:srgbClr val="36363D"/>
                </a:solidFill>
                <a:latin typeface="Arial" panose="020B0604020202020204" pitchFamily="34" charset="0"/>
                <a:cs typeface="Arial" panose="020B0604020202020204" pitchFamily="34" charset="0"/>
              </a:rPr>
              <a:t>My career plan</a:t>
            </a:r>
          </a:p>
        </p:txBody>
      </p:sp>
      <p:sp>
        <p:nvSpPr>
          <p:cNvPr id="1048605" name="Content Placeholder 1048611"/>
          <p:cNvSpPr>
            <a:spLocks noGrp="1"/>
          </p:cNvSpPr>
          <p:nvPr>
            <p:ph idx="1"/>
          </p:nvPr>
        </p:nvSpPr>
        <p:spPr>
          <a:xfrm>
            <a:off x="628649" y="1253331"/>
            <a:ext cx="7886700" cy="4351338"/>
          </a:xfrm>
          <a:solidFill>
            <a:srgbClr val="FFFFFF"/>
          </a:solidFill>
          <a:ln w="63500">
            <a:noFill/>
            <a:prstDash val="solid"/>
          </a:ln>
        </p:spPr>
        <p:txBody>
          <a:bodyPr/>
          <a:lstStyle/>
          <a:p>
            <a:pPr>
              <a:lnSpc>
                <a:spcPct val="100000"/>
              </a:lnSpc>
              <a:buFont typeface="Wingdings"/>
              <a:buChar char="u"/>
            </a:pPr>
            <a:r>
              <a:rPr lang="en-US" sz="2400" dirty="0">
                <a:solidFill>
                  <a:srgbClr val="000000"/>
                </a:solidFill>
                <a:latin typeface="Arial" panose="020B0604020202020204" pitchFamily="34" charset="0"/>
                <a:cs typeface="Arial" panose="020B0604020202020204" pitchFamily="34" charset="0"/>
              </a:rPr>
              <a:t>Short-term career goal: Graduate with a honors degree in the next four years, and get a job in a reputable hotel to earn experience.</a:t>
            </a:r>
            <a:endParaRPr lang="zh-CN" altLang="en-US"/>
          </a:p>
          <a:p>
            <a:pPr>
              <a:lnSpc>
                <a:spcPct val="100000"/>
              </a:lnSpc>
              <a:buFont typeface="Wingdings"/>
              <a:buChar char="u"/>
            </a:pPr>
            <a:r>
              <a:rPr lang="en-US" sz="2400" dirty="0">
                <a:solidFill>
                  <a:srgbClr val="000000"/>
                </a:solidFill>
                <a:latin typeface="Arial" panose="020B0604020202020204" pitchFamily="34" charset="0"/>
                <a:cs typeface="Arial" panose="020B0604020202020204" pitchFamily="34" charset="0"/>
              </a:rPr>
              <a:t>Long-term career goal: Exploit opportunities in the hospitality sector by running my own hotel</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599" name="Title 1048612"/>
          <p:cNvSpPr>
            <a:spLocks noGrp="1"/>
          </p:cNvSpPr>
          <p:nvPr>
            <p:ph type="title"/>
          </p:nvPr>
        </p:nvSpPr>
        <p:spPr>
          <a:xfrm>
            <a:off x="691354" y="-17737"/>
            <a:ext cx="7886700" cy="1325563"/>
          </a:xfrm>
          <a:noFill/>
          <a:ln w="25400">
            <a:noFill/>
            <a:prstDash val="solid"/>
          </a:ln>
        </p:spPr>
        <p:txBody>
          <a:bodyPr>
            <a:normAutofit/>
          </a:bodyPr>
          <a:lstStyle/>
          <a:p>
            <a:pPr algn="ctr"/>
            <a:r>
              <a:rPr lang="en-US" dirty="0">
                <a:solidFill>
                  <a:srgbClr val="36363D"/>
                </a:solidFill>
                <a:latin typeface="Arial" panose="020B0604020202020204" pitchFamily="34" charset="0"/>
                <a:cs typeface="Arial" panose="020B0604020202020204" pitchFamily="34" charset="0"/>
              </a:rPr>
              <a:t>Employability skills in Business </a:t>
            </a:r>
          </a:p>
        </p:txBody>
      </p:sp>
      <p:sp>
        <p:nvSpPr>
          <p:cNvPr id="1048600" name="Content Placeholder 1048613"/>
          <p:cNvSpPr>
            <a:spLocks noGrp="1"/>
          </p:cNvSpPr>
          <p:nvPr>
            <p:ph idx="1"/>
          </p:nvPr>
        </p:nvSpPr>
        <p:spPr>
          <a:xfrm>
            <a:off x="576768" y="1366663"/>
            <a:ext cx="7886700" cy="5318916"/>
          </a:xfrm>
          <a:solidFill>
            <a:srgbClr val="FFFFFF"/>
          </a:solidFill>
          <a:ln w="63500">
            <a:noFill/>
            <a:prstDash val="solid"/>
          </a:ln>
        </p:spPr>
        <p:txBody>
          <a:bodyPr>
            <a:noAutofit/>
          </a:bodyPr>
          <a:lstStyle/>
          <a:p>
            <a:pPr marL="0" indent="0">
              <a:lnSpc>
                <a:spcPct val="100000"/>
              </a:lnSpc>
              <a:buNone/>
            </a:pPr>
            <a:r>
              <a:rPr lang="en-US" sz="2400" dirty="0">
                <a:solidFill>
                  <a:srgbClr val="000000"/>
                </a:solidFill>
                <a:latin typeface="Arial" panose="020B0604020202020204" pitchFamily="34" charset="0"/>
                <a:cs typeface="Arial" panose="020B0604020202020204" pitchFamily="34" charset="0"/>
              </a:rPr>
              <a:t>As a business minded person, the following skills are critical;</a:t>
            </a:r>
          </a:p>
          <a:p>
            <a:pPr>
              <a:lnSpc>
                <a:spcPct val="100000"/>
              </a:lnSpc>
              <a:buFont typeface="Wingdings"/>
              <a:buChar char="u"/>
            </a:pPr>
            <a:r>
              <a:rPr lang="en-US" sz="2400" dirty="0">
                <a:solidFill>
                  <a:srgbClr val="000000"/>
                </a:solidFill>
                <a:latin typeface="Arial" panose="020B0604020202020204" pitchFamily="34" charset="0"/>
                <a:cs typeface="Arial" panose="020B0604020202020204" pitchFamily="34" charset="0"/>
              </a:rPr>
              <a:t> Good communication and teamwork skills</a:t>
            </a:r>
          </a:p>
          <a:p>
            <a:pPr>
              <a:lnSpc>
                <a:spcPct val="100000"/>
              </a:lnSpc>
              <a:buFont typeface="Wingdings"/>
              <a:buChar char="u"/>
            </a:pPr>
            <a:r>
              <a:rPr lang="en-US" sz="2400" dirty="0">
                <a:solidFill>
                  <a:srgbClr val="000000"/>
                </a:solidFill>
                <a:latin typeface="Arial" panose="020B0604020202020204" pitchFamily="34" charset="0"/>
                <a:cs typeface="Arial" panose="020B0604020202020204" pitchFamily="34" charset="0"/>
              </a:rPr>
              <a:t>Negotiation skills</a:t>
            </a:r>
          </a:p>
          <a:p>
            <a:pPr>
              <a:lnSpc>
                <a:spcPct val="100000"/>
              </a:lnSpc>
              <a:buFont typeface="Wingdings"/>
              <a:buChar char="u"/>
            </a:pPr>
            <a:r>
              <a:rPr lang="en-US" sz="2400" dirty="0">
                <a:solidFill>
                  <a:srgbClr val="000000"/>
                </a:solidFill>
                <a:latin typeface="Arial" panose="020B0604020202020204" pitchFamily="34" charset="0"/>
                <a:cs typeface="Arial" panose="020B0604020202020204" pitchFamily="34" charset="0"/>
              </a:rPr>
              <a:t>Computer skills</a:t>
            </a:r>
          </a:p>
          <a:p>
            <a:pPr>
              <a:lnSpc>
                <a:spcPct val="100000"/>
              </a:lnSpc>
              <a:buFont typeface="Wingdings"/>
              <a:buChar char="u"/>
            </a:pPr>
            <a:r>
              <a:rPr lang="en-US" sz="2400" dirty="0">
                <a:solidFill>
                  <a:srgbClr val="000000"/>
                </a:solidFill>
                <a:latin typeface="Arial" panose="020B0604020202020204" pitchFamily="34" charset="0"/>
                <a:cs typeface="Arial" panose="020B0604020202020204" pitchFamily="34" charset="0"/>
              </a:rPr>
              <a:t>Sales and marketing</a:t>
            </a:r>
          </a:p>
          <a:p>
            <a:pPr>
              <a:lnSpc>
                <a:spcPct val="100000"/>
              </a:lnSpc>
              <a:buFont typeface="Wingdings"/>
              <a:buChar char="u"/>
            </a:pPr>
            <a:r>
              <a:rPr lang="en-US" sz="2400" dirty="0">
                <a:solidFill>
                  <a:srgbClr val="000000"/>
                </a:solidFill>
                <a:latin typeface="Arial" panose="020B0604020202020204" pitchFamily="34" charset="0"/>
                <a:cs typeface="Arial" panose="020B0604020202020204" pitchFamily="34" charset="0"/>
              </a:rPr>
              <a:t>Leadership skills</a:t>
            </a:r>
          </a:p>
          <a:p>
            <a:pPr>
              <a:lnSpc>
                <a:spcPct val="100000"/>
              </a:lnSpc>
              <a:buFont typeface="Wingdings"/>
              <a:buChar char="u"/>
            </a:pPr>
            <a:r>
              <a:rPr lang="en-US" sz="2400" dirty="0">
                <a:solidFill>
                  <a:srgbClr val="000000"/>
                </a:solidFill>
                <a:latin typeface="Arial" panose="020B0604020202020204" pitchFamily="34" charset="0"/>
                <a:cs typeface="Arial" panose="020B0604020202020204" pitchFamily="34" charset="0"/>
              </a:rPr>
              <a:t>Time management</a:t>
            </a:r>
          </a:p>
          <a:p>
            <a:pPr>
              <a:lnSpc>
                <a:spcPct val="100000"/>
              </a:lnSpc>
              <a:buFont typeface="Wingdings"/>
              <a:buChar char="u"/>
            </a:pPr>
            <a:r>
              <a:rPr lang="en-US" sz="2400" dirty="0">
                <a:solidFill>
                  <a:srgbClr val="000000"/>
                </a:solidFill>
                <a:latin typeface="Arial" panose="020B0604020202020204" pitchFamily="34" charset="0"/>
                <a:cs typeface="Arial" panose="020B0604020202020204" pitchFamily="34" charset="0"/>
              </a:rPr>
              <a:t>Customer service skills</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589" name="Title 1048624"/>
          <p:cNvSpPr>
            <a:spLocks noGrp="1"/>
          </p:cNvSpPr>
          <p:nvPr>
            <p:ph type="title"/>
          </p:nvPr>
        </p:nvSpPr>
        <p:spPr>
          <a:xfrm>
            <a:off x="690976" y="-204088"/>
            <a:ext cx="7886700" cy="1325563"/>
          </a:xfrm>
          <a:noFill/>
          <a:ln w="25400">
            <a:noFill/>
            <a:prstDash val="solid"/>
          </a:ln>
        </p:spPr>
        <p:txBody>
          <a:bodyPr>
            <a:normAutofit fontScale="90000"/>
          </a:bodyPr>
          <a:lstStyle/>
          <a:p>
            <a:pPr algn="ctr"/>
            <a:r>
              <a:rPr lang="en-US" dirty="0">
                <a:solidFill>
                  <a:srgbClr val="36363D"/>
                </a:solidFill>
                <a:latin typeface="Arial" panose="020B0604020202020204" pitchFamily="34" charset="0"/>
                <a:cs typeface="Arial" panose="020B0604020202020204" pitchFamily="34" charset="0"/>
              </a:rPr>
              <a:t/>
            </a:r>
            <a:br>
              <a:rPr lang="en-US" dirty="0">
                <a:solidFill>
                  <a:srgbClr val="36363D"/>
                </a:solidFill>
                <a:latin typeface="Arial" panose="020B0604020202020204" pitchFamily="34" charset="0"/>
                <a:cs typeface="Arial" panose="020B0604020202020204" pitchFamily="34" charset="0"/>
              </a:rPr>
            </a:br>
            <a:r>
              <a:rPr lang="en-US" dirty="0">
                <a:solidFill>
                  <a:srgbClr val="36363D"/>
                </a:solidFill>
                <a:latin typeface="Arial" panose="020B0604020202020204" pitchFamily="34" charset="0"/>
                <a:cs typeface="Arial" panose="020B0604020202020204" pitchFamily="34" charset="0"/>
              </a:rPr>
              <a:t>Personal Development Portfolio 
</a:t>
            </a:r>
          </a:p>
        </p:txBody>
      </p:sp>
      <p:graphicFrame>
        <p:nvGraphicFramePr>
          <p:cNvPr id="4194304" name="Table 4194303"/>
          <p:cNvGraphicFramePr>
            <a:graphicFrameLocks/>
          </p:cNvGraphicFramePr>
          <p:nvPr/>
        </p:nvGraphicFramePr>
        <p:xfrm>
          <a:off x="0" y="789254"/>
          <a:ext cx="8907357" cy="6663924"/>
        </p:xfrm>
        <a:graphic>
          <a:graphicData uri="http://schemas.openxmlformats.org/drawingml/2006/table">
            <a:tbl>
              <a:tblPr firstRow="1" bandRow="1">
                <a:tableStyleId>{BC89EF96-8CEA-46FF-86C4-4CE0E7609803}</a:tableStyleId>
              </a:tblPr>
              <a:tblGrid>
                <a:gridCol w="2969119">
                  <a:extLst>
                    <a:ext uri="{9D8B030D-6E8A-4147-A177-3AD203B41FA5}">
                      <a16:colId xmlns:a16="http://schemas.microsoft.com/office/drawing/2014/main" val="20000"/>
                    </a:ext>
                  </a:extLst>
                </a:gridCol>
                <a:gridCol w="2969119">
                  <a:extLst>
                    <a:ext uri="{9D8B030D-6E8A-4147-A177-3AD203B41FA5}">
                      <a16:colId xmlns:a16="http://schemas.microsoft.com/office/drawing/2014/main" val="20001"/>
                    </a:ext>
                  </a:extLst>
                </a:gridCol>
                <a:gridCol w="2969119">
                  <a:extLst>
                    <a:ext uri="{9D8B030D-6E8A-4147-A177-3AD203B41FA5}">
                      <a16:colId xmlns:a16="http://schemas.microsoft.com/office/drawing/2014/main" val="20002"/>
                    </a:ext>
                  </a:extLst>
                </a:gridCol>
              </a:tblGrid>
              <a:tr h="626885">
                <a:tc>
                  <a:txBody>
                    <a:bodyPr/>
                    <a:lstStyle/>
                    <a:p>
                      <a:r>
                        <a:rPr lang="en-US" altLang="en-US"/>
                        <a:t>Skills I need to improve further</a:t>
                      </a:r>
                    </a:p>
                  </a:txBody>
                  <a:tcPr/>
                </a:tc>
                <a:tc>
                  <a:txBody>
                    <a:bodyPr/>
                    <a:lstStyle/>
                    <a:p>
                      <a:r>
                        <a:rPr lang="en-US" altLang="en-US"/>
                        <a:t>Strategy</a:t>
                      </a:r>
                    </a:p>
                  </a:txBody>
                  <a:tcPr/>
                </a:tc>
                <a:tc>
                  <a:txBody>
                    <a:bodyPr/>
                    <a:lstStyle/>
                    <a:p>
                      <a:r>
                        <a:rPr lang="en-US" altLang="en-US"/>
                        <a:t>Timeframe</a:t>
                      </a:r>
                    </a:p>
                  </a:txBody>
                  <a:tcPr/>
                </a:tc>
                <a:extLst>
                  <a:ext uri="{0D108BD9-81ED-4DB2-BD59-A6C34878D82A}">
                    <a16:rowId xmlns:a16="http://schemas.microsoft.com/office/drawing/2014/main" val="10000"/>
                  </a:ext>
                </a:extLst>
              </a:tr>
              <a:tr h="1204393">
                <a:tc>
                  <a:txBody>
                    <a:bodyPr/>
                    <a:lstStyle/>
                    <a:p>
                      <a:r>
                        <a:rPr lang="en-US" altLang="en-US"/>
                        <a:t>Leadership skills</a:t>
                      </a:r>
                    </a:p>
                  </a:txBody>
                  <a:tcPr/>
                </a:tc>
                <a:tc>
                  <a:txBody>
                    <a:bodyPr/>
                    <a:lstStyle/>
                    <a:p>
                      <a:r>
                        <a:rPr lang="en-US" altLang="en-US"/>
                        <a:t>Enroll for leadership course</a:t>
                      </a:r>
                    </a:p>
                    <a:p>
                      <a:r>
                        <a:rPr lang="en-US" altLang="en-US"/>
                        <a:t>Volunteer to lead a group of students at college</a:t>
                      </a:r>
                    </a:p>
                  </a:txBody>
                  <a:tcPr/>
                </a:tc>
                <a:tc>
                  <a:txBody>
                    <a:bodyPr/>
                    <a:lstStyle/>
                    <a:p>
                      <a:r>
                        <a:rPr lang="en-US" altLang="en-US"/>
                        <a:t>Next 2 years</a:t>
                      </a:r>
                    </a:p>
                  </a:txBody>
                  <a:tcPr/>
                </a:tc>
                <a:extLst>
                  <a:ext uri="{0D108BD9-81ED-4DB2-BD59-A6C34878D82A}">
                    <a16:rowId xmlns:a16="http://schemas.microsoft.com/office/drawing/2014/main" val="10001"/>
                  </a:ext>
                </a:extLst>
              </a:tr>
              <a:tr h="978971">
                <a:tc>
                  <a:txBody>
                    <a:bodyPr/>
                    <a:lstStyle/>
                    <a:p>
                      <a:r>
                        <a:rPr lang="en-US" altLang="en-US"/>
                        <a:t>Time management </a:t>
                      </a:r>
                    </a:p>
                  </a:txBody>
                  <a:tcPr/>
                </a:tc>
                <a:tc>
                  <a:txBody>
                    <a:bodyPr/>
                    <a:lstStyle/>
                    <a:p>
                      <a:r>
                        <a:rPr lang="en-US" altLang="en-US"/>
                        <a:t>Learning to prioritize activities, and avoid things that distract me</a:t>
                      </a:r>
                    </a:p>
                  </a:txBody>
                  <a:tcPr/>
                </a:tc>
                <a:tc>
                  <a:txBody>
                    <a:bodyPr/>
                    <a:lstStyle/>
                    <a:p>
                      <a:r>
                        <a:rPr lang="en-US" altLang="en-US"/>
                        <a:t>Next 6 months</a:t>
                      </a:r>
                    </a:p>
                  </a:txBody>
                  <a:tcPr/>
                </a:tc>
                <a:extLst>
                  <a:ext uri="{0D108BD9-81ED-4DB2-BD59-A6C34878D82A}">
                    <a16:rowId xmlns:a16="http://schemas.microsoft.com/office/drawing/2014/main" val="10002"/>
                  </a:ext>
                </a:extLst>
              </a:tr>
              <a:tr h="978971">
                <a:tc>
                  <a:txBody>
                    <a:bodyPr/>
                    <a:lstStyle/>
                    <a:p>
                      <a:r>
                        <a:rPr lang="en-US" altLang="en-US"/>
                        <a:t>Computer skills</a:t>
                      </a:r>
                    </a:p>
                  </a:txBody>
                  <a:tcPr/>
                </a:tc>
                <a:tc>
                  <a:txBody>
                    <a:bodyPr/>
                    <a:lstStyle/>
                    <a:p>
                      <a:r>
                        <a:rPr lang="en-US" altLang="en-US"/>
                        <a:t>Seeking and training and practice using Excel, Word, and Publisher programs</a:t>
                      </a:r>
                    </a:p>
                  </a:txBody>
                  <a:tcPr/>
                </a:tc>
                <a:tc>
                  <a:txBody>
                    <a:bodyPr/>
                    <a:lstStyle/>
                    <a:p>
                      <a:r>
                        <a:rPr lang="en-US" altLang="en-US"/>
                        <a:t>Next 3 years</a:t>
                      </a:r>
                    </a:p>
                  </a:txBody>
                  <a:tcPr/>
                </a:tc>
                <a:extLst>
                  <a:ext uri="{0D108BD9-81ED-4DB2-BD59-A6C34878D82A}">
                    <a16:rowId xmlns:a16="http://schemas.microsoft.com/office/drawing/2014/main" val="10003"/>
                  </a:ext>
                </a:extLst>
              </a:tr>
              <a:tr h="1204393">
                <a:tc>
                  <a:txBody>
                    <a:bodyPr/>
                    <a:lstStyle/>
                    <a:p>
                      <a:r>
                        <a:rPr lang="en-US" altLang="en-US"/>
                        <a:t>Negotiation and public speaking</a:t>
                      </a:r>
                    </a:p>
                  </a:txBody>
                  <a:tcPr/>
                </a:tc>
                <a:tc>
                  <a:txBody>
                    <a:bodyPr/>
                    <a:lstStyle/>
                    <a:p>
                      <a:r>
                        <a:rPr lang="en-US" altLang="en-US"/>
                        <a:t>Practice speaking before my colleagues and  during other meetings</a:t>
                      </a:r>
                    </a:p>
                  </a:txBody>
                  <a:tcPr/>
                </a:tc>
                <a:tc>
                  <a:txBody>
                    <a:bodyPr/>
                    <a:lstStyle/>
                    <a:p>
                      <a:r>
                        <a:rPr lang="en-US" altLang="en-US"/>
                        <a:t>Next 1 year</a:t>
                      </a:r>
                    </a:p>
                  </a:txBody>
                  <a:tcPr/>
                </a:tc>
                <a:extLst>
                  <a:ext uri="{0D108BD9-81ED-4DB2-BD59-A6C34878D82A}">
                    <a16:rowId xmlns:a16="http://schemas.microsoft.com/office/drawing/2014/main" val="10004"/>
                  </a:ext>
                </a:extLst>
              </a:tr>
              <a:tr h="626885">
                <a:tc>
                  <a:txBody>
                    <a:bodyPr/>
                    <a:lstStyle/>
                    <a:p>
                      <a:r>
                        <a:rPr lang="en-US" altLang="en-US"/>
                        <a:t>Master paraphrasing and Referencing skills </a:t>
                      </a:r>
                    </a:p>
                  </a:txBody>
                  <a:tcPr/>
                </a:tc>
                <a:tc>
                  <a:txBody>
                    <a:bodyPr/>
                    <a:lstStyle/>
                    <a:p>
                      <a:r>
                        <a:rPr lang="en-US" altLang="en-US"/>
                        <a:t>Practice how to paraphrase and  learn different referencing styles</a:t>
                      </a:r>
                    </a:p>
                  </a:txBody>
                  <a:tcPr/>
                </a:tc>
                <a:tc>
                  <a:txBody>
                    <a:bodyPr/>
                    <a:lstStyle/>
                    <a:p>
                      <a:r>
                        <a:rPr lang="en-US" altLang="en-US"/>
                        <a:t>Next 2 years</a:t>
                      </a:r>
                    </a:p>
                  </a:txBody>
                  <a:tcPr/>
                </a:tc>
                <a:extLst>
                  <a:ext uri="{0D108BD9-81ED-4DB2-BD59-A6C34878D82A}">
                    <a16:rowId xmlns:a16="http://schemas.microsoft.com/office/drawing/2014/main" val="10005"/>
                  </a:ext>
                </a:extLst>
              </a:tr>
            </a:tbl>
          </a:graphicData>
        </a:graphic>
      </p:graphicFrame>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596" name="Title 1048629"/>
          <p:cNvSpPr>
            <a:spLocks noGrp="1"/>
          </p:cNvSpPr>
          <p:nvPr>
            <p:ph type="title"/>
          </p:nvPr>
        </p:nvSpPr>
        <p:spPr>
          <a:xfrm>
            <a:off x="628650" y="14707"/>
            <a:ext cx="7886700" cy="871432"/>
          </a:xfrm>
          <a:noFill/>
          <a:ln w="25400">
            <a:noFill/>
            <a:prstDash val="solid"/>
          </a:ln>
        </p:spPr>
        <p:txBody>
          <a:bodyPr>
            <a:normAutofit/>
          </a:bodyPr>
          <a:lstStyle/>
          <a:p>
            <a:pPr algn="ctr"/>
            <a:r>
              <a:rPr lang="en-US">
                <a:solidFill>
                  <a:srgbClr val="36363D"/>
                </a:solidFill>
              </a:rPr>
              <a:t>Conclusion</a:t>
            </a:r>
          </a:p>
        </p:txBody>
      </p:sp>
      <p:sp>
        <p:nvSpPr>
          <p:cNvPr id="1048597" name="Content Placeholder 1048630"/>
          <p:cNvSpPr>
            <a:spLocks noGrp="1"/>
          </p:cNvSpPr>
          <p:nvPr>
            <p:ph idx="1"/>
          </p:nvPr>
        </p:nvSpPr>
        <p:spPr>
          <a:xfrm>
            <a:off x="628649" y="886138"/>
            <a:ext cx="7886700" cy="5623231"/>
          </a:xfrm>
          <a:solidFill>
            <a:srgbClr val="FFFFFF"/>
          </a:solidFill>
          <a:ln w="63500">
            <a:noFill/>
            <a:prstDash val="solid"/>
          </a:ln>
        </p:spPr>
        <p:txBody>
          <a:bodyPr>
            <a:noAutofit/>
          </a:bodyPr>
          <a:lstStyle/>
          <a:p>
            <a:pPr>
              <a:lnSpc>
                <a:spcPct val="100000"/>
              </a:lnSpc>
              <a:buFont typeface="Wingdings"/>
              <a:buChar char="u"/>
            </a:pPr>
            <a:endParaRPr lang="zh-CN" altLang="en-US"/>
          </a:p>
          <a:p>
            <a:pPr>
              <a:lnSpc>
                <a:spcPct val="100000"/>
              </a:lnSpc>
              <a:buFont typeface="Wingdings"/>
              <a:buChar char="u"/>
            </a:pPr>
            <a:r>
              <a:rPr lang="en-US" sz="2400" dirty="0">
                <a:solidFill>
                  <a:srgbClr val="000000"/>
                </a:solidFill>
                <a:latin typeface="Arial" panose="020B0604020202020204" pitchFamily="34" charset="0"/>
                <a:cs typeface="Arial" panose="020B0604020202020204" pitchFamily="34" charset="0"/>
              </a:rPr>
              <a:t>Having good academic and employability is good for personal and professional growth.</a:t>
            </a:r>
            <a:endParaRPr lang="zh-CN" altLang="en-US"/>
          </a:p>
          <a:p>
            <a:pPr>
              <a:lnSpc>
                <a:spcPct val="100000"/>
              </a:lnSpc>
              <a:buFont typeface="Wingdings"/>
              <a:buChar char="u"/>
            </a:pPr>
            <a:r>
              <a:rPr lang="en-US" sz="2400" dirty="0">
                <a:solidFill>
                  <a:srgbClr val="000000"/>
                </a:solidFill>
                <a:latin typeface="Arial" panose="020B0604020202020204" pitchFamily="34" charset="0"/>
                <a:cs typeface="Arial" panose="020B0604020202020204" pitchFamily="34" charset="0"/>
              </a:rPr>
              <a:t>I have gained good communication skills, able to work in a team, I have developed an understanding of key academic writing skills,  I am flexible, and possess good customer service skills</a:t>
            </a:r>
            <a:endParaRPr lang="zh-CN" altLang="en-US"/>
          </a:p>
          <a:p>
            <a:pPr>
              <a:lnSpc>
                <a:spcPct val="100000"/>
              </a:lnSpc>
              <a:buFont typeface="Wingdings"/>
              <a:buChar char="u"/>
            </a:pPr>
            <a:r>
              <a:rPr lang="en-US" sz="2400" dirty="0">
                <a:solidFill>
                  <a:srgbClr val="000000"/>
                </a:solidFill>
                <a:latin typeface="Arial" panose="020B0604020202020204" pitchFamily="34" charset="0"/>
                <a:cs typeface="Arial" panose="020B0604020202020204" pitchFamily="34" charset="0"/>
              </a:rPr>
              <a:t>l, need to improve on my leadership skills, paraphrasing and referencing skills, time management,  and boost my digital skills through practice and training.</a:t>
            </a:r>
            <a:endParaRPr lang="zh-CN" altLang="en-US"/>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02" name="Title 1048631"/>
          <p:cNvSpPr>
            <a:spLocks noGrp="1"/>
          </p:cNvSpPr>
          <p:nvPr>
            <p:ph type="title"/>
          </p:nvPr>
        </p:nvSpPr>
        <p:spPr>
          <a:xfrm>
            <a:off x="829695" y="-147522"/>
            <a:ext cx="7886700" cy="1325563"/>
          </a:xfrm>
        </p:spPr>
        <p:txBody>
          <a:bodyPr/>
          <a:lstStyle/>
          <a:p>
            <a:pPr algn="ctr"/>
            <a:r>
              <a:rPr lang="en-US" dirty="0">
                <a:latin typeface="Arial" panose="020B0604020202020204" pitchFamily="34" charset="0"/>
                <a:cs typeface="Arial" panose="020B0604020202020204" pitchFamily="34" charset="0"/>
              </a:rPr>
              <a:t>Reference List </a:t>
            </a:r>
          </a:p>
        </p:txBody>
      </p:sp>
      <p:sp>
        <p:nvSpPr>
          <p:cNvPr id="1048603" name="Content Placeholder 1048632"/>
          <p:cNvSpPr>
            <a:spLocks noGrp="1"/>
          </p:cNvSpPr>
          <p:nvPr>
            <p:ph idx="1"/>
          </p:nvPr>
        </p:nvSpPr>
        <p:spPr>
          <a:xfrm>
            <a:off x="475178" y="865216"/>
            <a:ext cx="8584937" cy="5834107"/>
          </a:xfrm>
        </p:spPr>
        <p:txBody>
          <a:bodyPr>
            <a:normAutofit fontScale="86786" lnSpcReduction="20000"/>
          </a:bodyPr>
          <a:lstStyle/>
          <a:p>
            <a:pPr>
              <a:lnSpc>
                <a:spcPct val="120000"/>
              </a:lnSpc>
              <a:buFont typeface="Wingdings" panose="05000000000000000000" pitchFamily="2" charset="2"/>
              <a:buChar char="v"/>
            </a:pPr>
            <a:r>
              <a:rPr lang="en-US" altLang="zh-CN"/>
              <a:t>Cardiff Metropolitan University (2021). Academic Skills. [Online] Available :https://study.cardiffmet.ac.uk/AcSkills/Pages/About.aspx (Accessed July 17, 2021) </a:t>
            </a:r>
            <a:endParaRPr lang="zh-CN" altLang="en-US"/>
          </a:p>
          <a:p>
            <a:pPr>
              <a:lnSpc>
                <a:spcPct val="120000"/>
              </a:lnSpc>
              <a:buFont typeface="Wingdings" panose="05000000000000000000" pitchFamily="2" charset="2"/>
              <a:buChar char="v"/>
            </a:pPr>
            <a:r>
              <a:rPr lang="en-US" dirty="0">
                <a:latin typeface="Arial" panose="020B0604020202020204" pitchFamily="34" charset="0"/>
                <a:cs typeface="Arial" panose="020B0604020202020204" pitchFamily="34" charset="0"/>
              </a:rPr>
              <a:t>Di Gregorio, A., </a:t>
            </a:r>
            <a:r>
              <a:rPr lang="en-US" dirty="0" err="1">
                <a:latin typeface="Arial" panose="020B0604020202020204" pitchFamily="34" charset="0"/>
                <a:cs typeface="Arial" panose="020B0604020202020204" pitchFamily="34" charset="0"/>
              </a:rPr>
              <a:t>Maggioni</a:t>
            </a:r>
            <a:r>
              <a:rPr lang="en-US" dirty="0">
                <a:latin typeface="Arial" panose="020B0604020202020204" pitchFamily="34" charset="0"/>
                <a:cs typeface="Arial" panose="020B0604020202020204" pitchFamily="34" charset="0"/>
              </a:rPr>
              <a:t>, I., Mauri, C., &amp; </a:t>
            </a:r>
            <a:r>
              <a:rPr lang="en-US" dirty="0" err="1">
                <a:latin typeface="Arial" panose="020B0604020202020204" pitchFamily="34" charset="0"/>
                <a:cs typeface="Arial" panose="020B0604020202020204" pitchFamily="34" charset="0"/>
              </a:rPr>
              <a:t>Mazzucchelli</a:t>
            </a:r>
            <a:r>
              <a:rPr lang="en-US" dirty="0">
                <a:latin typeface="Arial" panose="020B0604020202020204" pitchFamily="34" charset="0"/>
                <a:cs typeface="Arial" panose="020B0604020202020204" pitchFamily="34" charset="0"/>
              </a:rPr>
              <a:t>, A. (2019). Employability skills for future marketing professionals. European management journal, 37(3), 251-258.</a:t>
            </a:r>
            <a:endParaRPr lang="zh-CN" altLang="en-US"/>
          </a:p>
          <a:p>
            <a:pPr>
              <a:lnSpc>
                <a:spcPct val="120000"/>
              </a:lnSpc>
              <a:buFont typeface="Wingdings" panose="05000000000000000000" pitchFamily="2" charset="2"/>
              <a:buChar char="v"/>
            </a:pPr>
            <a:r>
              <a:rPr lang="en-US" dirty="0">
                <a:latin typeface="Arial" panose="020B0604020202020204" pitchFamily="34" charset="0"/>
                <a:cs typeface="Arial" panose="020B0604020202020204" pitchFamily="34" charset="0"/>
              </a:rPr>
              <a:t>Hill, T.H. (June 7, 2011).12 Business Skills You Need To Master [Online]. Available at: </a:t>
            </a:r>
            <a:r>
              <a:rPr lang="en-US" dirty="0">
                <a:latin typeface="Arial" panose="020B0604020202020204" pitchFamily="34" charset="0"/>
                <a:cs typeface="Arial" panose="020B0604020202020204" pitchFamily="34" charset="0"/>
                <a:hlinkClick r:id="rId2"/>
              </a:rPr>
              <a:t>https://www.business.com/articles/12-business-skills-you</a:t>
            </a:r>
            <a:r>
              <a:rPr lang="en-US" dirty="0">
                <a:latin typeface="Arial" panose="020B0604020202020204" pitchFamily="34" charset="0"/>
                <a:cs typeface="Arial" panose="020B0604020202020204" pitchFamily="34" charset="0"/>
              </a:rPr>
              <a:t> need-to-master/ (</a:t>
            </a:r>
            <a:r>
              <a:rPr lang="en-US" dirty="0" err="1">
                <a:latin typeface="Arial" panose="020B0604020202020204" pitchFamily="34" charset="0"/>
                <a:cs typeface="Arial" panose="020B0604020202020204" pitchFamily="34" charset="0"/>
              </a:rPr>
              <a:t>AccessedJuly</a:t>
            </a:r>
            <a:r>
              <a:rPr lang="en-US" dirty="0">
                <a:latin typeface="Arial" panose="020B0604020202020204" pitchFamily="34" charset="0"/>
                <a:cs typeface="Arial" panose="020B0604020202020204" pitchFamily="34" charset="0"/>
              </a:rPr>
              <a:t> 17, 2021)</a:t>
            </a:r>
          </a:p>
          <a:p>
            <a:pPr>
              <a:lnSpc>
                <a:spcPct val="120000"/>
              </a:lnSpc>
              <a:buFont typeface="Wingdings" panose="05000000000000000000" pitchFamily="2" charset="2"/>
              <a:buChar char="v"/>
            </a:pPr>
            <a:r>
              <a:rPr lang="en-US" dirty="0">
                <a:latin typeface="Arial" panose="020B0604020202020204" pitchFamily="34" charset="0"/>
                <a:cs typeface="Arial" panose="020B0604020202020204" pitchFamily="34" charset="0"/>
              </a:rPr>
              <a:t>Nisha, S. M., &amp; </a:t>
            </a:r>
            <a:r>
              <a:rPr lang="en-US" dirty="0" err="1">
                <a:latin typeface="Arial" panose="020B0604020202020204" pitchFamily="34" charset="0"/>
                <a:cs typeface="Arial" panose="020B0604020202020204" pitchFamily="34" charset="0"/>
              </a:rPr>
              <a:t>Rajasekaran</a:t>
            </a:r>
            <a:r>
              <a:rPr lang="en-US" dirty="0">
                <a:latin typeface="Arial" panose="020B0604020202020204" pitchFamily="34" charset="0"/>
                <a:cs typeface="Arial" panose="020B0604020202020204" pitchFamily="34" charset="0"/>
              </a:rPr>
              <a:t>, V. (2018). Employability skills: A review. IUP Journal of Soft Skills, 12(1), 29-37.</a:t>
            </a:r>
          </a:p>
          <a:p>
            <a:pPr>
              <a:lnSpc>
                <a:spcPct val="120000"/>
              </a:lnSpc>
              <a:buFont typeface="Wingdings" panose="05000000000000000000" pitchFamily="2" charset="2"/>
              <a:buChar char="v"/>
            </a:pPr>
            <a:r>
              <a:rPr lang="en-US" altLang="en-US"/>
              <a:t>Papandrea, D. (2021). How a SWOT analysis can help your career. Available at: https://www.monster.com/career-advice/article/Analyze-Your-Career-with-a-SWOT (Accessed July 17, 2021)  </a:t>
            </a:r>
            <a:endParaRPr lang="zh-CN" altLang="en-US"/>
          </a:p>
          <a:p>
            <a:pPr>
              <a:lnSpc>
                <a:spcPct val="120000"/>
              </a:lnSpc>
              <a:buFont typeface="Wingdings" panose="05000000000000000000" pitchFamily="2" charset="2"/>
              <a:buChar char="v"/>
            </a:pPr>
            <a:r>
              <a:rPr lang="en-US" dirty="0">
                <a:latin typeface="Arial" panose="020B0604020202020204" pitchFamily="34" charset="0"/>
                <a:cs typeface="Arial" panose="020B0604020202020204" pitchFamily="34" charset="0"/>
              </a:rPr>
              <a:t>Swain, R. (2019). What skills do employers want? [Online] Available at: https://www.prospects.ac.uk/careers-advice/applying-for-jobs/what- skills-do-employers-want (Accessed July 17, 2021).</a:t>
            </a:r>
          </a:p>
          <a:p>
            <a:pPr marL="0" indent="0">
              <a:lnSpc>
                <a:spcPct val="220000"/>
              </a:lnSpc>
              <a:buNone/>
            </a:pPr>
            <a:r>
              <a:rPr lang="en-US" dirty="0">
                <a:latin typeface="Arial" panose="020B0604020202020204" pitchFamily="34" charset="0"/>
                <a:cs typeface="Arial" panose="020B0604020202020204" pitchFamily="34" charset="0"/>
              </a:rPr>
              <a:t>     </a:t>
            </a:r>
          </a:p>
        </p:txBody>
      </p:sp>
    </p:spTree>
  </p:cSld>
  <p:clrMapOvr>
    <a:masterClrMapping/>
  </p:clrMapOvr>
</p:sld>
</file>

<file path=ppt/theme/theme1.xml><?xml version="1.0" encoding="utf-8"?>
<a:theme xmlns:a="http://schemas.openxmlformats.org/drawingml/2006/main" name="Slice">
  <a:themeElements>
    <a:clrScheme name="Slice">
      <a:dk1>
        <a:sysClr val="windowText" lastClr="000000"/>
      </a:dk1>
      <a:lt1>
        <a:sysClr val="window" lastClr="FFFFFF"/>
      </a:lt1>
      <a:dk2>
        <a:srgbClr val="537D0B"/>
      </a:dk2>
      <a:lt2>
        <a:srgbClr val="A9E257"/>
      </a:lt2>
      <a:accent1>
        <a:srgbClr val="38540A"/>
      </a:accent1>
      <a:accent2>
        <a:srgbClr val="31A274"/>
      </a:accent2>
      <a:accent3>
        <a:srgbClr val="236073"/>
      </a:accent3>
      <a:accent4>
        <a:srgbClr val="6C4D90"/>
      </a:accent4>
      <a:accent5>
        <a:srgbClr val="983C27"/>
      </a:accent5>
      <a:accent6>
        <a:srgbClr val="CD811F"/>
      </a:accent6>
      <a:hlink>
        <a:srgbClr val="293F06"/>
      </a:hlink>
      <a:folHlink>
        <a:srgbClr val="68883A"/>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3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2700"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9759155-7935-4C61-A06C-C04380D1B16E}"/>
    </a:ext>
  </a:ext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Slice</Template>
  <TotalTime>22</TotalTime>
  <Words>1201</Words>
  <Application>Microsoft Office PowerPoint</Application>
  <PresentationFormat>On-screen Show (4:3)</PresentationFormat>
  <Paragraphs>119</Paragraphs>
  <Slides>10</Slides>
  <Notes>8</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10</vt:i4>
      </vt:variant>
    </vt:vector>
  </HeadingPairs>
  <TitlesOfParts>
    <vt:vector size="18" baseType="lpstr">
      <vt:lpstr>宋体</vt:lpstr>
      <vt:lpstr>Arial</vt:lpstr>
      <vt:lpstr>Calibri</vt:lpstr>
      <vt:lpstr>Century Gothic</vt:lpstr>
      <vt:lpstr>Wingdings</vt:lpstr>
      <vt:lpstr>Wingdings 3</vt:lpstr>
      <vt:lpstr>幼圆</vt:lpstr>
      <vt:lpstr>Slice</vt:lpstr>
      <vt:lpstr>     Andreea Marcela Scorpie Student id-2030448   Academic and Employability Skills Lectur- Joanna Walsh        </vt:lpstr>
      <vt:lpstr>Introduction</vt:lpstr>
      <vt:lpstr>Academic skills </vt:lpstr>
      <vt:lpstr>Employability Skills</vt:lpstr>
      <vt:lpstr>SWOT Analysis</vt:lpstr>
      <vt:lpstr>My career plan</vt:lpstr>
      <vt:lpstr>Employability skills in Business </vt:lpstr>
      <vt:lpstr> Personal Development Portfolio 
</vt:lpstr>
      <vt:lpstr>Conclusion</vt:lpstr>
      <vt:lpstr>Reference List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Student Name: Institution: Course: Instructor: Date:</dc:title>
  <dc:creator>Windows User</dc:creator>
  <cp:lastModifiedBy>Hp</cp:lastModifiedBy>
  <cp:revision>6</cp:revision>
  <dcterms:created xsi:type="dcterms:W3CDTF">2015-05-02T15:30:45Z</dcterms:created>
  <dcterms:modified xsi:type="dcterms:W3CDTF">2022-01-12T20:54:52Z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98e931f37a8249dba5bbe518e2dde811</vt:lpwstr>
  </property>
</Properties>
</file>