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24"/>
  </p:notesMasterIdLst>
  <p:sldIdLst>
    <p:sldId id="256" r:id="rId2"/>
    <p:sldId id="282" r:id="rId3"/>
    <p:sldId id="284" r:id="rId4"/>
    <p:sldId id="283" r:id="rId5"/>
    <p:sldId id="257" r:id="rId6"/>
    <p:sldId id="266" r:id="rId7"/>
    <p:sldId id="267" r:id="rId8"/>
    <p:sldId id="268" r:id="rId9"/>
    <p:sldId id="270" r:id="rId10"/>
    <p:sldId id="271" r:id="rId11"/>
    <p:sldId id="269" r:id="rId12"/>
    <p:sldId id="288" r:id="rId13"/>
    <p:sldId id="258" r:id="rId14"/>
    <p:sldId id="259" r:id="rId15"/>
    <p:sldId id="260" r:id="rId16"/>
    <p:sldId id="261" r:id="rId17"/>
    <p:sldId id="262" r:id="rId18"/>
    <p:sldId id="263" r:id="rId19"/>
    <p:sldId id="264" r:id="rId20"/>
    <p:sldId id="287" r:id="rId21"/>
    <p:sldId id="285" r:id="rId22"/>
    <p:sldId id="26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CC"/>
    <a:srgbClr val="66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5" autoAdjust="0"/>
    <p:restoredTop sz="94660"/>
  </p:normalViewPr>
  <p:slideViewPr>
    <p:cSldViewPr snapToGrid="0">
      <p:cViewPr varScale="1">
        <p:scale>
          <a:sx n="85" d="100"/>
          <a:sy n="85" d="100"/>
        </p:scale>
        <p:origin x="48" y="2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64F1E6-919F-4799-AB99-2CA368B1D521}" type="datetimeFigureOut">
              <a:rPr lang="en-GB" smtClean="0"/>
              <a:t>13/02/2023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054D48-3D0B-4D9A-9E2F-67059EACCA5B}" type="slidenum">
              <a:rPr lang="en-GB" smtClean="0"/>
              <a:t>‹#›</a:t>
            </a:fld>
            <a:endParaRPr lang="en-GB"/>
          </a:p>
        </p:txBody>
      </p:sp>
    </p:spTree>
    <p:extLst>
      <p:ext uri="{BB962C8B-B14F-4D97-AF65-F5344CB8AC3E}">
        <p14:creationId xmlns:p14="http://schemas.microsoft.com/office/powerpoint/2010/main" val="3959373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738A15D9-591F-44E7-A994-C599DF337F20}" type="slidenum">
              <a:rPr lang="en-GB" smtClean="0"/>
              <a:t>2</a:t>
            </a:fld>
            <a:endParaRPr lang="en-GB"/>
          </a:p>
        </p:txBody>
      </p:sp>
    </p:spTree>
    <p:extLst>
      <p:ext uri="{BB962C8B-B14F-4D97-AF65-F5344CB8AC3E}">
        <p14:creationId xmlns:p14="http://schemas.microsoft.com/office/powerpoint/2010/main" val="366347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738A15D9-591F-44E7-A994-C599DF337F20}" type="slidenum">
              <a:rPr lang="en-GB" smtClean="0"/>
              <a:t>4</a:t>
            </a:fld>
            <a:endParaRPr lang="en-GB"/>
          </a:p>
        </p:txBody>
      </p:sp>
    </p:spTree>
    <p:extLst>
      <p:ext uri="{BB962C8B-B14F-4D97-AF65-F5344CB8AC3E}">
        <p14:creationId xmlns:p14="http://schemas.microsoft.com/office/powerpoint/2010/main" val="2173443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220556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59068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503501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472A2A-9F92-4E9E-9744-48668983AFDD}" type="datetimeFigureOut">
              <a:rPr lang="en-GB" smtClean="0"/>
              <a:t>13/02/2023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049788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472A2A-9F92-4E9E-9744-48668983AFDD}" type="datetimeFigureOut">
              <a:rPr lang="en-GB" smtClean="0"/>
              <a:t>13/02/2023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2594574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52078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466767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603369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472A2A-9F92-4E9E-9744-48668983AFDD}" type="datetimeFigureOut">
              <a:rPr lang="en-GB" smtClean="0"/>
              <a:t>13/02/2023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353807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E472A2A-9F92-4E9E-9744-48668983AFDD}" type="datetimeFigureOut">
              <a:rPr lang="en-GB" smtClean="0"/>
              <a:t>13/02/2023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552763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228982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92312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378760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11779292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4150547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38248595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472A2A-9F92-4E9E-9744-48668983AFDD}" type="datetimeFigureOut">
              <a:rPr lang="en-GB" smtClean="0"/>
              <a:t>13/02/2023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FEA8E-3BFB-48F0-A439-E710ED24C5AA}" type="slidenum">
              <a:rPr lang="en-GB" smtClean="0"/>
              <a:t>‹#›</a:t>
            </a:fld>
            <a:endParaRPr lang="en-GB"/>
          </a:p>
        </p:txBody>
      </p:sp>
    </p:spTree>
    <p:extLst>
      <p:ext uri="{BB962C8B-B14F-4D97-AF65-F5344CB8AC3E}">
        <p14:creationId xmlns:p14="http://schemas.microsoft.com/office/powerpoint/2010/main" val="302880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E472A2A-9F92-4E9E-9744-48668983AFDD}" type="datetimeFigureOut">
              <a:rPr lang="en-GB" smtClean="0"/>
              <a:t>13/02/2023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BCFEA8E-3BFB-48F0-A439-E710ED24C5AA}" type="slidenum">
              <a:rPr lang="en-GB" smtClean="0"/>
              <a:t>‹#›</a:t>
            </a:fld>
            <a:endParaRPr lang="en-GB"/>
          </a:p>
        </p:txBody>
      </p:sp>
    </p:spTree>
    <p:extLst>
      <p:ext uri="{BB962C8B-B14F-4D97-AF65-F5344CB8AC3E}">
        <p14:creationId xmlns:p14="http://schemas.microsoft.com/office/powerpoint/2010/main" val="3712217205"/>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www.frontiersin.org/articles/10.3389/feduc.2019.00064/full#B23"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hwb.gov.wales/curriculum-for-wales/assessment-arrangements/supporting-learner-progression-assessment-guidance/" TargetMode="External"/><Relationship Id="rId2" Type="http://schemas.openxmlformats.org/officeDocument/2006/relationships/hyperlink" Target="https://hwb.gov.wales/cwricwlwm-i-gymru/trefniadau-asesu/cefnogi-cynnydd-dysgwyr-canllawiau-asesu/"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hyperlink" Target="https://doi.org/10.1080/0969594X.2018.144180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59ACCCA-73C3-3A03-A898-66918FEEAD4A}"/>
              </a:ext>
            </a:extLst>
          </p:cNvPr>
          <p:cNvPicPr>
            <a:picLocks noChangeAspect="1"/>
          </p:cNvPicPr>
          <p:nvPr/>
        </p:nvPicPr>
        <p:blipFill rotWithShape="1">
          <a:blip r:embed="rId3">
            <a:duotone>
              <a:prstClr val="black"/>
              <a:schemeClr val="accent5">
                <a:tint val="45000"/>
                <a:satMod val="400000"/>
              </a:schemeClr>
            </a:duotone>
            <a:alphaModFix amt="25000"/>
          </a:blip>
          <a:srcRect t="14773"/>
          <a:stretch/>
        </p:blipFill>
        <p:spPr>
          <a:xfrm>
            <a:off x="20" y="10"/>
            <a:ext cx="12191980" cy="6857990"/>
          </a:xfrm>
          <a:prstGeom prst="rect">
            <a:avLst/>
          </a:prstGeom>
        </p:spPr>
      </p:pic>
      <p:sp>
        <p:nvSpPr>
          <p:cNvPr id="2" name="Title 1">
            <a:extLst>
              <a:ext uri="{FF2B5EF4-FFF2-40B4-BE49-F238E27FC236}">
                <a16:creationId xmlns:a16="http://schemas.microsoft.com/office/drawing/2014/main" id="{3E6AAEEC-794D-70CB-82A8-EFF9FD93A1F3}"/>
              </a:ext>
            </a:extLst>
          </p:cNvPr>
          <p:cNvSpPr>
            <a:spLocks noGrp="1"/>
          </p:cNvSpPr>
          <p:nvPr>
            <p:ph type="ctrTitle"/>
          </p:nvPr>
        </p:nvSpPr>
        <p:spPr>
          <a:xfrm>
            <a:off x="1154955" y="1447800"/>
            <a:ext cx="8825658" cy="3329581"/>
          </a:xfrm>
        </p:spPr>
        <p:txBody>
          <a:bodyPr>
            <a:normAutofit/>
          </a:bodyPr>
          <a:lstStyle/>
          <a:p>
            <a:r>
              <a:rPr lang="cy-GB" dirty="0"/>
              <a:t>Hinsoddau Dysgu</a:t>
            </a:r>
            <a:br>
              <a:rPr lang="en-GB" dirty="0"/>
            </a:br>
            <a:r>
              <a:rPr lang="en-GB" dirty="0"/>
              <a:t>Learning Climates</a:t>
            </a:r>
          </a:p>
        </p:txBody>
      </p:sp>
      <p:sp>
        <p:nvSpPr>
          <p:cNvPr id="3" name="Subtitle 2">
            <a:extLst>
              <a:ext uri="{FF2B5EF4-FFF2-40B4-BE49-F238E27FC236}">
                <a16:creationId xmlns:a16="http://schemas.microsoft.com/office/drawing/2014/main" id="{CAF5D127-A629-306E-BF8E-FFB943014711}"/>
              </a:ext>
            </a:extLst>
          </p:cNvPr>
          <p:cNvSpPr>
            <a:spLocks noGrp="1"/>
          </p:cNvSpPr>
          <p:nvPr>
            <p:ph type="subTitle" idx="1"/>
          </p:nvPr>
        </p:nvSpPr>
        <p:spPr>
          <a:xfrm>
            <a:off x="1154955" y="4777380"/>
            <a:ext cx="8825658" cy="861420"/>
          </a:xfrm>
        </p:spPr>
        <p:txBody>
          <a:bodyPr>
            <a:normAutofit/>
          </a:bodyPr>
          <a:lstStyle/>
          <a:p>
            <a:r>
              <a:rPr lang="cy-GB" dirty="0"/>
              <a:t>Darlith</a:t>
            </a:r>
            <a:r>
              <a:rPr lang="en-GB" dirty="0"/>
              <a:t>/lecture 5</a:t>
            </a:r>
          </a:p>
        </p:txBody>
      </p:sp>
      <p:sp>
        <p:nvSpPr>
          <p:cNvPr id="9" name="Rectangle 8">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095345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838200" y="620742"/>
            <a:ext cx="10515600" cy="1325563"/>
          </a:xfrm>
        </p:spPr>
        <p:txBody>
          <a:bodyPr>
            <a:normAutofit fontScale="90000"/>
          </a:bodyPr>
          <a:lstStyle/>
          <a:p>
            <a:r>
              <a:rPr lang="cy-GB" dirty="0">
                <a:solidFill>
                  <a:srgbClr val="FFFFFF"/>
                </a:solidFill>
              </a:rPr>
              <a:t>Deilliannau Dysgu</a:t>
            </a:r>
            <a:br>
              <a:rPr lang="en-GB" dirty="0">
                <a:solidFill>
                  <a:srgbClr val="FFFFFF"/>
                </a:solidFill>
              </a:rPr>
            </a:br>
            <a:r>
              <a:rPr lang="en-GB" dirty="0">
                <a:solidFill>
                  <a:srgbClr val="FFFFFF"/>
                </a:solidFill>
              </a:rPr>
              <a:t>Learning Outcomes </a:t>
            </a:r>
          </a:p>
        </p:txBody>
      </p:sp>
      <p:sp>
        <p:nvSpPr>
          <p:cNvPr id="5" name="Content Placeholder 4"/>
          <p:cNvSpPr>
            <a:spLocks noGrp="1"/>
          </p:cNvSpPr>
          <p:nvPr>
            <p:ph sz="half" idx="1"/>
          </p:nvPr>
        </p:nvSpPr>
        <p:spPr>
          <a:xfrm>
            <a:off x="838200" y="2266345"/>
            <a:ext cx="5097780" cy="3910617"/>
          </a:xfrm>
        </p:spPr>
        <p:txBody>
          <a:bodyPr>
            <a:normAutofit/>
          </a:bodyPr>
          <a:lstStyle/>
          <a:p>
            <a:pPr lvl="0" fontAlgn="base" hangingPunct="0"/>
            <a:r>
              <a:rPr lang="cy-GB" sz="2400" dirty="0">
                <a:solidFill>
                  <a:srgbClr val="FFFFFF"/>
                </a:solidFill>
              </a:rPr>
              <a:t>Mynd i’r afael yn feirniadol ag ymchwil cyfoes a damcaniaethau seicolegol a dysgu allweddol er mwyn gwerthuso effeithiolrwydd amrywiaeth o strategaethau dysgu ac addysgu</a:t>
            </a:r>
            <a:r>
              <a:rPr lang="en-GB" sz="2400" dirty="0">
                <a:solidFill>
                  <a:srgbClr val="FFFFFF"/>
                </a:solidFill>
              </a:rPr>
              <a:t>.</a:t>
            </a:r>
          </a:p>
          <a:p>
            <a:pPr fontAlgn="base" hangingPunct="0"/>
            <a:endParaRPr lang="en-GB" sz="2400" dirty="0">
              <a:solidFill>
                <a:srgbClr val="FFFFFF"/>
              </a:solidFill>
              <a:effectLst/>
            </a:endParaRPr>
          </a:p>
        </p:txBody>
      </p:sp>
      <p:sp>
        <p:nvSpPr>
          <p:cNvPr id="6" name="Content Placeholder 5"/>
          <p:cNvSpPr>
            <a:spLocks noGrp="1"/>
          </p:cNvSpPr>
          <p:nvPr>
            <p:ph sz="half" idx="2"/>
          </p:nvPr>
        </p:nvSpPr>
        <p:spPr>
          <a:xfrm>
            <a:off x="6256020" y="2266345"/>
            <a:ext cx="5097780" cy="3910618"/>
          </a:xfrm>
        </p:spPr>
        <p:txBody>
          <a:bodyPr>
            <a:normAutofit/>
          </a:bodyPr>
          <a:lstStyle/>
          <a:p>
            <a:pPr lvl="0" fontAlgn="base" hangingPunct="0"/>
            <a:r>
              <a:rPr lang="en-GB" sz="2400">
                <a:solidFill>
                  <a:srgbClr val="FFFFFF"/>
                </a:solidFill>
              </a:rPr>
              <a:t>Critically engage with contemporary research and key psychological and learning theory in order to evaluate the effectiveness of a range of teaching and learning strategies. </a:t>
            </a:r>
          </a:p>
          <a:p>
            <a:pPr fontAlgn="base" hangingPunct="0"/>
            <a:endParaRPr lang="en-GB" sz="2400">
              <a:solidFill>
                <a:srgbClr val="FFFFFF"/>
              </a:solidFill>
            </a:endParaRPr>
          </a:p>
          <a:p>
            <a:endParaRPr lang="en-GB" sz="2400">
              <a:solidFill>
                <a:srgbClr val="FFFFFF"/>
              </a:solidFill>
            </a:endParaRPr>
          </a:p>
        </p:txBody>
      </p:sp>
    </p:spTree>
    <p:extLst>
      <p:ext uri="{BB962C8B-B14F-4D97-AF65-F5344CB8AC3E}">
        <p14:creationId xmlns:p14="http://schemas.microsoft.com/office/powerpoint/2010/main" val="50053368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838200" y="620742"/>
            <a:ext cx="10515600" cy="1325563"/>
          </a:xfrm>
        </p:spPr>
        <p:txBody>
          <a:bodyPr>
            <a:normAutofit fontScale="90000"/>
          </a:bodyPr>
          <a:lstStyle/>
          <a:p>
            <a:r>
              <a:rPr lang="cy-GB" dirty="0">
                <a:solidFill>
                  <a:srgbClr val="FFFFFF"/>
                </a:solidFill>
              </a:rPr>
              <a:t>Deilliannau Dysgu </a:t>
            </a:r>
            <a:br>
              <a:rPr lang="cy-GB" dirty="0">
                <a:solidFill>
                  <a:srgbClr val="FFFFFF"/>
                </a:solidFill>
              </a:rPr>
            </a:br>
            <a:r>
              <a:rPr lang="en-GB" dirty="0">
                <a:solidFill>
                  <a:srgbClr val="FFFFFF"/>
                </a:solidFill>
              </a:rPr>
              <a:t>Learning Outcomes </a:t>
            </a:r>
          </a:p>
        </p:txBody>
      </p:sp>
      <p:sp>
        <p:nvSpPr>
          <p:cNvPr id="6" name="Content Placeholder 5"/>
          <p:cNvSpPr>
            <a:spLocks noGrp="1"/>
          </p:cNvSpPr>
          <p:nvPr>
            <p:ph sz="half" idx="1"/>
          </p:nvPr>
        </p:nvSpPr>
        <p:spPr>
          <a:xfrm>
            <a:off x="838200" y="2266345"/>
            <a:ext cx="5097780" cy="3910617"/>
          </a:xfrm>
        </p:spPr>
        <p:txBody>
          <a:bodyPr>
            <a:normAutofit/>
          </a:bodyPr>
          <a:lstStyle/>
          <a:p>
            <a:pPr lvl="0" fontAlgn="base" hangingPunct="0"/>
            <a:r>
              <a:rPr lang="cy-GB" sz="2400" dirty="0">
                <a:solidFill>
                  <a:srgbClr val="FFFFFF"/>
                </a:solidFill>
              </a:rPr>
              <a:t>Dadansoddi’n feirniadol elfennau ymddygiad effeithiol ar gyfer dysgu a chymhwyso damcaniaethau rheoli ymddygiad perthnasol mewn amrywiaeth o gyd-destunau addysgol.</a:t>
            </a:r>
            <a:endParaRPr lang="en-GB" sz="2400" dirty="0">
              <a:solidFill>
                <a:srgbClr val="FFFFFF"/>
              </a:solidFill>
              <a:effectLst/>
            </a:endParaRPr>
          </a:p>
          <a:p>
            <a:pPr fontAlgn="base" hangingPunct="0"/>
            <a:endParaRPr lang="en-GB" sz="2400" dirty="0">
              <a:solidFill>
                <a:srgbClr val="FFFFFF"/>
              </a:solidFill>
              <a:effectLst/>
            </a:endParaRPr>
          </a:p>
        </p:txBody>
      </p:sp>
      <p:sp>
        <p:nvSpPr>
          <p:cNvPr id="7" name="Content Placeholder 6"/>
          <p:cNvSpPr>
            <a:spLocks noGrp="1"/>
          </p:cNvSpPr>
          <p:nvPr>
            <p:ph sz="half" idx="2"/>
          </p:nvPr>
        </p:nvSpPr>
        <p:spPr>
          <a:xfrm>
            <a:off x="6256020" y="2266345"/>
            <a:ext cx="5097780" cy="3910618"/>
          </a:xfrm>
        </p:spPr>
        <p:txBody>
          <a:bodyPr>
            <a:normAutofit/>
          </a:bodyPr>
          <a:lstStyle/>
          <a:p>
            <a:pPr lvl="0" fontAlgn="base" hangingPunct="0"/>
            <a:r>
              <a:rPr lang="en-GB" sz="2400">
                <a:solidFill>
                  <a:srgbClr val="FFFFFF"/>
                </a:solidFill>
              </a:rPr>
              <a:t>Critically analyse the components of effective behaviour for learning and to apply relevant behaviour management theory in a range of educational contexts.</a:t>
            </a:r>
          </a:p>
          <a:p>
            <a:pPr fontAlgn="base" hangingPunct="0"/>
            <a:endParaRPr lang="en-GB" sz="2400">
              <a:solidFill>
                <a:srgbClr val="FFFFFF"/>
              </a:solidFill>
            </a:endParaRPr>
          </a:p>
          <a:p>
            <a:endParaRPr lang="en-GB" sz="2400">
              <a:solidFill>
                <a:srgbClr val="FFFFFF"/>
              </a:solidFill>
            </a:endParaRPr>
          </a:p>
          <a:p>
            <a:endParaRPr lang="en-GB" sz="2400">
              <a:solidFill>
                <a:srgbClr val="FFFFFF"/>
              </a:solidFill>
            </a:endParaRPr>
          </a:p>
        </p:txBody>
      </p:sp>
    </p:spTree>
    <p:extLst>
      <p:ext uri="{BB962C8B-B14F-4D97-AF65-F5344CB8AC3E}">
        <p14:creationId xmlns:p14="http://schemas.microsoft.com/office/powerpoint/2010/main" val="424211121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838200" y="620742"/>
            <a:ext cx="10515600" cy="1325563"/>
          </a:xfrm>
        </p:spPr>
        <p:txBody>
          <a:bodyPr>
            <a:normAutofit fontScale="90000"/>
          </a:bodyPr>
          <a:lstStyle/>
          <a:p>
            <a:r>
              <a:rPr lang="cy-GB" dirty="0">
                <a:solidFill>
                  <a:srgbClr val="FFFFFF"/>
                </a:solidFill>
              </a:rPr>
              <a:t>Deilliannau Dysgu </a:t>
            </a:r>
            <a:br>
              <a:rPr lang="cy-GB" dirty="0">
                <a:solidFill>
                  <a:srgbClr val="FFFFFF"/>
                </a:solidFill>
              </a:rPr>
            </a:br>
            <a:r>
              <a:rPr lang="en-GB" dirty="0">
                <a:solidFill>
                  <a:srgbClr val="FFFFFF"/>
                </a:solidFill>
              </a:rPr>
              <a:t>Learning Outcomes </a:t>
            </a:r>
          </a:p>
        </p:txBody>
      </p:sp>
      <p:sp>
        <p:nvSpPr>
          <p:cNvPr id="6" name="Content Placeholder 5"/>
          <p:cNvSpPr>
            <a:spLocks noGrp="1"/>
          </p:cNvSpPr>
          <p:nvPr>
            <p:ph sz="half" idx="1"/>
          </p:nvPr>
        </p:nvSpPr>
        <p:spPr>
          <a:xfrm>
            <a:off x="838200" y="2266345"/>
            <a:ext cx="5097780" cy="3910617"/>
          </a:xfrm>
        </p:spPr>
        <p:txBody>
          <a:bodyPr>
            <a:normAutofit/>
          </a:bodyPr>
          <a:lstStyle/>
          <a:p>
            <a:pPr lvl="0" fontAlgn="base" hangingPunct="0"/>
            <a:r>
              <a:rPr lang="cy-GB" sz="2400" dirty="0">
                <a:solidFill>
                  <a:srgbClr val="FFFFFF"/>
                </a:solidFill>
              </a:rPr>
              <a:t>Dangos dealltwriaeth feirniadol o’r sgiliau proffesiynol sydd eu hangen i gynllunio, addysgu ac asesu ar gyfer cynnydd effeithiol a pharhaus mewn dysgu ac addysgu.</a:t>
            </a:r>
            <a:endParaRPr lang="en-GB" sz="2400" dirty="0">
              <a:solidFill>
                <a:srgbClr val="FFFFFF"/>
              </a:solidFill>
            </a:endParaRPr>
          </a:p>
          <a:p>
            <a:pPr fontAlgn="base" hangingPunct="0"/>
            <a:endParaRPr lang="en-GB" sz="2400" dirty="0">
              <a:solidFill>
                <a:srgbClr val="FFFFFF"/>
              </a:solidFill>
              <a:effectLst/>
            </a:endParaRPr>
          </a:p>
          <a:p>
            <a:endParaRPr lang="en-GB" sz="2400" dirty="0">
              <a:solidFill>
                <a:srgbClr val="FFFFFF"/>
              </a:solidFill>
            </a:endParaRPr>
          </a:p>
        </p:txBody>
      </p:sp>
      <p:sp>
        <p:nvSpPr>
          <p:cNvPr id="7" name="Content Placeholder 6"/>
          <p:cNvSpPr>
            <a:spLocks noGrp="1"/>
          </p:cNvSpPr>
          <p:nvPr>
            <p:ph sz="half" idx="2"/>
          </p:nvPr>
        </p:nvSpPr>
        <p:spPr>
          <a:xfrm>
            <a:off x="6256020" y="2266345"/>
            <a:ext cx="5097780" cy="3910618"/>
          </a:xfrm>
        </p:spPr>
        <p:txBody>
          <a:bodyPr>
            <a:normAutofit/>
          </a:bodyPr>
          <a:lstStyle/>
          <a:p>
            <a:pPr lvl="0" fontAlgn="base" hangingPunct="0"/>
            <a:r>
              <a:rPr lang="en-GB" sz="2400" dirty="0">
                <a:solidFill>
                  <a:srgbClr val="FFFFFF"/>
                </a:solidFill>
              </a:rPr>
              <a:t>Demonstrate a critical understanding of the professional skills required to plan, teach and assess for effective and sustained progress in teaching and learning.</a:t>
            </a:r>
          </a:p>
          <a:p>
            <a:pPr fontAlgn="base" hangingPunct="0"/>
            <a:endParaRPr lang="en-GB" sz="2400" dirty="0">
              <a:solidFill>
                <a:srgbClr val="FFFFFF"/>
              </a:solidFill>
            </a:endParaRPr>
          </a:p>
        </p:txBody>
      </p:sp>
    </p:spTree>
    <p:extLst>
      <p:ext uri="{BB962C8B-B14F-4D97-AF65-F5344CB8AC3E}">
        <p14:creationId xmlns:p14="http://schemas.microsoft.com/office/powerpoint/2010/main" val="2941748529"/>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6F7AF-8585-4329-8A30-82C0F5451660}"/>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Asesu – Tasg 1</a:t>
            </a:r>
            <a:br>
              <a:rPr lang="en-GB" dirty="0">
                <a:solidFill>
                  <a:srgbClr val="FFFFFF"/>
                </a:solidFill>
              </a:rPr>
            </a:br>
            <a:r>
              <a:rPr lang="en-GB" dirty="0">
                <a:solidFill>
                  <a:srgbClr val="FFFFFF"/>
                </a:solidFill>
              </a:rPr>
              <a:t>Assessment – Task 1</a:t>
            </a:r>
          </a:p>
        </p:txBody>
      </p:sp>
      <p:sp>
        <p:nvSpPr>
          <p:cNvPr id="3" name="Content Placeholder 2">
            <a:extLst>
              <a:ext uri="{FF2B5EF4-FFF2-40B4-BE49-F238E27FC236}">
                <a16:creationId xmlns:a16="http://schemas.microsoft.com/office/drawing/2014/main" id="{08CADFBE-685B-D42E-5F9A-ED56D2C9C649}"/>
              </a:ext>
            </a:extLst>
          </p:cNvPr>
          <p:cNvSpPr>
            <a:spLocks noGrp="1"/>
          </p:cNvSpPr>
          <p:nvPr>
            <p:ph sz="half" idx="1"/>
          </p:nvPr>
        </p:nvSpPr>
        <p:spPr>
          <a:xfrm>
            <a:off x="838200" y="2266345"/>
            <a:ext cx="5097780" cy="3910617"/>
          </a:xfrm>
        </p:spPr>
        <p:txBody>
          <a:bodyPr>
            <a:normAutofit fontScale="92500" lnSpcReduction="10000"/>
          </a:bodyPr>
          <a:lstStyle/>
          <a:p>
            <a:r>
              <a:rPr lang="cy-GB" sz="2000" dirty="0">
                <a:solidFill>
                  <a:srgbClr val="FFFFFF"/>
                </a:solidFill>
              </a:rPr>
              <a:t>Rydych eisoes wedi astudio asesu yn eich modwl blaenorol ECES6022 Astudiaethau Cwricwlwm ac Asesu</a:t>
            </a:r>
          </a:p>
          <a:p>
            <a:r>
              <a:rPr lang="cy-GB" sz="2000" dirty="0">
                <a:solidFill>
                  <a:srgbClr val="FFFFFF"/>
                </a:solidFill>
              </a:rPr>
              <a:t>Beth ydyn ni’n ei olygu gan y term asesu?</a:t>
            </a:r>
          </a:p>
          <a:p>
            <a:r>
              <a:rPr lang="cy-GB" sz="2000" dirty="0">
                <a:solidFill>
                  <a:srgbClr val="FFFFFF"/>
                </a:solidFill>
              </a:rPr>
              <a:t>Beth yw asesu ar gyfer dysgu (</a:t>
            </a:r>
            <a:r>
              <a:rPr lang="cy-GB" sz="2000" dirty="0" err="1">
                <a:solidFill>
                  <a:srgbClr val="FFFFFF"/>
                </a:solidFill>
              </a:rPr>
              <a:t>AagD</a:t>
            </a:r>
            <a:r>
              <a:rPr lang="cy-GB" sz="2000" dirty="0">
                <a:solidFill>
                  <a:srgbClr val="FFFFFF"/>
                </a:solidFill>
              </a:rPr>
              <a:t>)? </a:t>
            </a:r>
          </a:p>
          <a:p>
            <a:pPr lvl="1"/>
            <a:r>
              <a:rPr lang="cy-GB" sz="2100" dirty="0">
                <a:solidFill>
                  <a:srgbClr val="FFFFFF"/>
                </a:solidFill>
                <a:latin typeface="Calibri" panose="020F0502020204030204" pitchFamily="34" charset="0"/>
                <a:cs typeface="Calibri" panose="020F0502020204030204" pitchFamily="34" charset="0"/>
              </a:rPr>
              <a:t>Mewn grwpiau, meddyliwch am ddiffiniad ar gyfer pob un o’r rhain. Sut maen nhw’n wahanol i’w gilydd?</a:t>
            </a:r>
          </a:p>
          <a:p>
            <a:pPr lvl="1"/>
            <a:r>
              <a:rPr lang="cy-GB" sz="2100" dirty="0">
                <a:solidFill>
                  <a:srgbClr val="FFFFFF"/>
                </a:solidFill>
                <a:latin typeface="Calibri" panose="020F0502020204030204" pitchFamily="34" charset="0"/>
                <a:cs typeface="Calibri" panose="020F0502020204030204" pitchFamily="34" charset="0"/>
              </a:rPr>
              <a:t>Adfyfyriwch ar sesiwn bore heddiw gyda </a:t>
            </a:r>
            <a:r>
              <a:rPr lang="cy-GB" sz="2100" dirty="0" err="1">
                <a:solidFill>
                  <a:srgbClr val="FFFFFF"/>
                </a:solidFill>
                <a:latin typeface="Calibri" panose="020F0502020204030204" pitchFamily="34" charset="0"/>
                <a:cs typeface="Calibri" panose="020F0502020204030204" pitchFamily="34" charset="0"/>
              </a:rPr>
              <a:t>Michelle</a:t>
            </a:r>
            <a:r>
              <a:rPr lang="cy-GB" sz="2100" dirty="0">
                <a:solidFill>
                  <a:srgbClr val="FFFFFF"/>
                </a:solidFill>
                <a:latin typeface="Calibri" panose="020F0502020204030204" pitchFamily="34" charset="0"/>
                <a:cs typeface="Calibri" panose="020F0502020204030204" pitchFamily="34" charset="0"/>
              </a:rPr>
              <a:t> – pa fath o ddulliau asesu a ystyriwyd?</a:t>
            </a:r>
          </a:p>
        </p:txBody>
      </p:sp>
      <p:sp>
        <p:nvSpPr>
          <p:cNvPr id="4" name="Content Placeholder 3">
            <a:extLst>
              <a:ext uri="{FF2B5EF4-FFF2-40B4-BE49-F238E27FC236}">
                <a16:creationId xmlns:a16="http://schemas.microsoft.com/office/drawing/2014/main" id="{9C6FEB39-D8EA-1965-B527-DB984412A1F7}"/>
              </a:ext>
            </a:extLst>
          </p:cNvPr>
          <p:cNvSpPr>
            <a:spLocks noGrp="1"/>
          </p:cNvSpPr>
          <p:nvPr>
            <p:ph sz="half" idx="2"/>
          </p:nvPr>
        </p:nvSpPr>
        <p:spPr>
          <a:xfrm>
            <a:off x="6256020" y="2266345"/>
            <a:ext cx="5097780" cy="3910618"/>
          </a:xfrm>
        </p:spPr>
        <p:txBody>
          <a:bodyPr>
            <a:normAutofit fontScale="92500" lnSpcReduction="10000"/>
          </a:bodyPr>
          <a:lstStyle/>
          <a:p>
            <a:r>
              <a:rPr lang="en-GB" sz="2000" dirty="0">
                <a:solidFill>
                  <a:srgbClr val="FFFFFF"/>
                </a:solidFill>
              </a:rPr>
              <a:t>You have already studie</a:t>
            </a:r>
            <a:r>
              <a:rPr lang="en-GB" sz="2000" dirty="0">
                <a:solidFill>
                  <a:srgbClr val="FF0000"/>
                </a:solidFill>
              </a:rPr>
              <a:t>d</a:t>
            </a:r>
            <a:r>
              <a:rPr lang="en-GB" sz="2000" dirty="0">
                <a:solidFill>
                  <a:srgbClr val="FFFFFF"/>
                </a:solidFill>
              </a:rPr>
              <a:t> assessment in your previous module </a:t>
            </a:r>
            <a:r>
              <a:rPr lang="en-GB" sz="2000" dirty="0">
                <a:solidFill>
                  <a:srgbClr val="FFFFFF"/>
                </a:solidFill>
                <a:effectLst/>
                <a:ea typeface="DengXian" panose="02010600030101010101" pitchFamily="2" charset="-122"/>
                <a:cs typeface="Times New Roman" panose="02020603050405020304" pitchFamily="18" charset="0"/>
              </a:rPr>
              <a:t>ECES6022 Curriculum and Assessment Studies  </a:t>
            </a:r>
          </a:p>
          <a:p>
            <a:r>
              <a:rPr lang="en-GB" sz="2000" dirty="0">
                <a:solidFill>
                  <a:srgbClr val="FFFFFF"/>
                </a:solidFill>
                <a:ea typeface="DengXian" panose="02010600030101010101" pitchFamily="2" charset="-122"/>
                <a:cs typeface="Times New Roman" panose="02020603050405020304" pitchFamily="18" charset="0"/>
              </a:rPr>
              <a:t>What do we mean by the term assessment?</a:t>
            </a:r>
          </a:p>
          <a:p>
            <a:r>
              <a:rPr lang="en-GB" sz="2000" dirty="0">
                <a:solidFill>
                  <a:srgbClr val="FFFFFF"/>
                </a:solidFill>
                <a:effectLst/>
                <a:ea typeface="DengXian" panose="02010600030101010101" pitchFamily="2" charset="-122"/>
                <a:cs typeface="Times New Roman" panose="02020603050405020304" pitchFamily="18" charset="0"/>
              </a:rPr>
              <a:t>What is assessment for learning (</a:t>
            </a:r>
            <a:r>
              <a:rPr lang="en-GB" sz="2000" dirty="0" err="1">
                <a:solidFill>
                  <a:srgbClr val="FFFFFF"/>
                </a:solidFill>
                <a:effectLst/>
                <a:ea typeface="DengXian" panose="02010600030101010101" pitchFamily="2" charset="-122"/>
                <a:cs typeface="Times New Roman" panose="02020603050405020304" pitchFamily="18" charset="0"/>
              </a:rPr>
              <a:t>AfL</a:t>
            </a:r>
            <a:r>
              <a:rPr lang="en-GB" sz="2000" dirty="0">
                <a:solidFill>
                  <a:srgbClr val="FFFFFF"/>
                </a:solidFill>
                <a:effectLst/>
                <a:ea typeface="DengXian" panose="02010600030101010101" pitchFamily="2" charset="-122"/>
                <a:cs typeface="Times New Roman" panose="02020603050405020304" pitchFamily="18" charset="0"/>
              </a:rPr>
              <a:t>)?</a:t>
            </a:r>
          </a:p>
          <a:p>
            <a:pPr lvl="1"/>
            <a:r>
              <a:rPr lang="en-GB" sz="2000" dirty="0">
                <a:solidFill>
                  <a:srgbClr val="FFFFFF"/>
                </a:solidFill>
                <a:latin typeface="Calibri" panose="020F0502020204030204" pitchFamily="34" charset="0"/>
                <a:ea typeface="DengXian" panose="02010600030101010101" pitchFamily="2" charset="-122"/>
                <a:cs typeface="Times New Roman" panose="02020603050405020304" pitchFamily="18" charset="0"/>
              </a:rPr>
              <a:t>In groups come up with a definition of each of these? How do they differ?</a:t>
            </a:r>
          </a:p>
          <a:p>
            <a:pPr lvl="1"/>
            <a:r>
              <a:rPr lang="en-GB" sz="20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Reflect on this morning session with Michelle – what </a:t>
            </a:r>
            <a:r>
              <a:rPr lang="en-GB" sz="2000" dirty="0">
                <a:solidFill>
                  <a:srgbClr val="FFFFFF"/>
                </a:solidFill>
                <a:latin typeface="Calibri" panose="020F0502020204030204" pitchFamily="34" charset="0"/>
                <a:ea typeface="DengXian" panose="02010600030101010101" pitchFamily="2" charset="-122"/>
                <a:cs typeface="Times New Roman" panose="02020603050405020304" pitchFamily="18" charset="0"/>
              </a:rPr>
              <a:t>kind of assessment methods were considered?</a:t>
            </a:r>
            <a:endParaRPr lang="en-GB" sz="20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endParaRPr>
          </a:p>
          <a:p>
            <a:endParaRPr lang="en-GB" sz="2000" dirty="0">
              <a:solidFill>
                <a:srgbClr val="FFFFFF"/>
              </a:solidFill>
            </a:endParaRPr>
          </a:p>
        </p:txBody>
      </p:sp>
    </p:spTree>
    <p:extLst>
      <p:ext uri="{BB962C8B-B14F-4D97-AF65-F5344CB8AC3E}">
        <p14:creationId xmlns:p14="http://schemas.microsoft.com/office/powerpoint/2010/main" val="113030801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42907-9D9C-2694-2EB6-688C84017D7D}"/>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Ailadrodd - </a:t>
            </a:r>
            <a:r>
              <a:rPr lang="cy-GB" dirty="0" err="1">
                <a:solidFill>
                  <a:srgbClr val="FFFFFF"/>
                </a:solidFill>
              </a:rPr>
              <a:t>AagD</a:t>
            </a:r>
            <a:br>
              <a:rPr lang="en-GB" dirty="0">
                <a:solidFill>
                  <a:srgbClr val="FFFFFF"/>
                </a:solidFill>
              </a:rPr>
            </a:br>
            <a:r>
              <a:rPr lang="en-GB" dirty="0">
                <a:solidFill>
                  <a:srgbClr val="FFFFFF"/>
                </a:solidFill>
              </a:rPr>
              <a:t>Recap - </a:t>
            </a:r>
            <a:r>
              <a:rPr lang="en-GB" dirty="0" err="1">
                <a:solidFill>
                  <a:srgbClr val="FFFFFF"/>
                </a:solidFill>
              </a:rPr>
              <a:t>AfL</a:t>
            </a:r>
            <a:endParaRPr lang="en-GB" dirty="0">
              <a:solidFill>
                <a:srgbClr val="FFFFFF"/>
              </a:solidFill>
            </a:endParaRPr>
          </a:p>
        </p:txBody>
      </p:sp>
      <p:sp>
        <p:nvSpPr>
          <p:cNvPr id="3" name="Content Placeholder 2">
            <a:extLst>
              <a:ext uri="{FF2B5EF4-FFF2-40B4-BE49-F238E27FC236}">
                <a16:creationId xmlns:a16="http://schemas.microsoft.com/office/drawing/2014/main" id="{AFD1CAC7-CCFC-E2DD-7CE1-128A78FCA2C6}"/>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rPr>
              <a:t>Pwy?</a:t>
            </a:r>
          </a:p>
          <a:p>
            <a:r>
              <a:rPr lang="cy-GB" sz="2400" dirty="0">
                <a:solidFill>
                  <a:srgbClr val="FFFFFF"/>
                </a:solidFill>
              </a:rPr>
              <a:t>Beth?</a:t>
            </a:r>
          </a:p>
          <a:p>
            <a:r>
              <a:rPr lang="cy-GB" sz="2400" dirty="0">
                <a:solidFill>
                  <a:srgbClr val="FFFFFF"/>
                </a:solidFill>
              </a:rPr>
              <a:t>Sut?</a:t>
            </a:r>
          </a:p>
        </p:txBody>
      </p:sp>
      <p:sp>
        <p:nvSpPr>
          <p:cNvPr id="4" name="Content Placeholder 3">
            <a:extLst>
              <a:ext uri="{FF2B5EF4-FFF2-40B4-BE49-F238E27FC236}">
                <a16:creationId xmlns:a16="http://schemas.microsoft.com/office/drawing/2014/main" id="{61519980-830A-2B98-FC63-C18EB5A50401}"/>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Who?</a:t>
            </a:r>
          </a:p>
          <a:p>
            <a:r>
              <a:rPr lang="en-GB" sz="2400">
                <a:solidFill>
                  <a:srgbClr val="FFFFFF"/>
                </a:solidFill>
              </a:rPr>
              <a:t>What? </a:t>
            </a:r>
          </a:p>
          <a:p>
            <a:r>
              <a:rPr lang="en-GB" sz="2400">
                <a:solidFill>
                  <a:srgbClr val="FFFFFF"/>
                </a:solidFill>
              </a:rPr>
              <a:t>How?</a:t>
            </a:r>
          </a:p>
        </p:txBody>
      </p:sp>
    </p:spTree>
    <p:extLst>
      <p:ext uri="{BB962C8B-B14F-4D97-AF65-F5344CB8AC3E}">
        <p14:creationId xmlns:p14="http://schemas.microsoft.com/office/powerpoint/2010/main" val="8136666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75A344F-FDC9-0C3A-4916-151D410EE767}"/>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Pwy? – Damcaniaethwyr allweddol</a:t>
            </a:r>
            <a:br>
              <a:rPr lang="en-GB" dirty="0">
                <a:solidFill>
                  <a:srgbClr val="FFFFFF"/>
                </a:solidFill>
              </a:rPr>
            </a:br>
            <a:r>
              <a:rPr lang="en-GB" dirty="0">
                <a:solidFill>
                  <a:srgbClr val="FFFFFF"/>
                </a:solidFill>
              </a:rPr>
              <a:t>Who? – Key theorists</a:t>
            </a:r>
            <a:br>
              <a:rPr lang="en-GB" dirty="0">
                <a:solidFill>
                  <a:srgbClr val="FFFFFF"/>
                </a:solidFill>
              </a:rPr>
            </a:br>
            <a:endParaRPr lang="en-GB" dirty="0">
              <a:solidFill>
                <a:srgbClr val="FFFFFF"/>
              </a:solidFill>
            </a:endParaRPr>
          </a:p>
        </p:txBody>
      </p:sp>
      <p:sp>
        <p:nvSpPr>
          <p:cNvPr id="4" name="Content Placeholder 3">
            <a:extLst>
              <a:ext uri="{FF2B5EF4-FFF2-40B4-BE49-F238E27FC236}">
                <a16:creationId xmlns:a16="http://schemas.microsoft.com/office/drawing/2014/main" id="{52C10F73-DE11-0108-D173-500B740746B1}"/>
              </a:ext>
            </a:extLst>
          </p:cNvPr>
          <p:cNvSpPr>
            <a:spLocks noGrp="1"/>
          </p:cNvSpPr>
          <p:nvPr>
            <p:ph sz="half" idx="1"/>
          </p:nvPr>
        </p:nvSpPr>
        <p:spPr>
          <a:xfrm>
            <a:off x="838200" y="2266345"/>
            <a:ext cx="5097780" cy="3910617"/>
          </a:xfrm>
        </p:spPr>
        <p:txBody>
          <a:bodyPr>
            <a:normAutofit lnSpcReduction="10000"/>
          </a:bodyPr>
          <a:lstStyle/>
          <a:p>
            <a:r>
              <a:rPr lang="cy-GB" sz="2000" dirty="0">
                <a:solidFill>
                  <a:srgbClr val="FFFFFF"/>
                </a:solidFill>
                <a:latin typeface="ff5"/>
              </a:rPr>
              <a:t>Black a Wiliam (1998). ‘</a:t>
            </a:r>
            <a:r>
              <a:rPr lang="cy-GB" sz="2000" i="1" dirty="0" err="1">
                <a:solidFill>
                  <a:srgbClr val="FFFFFF"/>
                </a:solidFill>
                <a:latin typeface="ff5"/>
              </a:rPr>
              <a:t>Inside</a:t>
            </a:r>
            <a:r>
              <a:rPr lang="cy-GB" sz="2000" i="1" dirty="0">
                <a:solidFill>
                  <a:srgbClr val="FFFFFF"/>
                </a:solidFill>
                <a:latin typeface="ff5"/>
              </a:rPr>
              <a:t> the Black </a:t>
            </a:r>
            <a:r>
              <a:rPr lang="cy-GB" sz="2000" i="1" dirty="0" err="1">
                <a:solidFill>
                  <a:srgbClr val="FFFFFF"/>
                </a:solidFill>
                <a:latin typeface="ff5"/>
              </a:rPr>
              <a:t>box</a:t>
            </a:r>
            <a:r>
              <a:rPr lang="cy-GB" sz="2000" dirty="0">
                <a:solidFill>
                  <a:srgbClr val="FFFFFF"/>
                </a:solidFill>
                <a:latin typeface="ff5"/>
              </a:rPr>
              <a:t>’ – mae asesu ffurfiannol yn gydran hanfodol o waith dosbarth ac y gall ei ddatblygu godi safonau cyrhaeddiad. </a:t>
            </a:r>
            <a:r>
              <a:rPr lang="cy-GB" sz="2000" dirty="0">
                <a:solidFill>
                  <a:srgbClr val="FFFFFF"/>
                </a:solidFill>
              </a:rPr>
              <a:t>Black a Wiliam (2018) sy’n defnyddio’r term ‘asesu yn y dosbarth’ i gwmpasu asesu dysgu ac asesu ar gyfer dysgu, pan fydd yr athro’n gyfrifol am wneud penderfyniadau ynghylch yr asesu (y pam, sut a beth).</a:t>
            </a:r>
          </a:p>
          <a:p>
            <a:r>
              <a:rPr lang="cy-GB" sz="2000" dirty="0">
                <a:solidFill>
                  <a:srgbClr val="FFFFFF"/>
                </a:solidFill>
                <a:latin typeface="MuseoSans"/>
              </a:rPr>
              <a:t>Gall arferion </a:t>
            </a:r>
            <a:r>
              <a:rPr lang="cy-GB" sz="2000" dirty="0" err="1">
                <a:solidFill>
                  <a:srgbClr val="FFFFFF"/>
                </a:solidFill>
                <a:latin typeface="MuseoSans"/>
              </a:rPr>
              <a:t>A</a:t>
            </a:r>
            <a:r>
              <a:rPr lang="cy-GB" sz="2000" i="1" dirty="0" err="1">
                <a:solidFill>
                  <a:srgbClr val="FFFFFF"/>
                </a:solidFill>
                <a:latin typeface="MuseoSans"/>
              </a:rPr>
              <a:t>ag</a:t>
            </a:r>
            <a:r>
              <a:rPr lang="cy-GB" sz="2000" dirty="0" err="1">
                <a:solidFill>
                  <a:srgbClr val="FFFFFF"/>
                </a:solidFill>
                <a:latin typeface="MuseoSans"/>
              </a:rPr>
              <a:t>D</a:t>
            </a:r>
            <a:r>
              <a:rPr lang="cy-GB" sz="2000" dirty="0">
                <a:solidFill>
                  <a:srgbClr val="FFFFFF"/>
                </a:solidFill>
                <a:latin typeface="MuseoSans"/>
              </a:rPr>
              <a:t> yn y dosbarth fod yn bwerus – </a:t>
            </a:r>
            <a:r>
              <a:rPr lang="cy-GB" sz="2000" dirty="0" err="1">
                <a:solidFill>
                  <a:srgbClr val="FFFFFF"/>
                </a:solidFill>
                <a:latin typeface="MuseoSans"/>
              </a:rPr>
              <a:t>Hattie</a:t>
            </a:r>
            <a:r>
              <a:rPr lang="cy-GB" sz="2000" dirty="0">
                <a:solidFill>
                  <a:srgbClr val="FFFFFF"/>
                </a:solidFill>
                <a:latin typeface="MuseoSans"/>
              </a:rPr>
              <a:t> (2009) </a:t>
            </a:r>
          </a:p>
        </p:txBody>
      </p:sp>
      <p:sp>
        <p:nvSpPr>
          <p:cNvPr id="7" name="Content Placeholder 6">
            <a:extLst>
              <a:ext uri="{FF2B5EF4-FFF2-40B4-BE49-F238E27FC236}">
                <a16:creationId xmlns:a16="http://schemas.microsoft.com/office/drawing/2014/main" id="{BBAE6D26-C76C-9D13-F493-54B906FA2D3B}"/>
              </a:ext>
            </a:extLst>
          </p:cNvPr>
          <p:cNvSpPr>
            <a:spLocks noGrp="1"/>
          </p:cNvSpPr>
          <p:nvPr>
            <p:ph sz="half" idx="2"/>
          </p:nvPr>
        </p:nvSpPr>
        <p:spPr>
          <a:xfrm>
            <a:off x="6256020" y="2266345"/>
            <a:ext cx="5097780" cy="3910618"/>
          </a:xfrm>
        </p:spPr>
        <p:txBody>
          <a:bodyPr>
            <a:normAutofit lnSpcReduction="10000"/>
          </a:bodyPr>
          <a:lstStyle/>
          <a:p>
            <a:r>
              <a:rPr lang="en-GB" sz="2000" b="0" i="0" dirty="0">
                <a:solidFill>
                  <a:srgbClr val="FFFFFF"/>
                </a:solidFill>
                <a:effectLst/>
                <a:latin typeface="MuseoSans"/>
              </a:rPr>
              <a:t>Black and </a:t>
            </a:r>
            <a:r>
              <a:rPr lang="en-GB" sz="2000" b="0" i="0" dirty="0" err="1">
                <a:solidFill>
                  <a:srgbClr val="FFFFFF"/>
                </a:solidFill>
                <a:effectLst/>
                <a:latin typeface="MuseoSans"/>
              </a:rPr>
              <a:t>Wiliam</a:t>
            </a:r>
            <a:r>
              <a:rPr lang="en-GB" sz="2000" dirty="0">
                <a:solidFill>
                  <a:srgbClr val="FFFFFF"/>
                </a:solidFill>
                <a:latin typeface="MuseoSans"/>
              </a:rPr>
              <a:t> </a:t>
            </a:r>
            <a:r>
              <a:rPr lang="en-GB" sz="2000" b="0" i="0" dirty="0">
                <a:solidFill>
                  <a:srgbClr val="FFFFFF"/>
                </a:solidFill>
                <a:effectLst/>
                <a:latin typeface="MuseoSans"/>
              </a:rPr>
              <a:t>(1998). </a:t>
            </a:r>
            <a:r>
              <a:rPr lang="en-GB" sz="2000" dirty="0">
                <a:solidFill>
                  <a:srgbClr val="FFFFFF"/>
                </a:solidFill>
                <a:latin typeface="MuseoSans"/>
              </a:rPr>
              <a:t>‘</a:t>
            </a:r>
            <a:r>
              <a:rPr lang="en-GB" sz="2000" b="0" i="0" dirty="0">
                <a:solidFill>
                  <a:srgbClr val="FFFFFF"/>
                </a:solidFill>
                <a:effectLst/>
                <a:latin typeface="MuseoSans"/>
              </a:rPr>
              <a:t>Inside the black box’ - f</a:t>
            </a:r>
            <a:r>
              <a:rPr lang="en-GB" sz="2000" b="0" i="0" dirty="0">
                <a:solidFill>
                  <a:srgbClr val="FFFFFF"/>
                </a:solidFill>
                <a:effectLst/>
                <a:latin typeface="ff5"/>
              </a:rPr>
              <a:t>ormative assessment is an essential component of classroom work and that its development can raise standards of achievement. </a:t>
            </a:r>
            <a:r>
              <a:rPr lang="en-GB" sz="2000" dirty="0">
                <a:solidFill>
                  <a:srgbClr val="FFFFFF"/>
                </a:solidFill>
              </a:rPr>
              <a:t>Black and </a:t>
            </a:r>
            <a:r>
              <a:rPr lang="en-GB" sz="2000" dirty="0" err="1">
                <a:solidFill>
                  <a:srgbClr val="FFFFFF"/>
                </a:solidFill>
              </a:rPr>
              <a:t>Wiliam</a:t>
            </a:r>
            <a:r>
              <a:rPr lang="en-GB" sz="2000" dirty="0">
                <a:solidFill>
                  <a:srgbClr val="FFFFFF"/>
                </a:solidFill>
              </a:rPr>
              <a:t> (2018) which uses the term ‘classroom assessment’ to encompass both assessment of and assessment for learning, when the decision-making around the assessment (the why, how and what) lies with the teacher.</a:t>
            </a:r>
            <a:endParaRPr lang="en-GB" sz="2000" b="0" i="0" dirty="0">
              <a:solidFill>
                <a:srgbClr val="FFFFFF"/>
              </a:solidFill>
              <a:effectLst/>
              <a:latin typeface="ff5"/>
            </a:endParaRPr>
          </a:p>
          <a:p>
            <a:r>
              <a:rPr lang="en-GB" sz="2000" b="0" i="0" dirty="0" err="1">
                <a:solidFill>
                  <a:srgbClr val="FFFFFF"/>
                </a:solidFill>
                <a:effectLst/>
                <a:latin typeface="MuseoSans"/>
              </a:rPr>
              <a:t>A</a:t>
            </a:r>
            <a:r>
              <a:rPr lang="en-GB" sz="2000" b="0" i="1" dirty="0" err="1">
                <a:solidFill>
                  <a:srgbClr val="FFFFFF"/>
                </a:solidFill>
                <a:effectLst/>
                <a:latin typeface="MuseoSans"/>
              </a:rPr>
              <a:t>f</a:t>
            </a:r>
            <a:r>
              <a:rPr lang="en-GB" sz="2000" b="0" i="0" dirty="0" err="1">
                <a:solidFill>
                  <a:srgbClr val="FFFFFF"/>
                </a:solidFill>
                <a:effectLst/>
                <a:latin typeface="MuseoSans"/>
              </a:rPr>
              <a:t>L</a:t>
            </a:r>
            <a:r>
              <a:rPr lang="en-GB" sz="2000" b="0" i="0" dirty="0">
                <a:solidFill>
                  <a:srgbClr val="FFFFFF"/>
                </a:solidFill>
                <a:effectLst/>
                <a:latin typeface="MuseoSans"/>
              </a:rPr>
              <a:t> classroom practices are potentially powerful</a:t>
            </a:r>
            <a:r>
              <a:rPr lang="en-GB" sz="2000" dirty="0">
                <a:solidFill>
                  <a:srgbClr val="FFFFFF"/>
                </a:solidFill>
                <a:latin typeface="MuseoSans"/>
              </a:rPr>
              <a:t> - </a:t>
            </a:r>
            <a:r>
              <a:rPr lang="en-GB" sz="2000" b="0" i="0" dirty="0">
                <a:solidFill>
                  <a:srgbClr val="FFFFFF"/>
                </a:solidFill>
                <a:effectLst/>
                <a:latin typeface="MuseoSans"/>
              </a:rPr>
              <a:t>Hattie(2009)</a:t>
            </a:r>
            <a:endParaRPr lang="en-GB" sz="2000" dirty="0">
              <a:solidFill>
                <a:srgbClr val="FFFFFF"/>
              </a:solidFill>
            </a:endParaRPr>
          </a:p>
          <a:p>
            <a:endParaRPr lang="en-GB" sz="2000" dirty="0">
              <a:solidFill>
                <a:srgbClr val="FFFFFF"/>
              </a:solidFill>
            </a:endParaRPr>
          </a:p>
        </p:txBody>
      </p:sp>
    </p:spTree>
    <p:extLst>
      <p:ext uri="{BB962C8B-B14F-4D97-AF65-F5344CB8AC3E}">
        <p14:creationId xmlns:p14="http://schemas.microsoft.com/office/powerpoint/2010/main" val="215836688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3721B-3E20-6336-9E8C-C0E848C201FB}"/>
              </a:ext>
            </a:extLst>
          </p:cNvPr>
          <p:cNvSpPr>
            <a:spLocks noGrp="1"/>
          </p:cNvSpPr>
          <p:nvPr>
            <p:ph type="title"/>
          </p:nvPr>
        </p:nvSpPr>
        <p:spPr/>
        <p:txBody>
          <a:bodyPr>
            <a:normAutofit/>
          </a:bodyPr>
          <a:lstStyle/>
          <a:p>
            <a:r>
              <a:rPr lang="cy-GB" dirty="0">
                <a:solidFill>
                  <a:srgbClr val="FFFFFF"/>
                </a:solidFill>
              </a:rPr>
              <a:t>Beth?</a:t>
            </a:r>
            <a:br>
              <a:rPr lang="en-GB" dirty="0">
                <a:solidFill>
                  <a:srgbClr val="FFFFFF"/>
                </a:solidFill>
              </a:rPr>
            </a:br>
            <a:r>
              <a:rPr lang="en-GB" dirty="0">
                <a:solidFill>
                  <a:srgbClr val="FFFFFF"/>
                </a:solidFill>
              </a:rPr>
              <a:t>What?</a:t>
            </a:r>
          </a:p>
        </p:txBody>
      </p:sp>
      <p:sp>
        <p:nvSpPr>
          <p:cNvPr id="3" name="Content Placeholder 2">
            <a:extLst>
              <a:ext uri="{FF2B5EF4-FFF2-40B4-BE49-F238E27FC236}">
                <a16:creationId xmlns:a16="http://schemas.microsoft.com/office/drawing/2014/main" id="{C0A3D9AC-1938-3B0C-5587-7223B0F8CECD}"/>
              </a:ext>
            </a:extLst>
          </p:cNvPr>
          <p:cNvSpPr>
            <a:spLocks noGrp="1"/>
          </p:cNvSpPr>
          <p:nvPr>
            <p:ph sz="half" idx="1"/>
          </p:nvPr>
        </p:nvSpPr>
        <p:spPr/>
        <p:txBody>
          <a:bodyPr>
            <a:normAutofit fontScale="85000" lnSpcReduction="20000"/>
          </a:bodyPr>
          <a:lstStyle/>
          <a:p>
            <a:pPr eaLnBrk="1" hangingPunct="1"/>
            <a:r>
              <a:rPr lang="cy-GB" sz="2400" i="1" dirty="0">
                <a:solidFill>
                  <a:srgbClr val="FFFFFF"/>
                </a:solidFill>
              </a:rPr>
              <a:t>Asesu ar gyfer dysgu yw’r broses o geisio a dehongli tystiolaeth i’w defnyddio gan ddysgwyr a’u hathrawon i benderfynu ble mae’r dysgwyr arni o ran eu dysgu, i ble mae angen iddynt fynd a’r ffordd orau o gyrraedd yno. </a:t>
            </a:r>
            <a:r>
              <a:rPr lang="cy-GB" sz="2400" dirty="0">
                <a:solidFill>
                  <a:srgbClr val="FFFFFF"/>
                </a:solidFill>
              </a:rPr>
              <a:t>Grŵp Diwygio Asesu (2002)</a:t>
            </a:r>
          </a:p>
          <a:p>
            <a:pPr eaLnBrk="1" hangingPunct="1"/>
            <a:r>
              <a:rPr lang="cy-GB" sz="2400" dirty="0">
                <a:solidFill>
                  <a:srgbClr val="FFFFFF"/>
                </a:solidFill>
                <a:latin typeface="MuseoSans"/>
              </a:rPr>
              <a:t>Nododd Black a Wiliam (1998) ddau gam gweithredu a allai wneud arferion gwerthuso’n “ffurfiannol”:</a:t>
            </a:r>
          </a:p>
          <a:p>
            <a:pPr lvl="1"/>
            <a:r>
              <a:rPr lang="cy-GB" sz="1800" dirty="0">
                <a:solidFill>
                  <a:srgbClr val="FFFFFF"/>
                </a:solidFill>
                <a:latin typeface="MuseoSans"/>
              </a:rPr>
              <a:t>roedd angen ymwybyddiaeth o’r bwlch yn y galluoedd presennol mewn perthynas â’r nod a ddymunir</a:t>
            </a:r>
          </a:p>
          <a:p>
            <a:pPr lvl="1"/>
            <a:r>
              <a:rPr lang="cy-GB" sz="1800" dirty="0">
                <a:solidFill>
                  <a:srgbClr val="FFFFFF"/>
                </a:solidFill>
                <a:latin typeface="MuseoSans"/>
              </a:rPr>
              <a:t>angen gweithredu i gau’r bwlch.</a:t>
            </a:r>
          </a:p>
        </p:txBody>
      </p:sp>
      <p:sp>
        <p:nvSpPr>
          <p:cNvPr id="4" name="Content Placeholder 3">
            <a:extLst>
              <a:ext uri="{FF2B5EF4-FFF2-40B4-BE49-F238E27FC236}">
                <a16:creationId xmlns:a16="http://schemas.microsoft.com/office/drawing/2014/main" id="{532F4694-10CC-B75E-4310-F5AA0BCDBE9F}"/>
              </a:ext>
            </a:extLst>
          </p:cNvPr>
          <p:cNvSpPr>
            <a:spLocks noGrp="1"/>
          </p:cNvSpPr>
          <p:nvPr>
            <p:ph sz="half" idx="2"/>
          </p:nvPr>
        </p:nvSpPr>
        <p:spPr/>
        <p:txBody>
          <a:bodyPr>
            <a:normAutofit fontScale="85000" lnSpcReduction="20000"/>
          </a:bodyPr>
          <a:lstStyle/>
          <a:p>
            <a:pPr eaLnBrk="1" hangingPunct="1"/>
            <a:r>
              <a:rPr lang="en-GB" altLang="en-US" sz="2400" i="1" dirty="0">
                <a:solidFill>
                  <a:srgbClr val="FFFFFF"/>
                </a:solidFill>
              </a:rPr>
              <a:t>Assessment for learning is the process of seeking and interpreting evidence for use by learners and their teachers to decide where the learners are in their learning, where they need to go and how best to get there. </a:t>
            </a:r>
            <a:r>
              <a:rPr lang="en-GB" altLang="en-US" sz="2400" dirty="0">
                <a:solidFill>
                  <a:srgbClr val="FFFFFF"/>
                </a:solidFill>
              </a:rPr>
              <a:t>Assessment Reform Group (2002)</a:t>
            </a:r>
          </a:p>
          <a:p>
            <a:r>
              <a:rPr lang="en-GB" sz="2400" b="0" i="0" dirty="0">
                <a:solidFill>
                  <a:srgbClr val="FFFFFF"/>
                </a:solidFill>
                <a:effectLst/>
                <a:latin typeface="MuseoSans"/>
              </a:rPr>
              <a:t>Black and </a:t>
            </a:r>
            <a:r>
              <a:rPr lang="en-GB" sz="2400" b="0" i="0" dirty="0" err="1">
                <a:solidFill>
                  <a:srgbClr val="FF0000"/>
                </a:solidFill>
                <a:effectLst/>
                <a:latin typeface="MuseoSans"/>
              </a:rPr>
              <a:t>Wiliam</a:t>
            </a:r>
            <a:r>
              <a:rPr lang="en-GB" sz="2400" b="0" i="0" dirty="0">
                <a:solidFill>
                  <a:srgbClr val="FFFFFF"/>
                </a:solidFill>
                <a:effectLst/>
                <a:latin typeface="MuseoSans"/>
              </a:rPr>
              <a:t> (1998) identified two actions that could make evaluation practices “formative”; </a:t>
            </a:r>
            <a:endParaRPr lang="en-GB" sz="2400" dirty="0">
              <a:solidFill>
                <a:srgbClr val="FFFFFF"/>
              </a:solidFill>
              <a:latin typeface="MuseoSans"/>
            </a:endParaRPr>
          </a:p>
          <a:p>
            <a:pPr lvl="1"/>
            <a:r>
              <a:rPr lang="en-GB" sz="1800" b="0" i="0" dirty="0">
                <a:solidFill>
                  <a:srgbClr val="FFFFFF"/>
                </a:solidFill>
                <a:effectLst/>
                <a:latin typeface="MuseoSans"/>
              </a:rPr>
              <a:t>learners needed awareness of the gap in current capabilities relative to the desired goal </a:t>
            </a:r>
            <a:endParaRPr lang="en-GB" sz="1800" dirty="0">
              <a:solidFill>
                <a:srgbClr val="FFFFFF"/>
              </a:solidFill>
              <a:latin typeface="MuseoSans"/>
            </a:endParaRPr>
          </a:p>
          <a:p>
            <a:pPr lvl="1"/>
            <a:r>
              <a:rPr lang="en-GB" sz="1800" b="0" i="0" dirty="0">
                <a:solidFill>
                  <a:srgbClr val="FFFFFF"/>
                </a:solidFill>
                <a:effectLst/>
                <a:latin typeface="MuseoSans"/>
              </a:rPr>
              <a:t>need to take action to close the gap. </a:t>
            </a:r>
            <a:endParaRPr lang="en-GB" sz="1800" dirty="0">
              <a:solidFill>
                <a:srgbClr val="FFFFFF"/>
              </a:solidFill>
            </a:endParaRPr>
          </a:p>
          <a:p>
            <a:endParaRPr lang="en-GB" dirty="0"/>
          </a:p>
        </p:txBody>
      </p:sp>
    </p:spTree>
    <p:extLst>
      <p:ext uri="{BB962C8B-B14F-4D97-AF65-F5344CB8AC3E}">
        <p14:creationId xmlns:p14="http://schemas.microsoft.com/office/powerpoint/2010/main" val="1695637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031" name="Picture 1030">
            <a:extLst>
              <a:ext uri="{FF2B5EF4-FFF2-40B4-BE49-F238E27FC236}">
                <a16:creationId xmlns:a16="http://schemas.microsoft.com/office/drawing/2014/main" id="{C9ECDD5C-152A-4CC7-8333-0F367B3A62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33" name="Picture 1032">
            <a:extLst>
              <a:ext uri="{FF2B5EF4-FFF2-40B4-BE49-F238E27FC236}">
                <a16:creationId xmlns:a16="http://schemas.microsoft.com/office/drawing/2014/main" id="{7F5C92A3-369B-43F3-BDCE-E560B1B0EC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35" name="Oval 1034">
            <a:extLst>
              <a:ext uri="{FF2B5EF4-FFF2-40B4-BE49-F238E27FC236}">
                <a16:creationId xmlns:a16="http://schemas.microsoft.com/office/drawing/2014/main" id="{AEBE9F1A-B38D-446E-83AE-14B17CE77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7" name="Picture 1036">
            <a:extLst>
              <a:ext uri="{FF2B5EF4-FFF2-40B4-BE49-F238E27FC236}">
                <a16:creationId xmlns:a16="http://schemas.microsoft.com/office/drawing/2014/main" id="{915B5014-A7EC-4BA6-9C83-8840CF81DB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39" name="Picture 1038">
            <a:extLst>
              <a:ext uri="{FF2B5EF4-FFF2-40B4-BE49-F238E27FC236}">
                <a16:creationId xmlns:a16="http://schemas.microsoft.com/office/drawing/2014/main" id="{022C43AB-86D7-420D-8AD7-DC0A15FDD0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041" name="Rectangle 1040">
            <a:extLst>
              <a:ext uri="{FF2B5EF4-FFF2-40B4-BE49-F238E27FC236}">
                <a16:creationId xmlns:a16="http://schemas.microsoft.com/office/drawing/2014/main" id="{5E3EB826-A471-488F-9E8A-D65528A3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3" name="Rectangle 1042">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44893CFD-B5E1-D45B-B95C-80E2D12CDFDB}"/>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tretch>
            <a:fillRect/>
          </a:stretch>
        </p:blipFill>
        <p:spPr bwMode="auto">
          <a:xfrm>
            <a:off x="2561832" y="643467"/>
            <a:ext cx="5641809" cy="5571066"/>
          </a:xfrm>
          <a:prstGeom prst="rect">
            <a:avLst/>
          </a:prstGeom>
          <a:noFill/>
          <a:extLst>
            <a:ext uri="{909E8E84-426E-40DD-AFC4-6F175D3DCCD1}">
              <a14:hiddenFill xmlns:a14="http://schemas.microsoft.com/office/drawing/2010/main">
                <a:solidFill>
                  <a:srgbClr val="FFFFFF"/>
                </a:solidFill>
              </a14:hiddenFill>
            </a:ext>
          </a:extLst>
        </p:spPr>
      </p:pic>
      <p:sp>
        <p:nvSpPr>
          <p:cNvPr id="1045" name="Rectangle 1044">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24746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9C3635A-C59F-4F72-FD15-9C7436EB2717}"/>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Sut?</a:t>
            </a:r>
            <a:br>
              <a:rPr lang="en-GB" dirty="0">
                <a:solidFill>
                  <a:srgbClr val="FFFFFF"/>
                </a:solidFill>
              </a:rPr>
            </a:br>
            <a:r>
              <a:rPr lang="en-GB" dirty="0">
                <a:solidFill>
                  <a:srgbClr val="FFFFFF"/>
                </a:solidFill>
              </a:rPr>
              <a:t>How?</a:t>
            </a:r>
          </a:p>
        </p:txBody>
      </p:sp>
      <p:sp>
        <p:nvSpPr>
          <p:cNvPr id="5" name="Content Placeholder 4">
            <a:extLst>
              <a:ext uri="{FF2B5EF4-FFF2-40B4-BE49-F238E27FC236}">
                <a16:creationId xmlns:a16="http://schemas.microsoft.com/office/drawing/2014/main" id="{74C329FD-EC2E-5186-B9AE-0FBE1AC6E10B}"/>
              </a:ext>
            </a:extLst>
          </p:cNvPr>
          <p:cNvSpPr>
            <a:spLocks noGrp="1"/>
          </p:cNvSpPr>
          <p:nvPr>
            <p:ph sz="half" idx="1"/>
          </p:nvPr>
        </p:nvSpPr>
        <p:spPr>
          <a:xfrm>
            <a:off x="838200" y="2266345"/>
            <a:ext cx="5097780" cy="3910617"/>
          </a:xfrm>
        </p:spPr>
        <p:txBody>
          <a:bodyPr>
            <a:normAutofit fontScale="92500" lnSpcReduction="10000"/>
          </a:bodyPr>
          <a:lstStyle/>
          <a:p>
            <a:pPr marL="0" indent="0">
              <a:buNone/>
            </a:pPr>
            <a:r>
              <a:rPr lang="cy-GB" sz="2000" dirty="0">
                <a:solidFill>
                  <a:srgbClr val="FFFFFF"/>
                </a:solidFill>
              </a:rPr>
              <a:t>Yr hanfodion</a:t>
            </a:r>
          </a:p>
          <a:p>
            <a:r>
              <a:rPr lang="cy-GB" sz="2000" dirty="0">
                <a:solidFill>
                  <a:srgbClr val="FFFFFF"/>
                </a:solidFill>
              </a:rPr>
              <a:t>Deall ble mae’r dysgwyr arni o ran eu dysgu</a:t>
            </a:r>
          </a:p>
          <a:p>
            <a:r>
              <a:rPr lang="cy-GB" sz="2000" dirty="0">
                <a:solidFill>
                  <a:srgbClr val="FFFFFF"/>
                </a:solidFill>
              </a:rPr>
              <a:t>Bwriad Dysgu clir a rennir</a:t>
            </a:r>
          </a:p>
          <a:p>
            <a:r>
              <a:rPr lang="cy-GB" sz="2000" dirty="0">
                <a:solidFill>
                  <a:srgbClr val="FFFFFF"/>
                </a:solidFill>
              </a:rPr>
              <a:t>Meini prawf llwyddiant clir a rennir</a:t>
            </a:r>
          </a:p>
          <a:p>
            <a:r>
              <a:rPr lang="cy-GB" sz="2000" dirty="0">
                <a:solidFill>
                  <a:srgbClr val="FFFFFF"/>
                </a:solidFill>
              </a:rPr>
              <a:t>Mwyhau cyfleoedd i feddwl yn ofalus am gwestiynu da ac effeithiol</a:t>
            </a:r>
          </a:p>
          <a:p>
            <a:r>
              <a:rPr lang="cy-GB" sz="2000" dirty="0">
                <a:solidFill>
                  <a:srgbClr val="FFFFFF"/>
                </a:solidFill>
              </a:rPr>
              <a:t>Adborth o Ansawdd</a:t>
            </a:r>
          </a:p>
          <a:p>
            <a:r>
              <a:rPr lang="cy-GB" sz="2000" dirty="0">
                <a:solidFill>
                  <a:srgbClr val="FFFFFF"/>
                </a:solidFill>
              </a:rPr>
              <a:t>Hunanasesu</a:t>
            </a:r>
          </a:p>
          <a:p>
            <a:r>
              <a:rPr lang="cy-GB" sz="2000" dirty="0">
                <a:solidFill>
                  <a:srgbClr val="FFFFFF"/>
                </a:solidFill>
              </a:rPr>
              <a:t>Asesu Cymheiriaid</a:t>
            </a:r>
          </a:p>
        </p:txBody>
      </p:sp>
      <p:sp>
        <p:nvSpPr>
          <p:cNvPr id="6" name="Content Placeholder 5">
            <a:extLst>
              <a:ext uri="{FF2B5EF4-FFF2-40B4-BE49-F238E27FC236}">
                <a16:creationId xmlns:a16="http://schemas.microsoft.com/office/drawing/2014/main" id="{6A96EF15-90FC-AC6A-803F-BC0F52E2F3D5}"/>
              </a:ext>
            </a:extLst>
          </p:cNvPr>
          <p:cNvSpPr>
            <a:spLocks noGrp="1"/>
          </p:cNvSpPr>
          <p:nvPr>
            <p:ph sz="half" idx="2"/>
          </p:nvPr>
        </p:nvSpPr>
        <p:spPr>
          <a:xfrm>
            <a:off x="6256020" y="2266345"/>
            <a:ext cx="5097780" cy="3910618"/>
          </a:xfrm>
        </p:spPr>
        <p:txBody>
          <a:bodyPr>
            <a:normAutofit fontScale="92500" lnSpcReduction="10000"/>
          </a:bodyPr>
          <a:lstStyle/>
          <a:p>
            <a:pPr marL="0" indent="0">
              <a:buNone/>
            </a:pPr>
            <a:r>
              <a:rPr lang="en-GB" sz="2000" dirty="0">
                <a:solidFill>
                  <a:srgbClr val="FFFFFF"/>
                </a:solidFill>
              </a:rPr>
              <a:t>The basics</a:t>
            </a:r>
          </a:p>
          <a:p>
            <a:r>
              <a:rPr lang="en-GB" sz="2000" dirty="0">
                <a:solidFill>
                  <a:srgbClr val="FFFFFF"/>
                </a:solidFill>
              </a:rPr>
              <a:t>Understanding where the learners stand in their learning</a:t>
            </a:r>
          </a:p>
          <a:p>
            <a:r>
              <a:rPr lang="en-GB" sz="2000" dirty="0">
                <a:solidFill>
                  <a:srgbClr val="FFFFFF"/>
                </a:solidFill>
              </a:rPr>
              <a:t>Clear and shared Learning Intention</a:t>
            </a:r>
          </a:p>
          <a:p>
            <a:r>
              <a:rPr lang="en-GB" sz="2000" dirty="0">
                <a:solidFill>
                  <a:srgbClr val="FFFFFF"/>
                </a:solidFill>
              </a:rPr>
              <a:t>Clear and shared success criteria</a:t>
            </a:r>
          </a:p>
          <a:p>
            <a:r>
              <a:rPr lang="en-GB" sz="2000" dirty="0">
                <a:solidFill>
                  <a:srgbClr val="FFFFFF"/>
                </a:solidFill>
              </a:rPr>
              <a:t>Maximising opportunities to think through good and effective questioning</a:t>
            </a:r>
          </a:p>
          <a:p>
            <a:r>
              <a:rPr lang="en-GB" sz="2000" dirty="0">
                <a:solidFill>
                  <a:srgbClr val="FFFFFF"/>
                </a:solidFill>
              </a:rPr>
              <a:t>Quality Feedback</a:t>
            </a:r>
          </a:p>
          <a:p>
            <a:r>
              <a:rPr lang="en-GB" sz="2000" dirty="0">
                <a:solidFill>
                  <a:srgbClr val="FFFFFF"/>
                </a:solidFill>
              </a:rPr>
              <a:t>Self-Assessment</a:t>
            </a:r>
          </a:p>
          <a:p>
            <a:r>
              <a:rPr lang="en-GB" sz="2000" dirty="0">
                <a:solidFill>
                  <a:srgbClr val="FFFFFF"/>
                </a:solidFill>
              </a:rPr>
              <a:t>Peer-Assessment </a:t>
            </a:r>
          </a:p>
        </p:txBody>
      </p:sp>
    </p:spTree>
    <p:extLst>
      <p:ext uri="{BB962C8B-B14F-4D97-AF65-F5344CB8AC3E}">
        <p14:creationId xmlns:p14="http://schemas.microsoft.com/office/powerpoint/2010/main" val="4223202993"/>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626B4-4B39-ABAC-A5BF-AEE499122419}"/>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Sut?</a:t>
            </a:r>
            <a:br>
              <a:rPr lang="en-GB" dirty="0">
                <a:solidFill>
                  <a:srgbClr val="FFFFFF"/>
                </a:solidFill>
              </a:rPr>
            </a:br>
            <a:r>
              <a:rPr lang="en-GB" dirty="0">
                <a:solidFill>
                  <a:srgbClr val="FFFFFF"/>
                </a:solidFill>
              </a:rPr>
              <a:t>How?</a:t>
            </a:r>
          </a:p>
        </p:txBody>
      </p:sp>
      <p:sp>
        <p:nvSpPr>
          <p:cNvPr id="4" name="Content Placeholder 3">
            <a:extLst>
              <a:ext uri="{FF2B5EF4-FFF2-40B4-BE49-F238E27FC236}">
                <a16:creationId xmlns:a16="http://schemas.microsoft.com/office/drawing/2014/main" id="{29303373-DD59-EA8D-DC2A-5FBCD04900E3}"/>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rPr>
              <a:t>Sut ydyn ni’n gwneud hyn?</a:t>
            </a:r>
          </a:p>
          <a:p>
            <a:r>
              <a:rPr lang="cy-GB" sz="2400" dirty="0">
                <a:solidFill>
                  <a:srgbClr val="FFFFFF"/>
                </a:solidFill>
              </a:rPr>
              <a:t>Goleuadau Traffig</a:t>
            </a:r>
          </a:p>
          <a:p>
            <a:r>
              <a:rPr lang="cy-GB" sz="2400" dirty="0">
                <a:solidFill>
                  <a:srgbClr val="FFFFFF"/>
                </a:solidFill>
              </a:rPr>
              <a:t>Dwy seren a dymuniad</a:t>
            </a:r>
          </a:p>
          <a:p>
            <a:r>
              <a:rPr lang="cy-GB" sz="2400" dirty="0">
                <a:solidFill>
                  <a:srgbClr val="FFFFFF"/>
                </a:solidFill>
              </a:rPr>
              <a:t>Bysedd bawd</a:t>
            </a:r>
          </a:p>
          <a:p>
            <a:pPr marL="0" indent="0">
              <a:buNone/>
            </a:pPr>
            <a:r>
              <a:rPr lang="cy-GB" sz="2400" dirty="0">
                <a:solidFill>
                  <a:srgbClr val="FFFFFF"/>
                </a:solidFill>
              </a:rPr>
              <a:t>Beth arall?</a:t>
            </a:r>
          </a:p>
        </p:txBody>
      </p:sp>
      <p:sp>
        <p:nvSpPr>
          <p:cNvPr id="5" name="Content Placeholder 4">
            <a:extLst>
              <a:ext uri="{FF2B5EF4-FFF2-40B4-BE49-F238E27FC236}">
                <a16:creationId xmlns:a16="http://schemas.microsoft.com/office/drawing/2014/main" id="{01F15CAD-029C-2193-6E44-965EBBF7869A}"/>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How do we do it?</a:t>
            </a:r>
          </a:p>
          <a:p>
            <a:r>
              <a:rPr lang="en-GB" sz="2400">
                <a:solidFill>
                  <a:srgbClr val="FFFFFF"/>
                </a:solidFill>
              </a:rPr>
              <a:t>Traffic Lights</a:t>
            </a:r>
          </a:p>
          <a:p>
            <a:r>
              <a:rPr lang="en-GB" sz="2400">
                <a:solidFill>
                  <a:srgbClr val="FFFFFF"/>
                </a:solidFill>
              </a:rPr>
              <a:t>Two stars and a wish</a:t>
            </a:r>
          </a:p>
          <a:p>
            <a:r>
              <a:rPr lang="en-GB" sz="2400">
                <a:solidFill>
                  <a:srgbClr val="FFFFFF"/>
                </a:solidFill>
              </a:rPr>
              <a:t>Thumbs</a:t>
            </a:r>
          </a:p>
          <a:p>
            <a:pPr marL="0" indent="0">
              <a:buNone/>
            </a:pPr>
            <a:r>
              <a:rPr lang="en-GB" sz="2400">
                <a:solidFill>
                  <a:srgbClr val="FFFFFF"/>
                </a:solidFill>
              </a:rPr>
              <a:t>What else?</a:t>
            </a:r>
          </a:p>
        </p:txBody>
      </p:sp>
    </p:spTree>
    <p:extLst>
      <p:ext uri="{BB962C8B-B14F-4D97-AF65-F5344CB8AC3E}">
        <p14:creationId xmlns:p14="http://schemas.microsoft.com/office/powerpoint/2010/main" val="1074712661"/>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26AE-B5AA-674B-99CB-AF6016E4512C}"/>
              </a:ext>
            </a:extLst>
          </p:cNvPr>
          <p:cNvSpPr>
            <a:spLocks noGrp="1"/>
          </p:cNvSpPr>
          <p:nvPr>
            <p:ph type="title"/>
          </p:nvPr>
        </p:nvSpPr>
        <p:spPr/>
        <p:txBody>
          <a:bodyPr/>
          <a:lstStyle/>
          <a:p>
            <a:r>
              <a:rPr lang="cy-GB" dirty="0"/>
              <a:t>Darllen Pellach</a:t>
            </a:r>
            <a:br>
              <a:rPr lang="en-GB" dirty="0"/>
            </a:br>
            <a:r>
              <a:rPr lang="en-GB" dirty="0"/>
              <a:t>Further Reading</a:t>
            </a:r>
          </a:p>
        </p:txBody>
      </p:sp>
      <p:sp>
        <p:nvSpPr>
          <p:cNvPr id="5" name="Content Placeholder 4">
            <a:extLst>
              <a:ext uri="{FF2B5EF4-FFF2-40B4-BE49-F238E27FC236}">
                <a16:creationId xmlns:a16="http://schemas.microsoft.com/office/drawing/2014/main" id="{CE43A565-795C-35DB-1BEA-D36E1EE81190}"/>
              </a:ext>
            </a:extLst>
          </p:cNvPr>
          <p:cNvSpPr>
            <a:spLocks noGrp="1"/>
          </p:cNvSpPr>
          <p:nvPr>
            <p:ph idx="1"/>
          </p:nvPr>
        </p:nvSpPr>
        <p:spPr/>
        <p:txBody>
          <a:bodyPr/>
          <a:lstStyle/>
          <a:p>
            <a:r>
              <a:rPr lang="en-GB" dirty="0">
                <a:hlinkClick r:id="rId2"/>
              </a:rPr>
              <a:t>Frontiers | Is Assessment for Learning Really Assessment? (frontiersin.org)</a:t>
            </a:r>
            <a:endParaRPr lang="en-GB" dirty="0"/>
          </a:p>
        </p:txBody>
      </p:sp>
    </p:spTree>
    <p:extLst>
      <p:ext uri="{BB962C8B-B14F-4D97-AF65-F5344CB8AC3E}">
        <p14:creationId xmlns:p14="http://schemas.microsoft.com/office/powerpoint/2010/main" val="2633503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D6683-1C09-4AA1-D45C-DBCC47DC1BF0}"/>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Asesu yn y Cwricwlwm i Gymru</a:t>
            </a:r>
            <a:br>
              <a:rPr lang="en-GB" dirty="0">
                <a:solidFill>
                  <a:srgbClr val="FFFFFF"/>
                </a:solidFill>
              </a:rPr>
            </a:br>
            <a:r>
              <a:rPr lang="en-GB" dirty="0">
                <a:solidFill>
                  <a:srgbClr val="FFFFFF"/>
                </a:solidFill>
              </a:rPr>
              <a:t>Assessment in the Curriculum for Wales</a:t>
            </a:r>
          </a:p>
        </p:txBody>
      </p:sp>
      <p:sp>
        <p:nvSpPr>
          <p:cNvPr id="4" name="Content Placeholder 3">
            <a:extLst>
              <a:ext uri="{FF2B5EF4-FFF2-40B4-BE49-F238E27FC236}">
                <a16:creationId xmlns:a16="http://schemas.microsoft.com/office/drawing/2014/main" id="{68C4A704-1EC0-B007-1B92-CB79EA451047}"/>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latin typeface="Arial" panose="020B0604020202020204" pitchFamily="34" charset="0"/>
                <a:cs typeface="Arial" panose="020B0604020202020204" pitchFamily="34" charset="0"/>
              </a:rPr>
              <a:t>Yn ôl y </a:t>
            </a:r>
            <a:r>
              <a:rPr lang="cy-GB" sz="2400" dirty="0" err="1">
                <a:solidFill>
                  <a:srgbClr val="FFFFFF"/>
                </a:solidFill>
                <a:latin typeface="Arial" panose="020B0604020202020204" pitchFamily="34" charset="0"/>
                <a:cs typeface="Arial" panose="020B0604020202020204" pitchFamily="34" charset="0"/>
              </a:rPr>
              <a:t>CiG</a:t>
            </a:r>
            <a:r>
              <a:rPr lang="cy-GB" sz="2400" dirty="0">
                <a:solidFill>
                  <a:srgbClr val="FFFFFF"/>
                </a:solidFill>
                <a:latin typeface="Arial" panose="020B0604020202020204" pitchFamily="34" charset="0"/>
                <a:cs typeface="Arial" panose="020B0604020202020204" pitchFamily="34" charset="0"/>
              </a:rPr>
              <a:t> (2022) rydyn ni’n asesu er mwyn:</a:t>
            </a:r>
          </a:p>
          <a:p>
            <a:pPr>
              <a:buFont typeface="Arial" panose="020B0604020202020204" pitchFamily="34" charset="0"/>
              <a:buChar char="•"/>
            </a:pPr>
            <a:r>
              <a:rPr lang="cy-GB" sz="2400" dirty="0">
                <a:solidFill>
                  <a:srgbClr val="FFFFFF"/>
                </a:solidFill>
                <a:latin typeface="Arial" panose="020B0604020202020204" pitchFamily="34" charset="0"/>
                <a:cs typeface="Arial" panose="020B0604020202020204" pitchFamily="34" charset="0"/>
              </a:rPr>
              <a:t>cefnogi dysgwyr unigol yn barhaus, o ddydd i ddydd</a:t>
            </a:r>
          </a:p>
          <a:p>
            <a:pPr>
              <a:buFont typeface="Arial" panose="020B0604020202020204" pitchFamily="34" charset="0"/>
              <a:buChar char="•"/>
            </a:pPr>
            <a:r>
              <a:rPr lang="cy-GB" sz="2400" dirty="0">
                <a:solidFill>
                  <a:srgbClr val="FFFFFF"/>
                </a:solidFill>
                <a:latin typeface="Arial" panose="020B0604020202020204" pitchFamily="34" charset="0"/>
                <a:cs typeface="Arial" panose="020B0604020202020204" pitchFamily="34" charset="0"/>
              </a:rPr>
              <a:t>nodi, cipio ac adfyfyrio ar gynnydd dysgwyr unigol dros amser</a:t>
            </a:r>
          </a:p>
          <a:p>
            <a:pPr>
              <a:buFont typeface="Arial" panose="020B0604020202020204" pitchFamily="34" charset="0"/>
              <a:buChar char="•"/>
            </a:pPr>
            <a:r>
              <a:rPr lang="cy-GB" sz="2400" dirty="0">
                <a:solidFill>
                  <a:srgbClr val="FFFFFF"/>
                </a:solidFill>
                <a:latin typeface="Arial" panose="020B0604020202020204" pitchFamily="34" charset="0"/>
                <a:cs typeface="Arial" panose="020B0604020202020204" pitchFamily="34" charset="0"/>
              </a:rPr>
              <a:t>deall cynnydd grŵp er mwyn adfyfyrio ar ymarfer</a:t>
            </a:r>
          </a:p>
        </p:txBody>
      </p:sp>
      <p:sp>
        <p:nvSpPr>
          <p:cNvPr id="5" name="Content Placeholder 4">
            <a:extLst>
              <a:ext uri="{FF2B5EF4-FFF2-40B4-BE49-F238E27FC236}">
                <a16:creationId xmlns:a16="http://schemas.microsoft.com/office/drawing/2014/main" id="{057BB415-9570-2613-DE86-3CBC8C2A09F5}"/>
              </a:ext>
            </a:extLst>
          </p:cNvPr>
          <p:cNvSpPr>
            <a:spLocks noGrp="1"/>
          </p:cNvSpPr>
          <p:nvPr>
            <p:ph sz="half" idx="2"/>
          </p:nvPr>
        </p:nvSpPr>
        <p:spPr>
          <a:xfrm>
            <a:off x="6256020" y="2266345"/>
            <a:ext cx="5097780" cy="3910618"/>
          </a:xfrm>
        </p:spPr>
        <p:txBody>
          <a:bodyPr>
            <a:normAutofit/>
          </a:bodyPr>
          <a:lstStyle/>
          <a:p>
            <a:pPr marL="0" indent="0" fontAlgn="base">
              <a:buNone/>
            </a:pPr>
            <a:r>
              <a:rPr lang="en-GB" sz="2400" b="0" i="0" dirty="0">
                <a:solidFill>
                  <a:srgbClr val="FFFFFF"/>
                </a:solidFill>
                <a:effectLst/>
                <a:latin typeface="Arial" panose="020B0604020202020204" pitchFamily="34" charset="0"/>
              </a:rPr>
              <a:t>According to </a:t>
            </a:r>
            <a:r>
              <a:rPr lang="en-GB" sz="2400" b="0" i="0" dirty="0" err="1">
                <a:solidFill>
                  <a:srgbClr val="FFFFFF"/>
                </a:solidFill>
                <a:effectLst/>
                <a:latin typeface="Arial" panose="020B0604020202020204" pitchFamily="34" charset="0"/>
              </a:rPr>
              <a:t>CfW</a:t>
            </a:r>
            <a:r>
              <a:rPr lang="en-GB" sz="2400" dirty="0">
                <a:solidFill>
                  <a:srgbClr val="FFFFFF"/>
                </a:solidFill>
                <a:latin typeface="Arial" panose="020B0604020202020204" pitchFamily="34" charset="0"/>
              </a:rPr>
              <a:t>(2022) we assess to:</a:t>
            </a:r>
            <a:endParaRPr lang="en-GB" sz="2400" b="0" i="0" dirty="0">
              <a:solidFill>
                <a:srgbClr val="FFFFFF"/>
              </a:solidFill>
              <a:effectLst/>
              <a:latin typeface="Arial" panose="020B0604020202020204" pitchFamily="34" charset="0"/>
            </a:endParaRPr>
          </a:p>
          <a:p>
            <a:pPr fontAlgn="base">
              <a:buFont typeface="Arial" panose="020B0604020202020204" pitchFamily="34" charset="0"/>
              <a:buChar char="•"/>
            </a:pPr>
            <a:r>
              <a:rPr lang="en-GB" sz="2400" b="0" i="0" dirty="0">
                <a:solidFill>
                  <a:srgbClr val="FFFFFF"/>
                </a:solidFill>
                <a:effectLst/>
                <a:latin typeface="Arial" panose="020B0604020202020204" pitchFamily="34" charset="0"/>
              </a:rPr>
              <a:t>support individual learners on an ongoing, day-to-day basis</a:t>
            </a:r>
          </a:p>
          <a:p>
            <a:pPr fontAlgn="base">
              <a:buFont typeface="Arial" panose="020B0604020202020204" pitchFamily="34" charset="0"/>
              <a:buChar char="•"/>
            </a:pPr>
            <a:r>
              <a:rPr lang="en-GB" sz="2400" b="0" i="0" dirty="0">
                <a:solidFill>
                  <a:srgbClr val="FFFFFF"/>
                </a:solidFill>
                <a:effectLst/>
                <a:latin typeface="Arial" panose="020B0604020202020204" pitchFamily="34" charset="0"/>
              </a:rPr>
              <a:t>identify, capture and reflect on individual learner progress over time</a:t>
            </a:r>
          </a:p>
          <a:p>
            <a:pPr fontAlgn="base">
              <a:buFont typeface="Arial" panose="020B0604020202020204" pitchFamily="34" charset="0"/>
              <a:buChar char="•"/>
            </a:pPr>
            <a:r>
              <a:rPr lang="en-GB" sz="2400" b="0" i="0" dirty="0">
                <a:solidFill>
                  <a:srgbClr val="FFFFFF"/>
                </a:solidFill>
                <a:effectLst/>
                <a:latin typeface="Arial" panose="020B0604020202020204" pitchFamily="34" charset="0"/>
              </a:rPr>
              <a:t>understand group progress in order to reflect on practice</a:t>
            </a:r>
          </a:p>
          <a:p>
            <a:pPr marL="0" indent="0">
              <a:buNone/>
            </a:pPr>
            <a:endParaRPr lang="en-GB" sz="2400" dirty="0">
              <a:solidFill>
                <a:srgbClr val="FFFFFF"/>
              </a:solidFill>
            </a:endParaRPr>
          </a:p>
        </p:txBody>
      </p:sp>
    </p:spTree>
    <p:extLst>
      <p:ext uri="{BB962C8B-B14F-4D97-AF65-F5344CB8AC3E}">
        <p14:creationId xmlns:p14="http://schemas.microsoft.com/office/powerpoint/2010/main" val="2937399687"/>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28158-15EF-32E9-9AF3-72574E2B95C2}"/>
              </a:ext>
            </a:extLst>
          </p:cNvPr>
          <p:cNvSpPr>
            <a:spLocks noGrp="1"/>
          </p:cNvSpPr>
          <p:nvPr>
            <p:ph type="title"/>
          </p:nvPr>
        </p:nvSpPr>
        <p:spPr>
          <a:xfrm>
            <a:off x="838200" y="620742"/>
            <a:ext cx="10515600" cy="1325563"/>
          </a:xfrm>
        </p:spPr>
        <p:txBody>
          <a:bodyPr>
            <a:normAutofit/>
          </a:bodyPr>
          <a:lstStyle/>
          <a:p>
            <a:endParaRPr lang="en-GB">
              <a:solidFill>
                <a:srgbClr val="FFFFFF"/>
              </a:solidFill>
            </a:endParaRPr>
          </a:p>
        </p:txBody>
      </p:sp>
      <p:sp>
        <p:nvSpPr>
          <p:cNvPr id="3" name="Content Placeholder 2">
            <a:extLst>
              <a:ext uri="{FF2B5EF4-FFF2-40B4-BE49-F238E27FC236}">
                <a16:creationId xmlns:a16="http://schemas.microsoft.com/office/drawing/2014/main" id="{13312063-4AEF-4608-9CC5-8CAEEC20B77C}"/>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rPr>
              <a:t>A yw’r farn hon ar asesu’n wahanol i’ch profiad personol chi o asesu neu’r hyn rydych chi wedi’i arsylwi?</a:t>
            </a:r>
          </a:p>
          <a:p>
            <a:r>
              <a:rPr lang="cy-GB" sz="2400" dirty="0">
                <a:solidFill>
                  <a:srgbClr val="FFFFFF"/>
                </a:solidFill>
              </a:rPr>
              <a:t>Sut mae hyn yn cysylltu â syniadau ynghylch </a:t>
            </a:r>
            <a:r>
              <a:rPr lang="cy-GB" sz="2400" dirty="0" err="1">
                <a:solidFill>
                  <a:srgbClr val="FFFFFF"/>
                </a:solidFill>
              </a:rPr>
              <a:t>AagD</a:t>
            </a:r>
            <a:r>
              <a:rPr lang="cy-GB" sz="2400" dirty="0">
                <a:solidFill>
                  <a:srgbClr val="FFFFFF"/>
                </a:solidFill>
              </a:rPr>
              <a:t>?</a:t>
            </a:r>
          </a:p>
        </p:txBody>
      </p:sp>
      <p:sp>
        <p:nvSpPr>
          <p:cNvPr id="4" name="Content Placeholder 3">
            <a:extLst>
              <a:ext uri="{FF2B5EF4-FFF2-40B4-BE49-F238E27FC236}">
                <a16:creationId xmlns:a16="http://schemas.microsoft.com/office/drawing/2014/main" id="{F50F7165-C57A-3A32-1652-BAB519A963FF}"/>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Is this view of assessment different to your own personal experience of assessment or what you have observed?</a:t>
            </a:r>
          </a:p>
          <a:p>
            <a:r>
              <a:rPr lang="en-GB" sz="2400">
                <a:solidFill>
                  <a:srgbClr val="FFFFFF"/>
                </a:solidFill>
              </a:rPr>
              <a:t>How does this link to notions of AfL?</a:t>
            </a:r>
          </a:p>
        </p:txBody>
      </p:sp>
    </p:spTree>
    <p:extLst>
      <p:ext uri="{BB962C8B-B14F-4D97-AF65-F5344CB8AC3E}">
        <p14:creationId xmlns:p14="http://schemas.microsoft.com/office/powerpoint/2010/main" val="3378116449"/>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542B2-49EE-09A8-87D3-671709297D3D}"/>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Newidiadau allweddol mewn asesu</a:t>
            </a:r>
            <a:br>
              <a:rPr lang="en-GB" dirty="0">
                <a:solidFill>
                  <a:srgbClr val="FFFFFF"/>
                </a:solidFill>
              </a:rPr>
            </a:br>
            <a:r>
              <a:rPr lang="en-GB" dirty="0">
                <a:solidFill>
                  <a:srgbClr val="FFFFFF"/>
                </a:solidFill>
              </a:rPr>
              <a:t>Key changes in assessment</a:t>
            </a:r>
          </a:p>
        </p:txBody>
      </p:sp>
      <p:sp>
        <p:nvSpPr>
          <p:cNvPr id="3" name="Content Placeholder 2">
            <a:extLst>
              <a:ext uri="{FF2B5EF4-FFF2-40B4-BE49-F238E27FC236}">
                <a16:creationId xmlns:a16="http://schemas.microsoft.com/office/drawing/2014/main" id="{81A923B9-CB13-01C1-194E-23037F14A996}"/>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latin typeface="Arial" panose="020B0604020202020204" pitchFamily="34" charset="0"/>
                <a:cs typeface="Arial" panose="020B0604020202020204" pitchFamily="34" charset="0"/>
              </a:rPr>
              <a:t>Cefnu ar asesiadau athrawon sy’n ofynnol yn genedlaethol</a:t>
            </a:r>
          </a:p>
          <a:p>
            <a:r>
              <a:rPr lang="cy-GB" sz="2400" dirty="0">
                <a:solidFill>
                  <a:srgbClr val="FFFFFF"/>
                </a:solidFill>
                <a:latin typeface="Arial" panose="020B0604020202020204" pitchFamily="34" charset="0"/>
                <a:cs typeface="Arial" panose="020B0604020202020204" pitchFamily="34" charset="0"/>
              </a:rPr>
              <a:t>Bydd ysgolion a lleoliadau’n datblygu trefniadau asesu i gefnogi pob dysgwr unigol i wneud cynnydd mewn perthynas â chwricwlwm eu hysgol/lleoliad.</a:t>
            </a:r>
          </a:p>
        </p:txBody>
      </p:sp>
      <p:sp>
        <p:nvSpPr>
          <p:cNvPr id="4" name="Content Placeholder 3">
            <a:extLst>
              <a:ext uri="{FF2B5EF4-FFF2-40B4-BE49-F238E27FC236}">
                <a16:creationId xmlns:a16="http://schemas.microsoft.com/office/drawing/2014/main" id="{599E3E73-C98E-41E8-E3A0-D5272A2EB086}"/>
              </a:ext>
            </a:extLst>
          </p:cNvPr>
          <p:cNvSpPr>
            <a:spLocks noGrp="1"/>
          </p:cNvSpPr>
          <p:nvPr>
            <p:ph sz="half" idx="2"/>
          </p:nvPr>
        </p:nvSpPr>
        <p:spPr>
          <a:xfrm>
            <a:off x="6256020" y="2266345"/>
            <a:ext cx="5097780" cy="3910618"/>
          </a:xfrm>
        </p:spPr>
        <p:txBody>
          <a:bodyPr>
            <a:normAutofit/>
          </a:bodyPr>
          <a:lstStyle/>
          <a:p>
            <a:r>
              <a:rPr lang="en-GB" sz="2400" dirty="0">
                <a:solidFill>
                  <a:srgbClr val="FFFFFF"/>
                </a:solidFill>
                <a:latin typeface="Arial" panose="020B0604020202020204" pitchFamily="34" charset="0"/>
              </a:rPr>
              <a:t>M</a:t>
            </a:r>
            <a:r>
              <a:rPr lang="en-GB" sz="2400" b="0" i="0" dirty="0">
                <a:solidFill>
                  <a:srgbClr val="FFFFFF"/>
                </a:solidFill>
                <a:effectLst/>
                <a:latin typeface="Arial" panose="020B0604020202020204" pitchFamily="34" charset="0"/>
              </a:rPr>
              <a:t>oving away from nationally required teacher assessments </a:t>
            </a:r>
          </a:p>
          <a:p>
            <a:r>
              <a:rPr lang="en-GB" sz="2400" b="0" i="0" dirty="0">
                <a:solidFill>
                  <a:srgbClr val="FFFFFF"/>
                </a:solidFill>
                <a:effectLst/>
                <a:latin typeface="Arial" panose="020B0604020202020204" pitchFamily="34" charset="0"/>
              </a:rPr>
              <a:t>Schools and settings will develop assessment arrangements to support each individual learner to progress in relation to their school/setting’s curriculum</a:t>
            </a:r>
            <a:r>
              <a:rPr lang="en-GB" sz="2400" dirty="0">
                <a:solidFill>
                  <a:srgbClr val="FFFFFF"/>
                </a:solidFill>
                <a:latin typeface="Arial" panose="020B0604020202020204" pitchFamily="34" charset="0"/>
              </a:rPr>
              <a:t>. </a:t>
            </a:r>
            <a:endParaRPr lang="en-GB" sz="2400" dirty="0">
              <a:solidFill>
                <a:srgbClr val="FFFFFF"/>
              </a:solidFill>
            </a:endParaRPr>
          </a:p>
        </p:txBody>
      </p:sp>
    </p:spTree>
    <p:extLst>
      <p:ext uri="{BB962C8B-B14F-4D97-AF65-F5344CB8AC3E}">
        <p14:creationId xmlns:p14="http://schemas.microsoft.com/office/powerpoint/2010/main" val="3931933613"/>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7368-22DC-DF2A-314C-B79507425D74}"/>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Newidiadau allweddol mewn asesu</a:t>
            </a:r>
            <a:br>
              <a:rPr lang="en-GB" dirty="0">
                <a:solidFill>
                  <a:srgbClr val="FFFFFF"/>
                </a:solidFill>
              </a:rPr>
            </a:br>
            <a:r>
              <a:rPr lang="en-GB" dirty="0">
                <a:solidFill>
                  <a:srgbClr val="FFFFFF"/>
                </a:solidFill>
              </a:rPr>
              <a:t>Key changes in assessment</a:t>
            </a:r>
          </a:p>
        </p:txBody>
      </p:sp>
      <p:sp>
        <p:nvSpPr>
          <p:cNvPr id="3" name="Content Placeholder 2">
            <a:extLst>
              <a:ext uri="{FF2B5EF4-FFF2-40B4-BE49-F238E27FC236}">
                <a16:creationId xmlns:a16="http://schemas.microsoft.com/office/drawing/2014/main" id="{D856BE29-81C6-0272-5048-A5ED652174E7}"/>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latin typeface="Arial" panose="020B0604020202020204" pitchFamily="34" charset="0"/>
                <a:cs typeface="Arial" panose="020B0604020202020204" pitchFamily="34" charset="0"/>
              </a:rPr>
              <a:t>Asesu cynnydd dysgwyr yn barhaus, nid ar adegau penodol</a:t>
            </a:r>
          </a:p>
          <a:p>
            <a:r>
              <a:rPr lang="cy-GB" sz="2400" dirty="0">
                <a:solidFill>
                  <a:srgbClr val="FFFFFF"/>
                </a:solidFill>
                <a:latin typeface="Arial" panose="020B0604020202020204" pitchFamily="34" charset="0"/>
                <a:cs typeface="Arial" panose="020B0604020202020204" pitchFamily="34" charset="0"/>
              </a:rPr>
              <a:t>rhoi’r gorau i’r dull ‘ffit orau’</a:t>
            </a:r>
          </a:p>
          <a:p>
            <a:r>
              <a:rPr lang="cy-GB" sz="2400" dirty="0">
                <a:solidFill>
                  <a:srgbClr val="FFFFFF"/>
                </a:solidFill>
                <a:latin typeface="Arial" panose="020B0604020202020204" pitchFamily="34" charset="0"/>
                <a:cs typeface="Arial" panose="020B0604020202020204" pitchFamily="34" charset="0"/>
              </a:rPr>
              <a:t>datblygu darlun cyfannol o’r dysgwyr – eu cryfderau, meysydd i’w gwella a’r cymorth a’r her sydd eu hangen i ddatblygu eu dysgu. </a:t>
            </a:r>
          </a:p>
        </p:txBody>
      </p:sp>
      <p:sp>
        <p:nvSpPr>
          <p:cNvPr id="4" name="Content Placeholder 3">
            <a:extLst>
              <a:ext uri="{FF2B5EF4-FFF2-40B4-BE49-F238E27FC236}">
                <a16:creationId xmlns:a16="http://schemas.microsoft.com/office/drawing/2014/main" id="{18D09918-B464-35D3-CBE5-74123879F5CA}"/>
              </a:ext>
            </a:extLst>
          </p:cNvPr>
          <p:cNvSpPr>
            <a:spLocks noGrp="1"/>
          </p:cNvSpPr>
          <p:nvPr>
            <p:ph sz="half" idx="2"/>
          </p:nvPr>
        </p:nvSpPr>
        <p:spPr>
          <a:xfrm>
            <a:off x="6256020" y="2266345"/>
            <a:ext cx="5097780" cy="3910618"/>
          </a:xfrm>
        </p:spPr>
        <p:txBody>
          <a:bodyPr>
            <a:normAutofit/>
          </a:bodyPr>
          <a:lstStyle/>
          <a:p>
            <a:r>
              <a:rPr lang="en-GB" sz="2400" dirty="0">
                <a:solidFill>
                  <a:srgbClr val="FFFFFF"/>
                </a:solidFill>
                <a:latin typeface="Arial" panose="020B0604020202020204" pitchFamily="34" charset="0"/>
              </a:rPr>
              <a:t>C</a:t>
            </a:r>
            <a:r>
              <a:rPr lang="en-GB" sz="2400" b="0" i="0" dirty="0">
                <a:solidFill>
                  <a:srgbClr val="FFFFFF"/>
                </a:solidFill>
                <a:effectLst/>
                <a:latin typeface="Arial" panose="020B0604020202020204" pitchFamily="34" charset="0"/>
              </a:rPr>
              <a:t>ontinuously assessing learners’ progress not at specific points</a:t>
            </a:r>
          </a:p>
          <a:p>
            <a:r>
              <a:rPr lang="en-GB" sz="2400" b="0" i="0" dirty="0">
                <a:solidFill>
                  <a:srgbClr val="FFFFFF"/>
                </a:solidFill>
                <a:effectLst/>
                <a:latin typeface="Arial" panose="020B0604020202020204" pitchFamily="34" charset="0"/>
              </a:rPr>
              <a:t>‘best fit’ approach scrapped</a:t>
            </a:r>
          </a:p>
          <a:p>
            <a:r>
              <a:rPr lang="en-GB" sz="2400" b="0" i="0" dirty="0">
                <a:solidFill>
                  <a:srgbClr val="FFFFFF"/>
                </a:solidFill>
                <a:effectLst/>
                <a:latin typeface="Arial" panose="020B0604020202020204" pitchFamily="34" charset="0"/>
              </a:rPr>
              <a:t>develop a holistic picture of the learner – their strengths, areas for improvement and the support and challenge needed to take their learning forward.</a:t>
            </a:r>
            <a:endParaRPr lang="en-GB" sz="2400" dirty="0">
              <a:solidFill>
                <a:srgbClr val="FFFFFF"/>
              </a:solidFill>
            </a:endParaRPr>
          </a:p>
        </p:txBody>
      </p:sp>
    </p:spTree>
    <p:extLst>
      <p:ext uri="{BB962C8B-B14F-4D97-AF65-F5344CB8AC3E}">
        <p14:creationId xmlns:p14="http://schemas.microsoft.com/office/powerpoint/2010/main" val="3798764994"/>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6E353-9DE1-186E-156A-74642BC2F663}"/>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Sut olwg fydd ar hyn yn ymarferol?</a:t>
            </a:r>
            <a:br>
              <a:rPr lang="en-GB" dirty="0">
                <a:solidFill>
                  <a:srgbClr val="FFFFFF"/>
                </a:solidFill>
              </a:rPr>
            </a:br>
            <a:r>
              <a:rPr lang="en-GB" dirty="0">
                <a:solidFill>
                  <a:srgbClr val="FFFFFF"/>
                </a:solidFill>
              </a:rPr>
              <a:t>What will it look like in practice?</a:t>
            </a:r>
          </a:p>
        </p:txBody>
      </p:sp>
      <p:sp>
        <p:nvSpPr>
          <p:cNvPr id="3" name="Content Placeholder 2">
            <a:extLst>
              <a:ext uri="{FF2B5EF4-FFF2-40B4-BE49-F238E27FC236}">
                <a16:creationId xmlns:a16="http://schemas.microsoft.com/office/drawing/2014/main" id="{89FA5B88-6CA1-B1FD-72F4-413904FD7618}"/>
              </a:ext>
            </a:extLst>
          </p:cNvPr>
          <p:cNvSpPr>
            <a:spLocks noGrp="1"/>
          </p:cNvSpPr>
          <p:nvPr>
            <p:ph sz="half" idx="1"/>
          </p:nvPr>
        </p:nvSpPr>
        <p:spPr>
          <a:xfrm>
            <a:off x="838200" y="2266345"/>
            <a:ext cx="5097780" cy="3910617"/>
          </a:xfrm>
        </p:spPr>
        <p:txBody>
          <a:bodyPr>
            <a:normAutofit/>
          </a:bodyPr>
          <a:lstStyle/>
          <a:p>
            <a:r>
              <a:rPr lang="cy-GB" sz="2400" dirty="0">
                <a:solidFill>
                  <a:srgbClr val="FFFFFF"/>
                </a:solidFill>
                <a:latin typeface="Arial" panose="020B0604020202020204" pitchFamily="34" charset="0"/>
                <a:cs typeface="Arial" panose="020B0604020202020204" pitchFamily="34" charset="0"/>
              </a:rPr>
              <a:t>asesu ffurfiannol</a:t>
            </a:r>
          </a:p>
          <a:p>
            <a:r>
              <a:rPr lang="cy-GB" sz="2400" dirty="0">
                <a:solidFill>
                  <a:srgbClr val="FFFFFF"/>
                </a:solidFill>
                <a:latin typeface="Arial" panose="020B0604020202020204" pitchFamily="34" charset="0"/>
                <a:cs typeface="Arial" panose="020B0604020202020204" pitchFamily="34" charset="0"/>
              </a:rPr>
              <a:t>adborth o ansawdd uchel i ddysgwyr</a:t>
            </a:r>
          </a:p>
          <a:p>
            <a:r>
              <a:rPr lang="cy-GB" sz="2400" dirty="0">
                <a:solidFill>
                  <a:srgbClr val="FFFFFF"/>
                </a:solidFill>
                <a:latin typeface="Arial" panose="020B0604020202020204" pitchFamily="34" charset="0"/>
                <a:cs typeface="Arial" panose="020B0604020202020204" pitchFamily="34" charset="0"/>
              </a:rPr>
              <a:t>hunanasesu</a:t>
            </a:r>
          </a:p>
          <a:p>
            <a:r>
              <a:rPr lang="cy-GB" sz="2400" dirty="0">
                <a:solidFill>
                  <a:srgbClr val="FFFFFF"/>
                </a:solidFill>
                <a:latin typeface="Arial" panose="020B0604020202020204" pitchFamily="34" charset="0"/>
                <a:cs typeface="Arial" panose="020B0604020202020204" pitchFamily="34" charset="0"/>
              </a:rPr>
              <a:t>asesu cymheiriaid</a:t>
            </a:r>
          </a:p>
          <a:p>
            <a:r>
              <a:rPr lang="cy-GB" sz="2400" dirty="0">
                <a:solidFill>
                  <a:srgbClr val="FFFFFF"/>
                </a:solidFill>
                <a:latin typeface="Arial" panose="020B0604020202020204" pitchFamily="34" charset="0"/>
                <a:cs typeface="Arial" panose="020B0604020202020204" pitchFamily="34" charset="0"/>
              </a:rPr>
              <a:t>cysylltiad hanfodol rhwng y cwricwlwm, asesu ac addysgeg </a:t>
            </a:r>
          </a:p>
        </p:txBody>
      </p:sp>
      <p:sp>
        <p:nvSpPr>
          <p:cNvPr id="4" name="Content Placeholder 3">
            <a:extLst>
              <a:ext uri="{FF2B5EF4-FFF2-40B4-BE49-F238E27FC236}">
                <a16:creationId xmlns:a16="http://schemas.microsoft.com/office/drawing/2014/main" id="{4109FA3F-4605-C3B1-4854-2163DD596F92}"/>
              </a:ext>
            </a:extLst>
          </p:cNvPr>
          <p:cNvSpPr>
            <a:spLocks noGrp="1"/>
          </p:cNvSpPr>
          <p:nvPr>
            <p:ph sz="half" idx="2"/>
          </p:nvPr>
        </p:nvSpPr>
        <p:spPr>
          <a:xfrm>
            <a:off x="6256020" y="2266345"/>
            <a:ext cx="5097780" cy="3910618"/>
          </a:xfrm>
        </p:spPr>
        <p:txBody>
          <a:bodyPr>
            <a:normAutofit/>
          </a:bodyPr>
          <a:lstStyle/>
          <a:p>
            <a:r>
              <a:rPr lang="en-GB" sz="2400" b="0" i="0" dirty="0">
                <a:solidFill>
                  <a:srgbClr val="FFFFFF"/>
                </a:solidFill>
                <a:effectLst/>
                <a:latin typeface="Arial" panose="020B0604020202020204" pitchFamily="34" charset="0"/>
              </a:rPr>
              <a:t>formative assessment</a:t>
            </a:r>
          </a:p>
          <a:p>
            <a:r>
              <a:rPr lang="en-GB" sz="2400" b="0" i="0" dirty="0">
                <a:solidFill>
                  <a:srgbClr val="FFFFFF"/>
                </a:solidFill>
                <a:effectLst/>
                <a:latin typeface="Arial" panose="020B0604020202020204" pitchFamily="34" charset="0"/>
              </a:rPr>
              <a:t>high quality feedback to learners, </a:t>
            </a:r>
          </a:p>
          <a:p>
            <a:r>
              <a:rPr lang="en-GB" sz="2400" b="0" i="0" dirty="0">
                <a:solidFill>
                  <a:srgbClr val="FFFFFF"/>
                </a:solidFill>
                <a:effectLst/>
                <a:latin typeface="Arial" panose="020B0604020202020204" pitchFamily="34" charset="0"/>
              </a:rPr>
              <a:t>self-assessment</a:t>
            </a:r>
          </a:p>
          <a:p>
            <a:r>
              <a:rPr lang="en-GB" sz="2400" b="0" i="0" dirty="0">
                <a:solidFill>
                  <a:srgbClr val="FFFFFF"/>
                </a:solidFill>
                <a:effectLst/>
                <a:latin typeface="Arial" panose="020B0604020202020204" pitchFamily="34" charset="0"/>
              </a:rPr>
              <a:t>peer-assessment</a:t>
            </a:r>
          </a:p>
          <a:p>
            <a:r>
              <a:rPr lang="en-GB" sz="2400" b="0" i="0" dirty="0">
                <a:solidFill>
                  <a:srgbClr val="FFFFFF"/>
                </a:solidFill>
                <a:effectLst/>
                <a:latin typeface="Arial" panose="020B0604020202020204" pitchFamily="34" charset="0"/>
              </a:rPr>
              <a:t>curriculum, assessment and pedagogy </a:t>
            </a:r>
            <a:r>
              <a:rPr lang="en-GB" sz="2400" dirty="0">
                <a:solidFill>
                  <a:srgbClr val="FFFFFF"/>
                </a:solidFill>
                <a:latin typeface="Arial" panose="020B0604020202020204" pitchFamily="34" charset="0"/>
              </a:rPr>
              <a:t>intrinsically linked</a:t>
            </a:r>
            <a:endParaRPr lang="en-GB" sz="2400" dirty="0">
              <a:solidFill>
                <a:srgbClr val="FFFFFF"/>
              </a:solidFill>
            </a:endParaRPr>
          </a:p>
        </p:txBody>
      </p:sp>
    </p:spTree>
    <p:extLst>
      <p:ext uri="{BB962C8B-B14F-4D97-AF65-F5344CB8AC3E}">
        <p14:creationId xmlns:p14="http://schemas.microsoft.com/office/powerpoint/2010/main" val="1841617527"/>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0296D-7C32-E950-C0D8-EA627F4C14D8}"/>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Beth arall?</a:t>
            </a:r>
            <a:br>
              <a:rPr lang="en-GB" dirty="0">
                <a:solidFill>
                  <a:srgbClr val="FFFFFF"/>
                </a:solidFill>
              </a:rPr>
            </a:br>
            <a:r>
              <a:rPr lang="en-GB" dirty="0">
                <a:solidFill>
                  <a:srgbClr val="FFFFFF"/>
                </a:solidFill>
              </a:rPr>
              <a:t>What else? </a:t>
            </a:r>
          </a:p>
        </p:txBody>
      </p:sp>
      <p:sp>
        <p:nvSpPr>
          <p:cNvPr id="3" name="Content Placeholder 2">
            <a:extLst>
              <a:ext uri="{FF2B5EF4-FFF2-40B4-BE49-F238E27FC236}">
                <a16:creationId xmlns:a16="http://schemas.microsoft.com/office/drawing/2014/main" id="{19AD736B-1E05-F940-9C08-DE3077758DCD}"/>
              </a:ext>
            </a:extLst>
          </p:cNvPr>
          <p:cNvSpPr>
            <a:spLocks noGrp="1"/>
          </p:cNvSpPr>
          <p:nvPr>
            <p:ph sz="half" idx="1"/>
          </p:nvPr>
        </p:nvSpPr>
        <p:spPr>
          <a:xfrm>
            <a:off x="838200" y="2266345"/>
            <a:ext cx="5097780" cy="3910617"/>
          </a:xfrm>
        </p:spPr>
        <p:txBody>
          <a:bodyPr>
            <a:normAutofit/>
          </a:bodyPr>
          <a:lstStyle/>
          <a:p>
            <a:r>
              <a:rPr lang="cy-GB" sz="2200" dirty="0">
                <a:solidFill>
                  <a:srgbClr val="FFFFFF"/>
                </a:solidFill>
                <a:latin typeface="Arial" panose="020B0604020202020204" pitchFamily="34" charset="0"/>
                <a:cs typeface="Arial" panose="020B0604020202020204" pitchFamily="34" charset="0"/>
              </a:rPr>
              <a:t>Asesir dysgwyr ar adeg mynediad i ysgol neu leoliad er mwyn helpu’r ymarferwyr i gael dealltwriaeth o alluoedd, sgiliau a gwybodaeth dysgwr mewn perthynas â’r cwricwlwm, nodi camau nesaf o ran cynnydd a’r addysg a’r dysgu sydd eu hangen i wneud y cynnydd hwnnw.</a:t>
            </a:r>
          </a:p>
          <a:p>
            <a:r>
              <a:rPr lang="cy-GB" sz="2200" dirty="0">
                <a:solidFill>
                  <a:srgbClr val="FFFFFF"/>
                </a:solidFill>
                <a:latin typeface="Arial" panose="020B0604020202020204" pitchFamily="34" charset="0"/>
                <a:cs typeface="Arial" panose="020B0604020202020204" pitchFamily="34" charset="0"/>
              </a:rPr>
              <a:t>Bydd Asesiadau Personol ar gyfer darllen a rhifedd yn parhau</a:t>
            </a:r>
          </a:p>
          <a:p>
            <a:endParaRPr lang="cy-GB" sz="2400" dirty="0">
              <a:solidFill>
                <a:srgbClr val="FFFFFF"/>
              </a:solidFill>
            </a:endParaRPr>
          </a:p>
        </p:txBody>
      </p:sp>
      <p:sp>
        <p:nvSpPr>
          <p:cNvPr id="4" name="Content Placeholder 3">
            <a:extLst>
              <a:ext uri="{FF2B5EF4-FFF2-40B4-BE49-F238E27FC236}">
                <a16:creationId xmlns:a16="http://schemas.microsoft.com/office/drawing/2014/main" id="{4A0ACC58-0ECA-8733-C9AB-0C15A2DF3E34}"/>
              </a:ext>
            </a:extLst>
          </p:cNvPr>
          <p:cNvSpPr>
            <a:spLocks noGrp="1"/>
          </p:cNvSpPr>
          <p:nvPr>
            <p:ph sz="half" idx="2"/>
          </p:nvPr>
        </p:nvSpPr>
        <p:spPr>
          <a:xfrm>
            <a:off x="6256020" y="2266345"/>
            <a:ext cx="5097780" cy="3910618"/>
          </a:xfrm>
        </p:spPr>
        <p:txBody>
          <a:bodyPr>
            <a:normAutofit/>
          </a:bodyPr>
          <a:lstStyle/>
          <a:p>
            <a:r>
              <a:rPr lang="en-GB" sz="2200" dirty="0">
                <a:solidFill>
                  <a:srgbClr val="FFFFFF"/>
                </a:solidFill>
                <a:latin typeface="Arial" panose="020B0604020202020204" pitchFamily="34" charset="0"/>
              </a:rPr>
              <a:t>Leaners will be </a:t>
            </a:r>
            <a:r>
              <a:rPr lang="en-GB" sz="2200" b="0" i="0" dirty="0">
                <a:solidFill>
                  <a:srgbClr val="FFFFFF"/>
                </a:solidFill>
                <a:effectLst/>
                <a:latin typeface="Arial" panose="020B0604020202020204" pitchFamily="34" charset="0"/>
              </a:rPr>
              <a:t>assessed on entry to a school or setting to help practitioners gain an understanding of the capabilities, skills and knowledge of a learner in relation to the curriculum, identify next steps in progression and the teaching and learning needed to make that progress. </a:t>
            </a:r>
          </a:p>
          <a:p>
            <a:r>
              <a:rPr lang="en-GB" sz="2200" b="0" i="0" dirty="0">
                <a:solidFill>
                  <a:srgbClr val="FFFFFF"/>
                </a:solidFill>
                <a:effectLst/>
                <a:latin typeface="Arial" panose="020B0604020202020204" pitchFamily="34" charset="0"/>
              </a:rPr>
              <a:t>Personalised Assessments for reading and numeracy will continue</a:t>
            </a:r>
            <a:endParaRPr lang="en-GB" sz="2200" dirty="0">
              <a:solidFill>
                <a:srgbClr val="FFFFFF"/>
              </a:solidFill>
            </a:endParaRPr>
          </a:p>
        </p:txBody>
      </p:sp>
    </p:spTree>
    <p:extLst>
      <p:ext uri="{BB962C8B-B14F-4D97-AF65-F5344CB8AC3E}">
        <p14:creationId xmlns:p14="http://schemas.microsoft.com/office/powerpoint/2010/main" val="30736973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9F2DD-F09B-8BCC-EA6C-F290FE71E6E9}"/>
              </a:ext>
            </a:extLst>
          </p:cNvPr>
          <p:cNvSpPr>
            <a:spLocks noGrp="1"/>
          </p:cNvSpPr>
          <p:nvPr>
            <p:ph type="title"/>
          </p:nvPr>
        </p:nvSpPr>
        <p:spPr>
          <a:xfrm>
            <a:off x="838200" y="620742"/>
            <a:ext cx="10515600" cy="1325563"/>
          </a:xfrm>
        </p:spPr>
        <p:txBody>
          <a:bodyPr>
            <a:normAutofit fontScale="90000"/>
          </a:bodyPr>
          <a:lstStyle/>
          <a:p>
            <a:r>
              <a:rPr lang="cy-GB" dirty="0">
                <a:solidFill>
                  <a:srgbClr val="FFFFFF"/>
                </a:solidFill>
              </a:rPr>
              <a:t>TASG 2 – Beth ydych chi’n ei feddwl?</a:t>
            </a:r>
            <a:br>
              <a:rPr lang="en-GB" dirty="0">
                <a:solidFill>
                  <a:srgbClr val="FFFFFF"/>
                </a:solidFill>
              </a:rPr>
            </a:br>
            <a:r>
              <a:rPr lang="en-GB" dirty="0">
                <a:solidFill>
                  <a:srgbClr val="FFFFFF"/>
                </a:solidFill>
              </a:rPr>
              <a:t>TASK 2- What do you think?</a:t>
            </a:r>
          </a:p>
        </p:txBody>
      </p:sp>
      <p:sp>
        <p:nvSpPr>
          <p:cNvPr id="3" name="Content Placeholder 2">
            <a:extLst>
              <a:ext uri="{FF2B5EF4-FFF2-40B4-BE49-F238E27FC236}">
                <a16:creationId xmlns:a16="http://schemas.microsoft.com/office/drawing/2014/main" id="{EEABD22E-6437-D2F8-85B9-778E4280C0B7}"/>
              </a:ext>
            </a:extLst>
          </p:cNvPr>
          <p:cNvSpPr>
            <a:spLocks noGrp="1"/>
          </p:cNvSpPr>
          <p:nvPr>
            <p:ph sz="half" idx="1"/>
          </p:nvPr>
        </p:nvSpPr>
        <p:spPr>
          <a:xfrm>
            <a:off x="838200" y="2266345"/>
            <a:ext cx="5097780" cy="3910617"/>
          </a:xfrm>
        </p:spPr>
        <p:txBody>
          <a:bodyPr>
            <a:normAutofit lnSpcReduction="10000"/>
          </a:bodyPr>
          <a:lstStyle/>
          <a:p>
            <a:r>
              <a:rPr lang="cy-GB" sz="2400" dirty="0">
                <a:solidFill>
                  <a:srgbClr val="FFFFFF"/>
                </a:solidFill>
              </a:rPr>
              <a:t>Darllenwch y canlynol:</a:t>
            </a:r>
          </a:p>
          <a:p>
            <a:r>
              <a:rPr lang="cy-GB" sz="2400" dirty="0">
                <a:solidFill>
                  <a:srgbClr val="99FFCC"/>
                </a:solidFill>
                <a:hlinkClick r:id="rId2">
                  <a:extLst>
                    <a:ext uri="{A12FA001-AC4F-418D-AE19-62706E023703}">
                      <ahyp:hlinkClr xmlns:ahyp="http://schemas.microsoft.com/office/drawing/2018/hyperlinkcolor" val="tx"/>
                    </a:ext>
                  </a:extLst>
                </a:hlinkClick>
              </a:rPr>
              <a:t>Cefnogi cynnydd dysgwyr canllawiau asesu - Hwb (</a:t>
            </a:r>
            <a:r>
              <a:rPr lang="cy-GB" sz="2400" dirty="0" err="1">
                <a:solidFill>
                  <a:srgbClr val="99FFCC"/>
                </a:solidFill>
                <a:hlinkClick r:id="rId2">
                  <a:extLst>
                    <a:ext uri="{A12FA001-AC4F-418D-AE19-62706E023703}">
                      <ahyp:hlinkClr xmlns:ahyp="http://schemas.microsoft.com/office/drawing/2018/hyperlinkcolor" val="tx"/>
                    </a:ext>
                  </a:extLst>
                </a:hlinkClick>
              </a:rPr>
              <a:t>gov.wales</a:t>
            </a:r>
            <a:r>
              <a:rPr lang="cy-GB" sz="2400" dirty="0">
                <a:solidFill>
                  <a:srgbClr val="99FFCC"/>
                </a:solidFill>
                <a:hlinkClick r:id="rId2">
                  <a:extLst>
                    <a:ext uri="{A12FA001-AC4F-418D-AE19-62706E023703}">
                      <ahyp:hlinkClr xmlns:ahyp="http://schemas.microsoft.com/office/drawing/2018/hyperlinkcolor" val="tx"/>
                    </a:ext>
                  </a:extLst>
                </a:hlinkClick>
              </a:rPr>
              <a:t>)</a:t>
            </a:r>
            <a:endParaRPr lang="cy-GB" sz="2400" dirty="0">
              <a:solidFill>
                <a:srgbClr val="99FFCC"/>
              </a:solidFill>
            </a:endParaRPr>
          </a:p>
          <a:p>
            <a:r>
              <a:rPr lang="cy-GB" sz="2400" dirty="0">
                <a:solidFill>
                  <a:srgbClr val="FFFFFF"/>
                </a:solidFill>
              </a:rPr>
              <a:t>Yna, yn eich grwpiau, trafodwch effaith y newidiadau hyn ar yr amgylchedd dysgu</a:t>
            </a:r>
          </a:p>
          <a:p>
            <a:r>
              <a:rPr lang="cy-GB" sz="2400" dirty="0">
                <a:solidFill>
                  <a:srgbClr val="FFFFFF"/>
                </a:solidFill>
              </a:rPr>
              <a:t>Sut fydd hyn yn cefnogi hinsawdd ddysgu effeithiol?</a:t>
            </a:r>
          </a:p>
          <a:p>
            <a:endParaRPr lang="cy-GB" sz="2400" dirty="0">
              <a:solidFill>
                <a:srgbClr val="FFFFFF"/>
              </a:solidFill>
            </a:endParaRPr>
          </a:p>
        </p:txBody>
      </p:sp>
      <p:sp>
        <p:nvSpPr>
          <p:cNvPr id="4" name="Content Placeholder 3">
            <a:extLst>
              <a:ext uri="{FF2B5EF4-FFF2-40B4-BE49-F238E27FC236}">
                <a16:creationId xmlns:a16="http://schemas.microsoft.com/office/drawing/2014/main" id="{991C5DC1-49CC-854E-43EE-1D0E5FE858C9}"/>
              </a:ext>
            </a:extLst>
          </p:cNvPr>
          <p:cNvSpPr>
            <a:spLocks noGrp="1"/>
          </p:cNvSpPr>
          <p:nvPr>
            <p:ph sz="half" idx="2"/>
          </p:nvPr>
        </p:nvSpPr>
        <p:spPr>
          <a:xfrm>
            <a:off x="6256020" y="2266345"/>
            <a:ext cx="5097780" cy="3910618"/>
          </a:xfrm>
        </p:spPr>
        <p:txBody>
          <a:bodyPr>
            <a:normAutofit lnSpcReduction="10000"/>
          </a:bodyPr>
          <a:lstStyle/>
          <a:p>
            <a:r>
              <a:rPr lang="en-GB" sz="2400" dirty="0">
                <a:solidFill>
                  <a:srgbClr val="FFFFFF"/>
                </a:solidFill>
              </a:rPr>
              <a:t>Read the following:</a:t>
            </a:r>
          </a:p>
          <a:p>
            <a:r>
              <a:rPr lang="en-GB" sz="2400" dirty="0">
                <a:solidFill>
                  <a:srgbClr val="FFFFFF"/>
                </a:solidFill>
                <a:hlinkClick r:id="rId3"/>
              </a:rPr>
              <a:t>Supporting learner progression assessment guidance - Hwb (</a:t>
            </a:r>
            <a:r>
              <a:rPr lang="en-GB" sz="2400" dirty="0" err="1">
                <a:solidFill>
                  <a:srgbClr val="FFFFFF"/>
                </a:solidFill>
                <a:hlinkClick r:id="rId3"/>
              </a:rPr>
              <a:t>gov.wales</a:t>
            </a:r>
            <a:r>
              <a:rPr lang="en-GB" sz="2400" dirty="0">
                <a:solidFill>
                  <a:srgbClr val="FFFFFF"/>
                </a:solidFill>
                <a:hlinkClick r:id="rId3"/>
              </a:rPr>
              <a:t>)</a:t>
            </a:r>
            <a:endParaRPr lang="en-GB" sz="2400" dirty="0">
              <a:solidFill>
                <a:srgbClr val="FFFFFF"/>
              </a:solidFill>
            </a:endParaRPr>
          </a:p>
          <a:p>
            <a:r>
              <a:rPr lang="en-GB" sz="2400" dirty="0">
                <a:solidFill>
                  <a:srgbClr val="FFFFFF"/>
                </a:solidFill>
              </a:rPr>
              <a:t>Then in your groups discuss the impact of these changes on the learning environment</a:t>
            </a:r>
          </a:p>
          <a:p>
            <a:r>
              <a:rPr lang="en-GB" sz="2400" dirty="0">
                <a:solidFill>
                  <a:srgbClr val="FFFFFF"/>
                </a:solidFill>
              </a:rPr>
              <a:t>How will this support an effective learning climate?</a:t>
            </a:r>
          </a:p>
        </p:txBody>
      </p:sp>
    </p:spTree>
    <p:extLst>
      <p:ext uri="{BB962C8B-B14F-4D97-AF65-F5344CB8AC3E}">
        <p14:creationId xmlns:p14="http://schemas.microsoft.com/office/powerpoint/2010/main" val="202743081"/>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Asesiad</a:t>
            </a:r>
            <a:br>
              <a:rPr lang="en-GB" dirty="0"/>
            </a:br>
            <a:r>
              <a:rPr lang="en-GB" dirty="0"/>
              <a:t>Assessment</a:t>
            </a:r>
            <a:br>
              <a:rPr lang="en-GB" dirty="0"/>
            </a:br>
            <a:br>
              <a:rPr lang="en-GB" dirty="0"/>
            </a:br>
            <a:endParaRPr lang="en-GB" dirty="0"/>
          </a:p>
        </p:txBody>
      </p:sp>
      <p:sp>
        <p:nvSpPr>
          <p:cNvPr id="3" name="Content Placeholder 2"/>
          <p:cNvSpPr>
            <a:spLocks noGrp="1"/>
          </p:cNvSpPr>
          <p:nvPr>
            <p:ph sz="half" idx="1"/>
          </p:nvPr>
        </p:nvSpPr>
        <p:spPr/>
        <p:txBody>
          <a:bodyPr/>
          <a:lstStyle/>
          <a:p>
            <a:pPr marL="0" indent="0">
              <a:buNone/>
            </a:pPr>
            <a:r>
              <a:rPr lang="cy-GB" sz="3600" dirty="0"/>
              <a:t>Gwerthuswch yn feirniadol elfennau hinsoddau dysgu effeithiol</a:t>
            </a:r>
          </a:p>
          <a:p>
            <a:endParaRPr lang="en-GB" dirty="0"/>
          </a:p>
        </p:txBody>
      </p:sp>
      <p:sp>
        <p:nvSpPr>
          <p:cNvPr id="4" name="Content Placeholder 3"/>
          <p:cNvSpPr>
            <a:spLocks noGrp="1"/>
          </p:cNvSpPr>
          <p:nvPr>
            <p:ph sz="half" idx="2"/>
          </p:nvPr>
        </p:nvSpPr>
        <p:spPr/>
        <p:txBody>
          <a:bodyPr/>
          <a:lstStyle/>
          <a:p>
            <a:pPr marL="0" indent="0">
              <a:buNone/>
            </a:pPr>
            <a:r>
              <a:rPr lang="en-GB" sz="3600" dirty="0"/>
              <a:t>Critically evaluate elements of effective learning climates </a:t>
            </a:r>
          </a:p>
          <a:p>
            <a:endParaRPr lang="en-GB" dirty="0"/>
          </a:p>
        </p:txBody>
      </p:sp>
    </p:spTree>
    <p:extLst>
      <p:ext uri="{BB962C8B-B14F-4D97-AF65-F5344CB8AC3E}">
        <p14:creationId xmlns:p14="http://schemas.microsoft.com/office/powerpoint/2010/main" val="4038445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E524-374A-66CD-30E1-3EE600A1DD9C}"/>
              </a:ext>
            </a:extLst>
          </p:cNvPr>
          <p:cNvSpPr>
            <a:spLocks noGrp="1"/>
          </p:cNvSpPr>
          <p:nvPr>
            <p:ph type="title"/>
          </p:nvPr>
        </p:nvSpPr>
        <p:spPr>
          <a:xfrm>
            <a:off x="121298" y="452718"/>
            <a:ext cx="11681926" cy="1400530"/>
          </a:xfrm>
        </p:spPr>
        <p:txBody>
          <a:bodyPr/>
          <a:lstStyle/>
          <a:p>
            <a:r>
              <a:rPr lang="cy-GB" dirty="0"/>
              <a:t>Sut mae hyn oll yn berthnasol i’m hasesiad?</a:t>
            </a:r>
            <a:br>
              <a:rPr lang="en-GB" dirty="0"/>
            </a:br>
            <a:r>
              <a:rPr lang="en-GB" dirty="0"/>
              <a:t>How does all this link to my assessment?</a:t>
            </a:r>
          </a:p>
        </p:txBody>
      </p:sp>
      <p:sp>
        <p:nvSpPr>
          <p:cNvPr id="3" name="Content Placeholder 2">
            <a:extLst>
              <a:ext uri="{FF2B5EF4-FFF2-40B4-BE49-F238E27FC236}">
                <a16:creationId xmlns:a16="http://schemas.microsoft.com/office/drawing/2014/main" id="{226F4F30-124F-3733-AEDE-8E79905A3343}"/>
              </a:ext>
            </a:extLst>
          </p:cNvPr>
          <p:cNvSpPr>
            <a:spLocks noGrp="1"/>
          </p:cNvSpPr>
          <p:nvPr>
            <p:ph sz="half" idx="1"/>
          </p:nvPr>
        </p:nvSpPr>
        <p:spPr/>
        <p:txBody>
          <a:bodyPr>
            <a:normAutofit fontScale="85000" lnSpcReduction="20000"/>
          </a:bodyPr>
          <a:lstStyle/>
          <a:p>
            <a:pPr marL="0" indent="0">
              <a:buNone/>
            </a:pPr>
            <a:r>
              <a:rPr lang="cy-GB" sz="2800" b="1" dirty="0"/>
              <a:t>Dewiswch 2/3 elfen i’w trafod</a:t>
            </a:r>
          </a:p>
          <a:p>
            <a:pPr marL="0" indent="0">
              <a:buNone/>
            </a:pPr>
            <a:r>
              <a:rPr lang="cy-GB" b="1" dirty="0"/>
              <a:t>Beth ydyn ni wedi ymdrin â nhw hyd yn hyn?</a:t>
            </a:r>
          </a:p>
          <a:p>
            <a:r>
              <a:rPr lang="cy-GB" dirty="0" err="1"/>
              <a:t>AagD</a:t>
            </a:r>
            <a:endParaRPr lang="cy-GB" dirty="0"/>
          </a:p>
          <a:p>
            <a:r>
              <a:rPr lang="cy-GB" dirty="0"/>
              <a:t>Meddylfryd Twf</a:t>
            </a:r>
          </a:p>
          <a:p>
            <a:r>
              <a:rPr lang="cy-GB" dirty="0"/>
              <a:t>Dysgu Gweladwy</a:t>
            </a:r>
          </a:p>
          <a:p>
            <a:r>
              <a:rPr lang="cy-GB" dirty="0"/>
              <a:t>Amgylcheddau </a:t>
            </a:r>
            <a:r>
              <a:rPr lang="cy-GB" dirty="0" err="1"/>
              <a:t>galluogol</a:t>
            </a:r>
            <a:endParaRPr lang="cy-GB" dirty="0"/>
          </a:p>
          <a:p>
            <a:pPr marL="0" indent="0">
              <a:buNone/>
            </a:pPr>
            <a:r>
              <a:rPr lang="cy-GB" b="1" dirty="0"/>
              <a:t>Beth arall?</a:t>
            </a:r>
          </a:p>
          <a:p>
            <a:r>
              <a:rPr lang="cy-GB" dirty="0"/>
              <a:t>Defnyddio’r awyr agored i greu amgylchedd dysgu effeithiol</a:t>
            </a:r>
          </a:p>
          <a:p>
            <a:r>
              <a:rPr lang="cy-GB" dirty="0"/>
              <a:t>Rheoli Ymddygiad Cadarnhaol</a:t>
            </a:r>
          </a:p>
          <a:p>
            <a:r>
              <a:rPr lang="cy-GB" dirty="0"/>
              <a:t>Meddwl yn Estynedig ac Ar y Cyd</a:t>
            </a:r>
          </a:p>
          <a:p>
            <a:r>
              <a:rPr lang="cy-GB" dirty="0"/>
              <a:t>Athroniaeth i Blant</a:t>
            </a:r>
          </a:p>
        </p:txBody>
      </p:sp>
      <p:sp>
        <p:nvSpPr>
          <p:cNvPr id="4" name="Content Placeholder 3">
            <a:extLst>
              <a:ext uri="{FF2B5EF4-FFF2-40B4-BE49-F238E27FC236}">
                <a16:creationId xmlns:a16="http://schemas.microsoft.com/office/drawing/2014/main" id="{B6C3CD85-B5FA-8966-0D3E-A21D0170FA37}"/>
              </a:ext>
            </a:extLst>
          </p:cNvPr>
          <p:cNvSpPr>
            <a:spLocks noGrp="1"/>
          </p:cNvSpPr>
          <p:nvPr>
            <p:ph sz="half" idx="2"/>
          </p:nvPr>
        </p:nvSpPr>
        <p:spPr/>
        <p:txBody>
          <a:bodyPr>
            <a:normAutofit fontScale="85000" lnSpcReduction="20000"/>
          </a:bodyPr>
          <a:lstStyle/>
          <a:p>
            <a:pPr marL="0" indent="0">
              <a:buNone/>
            </a:pPr>
            <a:r>
              <a:rPr lang="en-GB" sz="2800" b="1" dirty="0">
                <a:effectLst/>
                <a:ea typeface="Times New Roman" panose="02020603050405020304" pitchFamily="18" charset="0"/>
              </a:rPr>
              <a:t>Choose 2/3 elements to discuss</a:t>
            </a:r>
          </a:p>
          <a:p>
            <a:pPr marL="0" indent="0">
              <a:buNone/>
            </a:pPr>
            <a:r>
              <a:rPr lang="en-GB" b="1" dirty="0">
                <a:ea typeface="Times New Roman" panose="02020603050405020304" pitchFamily="18" charset="0"/>
              </a:rPr>
              <a:t>What have we covered so far?</a:t>
            </a:r>
          </a:p>
          <a:p>
            <a:pPr lvl="1"/>
            <a:r>
              <a:rPr lang="en-GB" dirty="0" err="1"/>
              <a:t>AfL</a:t>
            </a:r>
            <a:endParaRPr lang="en-GB" dirty="0"/>
          </a:p>
          <a:p>
            <a:pPr lvl="1"/>
            <a:r>
              <a:rPr lang="en-GB" dirty="0"/>
              <a:t>Growth </a:t>
            </a:r>
            <a:r>
              <a:rPr lang="en-GB" dirty="0" err="1"/>
              <a:t>Minset</a:t>
            </a:r>
            <a:endParaRPr lang="en-GB" dirty="0"/>
          </a:p>
          <a:p>
            <a:pPr lvl="1"/>
            <a:r>
              <a:rPr lang="en-GB" dirty="0"/>
              <a:t>Visible Learning</a:t>
            </a:r>
          </a:p>
          <a:p>
            <a:pPr lvl="1"/>
            <a:r>
              <a:rPr lang="en-GB" dirty="0"/>
              <a:t>Enabling environments</a:t>
            </a:r>
          </a:p>
          <a:p>
            <a:pPr marL="0" indent="0">
              <a:buNone/>
            </a:pPr>
            <a:r>
              <a:rPr lang="en-GB" b="1" dirty="0"/>
              <a:t>What else?</a:t>
            </a:r>
          </a:p>
          <a:p>
            <a:pPr lvl="1"/>
            <a:r>
              <a:rPr lang="en-GB" dirty="0"/>
              <a:t>Using the outdoors to create an effective learning environment</a:t>
            </a:r>
          </a:p>
          <a:p>
            <a:pPr lvl="1"/>
            <a:r>
              <a:rPr lang="en-GB" dirty="0"/>
              <a:t>Positive Behaviour Management</a:t>
            </a:r>
          </a:p>
          <a:p>
            <a:pPr lvl="1"/>
            <a:r>
              <a:rPr lang="en-GB" dirty="0"/>
              <a:t>Sustained Shared Thinking</a:t>
            </a:r>
          </a:p>
          <a:p>
            <a:pPr lvl="1"/>
            <a:r>
              <a:rPr lang="en-GB" dirty="0"/>
              <a:t>Philosophy for Children</a:t>
            </a:r>
          </a:p>
        </p:txBody>
      </p:sp>
    </p:spTree>
    <p:extLst>
      <p:ext uri="{BB962C8B-B14F-4D97-AF65-F5344CB8AC3E}">
        <p14:creationId xmlns:p14="http://schemas.microsoft.com/office/powerpoint/2010/main" val="2394472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E786D-8150-5496-DC86-F9A39BA1826D}"/>
              </a:ext>
            </a:extLst>
          </p:cNvPr>
          <p:cNvSpPr>
            <a:spLocks noGrp="1"/>
          </p:cNvSpPr>
          <p:nvPr>
            <p:ph type="title"/>
          </p:nvPr>
        </p:nvSpPr>
        <p:spPr>
          <a:xfrm>
            <a:off x="1103312" y="452718"/>
            <a:ext cx="8947522" cy="1400530"/>
          </a:xfrm>
        </p:spPr>
        <p:txBody>
          <a:bodyPr anchor="ctr">
            <a:normAutofit/>
          </a:bodyPr>
          <a:lstStyle/>
          <a:p>
            <a:r>
              <a:rPr lang="en-GB">
                <a:solidFill>
                  <a:srgbClr val="FFFFFF"/>
                </a:solidFill>
              </a:rPr>
              <a:t>References </a:t>
            </a:r>
          </a:p>
        </p:txBody>
      </p:sp>
      <p:sp>
        <p:nvSpPr>
          <p:cNvPr id="5" name="Content Placeholder 4">
            <a:extLst>
              <a:ext uri="{FF2B5EF4-FFF2-40B4-BE49-F238E27FC236}">
                <a16:creationId xmlns:a16="http://schemas.microsoft.com/office/drawing/2014/main" id="{6E0C4752-EFE4-A0E4-4D86-9E3E9F22BD39}"/>
              </a:ext>
            </a:extLst>
          </p:cNvPr>
          <p:cNvSpPr>
            <a:spLocks noGrp="1"/>
          </p:cNvSpPr>
          <p:nvPr>
            <p:ph idx="1"/>
          </p:nvPr>
        </p:nvSpPr>
        <p:spPr>
          <a:xfrm>
            <a:off x="1103312" y="2763520"/>
            <a:ext cx="8946541" cy="3484879"/>
          </a:xfrm>
        </p:spPr>
        <p:txBody>
          <a:bodyPr>
            <a:normAutofit/>
          </a:bodyPr>
          <a:lstStyle/>
          <a:p>
            <a:r>
              <a:rPr lang="en-GB" b="0" i="0">
                <a:effectLst/>
                <a:latin typeface="MuseoSans"/>
              </a:rPr>
              <a:t>Black, P., and </a:t>
            </a:r>
            <a:r>
              <a:rPr lang="en-GB" b="0" i="0" err="1">
                <a:effectLst/>
                <a:latin typeface="MuseoSans"/>
              </a:rPr>
              <a:t>Wiliam</a:t>
            </a:r>
            <a:r>
              <a:rPr lang="en-GB" b="0" i="0">
                <a:effectLst/>
                <a:latin typeface="MuseoSans"/>
              </a:rPr>
              <a:t>, D. (1998). Inside the black box: raising standards through classroom assessment. </a:t>
            </a:r>
            <a:r>
              <a:rPr lang="en-GB" b="0" i="1">
                <a:effectLst/>
                <a:latin typeface="MuseoSans"/>
              </a:rPr>
              <a:t>Phi Delta </a:t>
            </a:r>
            <a:r>
              <a:rPr lang="en-GB" b="0" i="1" err="1">
                <a:effectLst/>
                <a:latin typeface="MuseoSans"/>
              </a:rPr>
              <a:t>Kappan</a:t>
            </a:r>
            <a:r>
              <a:rPr lang="en-GB" b="0" i="0">
                <a:effectLst/>
                <a:latin typeface="MuseoSans"/>
              </a:rPr>
              <a:t> 80, 139–144, 146–148.</a:t>
            </a:r>
          </a:p>
          <a:p>
            <a:r>
              <a:rPr lang="en-GB" b="0" i="0">
                <a:effectLst/>
              </a:rPr>
              <a:t>Black, P and </a:t>
            </a:r>
            <a:r>
              <a:rPr lang="en-GB" b="0" i="0" err="1">
                <a:effectLst/>
              </a:rPr>
              <a:t>Wiliam</a:t>
            </a:r>
            <a:r>
              <a:rPr lang="en-GB" b="0" i="0">
                <a:effectLst/>
              </a:rPr>
              <a:t>, D. (2018) Classroom assessment and pedagogy, Assessment in Education: Principles, Policy &amp; Practice, 25:6, 551-575, DOI: </a:t>
            </a:r>
            <a:r>
              <a:rPr lang="en-GB" b="0" i="0" u="sng">
                <a:effectLst/>
                <a:hlinkClick r:id="rId2"/>
              </a:rPr>
              <a:t>10.1080/0969594X.2018.1441807</a:t>
            </a:r>
            <a:br>
              <a:rPr lang="en-GB" dirty="0"/>
            </a:br>
            <a:endParaRPr lang="en-GB" b="0" i="0">
              <a:effectLst/>
            </a:endParaRPr>
          </a:p>
          <a:p>
            <a:r>
              <a:rPr lang="en-GB" b="0" i="0">
                <a:effectLst/>
                <a:latin typeface="MuseoSans"/>
              </a:rPr>
              <a:t>Hattie, J. (2009). </a:t>
            </a:r>
            <a:r>
              <a:rPr lang="en-GB" b="0" i="1">
                <a:effectLst/>
                <a:latin typeface="MuseoSans"/>
              </a:rPr>
              <a:t>Visible Learning: A Synthesis of Meta-Analyses in Education.</a:t>
            </a:r>
            <a:r>
              <a:rPr lang="en-GB" b="0" i="0">
                <a:effectLst/>
                <a:latin typeface="MuseoSans"/>
              </a:rPr>
              <a:t> London: Routledge. </a:t>
            </a:r>
            <a:r>
              <a:rPr lang="en-GB" b="0" i="0" err="1">
                <a:effectLst/>
                <a:latin typeface="MuseoSans"/>
              </a:rPr>
              <a:t>doi</a:t>
            </a:r>
            <a:r>
              <a:rPr lang="en-GB" b="0" i="0">
                <a:effectLst/>
                <a:latin typeface="MuseoSans"/>
              </a:rPr>
              <a:t>: 10.4324/9780203887332</a:t>
            </a:r>
            <a:endParaRPr lang="en-GB" dirty="0"/>
          </a:p>
        </p:txBody>
      </p:sp>
    </p:spTree>
    <p:extLst>
      <p:ext uri="{BB962C8B-B14F-4D97-AF65-F5344CB8AC3E}">
        <p14:creationId xmlns:p14="http://schemas.microsoft.com/office/powerpoint/2010/main" val="438234641"/>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217</TotalTime>
  <Words>1635</Words>
  <Application>Microsoft Office PowerPoint</Application>
  <PresentationFormat>Widescreen</PresentationFormat>
  <Paragraphs>156</Paragraphs>
  <Slides>22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ff5</vt:lpstr>
      <vt:lpstr>MuseoSans</vt:lpstr>
      <vt:lpstr>Arial</vt:lpstr>
      <vt:lpstr>Calibri</vt:lpstr>
      <vt:lpstr>Century Gothic</vt:lpstr>
      <vt:lpstr>Wingdings 3</vt:lpstr>
      <vt:lpstr>Ion</vt:lpstr>
      <vt:lpstr>Hinsoddau Dysgu Learning Climates</vt:lpstr>
      <vt:lpstr>Deilliannau Dysgu Learning Outcomes </vt:lpstr>
      <vt:lpstr>Deilliannau Dysgu  Learning Outcomes </vt:lpstr>
      <vt:lpstr>Deilliannau Dysgu  Learning Outcomes </vt:lpstr>
      <vt:lpstr>Asesu – Tasg 1 Assessment – Task 1</vt:lpstr>
      <vt:lpstr>Ailadrodd - AagD Recap - AfL</vt:lpstr>
      <vt:lpstr>Pwy? – Damcaniaethwyr allweddol Who? – Key theorists </vt:lpstr>
      <vt:lpstr>Beth? What?</vt:lpstr>
      <vt:lpstr>PowerPoint Presentation</vt:lpstr>
      <vt:lpstr>Sut? How?</vt:lpstr>
      <vt:lpstr>Sut? How?</vt:lpstr>
      <vt:lpstr>Darllen Pellach Further Reading</vt:lpstr>
      <vt:lpstr>Asesu yn y Cwricwlwm i Gymru Assessment in the Curriculum for Wales</vt:lpstr>
      <vt:lpstr>PowerPoint Presentation</vt:lpstr>
      <vt:lpstr>Newidiadau allweddol mewn asesu Key changes in assessment</vt:lpstr>
      <vt:lpstr>Newidiadau allweddol mewn asesu Key changes in assessment</vt:lpstr>
      <vt:lpstr>Sut olwg fydd ar hyn yn ymarferol? What will it look like in practice?</vt:lpstr>
      <vt:lpstr>Beth arall? What else? </vt:lpstr>
      <vt:lpstr>TASG 2 – Beth ydych chi’n ei feddwl? TASK 2- What do you think?</vt:lpstr>
      <vt:lpstr>Asesiad Assessment  </vt:lpstr>
      <vt:lpstr>Sut mae hyn oll yn berthnasol i’m hasesiad? How does all this link to my assessment?</vt:lpstr>
      <vt:lpstr>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Hinsoddau Dysgu Learning Climates</dc:title>
  <dc:creator>Alison Murphy</dc:creator>
  <cp:lastModifiedBy>Alison Murphy</cp:lastModifiedBy>
  <cp:revision>3</cp:revision>
  <dcterms:created xsi:type="dcterms:W3CDTF">2023-02-07T13:47:47Z</dcterms:created>
  <dcterms:modified xsi:type="dcterms:W3CDTF">2023-02-13T13:58:04Z</dcterms:modified>
</cp:coreProperties>
</file>