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Canva Sans" panose="020B0503030501040103" pitchFamily="34" charset="0"/>
      <p:regular r:id="rId12"/>
    </p:embeddedFont>
    <p:embeddedFont>
      <p:font typeface="Cy Grotesk V3 Grand" pitchFamily="2" charset="77"/>
      <p:regular r:id="rId13"/>
    </p:embeddedFont>
    <p:embeddedFont>
      <p:font typeface="Cy Grotesk V3 Grand Bold" pitchFamily="2" charset="77"/>
      <p:regular r:id="rId14"/>
      <p:bold r:id="rId15"/>
    </p:embeddedFont>
    <p:embeddedFont>
      <p:font typeface="Garet" pitchFamily="2" charset="77"/>
      <p:regular r:id="rId16"/>
    </p:embeddedFont>
    <p:embeddedFont>
      <p:font typeface="Garet Bold" pitchFamily="2" charset="77"/>
      <p:regular r:id="rId17"/>
      <p:bold r:id="rId18"/>
    </p:embeddedFont>
    <p:embeddedFont>
      <p:font typeface="Horizon" panose="02000500000000000000" pitchFamily="2" charset="77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587" autoAdjust="0"/>
  </p:normalViewPr>
  <p:slideViewPr>
    <p:cSldViewPr>
      <p:cViewPr>
        <p:scale>
          <a:sx n="25" d="100"/>
          <a:sy n="25" d="100"/>
        </p:scale>
        <p:origin x="2664" y="12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15" b="-12785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028700" y="591546"/>
            <a:ext cx="16964135" cy="21179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12"/>
              </a:lnSpc>
            </a:pPr>
            <a:r>
              <a:rPr lang="en-US" sz="5865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BA (Hons) Leadership and Management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52408" y="2384889"/>
            <a:ext cx="16006892" cy="8047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26"/>
              </a:lnSpc>
            </a:pPr>
            <a:endParaRPr/>
          </a:p>
          <a:p>
            <a:pPr algn="ctr">
              <a:lnSpc>
                <a:spcPts val="5826"/>
              </a:lnSpc>
            </a:pPr>
            <a:r>
              <a:rPr lang="en-US" sz="4161" b="1" spc="753">
                <a:solidFill>
                  <a:srgbClr val="FFFFFF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Student Name: Lashaye Otseh-Taiwo</a:t>
            </a:r>
          </a:p>
          <a:p>
            <a:pPr algn="ctr">
              <a:lnSpc>
                <a:spcPts val="5826"/>
              </a:lnSpc>
            </a:pPr>
            <a:r>
              <a:rPr lang="en-US" sz="4161" b="1" spc="753">
                <a:solidFill>
                  <a:srgbClr val="FFFFFF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Student Number: 2410221</a:t>
            </a:r>
          </a:p>
          <a:p>
            <a:pPr algn="ctr">
              <a:lnSpc>
                <a:spcPts val="5826"/>
              </a:lnSpc>
            </a:pPr>
            <a:r>
              <a:rPr lang="en-US" sz="4161" b="1" spc="753">
                <a:solidFill>
                  <a:srgbClr val="FFFFFF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Course Name: MANAGING BUSINESS INFORMATION LCLM5004</a:t>
            </a:r>
          </a:p>
          <a:p>
            <a:pPr algn="ctr">
              <a:lnSpc>
                <a:spcPts val="5826"/>
              </a:lnSpc>
            </a:pPr>
            <a:r>
              <a:rPr lang="en-US" sz="4161" b="1" spc="753">
                <a:solidFill>
                  <a:srgbClr val="FFFFFF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Lecturer Name: Nishi Ramsurrun</a:t>
            </a:r>
          </a:p>
          <a:p>
            <a:pPr algn="ctr">
              <a:lnSpc>
                <a:spcPts val="5826"/>
              </a:lnSpc>
            </a:pPr>
            <a:r>
              <a:rPr lang="en-US" sz="4161" b="1" spc="753">
                <a:solidFill>
                  <a:srgbClr val="FFFFFF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Session: Resit june 2026</a:t>
            </a:r>
            <a:r>
              <a:rPr lang="en-US" sz="4161" b="1" spc="753">
                <a:solidFill>
                  <a:srgbClr val="000000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 </a:t>
            </a:r>
            <a:r>
              <a:rPr lang="en-US" sz="4161" b="1" spc="753">
                <a:solidFill>
                  <a:srgbClr val="FFFFFF"/>
                </a:solidFill>
                <a:latin typeface="Cy Grotesk V3 Grand Bold"/>
                <a:ea typeface="Cy Grotesk V3 Grand Bold"/>
                <a:cs typeface="Cy Grotesk V3 Grand Bold"/>
                <a:sym typeface="Cy Grotesk V3 Grand Bold"/>
              </a:rPr>
              <a:t>Term</a:t>
            </a:r>
          </a:p>
          <a:p>
            <a:pPr algn="ctr">
              <a:lnSpc>
                <a:spcPts val="5826"/>
              </a:lnSpc>
            </a:pPr>
            <a:endParaRPr lang="en-US" sz="4161" b="1" spc="753">
              <a:solidFill>
                <a:srgbClr val="FFFFFF"/>
              </a:solidFill>
              <a:latin typeface="Cy Grotesk V3 Grand Bold"/>
              <a:ea typeface="Cy Grotesk V3 Grand Bold"/>
              <a:cs typeface="Cy Grotesk V3 Grand Bold"/>
              <a:sym typeface="Cy Grotesk V3 Grand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V="1">
            <a:off x="1028700" y="9219406"/>
            <a:ext cx="152629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709011" y="288925"/>
            <a:ext cx="12394764" cy="127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774491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96679" y="1944028"/>
            <a:ext cx="17494641" cy="6889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33705" lvl="1" indent="-416852" algn="l">
              <a:lnSpc>
                <a:spcPts val="5406"/>
              </a:lnSpc>
              <a:buAutoNum type="arabicPeriod"/>
            </a:pPr>
            <a:r>
              <a:rPr lang="en-US" sz="3861" spc="698">
                <a:solidFill>
                  <a:srgbClr val="FFFFFF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INTRODUCTION ................................03</a:t>
            </a:r>
          </a:p>
          <a:p>
            <a:pPr algn="l">
              <a:lnSpc>
                <a:spcPts val="5406"/>
              </a:lnSpc>
            </a:pPr>
            <a:endParaRPr lang="en-US" sz="3861" spc="698">
              <a:solidFill>
                <a:srgbClr val="FFFFFF"/>
              </a:solidFill>
              <a:latin typeface="Cy Grotesk V3 Grand"/>
              <a:ea typeface="Cy Grotesk V3 Grand"/>
              <a:cs typeface="Cy Grotesk V3 Grand"/>
              <a:sym typeface="Cy Grotesk V3 Grand"/>
            </a:endParaRPr>
          </a:p>
          <a:p>
            <a:pPr marL="833705" lvl="1" indent="-416852" algn="l">
              <a:lnSpc>
                <a:spcPts val="5406"/>
              </a:lnSpc>
              <a:buAutoNum type="arabicPeriod"/>
            </a:pPr>
            <a:r>
              <a:rPr lang="en-US" sz="3861" spc="698">
                <a:solidFill>
                  <a:srgbClr val="FFFFFF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ANALYSE AND COMPARISON..........04-05</a:t>
            </a:r>
          </a:p>
          <a:p>
            <a:pPr algn="l">
              <a:lnSpc>
                <a:spcPts val="5406"/>
              </a:lnSpc>
            </a:pPr>
            <a:endParaRPr lang="en-US" sz="3861" spc="698">
              <a:solidFill>
                <a:srgbClr val="FFFFFF"/>
              </a:solidFill>
              <a:latin typeface="Cy Grotesk V3 Grand"/>
              <a:ea typeface="Cy Grotesk V3 Grand"/>
              <a:cs typeface="Cy Grotesk V3 Grand"/>
              <a:sym typeface="Cy Grotesk V3 Grand"/>
            </a:endParaRPr>
          </a:p>
          <a:p>
            <a:pPr marL="833705" lvl="1" indent="-416852" algn="l">
              <a:lnSpc>
                <a:spcPts val="5406"/>
              </a:lnSpc>
              <a:buAutoNum type="arabicPeriod"/>
            </a:pPr>
            <a:r>
              <a:rPr lang="en-US" sz="3861" spc="698">
                <a:solidFill>
                  <a:srgbClr val="FFFFFF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ETHICAL CONSIDERATION ..............06-07</a:t>
            </a:r>
          </a:p>
          <a:p>
            <a:pPr algn="l">
              <a:lnSpc>
                <a:spcPts val="5406"/>
              </a:lnSpc>
            </a:pPr>
            <a:endParaRPr lang="en-US" sz="3861" spc="698">
              <a:solidFill>
                <a:srgbClr val="FFFFFF"/>
              </a:solidFill>
              <a:latin typeface="Cy Grotesk V3 Grand"/>
              <a:ea typeface="Cy Grotesk V3 Grand"/>
              <a:cs typeface="Cy Grotesk V3 Grand"/>
              <a:sym typeface="Cy Grotesk V3 Grand"/>
            </a:endParaRPr>
          </a:p>
          <a:p>
            <a:pPr marL="833705" lvl="1" indent="-416852" algn="l">
              <a:lnSpc>
                <a:spcPts val="5406"/>
              </a:lnSpc>
              <a:buAutoNum type="arabicPeriod"/>
            </a:pPr>
            <a:r>
              <a:rPr lang="en-US" sz="3861" spc="698">
                <a:solidFill>
                  <a:srgbClr val="FFFFFF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CASE STUDIES .................................08-09</a:t>
            </a:r>
          </a:p>
          <a:p>
            <a:pPr algn="l">
              <a:lnSpc>
                <a:spcPts val="5406"/>
              </a:lnSpc>
            </a:pPr>
            <a:endParaRPr lang="en-US" sz="3861" spc="698">
              <a:solidFill>
                <a:srgbClr val="FFFFFF"/>
              </a:solidFill>
              <a:latin typeface="Cy Grotesk V3 Grand"/>
              <a:ea typeface="Cy Grotesk V3 Grand"/>
              <a:cs typeface="Cy Grotesk V3 Grand"/>
              <a:sym typeface="Cy Grotesk V3 Grand"/>
            </a:endParaRPr>
          </a:p>
          <a:p>
            <a:pPr marL="833705" lvl="1" indent="-416852" algn="l">
              <a:lnSpc>
                <a:spcPts val="5406"/>
              </a:lnSpc>
              <a:buAutoNum type="arabicPeriod"/>
            </a:pPr>
            <a:r>
              <a:rPr lang="en-US" sz="3861" spc="698">
                <a:solidFill>
                  <a:srgbClr val="FFFFFF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REFERENCES...................................... 10</a:t>
            </a:r>
          </a:p>
          <a:p>
            <a:pPr algn="l">
              <a:lnSpc>
                <a:spcPts val="5826"/>
              </a:lnSpc>
            </a:pPr>
            <a:endParaRPr lang="en-US" sz="3861" spc="698">
              <a:solidFill>
                <a:srgbClr val="FFFFFF"/>
              </a:solidFill>
              <a:latin typeface="Cy Grotesk V3 Grand"/>
              <a:ea typeface="Cy Grotesk V3 Grand"/>
              <a:cs typeface="Cy Grotesk V3 Grand"/>
              <a:sym typeface="Cy Grotesk V3 Gran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8939490" cy="10287000"/>
          </a:xfrm>
          <a:custGeom>
            <a:avLst/>
            <a:gdLst/>
            <a:ahLst/>
            <a:cxnLst/>
            <a:rect l="l" t="t" r="r" b="b"/>
            <a:pathLst>
              <a:path w="8939490" h="10287000">
                <a:moveTo>
                  <a:pt x="0" y="0"/>
                </a:moveTo>
                <a:lnTo>
                  <a:pt x="8939490" y="0"/>
                </a:lnTo>
                <a:lnTo>
                  <a:pt x="893949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9935" r="-3310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6020248" y="-2480359"/>
            <a:ext cx="15247719" cy="15247719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8695375" y="9219406"/>
            <a:ext cx="7596266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7644345" y="288925"/>
            <a:ext cx="10908213" cy="127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>
                <a:solidFill>
                  <a:srgbClr val="004AAD"/>
                </a:solidFill>
                <a:latin typeface="Horizon"/>
                <a:ea typeface="Horizon"/>
                <a:cs typeface="Horizon"/>
                <a:sym typeface="Horizon"/>
              </a:rPr>
              <a:t>INTRODUCTION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6774491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03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84293" y="2048865"/>
            <a:ext cx="11243527" cy="2092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What are Information systems (IS)?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Combination of software, data and people that collect and distribute information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“Information systems are interrelated components working together to collect, process, store, and disseminate information to support decision making, coordination, control, analysis, and visualization in an organization.” </a:t>
            </a: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(Laudon, and Laudon 2012).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6795" y="4112615"/>
            <a:ext cx="11251025" cy="2444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IS</a:t>
            </a: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helps with daily activities, improves communication, helps with efficiency and productivity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Improves efficiency by assisting in cost reductions and automates routine tasks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Helps with decision making as provides accurate and analytical information which also improves decision making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Enhances customer experiences and helps establishment respond to market changes in a timely manner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84293" y="6528791"/>
            <a:ext cx="10959816" cy="2092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Different IS: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Customer Relationship Management(</a:t>
            </a: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CRM</a:t>
            </a: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):  helps manage customer interactions and improve satisfaction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Transactional Processing System(</a:t>
            </a: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TPS</a:t>
            </a: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): manage transactions such as payments and inventory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Enterprise Resource Planning(</a:t>
            </a: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ERP</a:t>
            </a: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): incorporate key business functions into one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435859" y="1531104"/>
            <a:ext cx="8238683" cy="3329972"/>
            <a:chOff x="0" y="0"/>
            <a:chExt cx="2169859" cy="87703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69859" cy="877030"/>
            </a:xfrm>
            <a:custGeom>
              <a:avLst/>
              <a:gdLst/>
              <a:ahLst/>
              <a:cxnLst/>
              <a:rect l="l" t="t" r="r" b="b"/>
              <a:pathLst>
                <a:path w="2169859" h="877030">
                  <a:moveTo>
                    <a:pt x="0" y="0"/>
                  </a:moveTo>
                  <a:lnTo>
                    <a:pt x="2169859" y="0"/>
                  </a:lnTo>
                  <a:lnTo>
                    <a:pt x="2169859" y="877030"/>
                  </a:lnTo>
                  <a:lnTo>
                    <a:pt x="0" y="877030"/>
                  </a:lnTo>
                  <a:close/>
                </a:path>
              </a:pathLst>
            </a:custGeom>
            <a:ln w="19050" cap="sq">
              <a:solidFill>
                <a:srgbClr val="0D0D0D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169859" cy="9246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545060" y="1531104"/>
            <a:ext cx="8199049" cy="3596672"/>
            <a:chOff x="0" y="0"/>
            <a:chExt cx="2159420" cy="9472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59420" cy="947272"/>
            </a:xfrm>
            <a:custGeom>
              <a:avLst/>
              <a:gdLst/>
              <a:ahLst/>
              <a:cxnLst/>
              <a:rect l="l" t="t" r="r" b="b"/>
              <a:pathLst>
                <a:path w="2159420" h="947272">
                  <a:moveTo>
                    <a:pt x="0" y="0"/>
                  </a:moveTo>
                  <a:lnTo>
                    <a:pt x="2159420" y="0"/>
                  </a:lnTo>
                  <a:lnTo>
                    <a:pt x="2159420" y="947272"/>
                  </a:lnTo>
                  <a:lnTo>
                    <a:pt x="0" y="947272"/>
                  </a:lnTo>
                  <a:close/>
                </a:path>
              </a:pathLst>
            </a:custGeom>
            <a:ln w="19050" cap="sq">
              <a:solidFill>
                <a:srgbClr val="0D0D0D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159420" cy="9948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 flipV="1">
            <a:off x="1028700" y="9219406"/>
            <a:ext cx="15262940" cy="0"/>
          </a:xfrm>
          <a:prstGeom prst="line">
            <a:avLst/>
          </a:prstGeom>
          <a:ln w="19050" cap="flat">
            <a:solidFill>
              <a:srgbClr val="444E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>
            <a:off x="3095093" y="5346851"/>
            <a:ext cx="12097813" cy="2958012"/>
            <a:chOff x="0" y="0"/>
            <a:chExt cx="3186255" cy="77906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186255" cy="779065"/>
            </a:xfrm>
            <a:custGeom>
              <a:avLst/>
              <a:gdLst/>
              <a:ahLst/>
              <a:cxnLst/>
              <a:rect l="l" t="t" r="r" b="b"/>
              <a:pathLst>
                <a:path w="3186255" h="779065">
                  <a:moveTo>
                    <a:pt x="0" y="0"/>
                  </a:moveTo>
                  <a:lnTo>
                    <a:pt x="3186255" y="0"/>
                  </a:lnTo>
                  <a:lnTo>
                    <a:pt x="3186255" y="779065"/>
                  </a:lnTo>
                  <a:lnTo>
                    <a:pt x="0" y="779065"/>
                  </a:lnTo>
                  <a:close/>
                </a:path>
              </a:pathLst>
            </a:custGeom>
            <a:ln w="19050" cap="sq">
              <a:solidFill>
                <a:srgbClr val="0D0D0D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3186255" cy="8266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rot="5400000">
            <a:off x="12239720" y="2966894"/>
            <a:ext cx="312015" cy="770407"/>
          </a:xfrm>
          <a:custGeom>
            <a:avLst/>
            <a:gdLst/>
            <a:ahLst/>
            <a:cxnLst/>
            <a:rect l="l" t="t" r="r" b="b"/>
            <a:pathLst>
              <a:path w="312015" h="770407">
                <a:moveTo>
                  <a:pt x="0" y="0"/>
                </a:moveTo>
                <a:lnTo>
                  <a:pt x="312015" y="0"/>
                </a:lnTo>
                <a:lnTo>
                  <a:pt x="312015" y="770407"/>
                </a:lnTo>
                <a:lnTo>
                  <a:pt x="0" y="7704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435859" y="2171176"/>
            <a:ext cx="7820147" cy="682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Technologies used to document and track relationships with customers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46516" y="2171176"/>
            <a:ext cx="5596138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Manages all transactions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Gather, store and process information</a:t>
            </a:r>
          </a:p>
          <a:p>
            <a:pPr algn="l">
              <a:lnSpc>
                <a:spcPts val="2799"/>
              </a:lnSpc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08105" y="-72779"/>
            <a:ext cx="15751195" cy="127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004AAD"/>
                </a:solidFill>
                <a:latin typeface="Horizon"/>
                <a:ea typeface="Horizon"/>
                <a:cs typeface="Horizon"/>
                <a:sym typeface="Horizon"/>
              </a:rPr>
              <a:t>Analyse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45437" y="1717097"/>
            <a:ext cx="5890519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 spc="54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Customer Relationship Management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774491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04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185524" y="1717097"/>
            <a:ext cx="5257129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 spc="54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Transactional Processing System</a:t>
            </a:r>
            <a:r>
              <a:rPr lang="en-US" sz="2000" b="1" spc="54">
                <a:solidFill>
                  <a:srgbClr val="444E55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351255" y="5841314"/>
            <a:ext cx="5596138" cy="682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Manage day-to-day activities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Eliminate data duplication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12751" y="5444439"/>
            <a:ext cx="4872773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 spc="54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Enterprise Resource Planning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744742" y="3008463"/>
            <a:ext cx="107029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INPUTS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744742" y="3339576"/>
            <a:ext cx="351870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CUSTOMER ORDERS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PAYMENT INFORMATION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956252" y="3018901"/>
            <a:ext cx="5596138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PROCESSING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5617381" y="3946255"/>
            <a:ext cx="1348520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OUTPUTS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605866" y="3489055"/>
            <a:ext cx="3966412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CALCULATING DISCOUNTS AND TOTALS 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UPDATING INVENTORY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961076" y="4348210"/>
            <a:ext cx="2661129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PRINTING RECEIPTS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SENDING NOTIFICATIONS</a:t>
            </a:r>
          </a:p>
        </p:txBody>
      </p:sp>
      <p:sp>
        <p:nvSpPr>
          <p:cNvPr id="28" name="Freeform 28"/>
          <p:cNvSpPr/>
          <p:nvPr/>
        </p:nvSpPr>
        <p:spPr>
          <a:xfrm rot="-10800000">
            <a:off x="16947285" y="3315168"/>
            <a:ext cx="312015" cy="770407"/>
          </a:xfrm>
          <a:custGeom>
            <a:avLst/>
            <a:gdLst/>
            <a:ahLst/>
            <a:cxnLst/>
            <a:rect l="l" t="t" r="r" b="b"/>
            <a:pathLst>
              <a:path w="312015" h="770407">
                <a:moveTo>
                  <a:pt x="0" y="0"/>
                </a:moveTo>
                <a:lnTo>
                  <a:pt x="312015" y="0"/>
                </a:lnTo>
                <a:lnTo>
                  <a:pt x="312015" y="770407"/>
                </a:lnTo>
                <a:lnTo>
                  <a:pt x="0" y="7704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TextBox 29"/>
          <p:cNvSpPr txBox="1"/>
          <p:nvPr/>
        </p:nvSpPr>
        <p:spPr>
          <a:xfrm>
            <a:off x="527375" y="2984235"/>
            <a:ext cx="107029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INPUTS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512059" y="3067097"/>
            <a:ext cx="1667746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PROCESSING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28560" y="3067097"/>
            <a:ext cx="1348520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OUTPUTS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65796" y="3339576"/>
            <a:ext cx="206374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CONTACT DETAILS 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BEHAVIOURAL DATA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12059" y="3443196"/>
            <a:ext cx="206374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DATA STORAGE 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ANALYSIS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312751" y="3489055"/>
            <a:ext cx="206374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COMMUNICATION 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REPORTS </a:t>
            </a:r>
          </a:p>
        </p:txBody>
      </p:sp>
      <p:sp>
        <p:nvSpPr>
          <p:cNvPr id="35" name="Freeform 35"/>
          <p:cNvSpPr/>
          <p:nvPr/>
        </p:nvSpPr>
        <p:spPr>
          <a:xfrm rot="5400000">
            <a:off x="2799398" y="2876000"/>
            <a:ext cx="312015" cy="770407"/>
          </a:xfrm>
          <a:custGeom>
            <a:avLst/>
            <a:gdLst/>
            <a:ahLst/>
            <a:cxnLst/>
            <a:rect l="l" t="t" r="r" b="b"/>
            <a:pathLst>
              <a:path w="312015" h="770407">
                <a:moveTo>
                  <a:pt x="0" y="0"/>
                </a:moveTo>
                <a:lnTo>
                  <a:pt x="312015" y="0"/>
                </a:lnTo>
                <a:lnTo>
                  <a:pt x="312015" y="770408"/>
                </a:lnTo>
                <a:lnTo>
                  <a:pt x="0" y="7704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Freeform 36"/>
          <p:cNvSpPr/>
          <p:nvPr/>
        </p:nvSpPr>
        <p:spPr>
          <a:xfrm rot="5400000">
            <a:off x="5580452" y="2944236"/>
            <a:ext cx="312015" cy="770407"/>
          </a:xfrm>
          <a:custGeom>
            <a:avLst/>
            <a:gdLst/>
            <a:ahLst/>
            <a:cxnLst/>
            <a:rect l="l" t="t" r="r" b="b"/>
            <a:pathLst>
              <a:path w="312015" h="770407">
                <a:moveTo>
                  <a:pt x="0" y="0"/>
                </a:moveTo>
                <a:lnTo>
                  <a:pt x="312014" y="0"/>
                </a:lnTo>
                <a:lnTo>
                  <a:pt x="312014" y="770407"/>
                </a:lnTo>
                <a:lnTo>
                  <a:pt x="0" y="7704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TextBox 37"/>
          <p:cNvSpPr txBox="1"/>
          <p:nvPr/>
        </p:nvSpPr>
        <p:spPr>
          <a:xfrm>
            <a:off x="3275641" y="6819214"/>
            <a:ext cx="107029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INPUTS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006795" y="6819214"/>
            <a:ext cx="1667746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PROCESSING 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520533" y="6787757"/>
            <a:ext cx="1348520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sz="17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OUTPUTS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40609" y="7354520"/>
            <a:ext cx="2063740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SALES DATA 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EMPLOYEE HOURS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06795" y="7354520"/>
            <a:ext cx="2063740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DATA VALIDATION 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694620" y="7354520"/>
            <a:ext cx="2949965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MANAGEMENT REPORTS </a:t>
            </a:r>
          </a:p>
          <a:p>
            <a:pPr algn="l">
              <a:lnSpc>
                <a:spcPts val="2099"/>
              </a:lnSpc>
            </a:pPr>
            <a:r>
              <a:rPr lang="en-US" sz="14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TRANSACTION DOCUMENTS </a:t>
            </a:r>
          </a:p>
        </p:txBody>
      </p:sp>
      <p:sp>
        <p:nvSpPr>
          <p:cNvPr id="43" name="Freeform 43"/>
          <p:cNvSpPr/>
          <p:nvPr/>
        </p:nvSpPr>
        <p:spPr>
          <a:xfrm rot="5400000">
            <a:off x="5520356" y="6832359"/>
            <a:ext cx="312015" cy="770407"/>
          </a:xfrm>
          <a:custGeom>
            <a:avLst/>
            <a:gdLst/>
            <a:ahLst/>
            <a:cxnLst/>
            <a:rect l="l" t="t" r="r" b="b"/>
            <a:pathLst>
              <a:path w="312015" h="770407">
                <a:moveTo>
                  <a:pt x="0" y="0"/>
                </a:moveTo>
                <a:lnTo>
                  <a:pt x="312015" y="0"/>
                </a:lnTo>
                <a:lnTo>
                  <a:pt x="312015" y="770407"/>
                </a:lnTo>
                <a:lnTo>
                  <a:pt x="0" y="7704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4" name="Freeform 44"/>
          <p:cNvSpPr/>
          <p:nvPr/>
        </p:nvSpPr>
        <p:spPr>
          <a:xfrm rot="5400000">
            <a:off x="9389053" y="6721912"/>
            <a:ext cx="312015" cy="770407"/>
          </a:xfrm>
          <a:custGeom>
            <a:avLst/>
            <a:gdLst/>
            <a:ahLst/>
            <a:cxnLst/>
            <a:rect l="l" t="t" r="r" b="b"/>
            <a:pathLst>
              <a:path w="312015" h="770407">
                <a:moveTo>
                  <a:pt x="0" y="0"/>
                </a:moveTo>
                <a:lnTo>
                  <a:pt x="312015" y="0"/>
                </a:lnTo>
                <a:lnTo>
                  <a:pt x="312015" y="770407"/>
                </a:lnTo>
                <a:lnTo>
                  <a:pt x="0" y="7704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1028700" y="2245046"/>
          <a:ext cx="17010372" cy="7438349"/>
        </p:xfrm>
        <a:graphic>
          <a:graphicData uri="http://schemas.openxmlformats.org/drawingml/2006/table">
            <a:tbl>
              <a:tblPr/>
              <a:tblGrid>
                <a:gridCol w="4605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69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301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052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963673"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 b="1">
                          <a:solidFill>
                            <a:srgbClr val="FFFFFF"/>
                          </a:solidFill>
                          <a:latin typeface="Garet Bold"/>
                          <a:ea typeface="Garet Bold"/>
                          <a:cs typeface="Garet Bold"/>
                          <a:sym typeface="Garet Bold"/>
                        </a:rPr>
                        <a:t>OPERATIONAL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AA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 b="1">
                          <a:solidFill>
                            <a:srgbClr val="FFFFFF"/>
                          </a:solidFill>
                          <a:latin typeface="Garet Bold"/>
                          <a:ea typeface="Garet Bold"/>
                          <a:cs typeface="Garet Bold"/>
                          <a:sym typeface="Garet Bold"/>
                        </a:rPr>
                        <a:t>ANALYTICAL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AA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 b="1">
                          <a:solidFill>
                            <a:srgbClr val="FFFFFF"/>
                          </a:solidFill>
                          <a:latin typeface="Garet Bold"/>
                          <a:ea typeface="Garet Bold"/>
                          <a:cs typeface="Garet Bold"/>
                          <a:sym typeface="Garet Bold"/>
                        </a:rPr>
                        <a:t>COLLABORATIVE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AA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A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63673"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Helps automate sales </a:t>
                      </a:r>
                      <a:endParaRPr lang="en-US" sz="1100"/>
                    </a:p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Improves customer interactions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Data mining- detecting trends, insight into customer journey </a:t>
                      </a:r>
                      <a:endParaRPr lang="en-US" sz="1100"/>
                    </a:p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Helps observe the speed of trend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Less time searching for customer information </a:t>
                      </a:r>
                      <a:endParaRPr lang="en-US" sz="1100"/>
                    </a:p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Drive customer engagement by tailoring profile and information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 b="1">
                          <a:solidFill>
                            <a:srgbClr val="FFFFFF"/>
                          </a:solidFill>
                          <a:latin typeface="Garet Bold"/>
                          <a:ea typeface="Garet Bold"/>
                          <a:cs typeface="Garet Bold"/>
                          <a:sym typeface="Garet Bold"/>
                        </a:rPr>
                        <a:t>BENEFITS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90201"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Time consuming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Can become technical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Limited advanced analytics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 b="1">
                          <a:solidFill>
                            <a:srgbClr val="FFFFFF"/>
                          </a:solidFill>
                          <a:latin typeface="Garet Bold"/>
                          <a:ea typeface="Garet Bold"/>
                          <a:cs typeface="Garet Bold"/>
                          <a:sym typeface="Garet Bold"/>
                        </a:rPr>
                        <a:t>LIMITATATIONS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20802"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Building customer relationships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Mid to large size organisation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marL="323850" lvl="1" indent="-161925" algn="l">
                        <a:lnSpc>
                          <a:spcPts val="21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Garet"/>
                          <a:ea typeface="Garet"/>
                          <a:cs typeface="Garet"/>
                          <a:sym typeface="Garet"/>
                        </a:rPr>
                        <a:t>Organisations that operate in multiple locations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400" b="1">
                          <a:solidFill>
                            <a:srgbClr val="FFFFFF"/>
                          </a:solidFill>
                          <a:latin typeface="Garet Bold"/>
                          <a:ea typeface="Garet Bold"/>
                          <a:cs typeface="Garet Bold"/>
                          <a:sym typeface="Garet Bold"/>
                        </a:rPr>
                        <a:t>GOOD FOR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BD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1660505" y="79621"/>
            <a:ext cx="15751195" cy="127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004AAD"/>
                </a:solidFill>
                <a:latin typeface="Horizon"/>
                <a:ea typeface="Horizon"/>
                <a:cs typeface="Horizon"/>
                <a:sym typeface="Horizon"/>
              </a:rPr>
              <a:t>Comparison (CRM)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1028700" y="10031241"/>
            <a:ext cx="15262940" cy="0"/>
          </a:xfrm>
          <a:prstGeom prst="line">
            <a:avLst/>
          </a:prstGeom>
          <a:ln w="19050" cap="flat">
            <a:solidFill>
              <a:srgbClr val="444E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16442081" y="9642475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05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-193754" y="-102870"/>
            <a:ext cx="11470174" cy="10600180"/>
            <a:chOff x="0" y="0"/>
            <a:chExt cx="1777030" cy="164224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77030" cy="1642245"/>
            </a:xfrm>
            <a:custGeom>
              <a:avLst/>
              <a:gdLst/>
              <a:ahLst/>
              <a:cxnLst/>
              <a:rect l="l" t="t" r="r" b="b"/>
              <a:pathLst>
                <a:path w="1777030" h="1642245">
                  <a:moveTo>
                    <a:pt x="0" y="0"/>
                  </a:moveTo>
                  <a:lnTo>
                    <a:pt x="1777030" y="0"/>
                  </a:lnTo>
                  <a:lnTo>
                    <a:pt x="1777030" y="1642245"/>
                  </a:lnTo>
                  <a:lnTo>
                    <a:pt x="0" y="1642245"/>
                  </a:lnTo>
                  <a:close/>
                </a:path>
              </a:pathLst>
            </a:custGeom>
            <a:blipFill>
              <a:blip r:embed="rId3"/>
              <a:stretch>
                <a:fillRect l="-19485" r="-1948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2953531"/>
            <a:ext cx="10247719" cy="4335322"/>
            <a:chOff x="0" y="0"/>
            <a:chExt cx="2698988" cy="11418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98988" cy="1141813"/>
            </a:xfrm>
            <a:custGeom>
              <a:avLst/>
              <a:gdLst/>
              <a:ahLst/>
              <a:cxnLst/>
              <a:rect l="l" t="t" r="r" b="b"/>
              <a:pathLst>
                <a:path w="2698988" h="1141813">
                  <a:moveTo>
                    <a:pt x="0" y="0"/>
                  </a:moveTo>
                  <a:lnTo>
                    <a:pt x="2698988" y="0"/>
                  </a:lnTo>
                  <a:lnTo>
                    <a:pt x="2698988" y="1141813"/>
                  </a:lnTo>
                  <a:lnTo>
                    <a:pt x="0" y="1141813"/>
                  </a:lnTo>
                  <a:close/>
                </a:path>
              </a:pathLst>
            </a:custGeom>
            <a:solidFill>
              <a:srgbClr val="444E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698988" cy="11894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514037" y="963288"/>
            <a:ext cx="699152" cy="69915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A4A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514037" y="3961776"/>
            <a:ext cx="699152" cy="69915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A4A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514037" y="6957069"/>
            <a:ext cx="699152" cy="69915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A4A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7" name="AutoShape 17"/>
          <p:cNvSpPr/>
          <p:nvPr/>
        </p:nvSpPr>
        <p:spPr>
          <a:xfrm>
            <a:off x="2858381" y="9219406"/>
            <a:ext cx="7644324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Box 18"/>
          <p:cNvSpPr txBox="1"/>
          <p:nvPr/>
        </p:nvSpPr>
        <p:spPr>
          <a:xfrm>
            <a:off x="1283965" y="4321492"/>
            <a:ext cx="9737189" cy="1624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05"/>
              </a:lnSpc>
            </a:pPr>
            <a:r>
              <a:rPr lang="en-US" sz="5500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ETHICA L CONSIDERATIONS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76175" y="1907551"/>
            <a:ext cx="4501224" cy="1739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Protects personal information collected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Prevents unauthorised access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Helps organisations comply with GDPR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676175" y="4632354"/>
            <a:ext cx="4501224" cy="1387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Protects from hacking, phishing etc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Two step authentication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Uses firewalls and encryptions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676175" y="7941972"/>
            <a:ext cx="4501224" cy="2092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AI systems may produce inaccurate decisions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Ai requires human monitoring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Customers may not appriciate the use of the new AI technology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676175" y="1077914"/>
            <a:ext cx="37487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A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676175" y="4076403"/>
            <a:ext cx="37487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B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676175" y="7071696"/>
            <a:ext cx="37487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C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16957" y="1005830"/>
            <a:ext cx="3422851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DATA PRIVACY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416957" y="3962429"/>
            <a:ext cx="2033985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SECURITY</a:t>
            </a:r>
            <a:r>
              <a:rPr lang="en-US" sz="2499" b="1" spc="67">
                <a:solidFill>
                  <a:srgbClr val="444E55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416957" y="7233947"/>
            <a:ext cx="4459001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ETHICAL CONCERNS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539230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06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4868" y="34970"/>
            <a:ext cx="11470174" cy="10286999"/>
            <a:chOff x="0" y="0"/>
            <a:chExt cx="1777030" cy="164224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77030" cy="1642245"/>
            </a:xfrm>
            <a:custGeom>
              <a:avLst/>
              <a:gdLst/>
              <a:ahLst/>
              <a:cxnLst/>
              <a:rect l="l" t="t" r="r" b="b"/>
              <a:pathLst>
                <a:path w="1777030" h="1642245">
                  <a:moveTo>
                    <a:pt x="0" y="0"/>
                  </a:moveTo>
                  <a:lnTo>
                    <a:pt x="1777030" y="0"/>
                  </a:lnTo>
                  <a:lnTo>
                    <a:pt x="1777030" y="1642245"/>
                  </a:lnTo>
                  <a:lnTo>
                    <a:pt x="0" y="1642245"/>
                  </a:lnTo>
                  <a:close/>
                </a:path>
              </a:pathLst>
            </a:custGeom>
            <a:blipFill>
              <a:blip r:embed="rId3"/>
              <a:stretch>
                <a:fillRect l="-27659" r="-2765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2953531"/>
            <a:ext cx="10247719" cy="4335322"/>
            <a:chOff x="0" y="0"/>
            <a:chExt cx="2698988" cy="11418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98988" cy="1141813"/>
            </a:xfrm>
            <a:custGeom>
              <a:avLst/>
              <a:gdLst/>
              <a:ahLst/>
              <a:cxnLst/>
              <a:rect l="l" t="t" r="r" b="b"/>
              <a:pathLst>
                <a:path w="2698988" h="1141813">
                  <a:moveTo>
                    <a:pt x="0" y="0"/>
                  </a:moveTo>
                  <a:lnTo>
                    <a:pt x="2698988" y="0"/>
                  </a:lnTo>
                  <a:lnTo>
                    <a:pt x="2698988" y="1141813"/>
                  </a:lnTo>
                  <a:lnTo>
                    <a:pt x="0" y="1141813"/>
                  </a:lnTo>
                  <a:close/>
                </a:path>
              </a:pathLst>
            </a:custGeom>
            <a:solidFill>
              <a:srgbClr val="444E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698988" cy="11894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514037" y="963288"/>
            <a:ext cx="699152" cy="69915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A4A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514037" y="3961776"/>
            <a:ext cx="699152" cy="69915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A4A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4" name="AutoShape 14"/>
          <p:cNvSpPr/>
          <p:nvPr/>
        </p:nvSpPr>
        <p:spPr>
          <a:xfrm>
            <a:off x="2858381" y="9219406"/>
            <a:ext cx="7644324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15" name="Group 15"/>
          <p:cNvGrpSpPr/>
          <p:nvPr/>
        </p:nvGrpSpPr>
        <p:grpSpPr>
          <a:xfrm>
            <a:off x="12514037" y="5946458"/>
            <a:ext cx="699152" cy="69915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7A4A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283965" y="4321492"/>
            <a:ext cx="9737189" cy="1624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05"/>
              </a:lnSpc>
            </a:pPr>
            <a:r>
              <a:rPr lang="en-US" sz="5500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ETHICA L CONSIDERATIONS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873302" y="1979279"/>
            <a:ext cx="4831542" cy="15062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3483" lvl="1" indent="-231741" algn="l">
              <a:lnSpc>
                <a:spcPts val="3005"/>
              </a:lnSpc>
              <a:buFont typeface="Arial"/>
              <a:buChar char="•"/>
            </a:pPr>
            <a:r>
              <a:rPr lang="en-US" sz="2146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Monitoring can improve security and productivity </a:t>
            </a:r>
          </a:p>
          <a:p>
            <a:pPr marL="463483" lvl="1" indent="-231741" algn="l">
              <a:lnSpc>
                <a:spcPts val="3005"/>
              </a:lnSpc>
              <a:buFont typeface="Arial"/>
              <a:buChar char="•"/>
            </a:pPr>
            <a:r>
              <a:rPr lang="en-US" sz="2146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excessive monitorng may reduce trust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070429" y="4856798"/>
            <a:ext cx="4501224" cy="73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Bias can occur due to unrepresented data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676175" y="4076403"/>
            <a:ext cx="37487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676175" y="7071696"/>
            <a:ext cx="37487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C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416957" y="1053455"/>
            <a:ext cx="428788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EMPLOYEE</a:t>
            </a:r>
            <a:r>
              <a:rPr lang="en-US" sz="2499" b="1" spc="67">
                <a:solidFill>
                  <a:srgbClr val="444E55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MONITORING</a:t>
            </a:r>
            <a:r>
              <a:rPr lang="en-US" sz="2499" b="1" spc="67">
                <a:solidFill>
                  <a:srgbClr val="444E55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416957" y="4105592"/>
            <a:ext cx="2033985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BIAS</a:t>
            </a:r>
            <a:r>
              <a:rPr lang="en-US" sz="2499" b="1" spc="67">
                <a:solidFill>
                  <a:srgbClr val="444E55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88762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545454"/>
                </a:solidFill>
                <a:latin typeface="Horizon"/>
                <a:ea typeface="Horizon"/>
                <a:cs typeface="Horizon"/>
                <a:sym typeface="Horizon"/>
              </a:rPr>
              <a:t>07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676175" y="1110605"/>
            <a:ext cx="394253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D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676175" y="6061084"/>
            <a:ext cx="374877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b="1" spc="67">
                <a:solidFill>
                  <a:srgbClr val="F1F1F1"/>
                </a:solidFill>
                <a:latin typeface="Garet Bold"/>
                <a:ea typeface="Garet Bold"/>
                <a:cs typeface="Garet Bold"/>
                <a:sym typeface="Garet Bold"/>
              </a:rPr>
              <a:t>F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032537" y="6845635"/>
            <a:ext cx="4501224" cy="1851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 Comply with GDPR and data protection policies 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Clear policies on ethical AI use and human oversight</a:t>
            </a:r>
          </a:p>
          <a:p>
            <a:pPr marL="453390" lvl="1" indent="-226695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737373"/>
                </a:solidFill>
                <a:latin typeface="Garet"/>
                <a:ea typeface="Garet"/>
                <a:cs typeface="Garet"/>
                <a:sym typeface="Garet"/>
              </a:rPr>
              <a:t>Regular risk assessment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3416957" y="6063162"/>
            <a:ext cx="3732384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spc="67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MITIGATE RISKS</a:t>
            </a:r>
            <a:r>
              <a:rPr lang="en-US" sz="2499" b="1" spc="67">
                <a:solidFill>
                  <a:srgbClr val="444E55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10766705" y="1335287"/>
            <a:ext cx="7435077" cy="743507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44E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917894" y="1486476"/>
            <a:ext cx="7132700" cy="713270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16666" r="-1666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AutoShape 11"/>
          <p:cNvSpPr/>
          <p:nvPr/>
        </p:nvSpPr>
        <p:spPr>
          <a:xfrm>
            <a:off x="2858381" y="9219406"/>
            <a:ext cx="10083166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623781" y="585989"/>
            <a:ext cx="10666984" cy="1279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00"/>
              </a:lnSpc>
            </a:pPr>
            <a:r>
              <a:rPr lang="en-US" sz="7000">
                <a:solidFill>
                  <a:srgbClr val="004AAD"/>
                </a:solidFill>
                <a:latin typeface="Horizon"/>
                <a:ea typeface="Horizon"/>
                <a:cs typeface="Horizon"/>
                <a:sym typeface="Horizon"/>
              </a:rPr>
              <a:t>CASE STUDIES</a:t>
            </a:r>
            <a:r>
              <a:rPr lang="en-US" sz="70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61003" y="2712850"/>
            <a:ext cx="6724831" cy="2092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INFORMATION SYSTEMS USED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AI- Powers Alexa voice assistant, predicts customer demand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Supply Chain Management- manages suppliers and product distribution, tracks inventory levels in real time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65918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08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0" y="1779785"/>
            <a:ext cx="7918077" cy="713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826"/>
              </a:lnSpc>
              <a:spcBef>
                <a:spcPct val="0"/>
              </a:spcBef>
            </a:pPr>
            <a:r>
              <a:rPr lang="en-US" sz="4161" u="none" strike="noStrike" spc="753">
                <a:solidFill>
                  <a:srgbClr val="737373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AMAZON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1003" y="4951732"/>
            <a:ext cx="6724831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Cyber security risks- Online company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Handling vast amounts of customer data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61003" y="6129657"/>
            <a:ext cx="6724831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SOLUTIONS</a:t>
            </a:r>
            <a:r>
              <a:rPr lang="en-US" sz="19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Advanced cybersecurity measures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Implement data protection policies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1003" y="7527688"/>
            <a:ext cx="4290086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ETHICAL ISSUES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AI bias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Customer privacy concerns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932334" y="7307583"/>
            <a:ext cx="5834371" cy="1739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IMPACT ON BUSINESS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Faster deliveries and improved operational efficiency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Increased sales through personalised reccommendations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10766705" y="1335287"/>
            <a:ext cx="7435077" cy="743507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44E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917894" y="1486476"/>
            <a:ext cx="7132700" cy="713270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6177" r="-2617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AutoShape 11"/>
          <p:cNvSpPr/>
          <p:nvPr/>
        </p:nvSpPr>
        <p:spPr>
          <a:xfrm>
            <a:off x="2858381" y="9219406"/>
            <a:ext cx="10083166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623781" y="585989"/>
            <a:ext cx="10666984" cy="1279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00"/>
              </a:lnSpc>
            </a:pPr>
            <a:r>
              <a:rPr lang="en-US" sz="7000">
                <a:solidFill>
                  <a:srgbClr val="004AAD"/>
                </a:solidFill>
                <a:latin typeface="Horizon"/>
                <a:ea typeface="Horizon"/>
                <a:cs typeface="Horizon"/>
                <a:sym typeface="Horizon"/>
              </a:rPr>
              <a:t>CASE STUDIES</a:t>
            </a:r>
            <a:r>
              <a:rPr lang="en-US" sz="70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61003" y="2464657"/>
            <a:ext cx="6724831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INFORMATION SYSTEMS USED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Enterprise Resource Planning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Customer Relationship Management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65918" y="8839994"/>
            <a:ext cx="969619" cy="64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0" y="1779785"/>
            <a:ext cx="7918077" cy="713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826"/>
              </a:lnSpc>
              <a:spcBef>
                <a:spcPct val="0"/>
              </a:spcBef>
            </a:pPr>
            <a:r>
              <a:rPr lang="en-US" sz="4161" spc="753">
                <a:solidFill>
                  <a:srgbClr val="737373"/>
                </a:solidFill>
                <a:latin typeface="Cy Grotesk V3 Grand"/>
                <a:ea typeface="Cy Grotesk V3 Grand"/>
                <a:cs typeface="Cy Grotesk V3 Grand"/>
                <a:sym typeface="Cy Grotesk V3 Grand"/>
              </a:rPr>
              <a:t>TESCO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1003" y="3700276"/>
            <a:ext cx="6724831" cy="1739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Integrating data across multiple stores and online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Managing cybersecurity threats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Protecting large volumes of customer data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61003" y="5640201"/>
            <a:ext cx="6724831" cy="1387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SOLUTIONS</a:t>
            </a:r>
            <a:r>
              <a:rPr lang="en-US" sz="19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Use encryption, firewalls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Comply with GDPR to protect customer information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61003" y="7106748"/>
            <a:ext cx="4290086" cy="1739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ETHICAL ISSUES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Use of Ai for personalised marketing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Transparency about how customer data is used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932334" y="7307583"/>
            <a:ext cx="5834371" cy="1387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b="1">
                <a:solidFill>
                  <a:srgbClr val="004AAD"/>
                </a:solidFill>
                <a:latin typeface="Garet Bold"/>
                <a:ea typeface="Garet Bold"/>
                <a:cs typeface="Garet Bold"/>
                <a:sym typeface="Garet Bold"/>
              </a:rPr>
              <a:t>IMPACT ON BUSINESS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Increased customer loyalty through Clubcard rewards </a:t>
            </a:r>
          </a:p>
          <a:p>
            <a:pPr marL="431796" lvl="1" indent="-215898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better descion making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3541" y="6128343"/>
            <a:ext cx="17933987" cy="7632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Laudon, K.C. and Laudon, J. P. (2012). Management Information Systems, twelfth edition. Upper Saddle River, New Jersey: Prentice-Hall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199697" y="83888"/>
            <a:ext cx="10666984" cy="1279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>
                <a:solidFill>
                  <a:srgbClr val="004AAD"/>
                </a:solidFill>
                <a:latin typeface="Horizon"/>
                <a:ea typeface="Horizon"/>
                <a:cs typeface="Horizon"/>
                <a:sym typeface="Horizon"/>
              </a:rPr>
              <a:t>References</a:t>
            </a:r>
            <a:r>
              <a:rPr lang="en-US" sz="7000">
                <a:solidFill>
                  <a:srgbClr val="444E55"/>
                </a:solidFill>
                <a:latin typeface="Horizon"/>
                <a:ea typeface="Horizon"/>
                <a:cs typeface="Horizon"/>
                <a:sym typeface="Horizon"/>
              </a:rPr>
              <a:t>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1334834"/>
            <a:ext cx="18288000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Al-Mamary, Y., Shamsuddin, A. et al. (2014) 'International Journal of Research (IJR)', The Role of Different Types of Information Systems In Business Organisations: A Review , 7, pp.1280-1281. Available at:The-Role-of-Different-Types-of-Information-Systems-In-Business-Organizations-A-Review.pdf(Accessed: 27 July 2026 ).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49693" y="7076950"/>
            <a:ext cx="18337693" cy="682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Malyshev, A. (2025) 'What Is a Transaction Processing System: Definition, Types, and Benefits [Guide 2026]', SDK.Finance, 05/January. Available at: what-is-a-transaction-processing-system-definition-types-and-benefits (Accessed:27 July 2026).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032" y="2696538"/>
            <a:ext cx="18401196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Chuma, L. (2020) 'International Research Journal of Nature Science and Technology (IRJNST)', The Role of Information Systems in Business Firms Competitiveness: Integrated Review Paper from Business Perspective, 4, pp 32. Available at: https://scienceresearchjournals.org/IRJNST/2020/volume-2%20issue-4/irjnst-v2i4p103.pdf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541" y="4058242"/>
            <a:ext cx="17665458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Kavlakoglu, E., Finn, T., et al. (no date) 'What is Customer Relationship Management (CRM)', IBM. Available at: https://www.ibm.com/think/topics/crm#:~:text=Customer%20relationship%20management%20(CRM)%20is,with%20existing%20and%20potential%20customer (Accessed: 27 July 2026).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6281" y="9324834"/>
            <a:ext cx="14733240" cy="330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Oracle(no date) What is ERP?. Available at: https://www.oracle.com/uk/erp/what-is-erp/(Accessed:27 July 2026).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032" y="5274267"/>
            <a:ext cx="18047183" cy="682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Khilwani, Manish. (2026) Operational vs Analytical vs Collaborative CRM: Which Is Best for your Business?. Available at: https://brainstreamtechnolabs.com/operational-vs-analytical-vs-collaborative-crm/(Accessed:27 July 2026).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8223249"/>
            <a:ext cx="17653967" cy="1035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Marymount University (2024)Understanding the importance of ethics in information technology. Available at: https://marymount.edu/blog/understanding-the-importance-of-ethics-in-information-technology/#gsc.tab=0 (Accessed:27 July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979</Words>
  <Application>Microsoft Macintosh PowerPoint</Application>
  <PresentationFormat>Custom</PresentationFormat>
  <Paragraphs>166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Calibri</vt:lpstr>
      <vt:lpstr>Canva Sans</vt:lpstr>
      <vt:lpstr>Horizon</vt:lpstr>
      <vt:lpstr>Cy Grotesk V3 Grand</vt:lpstr>
      <vt:lpstr>Cy Grotesk V3 Grand Bold</vt:lpstr>
      <vt:lpstr>Garet Bold</vt:lpstr>
      <vt:lpstr>Arial</vt:lpstr>
      <vt:lpstr>Garet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Gray Modern Photocentric Corporate Presentation</dc:title>
  <cp:lastModifiedBy>Lashaye Otseh-Taiwo (2410221)</cp:lastModifiedBy>
  <cp:revision>2</cp:revision>
  <dcterms:created xsi:type="dcterms:W3CDTF">2006-08-16T00:00:00Z</dcterms:created>
  <dcterms:modified xsi:type="dcterms:W3CDTF">2026-07-30T16:41:07Z</dcterms:modified>
  <dc:identifier>DAHQT0crarA</dc:identifier>
</cp:coreProperties>
</file>