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3" r:id="rId3"/>
  </p:sldMasterIdLst>
  <p:notesMasterIdLst>
    <p:notesMasterId r:id="rId44"/>
  </p:notesMasterIdLst>
  <p:sldIdLst>
    <p:sldId id="256" r:id="rId4"/>
    <p:sldId id="620" r:id="rId5"/>
    <p:sldId id="633" r:id="rId6"/>
    <p:sldId id="626" r:id="rId7"/>
    <p:sldId id="627" r:id="rId8"/>
    <p:sldId id="628" r:id="rId9"/>
    <p:sldId id="629" r:id="rId10"/>
    <p:sldId id="634" r:id="rId11"/>
    <p:sldId id="630" r:id="rId12"/>
    <p:sldId id="635" r:id="rId13"/>
    <p:sldId id="636" r:id="rId14"/>
    <p:sldId id="631" r:id="rId15"/>
    <p:sldId id="616" r:id="rId16"/>
    <p:sldId id="621" r:id="rId17"/>
    <p:sldId id="622" r:id="rId18"/>
    <p:sldId id="623" r:id="rId19"/>
    <p:sldId id="625" r:id="rId20"/>
    <p:sldId id="608" r:id="rId21"/>
    <p:sldId id="607" r:id="rId22"/>
    <p:sldId id="610" r:id="rId23"/>
    <p:sldId id="611" r:id="rId24"/>
    <p:sldId id="609" r:id="rId25"/>
    <p:sldId id="581" r:id="rId26"/>
    <p:sldId id="582" r:id="rId27"/>
    <p:sldId id="637" r:id="rId28"/>
    <p:sldId id="624" r:id="rId29"/>
    <p:sldId id="614" r:id="rId30"/>
    <p:sldId id="615" r:id="rId31"/>
    <p:sldId id="638" r:id="rId32"/>
    <p:sldId id="639" r:id="rId33"/>
    <p:sldId id="640" r:id="rId34"/>
    <p:sldId id="641" r:id="rId35"/>
    <p:sldId id="642" r:id="rId36"/>
    <p:sldId id="644" r:id="rId37"/>
    <p:sldId id="645" r:id="rId38"/>
    <p:sldId id="647" r:id="rId39"/>
    <p:sldId id="646" r:id="rId40"/>
    <p:sldId id="648" r:id="rId41"/>
    <p:sldId id="649" r:id="rId42"/>
    <p:sldId id="606"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A12187-80E7-496C-B2C5-FC2D2622C1E0}" v="25" dt="2023-07-31T09:39:03.9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97" autoAdjust="0"/>
    <p:restoredTop sz="82468" autoAdjust="0"/>
  </p:normalViewPr>
  <p:slideViewPr>
    <p:cSldViewPr snapToGrid="0">
      <p:cViewPr varScale="1">
        <p:scale>
          <a:sx n="81" d="100"/>
          <a:sy n="81" d="100"/>
        </p:scale>
        <p:origin x="72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theme" Target="theme/theme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microsoft.com/office/2015/10/relationships/revisionInfo" Target="revisionInfo.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tableStyles" Target="tableStyles.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viewProps" Target="viewProps.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035FFE-B680-4B74-B39F-B08DAB51ACE2}" type="datetimeFigureOut">
              <a:rPr lang="en-GB" smtClean="0"/>
              <a:t>02/09/2024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10E83C-2ED0-4862-B841-EA20DC8EE4FE}" type="slidenum">
              <a:rPr lang="en-GB" smtClean="0"/>
              <a:t>‹#›</a:t>
            </a:fld>
            <a:endParaRPr lang="en-GB"/>
          </a:p>
        </p:txBody>
      </p:sp>
    </p:spTree>
    <p:extLst>
      <p:ext uri="{BB962C8B-B14F-4D97-AF65-F5344CB8AC3E}">
        <p14:creationId xmlns:p14="http://schemas.microsoft.com/office/powerpoint/2010/main" val="8347343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Social representations- </a:t>
            </a:r>
            <a:r>
              <a:rPr lang="en-GB" dirty="0"/>
              <a:t>concepts or systems that establish the means for individuals to categorize and place themselves within their world and allow communication between individuals who share the same culture and social world.</a:t>
            </a:r>
          </a:p>
          <a:p>
            <a:r>
              <a:rPr lang="en-GB" b="1" dirty="0"/>
              <a:t>Assimilation- </a:t>
            </a:r>
            <a:r>
              <a:rPr lang="en-GB" b="0" dirty="0"/>
              <a:t>adapting to and absorbing cultural knowledge behaviours etc.</a:t>
            </a:r>
          </a:p>
        </p:txBody>
      </p:sp>
      <p:sp>
        <p:nvSpPr>
          <p:cNvPr id="4" name="Slide Number Placeholder 3"/>
          <p:cNvSpPr>
            <a:spLocks noGrp="1"/>
          </p:cNvSpPr>
          <p:nvPr>
            <p:ph type="sldNum" sz="quarter" idx="5"/>
          </p:nvPr>
        </p:nvSpPr>
        <p:spPr/>
        <p:txBody>
          <a:bodyPr/>
          <a:lstStyle/>
          <a:p>
            <a:fld id="{E410E83C-2ED0-4862-B841-EA20DC8EE4FE}" type="slidenum">
              <a:rPr lang="en-GB" smtClean="0"/>
              <a:t>2</a:t>
            </a:fld>
            <a:endParaRPr lang="en-GB"/>
          </a:p>
        </p:txBody>
      </p:sp>
    </p:spTree>
    <p:extLst>
      <p:ext uri="{BB962C8B-B14F-4D97-AF65-F5344CB8AC3E}">
        <p14:creationId xmlns:p14="http://schemas.microsoft.com/office/powerpoint/2010/main" val="33617434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question is intended for students to identify elements or aspects of their life which contributes to their whole self. </a:t>
            </a:r>
          </a:p>
        </p:txBody>
      </p:sp>
      <p:sp>
        <p:nvSpPr>
          <p:cNvPr id="4" name="Slide Number Placeholder 3"/>
          <p:cNvSpPr>
            <a:spLocks noGrp="1"/>
          </p:cNvSpPr>
          <p:nvPr>
            <p:ph type="sldNum" sz="quarter" idx="5"/>
          </p:nvPr>
        </p:nvSpPr>
        <p:spPr/>
        <p:txBody>
          <a:bodyPr/>
          <a:lstStyle/>
          <a:p>
            <a:fld id="{E410E83C-2ED0-4862-B841-EA20DC8EE4FE}" type="slidenum">
              <a:rPr lang="en-GB" smtClean="0"/>
              <a:t>3</a:t>
            </a:fld>
            <a:endParaRPr lang="en-GB"/>
          </a:p>
        </p:txBody>
      </p:sp>
    </p:spTree>
    <p:extLst>
      <p:ext uri="{BB962C8B-B14F-4D97-AF65-F5344CB8AC3E}">
        <p14:creationId xmlns:p14="http://schemas.microsoft.com/office/powerpoint/2010/main" val="32692116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r>
              <a:rPr lang="en-GB" b="1" dirty="0"/>
              <a:t>Salience-</a:t>
            </a:r>
            <a:r>
              <a:rPr lang="en-GB" b="0" dirty="0"/>
              <a:t>the fact of being important to or connected with what is happening or being discussed </a:t>
            </a:r>
          </a:p>
          <a:p>
            <a:endParaRPr lang="en-GB" b="0" dirty="0"/>
          </a:p>
          <a:p>
            <a:r>
              <a:rPr lang="en-GB" dirty="0"/>
              <a:t>For example, a person's professional identity might be more salient at work, while their ethnic identity could become more prominent during cultural events.</a:t>
            </a:r>
          </a:p>
          <a:p>
            <a:endParaRPr lang="en-GB" dirty="0"/>
          </a:p>
          <a:p>
            <a:r>
              <a:rPr lang="en-GB" b="1" dirty="0"/>
              <a:t>Dramaturgy</a:t>
            </a:r>
            <a:r>
              <a:rPr lang="en-GB" dirty="0"/>
              <a:t> (</a:t>
            </a:r>
            <a:r>
              <a:rPr lang="en-GB" dirty="0" err="1"/>
              <a:t>Evrine</a:t>
            </a:r>
            <a:r>
              <a:rPr lang="en-GB" dirty="0"/>
              <a:t> Goffman) Social actors, we present ourselves differently depending on the situation and context. </a:t>
            </a:r>
          </a:p>
          <a:p>
            <a:endParaRPr lang="en-GB" dirty="0"/>
          </a:p>
        </p:txBody>
      </p:sp>
      <p:sp>
        <p:nvSpPr>
          <p:cNvPr id="4" name="Slide Number Placeholder 3"/>
          <p:cNvSpPr>
            <a:spLocks noGrp="1"/>
          </p:cNvSpPr>
          <p:nvPr>
            <p:ph type="sldNum" sz="quarter" idx="5"/>
          </p:nvPr>
        </p:nvSpPr>
        <p:spPr/>
        <p:txBody>
          <a:bodyPr/>
          <a:lstStyle/>
          <a:p>
            <a:fld id="{E410E83C-2ED0-4862-B841-EA20DC8EE4FE}" type="slidenum">
              <a:rPr lang="en-GB" smtClean="0"/>
              <a:t>5</a:t>
            </a:fld>
            <a:endParaRPr lang="en-GB"/>
          </a:p>
        </p:txBody>
      </p:sp>
    </p:spTree>
    <p:extLst>
      <p:ext uri="{BB962C8B-B14F-4D97-AF65-F5344CB8AC3E}">
        <p14:creationId xmlns:p14="http://schemas.microsoft.com/office/powerpoint/2010/main" val="28933093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identity centrality is the axis for self-concept. </a:t>
            </a:r>
          </a:p>
          <a:p>
            <a:r>
              <a:rPr lang="en-GB" dirty="0"/>
              <a:t>The identity prominence hierarchy represents organization of one’s identities. </a:t>
            </a:r>
          </a:p>
          <a:p>
            <a:r>
              <a:rPr lang="en-GB" dirty="0"/>
              <a:t>Each identity will be ranked based upon prominence and factors such as support, validation, reward (internal and external) and commitment;. </a:t>
            </a:r>
          </a:p>
          <a:p>
            <a:endParaRPr lang="en-GB" dirty="0"/>
          </a:p>
          <a:p>
            <a:r>
              <a:rPr lang="en-GB" dirty="0"/>
              <a:t>You may consider that  salience and centrality are the same, however, salience is the probability of behaviour whereas centrality concentrates on internal importance of identity. </a:t>
            </a:r>
          </a:p>
          <a:p>
            <a:endParaRPr lang="en-GB" dirty="0"/>
          </a:p>
          <a:p>
            <a:endParaRPr lang="en-GB" dirty="0"/>
          </a:p>
        </p:txBody>
      </p:sp>
      <p:sp>
        <p:nvSpPr>
          <p:cNvPr id="4" name="Slide Number Placeholder 3"/>
          <p:cNvSpPr>
            <a:spLocks noGrp="1"/>
          </p:cNvSpPr>
          <p:nvPr>
            <p:ph type="sldNum" sz="quarter" idx="5"/>
          </p:nvPr>
        </p:nvSpPr>
        <p:spPr/>
        <p:txBody>
          <a:bodyPr/>
          <a:lstStyle/>
          <a:p>
            <a:fld id="{E410E83C-2ED0-4862-B841-EA20DC8EE4FE}" type="slidenum">
              <a:rPr lang="en-GB" smtClean="0"/>
              <a:t>7</a:t>
            </a:fld>
            <a:endParaRPr lang="en-GB"/>
          </a:p>
        </p:txBody>
      </p:sp>
    </p:spTree>
    <p:extLst>
      <p:ext uri="{BB962C8B-B14F-4D97-AF65-F5344CB8AC3E}">
        <p14:creationId xmlns:p14="http://schemas.microsoft.com/office/powerpoint/2010/main" val="15230175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Roles are considered as shared expectations attached to social positions. </a:t>
            </a:r>
          </a:p>
          <a:p>
            <a:r>
              <a:rPr lang="en-GB" dirty="0"/>
              <a:t>With this in mind, role identity comprises of internalized meaning attached to the role.</a:t>
            </a:r>
          </a:p>
          <a:p>
            <a:endParaRPr lang="en-GB" dirty="0"/>
          </a:p>
          <a:p>
            <a:r>
              <a:rPr lang="en-GB" dirty="0"/>
              <a:t>The example provided by </a:t>
            </a:r>
            <a:r>
              <a:rPr lang="en-GB" dirty="0" err="1"/>
              <a:t>DeLamater</a:t>
            </a:r>
            <a:r>
              <a:rPr lang="en-GB" dirty="0"/>
              <a:t> and Ward (2013) depicts that the role of student identity  may involve the meaning ‘being academically responsible’ through performing acts such as attending class, submitting assignments and completing homework within an agreed time frame. The meaning of a role also develops a sense of accountability and motivation. </a:t>
            </a:r>
          </a:p>
        </p:txBody>
      </p:sp>
      <p:sp>
        <p:nvSpPr>
          <p:cNvPr id="4" name="Slide Number Placeholder 3"/>
          <p:cNvSpPr>
            <a:spLocks noGrp="1"/>
          </p:cNvSpPr>
          <p:nvPr>
            <p:ph type="sldNum" sz="quarter" idx="5"/>
          </p:nvPr>
        </p:nvSpPr>
        <p:spPr/>
        <p:txBody>
          <a:bodyPr/>
          <a:lstStyle/>
          <a:p>
            <a:fld id="{E410E83C-2ED0-4862-B841-EA20DC8EE4FE}" type="slidenum">
              <a:rPr lang="en-GB" smtClean="0"/>
              <a:t>9</a:t>
            </a:fld>
            <a:endParaRPr lang="en-GB"/>
          </a:p>
        </p:txBody>
      </p:sp>
    </p:spTree>
    <p:extLst>
      <p:ext uri="{BB962C8B-B14F-4D97-AF65-F5344CB8AC3E}">
        <p14:creationId xmlns:p14="http://schemas.microsoft.com/office/powerpoint/2010/main" val="7999049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10E83C-2ED0-4862-B841-EA20DC8EE4FE}" type="slidenum">
              <a:rPr lang="en-GB" smtClean="0"/>
              <a:t>10</a:t>
            </a:fld>
            <a:endParaRPr lang="en-GB"/>
          </a:p>
        </p:txBody>
      </p:sp>
    </p:spTree>
    <p:extLst>
      <p:ext uri="{BB962C8B-B14F-4D97-AF65-F5344CB8AC3E}">
        <p14:creationId xmlns:p14="http://schemas.microsoft.com/office/powerpoint/2010/main" val="3490278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groups identified are used as a framework to establish ‘who they are’. </a:t>
            </a:r>
          </a:p>
          <a:p>
            <a:endParaRPr lang="en-GB" dirty="0"/>
          </a:p>
          <a:p>
            <a:r>
              <a:rPr lang="en-GB" dirty="0"/>
              <a:t>Groups can include Religious, ethnicity, geographical, political and subcultures (sport team, musician etc). Each group will have ingrained agreed norms, values and morals. </a:t>
            </a:r>
          </a:p>
        </p:txBody>
      </p:sp>
      <p:sp>
        <p:nvSpPr>
          <p:cNvPr id="4" name="Slide Number Placeholder 3"/>
          <p:cNvSpPr>
            <a:spLocks noGrp="1"/>
          </p:cNvSpPr>
          <p:nvPr>
            <p:ph type="sldNum" sz="quarter" idx="5"/>
          </p:nvPr>
        </p:nvSpPr>
        <p:spPr/>
        <p:txBody>
          <a:bodyPr/>
          <a:lstStyle/>
          <a:p>
            <a:fld id="{E410E83C-2ED0-4862-B841-EA20DC8EE4FE}" type="slidenum">
              <a:rPr lang="en-GB" smtClean="0"/>
              <a:t>12</a:t>
            </a:fld>
            <a:endParaRPr lang="en-GB"/>
          </a:p>
        </p:txBody>
      </p:sp>
    </p:spTree>
    <p:extLst>
      <p:ext uri="{BB962C8B-B14F-4D97-AF65-F5344CB8AC3E}">
        <p14:creationId xmlns:p14="http://schemas.microsoft.com/office/powerpoint/2010/main" val="41784137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Leeks: Fighting against the Saxons, King Cadwaladr and soldiers would wear vegetables during battles as a means of identification </a:t>
            </a:r>
          </a:p>
          <a:p>
            <a:r>
              <a:rPr lang="en-GB" dirty="0"/>
              <a:t>Dragon: The Welsh word ‘</a:t>
            </a:r>
            <a:r>
              <a:rPr lang="en-GB" dirty="0" err="1"/>
              <a:t>draig</a:t>
            </a:r>
            <a:r>
              <a:rPr lang="en-GB" dirty="0"/>
              <a:t>’ commonly known in English as ‘dragon’ also meant ‘leader’. The current flag was officially adopted in 1959, and is based on an old royal badge used by British kings and queens since Tudor times.</a:t>
            </a:r>
          </a:p>
          <a:p>
            <a:r>
              <a:rPr lang="en-GB" dirty="0"/>
              <a:t>Daffodil: Adopted in the 19</a:t>
            </a:r>
            <a:r>
              <a:rPr lang="en-GB" baseline="30000" dirty="0"/>
              <a:t>th</a:t>
            </a:r>
            <a:r>
              <a:rPr lang="en-GB" dirty="0"/>
              <a:t> and 20</a:t>
            </a:r>
            <a:r>
              <a:rPr lang="en-GB" baseline="30000" dirty="0"/>
              <a:t>th</a:t>
            </a:r>
            <a:r>
              <a:rPr lang="en-GB" dirty="0"/>
              <a:t> century, and linked to the leek.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E410E83C-2ED0-4862-B841-EA20DC8EE4FE}" type="slidenum">
              <a:rPr lang="en-GB" smtClean="0"/>
              <a:t>15</a:t>
            </a:fld>
            <a:endParaRPr lang="en-GB"/>
          </a:p>
        </p:txBody>
      </p:sp>
    </p:spTree>
    <p:extLst>
      <p:ext uri="{BB962C8B-B14F-4D97-AF65-F5344CB8AC3E}">
        <p14:creationId xmlns:p14="http://schemas.microsoft.com/office/powerpoint/2010/main" val="36526554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Choirs: </a:t>
            </a:r>
          </a:p>
          <a:p>
            <a:r>
              <a:rPr lang="en-GB" dirty="0"/>
              <a:t>Football </a:t>
            </a:r>
          </a:p>
          <a:p>
            <a:r>
              <a:rPr lang="en-GB" dirty="0"/>
              <a:t>Rugby </a:t>
            </a:r>
          </a:p>
          <a:p>
            <a:r>
              <a:rPr lang="en-GB" dirty="0"/>
              <a:t>Dylan Thomas (Literature: Milk Underwood). </a:t>
            </a:r>
          </a:p>
          <a:p>
            <a:r>
              <a:rPr lang="en-GB" dirty="0" err="1"/>
              <a:t>Argriculture</a:t>
            </a:r>
            <a:r>
              <a:rPr lang="en-GB" dirty="0"/>
              <a:t> </a:t>
            </a:r>
          </a:p>
          <a:p>
            <a:r>
              <a:rPr lang="en-GB" dirty="0" err="1"/>
              <a:t>Eistedfodd</a:t>
            </a:r>
            <a:r>
              <a:rPr lang="en-GB" dirty="0"/>
              <a:t> </a:t>
            </a:r>
          </a:p>
          <a:p>
            <a:endParaRPr lang="en-GB" dirty="0"/>
          </a:p>
          <a:p>
            <a:r>
              <a:rPr lang="en-GB" dirty="0"/>
              <a:t>Competitions where Wales compete always receive united support whether or not they are interested in the activity. Wales is a small nation compared to most and always punches above its weight (the underdog). </a:t>
            </a:r>
          </a:p>
        </p:txBody>
      </p:sp>
      <p:sp>
        <p:nvSpPr>
          <p:cNvPr id="4" name="Slide Number Placeholder 3"/>
          <p:cNvSpPr>
            <a:spLocks noGrp="1"/>
          </p:cNvSpPr>
          <p:nvPr>
            <p:ph type="sldNum" sz="quarter" idx="5"/>
          </p:nvPr>
        </p:nvSpPr>
        <p:spPr/>
        <p:txBody>
          <a:bodyPr/>
          <a:lstStyle/>
          <a:p>
            <a:fld id="{E410E83C-2ED0-4862-B841-EA20DC8EE4FE}" type="slidenum">
              <a:rPr lang="en-GB" smtClean="0"/>
              <a:t>16</a:t>
            </a:fld>
            <a:endParaRPr lang="en-GB"/>
          </a:p>
        </p:txBody>
      </p:sp>
    </p:spTree>
    <p:extLst>
      <p:ext uri="{BB962C8B-B14F-4D97-AF65-F5344CB8AC3E}">
        <p14:creationId xmlns:p14="http://schemas.microsoft.com/office/powerpoint/2010/main" val="5264962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the future generations act contains a section which concentrates of identity, culture and language, therefore strives have been made to ensure the continuation and preservation of the language through the development of Welsh medium schools and the provision of Welsh language within both primary and secondary schools. </a:t>
            </a:r>
          </a:p>
        </p:txBody>
      </p:sp>
      <p:sp>
        <p:nvSpPr>
          <p:cNvPr id="4" name="Slide Number Placeholder 3"/>
          <p:cNvSpPr>
            <a:spLocks noGrp="1"/>
          </p:cNvSpPr>
          <p:nvPr>
            <p:ph type="sldNum" sz="quarter" idx="5"/>
          </p:nvPr>
        </p:nvSpPr>
        <p:spPr/>
        <p:txBody>
          <a:bodyPr/>
          <a:lstStyle/>
          <a:p>
            <a:fld id="{E410E83C-2ED0-4862-B841-EA20DC8EE4FE}" type="slidenum">
              <a:rPr lang="en-GB" smtClean="0"/>
              <a:t>17</a:t>
            </a:fld>
            <a:endParaRPr lang="en-GB"/>
          </a:p>
        </p:txBody>
      </p:sp>
    </p:spTree>
    <p:extLst>
      <p:ext uri="{BB962C8B-B14F-4D97-AF65-F5344CB8AC3E}">
        <p14:creationId xmlns:p14="http://schemas.microsoft.com/office/powerpoint/2010/main" val="34226937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most common non-UK identity amongst people without a UK identity in Wales was “Polish” (21,000, 0.7%).  This has slightly increased from 2011 (19,000, 0.6%). </a:t>
            </a:r>
          </a:p>
          <a:p>
            <a:r>
              <a:rPr lang="en-GB" dirty="0"/>
              <a:t>The next most common non-UK identities were “Irish” (9,000, 0.3%),</a:t>
            </a:r>
          </a:p>
          <a:p>
            <a:r>
              <a:rPr lang="en-GB" dirty="0"/>
              <a:t>Romanian” (7,000, 0.2%) and “Indian” (6,000, 0.2%).</a:t>
            </a:r>
          </a:p>
          <a:p>
            <a:r>
              <a:rPr lang="en-GB" dirty="0"/>
              <a:t>The identities with the largest relative increases over the decade were “Romanian”.</a:t>
            </a:r>
          </a:p>
          <a:p>
            <a:endParaRPr lang="en-GB" dirty="0"/>
          </a:p>
          <a:p>
            <a:r>
              <a:rPr lang="en-GB" dirty="0"/>
              <a:t> </a:t>
            </a:r>
          </a:p>
          <a:p>
            <a:r>
              <a:rPr lang="en-GB" dirty="0"/>
              <a:t>https://www.gov.wales/sites/default/files/pdf-versions/2022/11/2/1669715725/ethnic-group-national-identity-language-and-religion-wales-census-2021.pdf</a:t>
            </a:r>
          </a:p>
        </p:txBody>
      </p:sp>
      <p:sp>
        <p:nvSpPr>
          <p:cNvPr id="4" name="Slide Number Placeholder 3"/>
          <p:cNvSpPr>
            <a:spLocks noGrp="1"/>
          </p:cNvSpPr>
          <p:nvPr>
            <p:ph type="sldNum" sz="quarter" idx="5"/>
          </p:nvPr>
        </p:nvSpPr>
        <p:spPr/>
        <p:txBody>
          <a:bodyPr/>
          <a:lstStyle/>
          <a:p>
            <a:fld id="{E410E83C-2ED0-4862-B841-EA20DC8EE4FE}" type="slidenum">
              <a:rPr lang="en-GB" smtClean="0"/>
              <a:t>18</a:t>
            </a:fld>
            <a:endParaRPr lang="en-GB"/>
          </a:p>
        </p:txBody>
      </p:sp>
    </p:spTree>
    <p:extLst>
      <p:ext uri="{BB962C8B-B14F-4D97-AF65-F5344CB8AC3E}">
        <p14:creationId xmlns:p14="http://schemas.microsoft.com/office/powerpoint/2010/main" val="21632694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“55.2% of the population in Wales (1.7 million) selected a “Welsh” only identity in 2021, down from 57.5% (1.8 million) in 2011”. </a:t>
            </a:r>
          </a:p>
          <a:p>
            <a:r>
              <a:rPr lang="en-GB" dirty="0"/>
              <a:t>“ 8.1% of the population (251,000) in Wales selected both a “Welsh” and “British” identity, up from 7.1% (218,000 individuals) in 2011”. </a:t>
            </a:r>
          </a:p>
          <a:p>
            <a:r>
              <a:rPr lang="en-GB" dirty="0"/>
              <a:t> “Wales had a higher proportion of the population who associated with a UK identity (95.8%) than England (90.0%), though this proportion has fallen since 2011 (96.6%)”. </a:t>
            </a:r>
          </a:p>
          <a:p>
            <a:r>
              <a:rPr lang="en-GB" dirty="0"/>
              <a:t>  “18.5% of the population of Wales identified with a “British” only identity (574,000 individuals), up from 16.9% in 2011”. </a:t>
            </a:r>
          </a:p>
          <a:p>
            <a:r>
              <a:rPr lang="en-GB" dirty="0"/>
              <a:t>“This is a significantly lower proportion than in England (56.8%)”. </a:t>
            </a:r>
          </a:p>
          <a:p>
            <a:endParaRPr lang="en-GB" dirty="0"/>
          </a:p>
          <a:p>
            <a:r>
              <a:rPr lang="en-GB" dirty="0"/>
              <a:t>https://www.gov.wales/sites/default/files/pdf-versions/2022/11/2/1669715725/ethnic-group-national-identity-language-and-religion-wales-census-2021.pdf</a:t>
            </a:r>
          </a:p>
          <a:p>
            <a:endParaRPr lang="en-GB" dirty="0"/>
          </a:p>
        </p:txBody>
      </p:sp>
      <p:sp>
        <p:nvSpPr>
          <p:cNvPr id="4" name="Slide Number Placeholder 3"/>
          <p:cNvSpPr>
            <a:spLocks noGrp="1"/>
          </p:cNvSpPr>
          <p:nvPr>
            <p:ph type="sldNum" sz="quarter" idx="5"/>
          </p:nvPr>
        </p:nvSpPr>
        <p:spPr/>
        <p:txBody>
          <a:bodyPr/>
          <a:lstStyle/>
          <a:p>
            <a:fld id="{E410E83C-2ED0-4862-B841-EA20DC8EE4FE}" type="slidenum">
              <a:rPr lang="en-GB" smtClean="0"/>
              <a:t>19</a:t>
            </a:fld>
            <a:endParaRPr lang="en-GB"/>
          </a:p>
        </p:txBody>
      </p:sp>
    </p:spTree>
    <p:extLst>
      <p:ext uri="{BB962C8B-B14F-4D97-AF65-F5344CB8AC3E}">
        <p14:creationId xmlns:p14="http://schemas.microsoft.com/office/powerpoint/2010/main" val="279055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https://www.gov.wales/sites/default/files/pdf-versions/2022/11/2/1669715725/ethnic-group-national-identity-language-and-religion-wales-census-2021.pdf</a:t>
            </a:r>
          </a:p>
        </p:txBody>
      </p:sp>
      <p:sp>
        <p:nvSpPr>
          <p:cNvPr id="4" name="Slide Number Placeholder 3"/>
          <p:cNvSpPr>
            <a:spLocks noGrp="1"/>
          </p:cNvSpPr>
          <p:nvPr>
            <p:ph type="sldNum" sz="quarter" idx="5"/>
          </p:nvPr>
        </p:nvSpPr>
        <p:spPr/>
        <p:txBody>
          <a:bodyPr/>
          <a:lstStyle/>
          <a:p>
            <a:fld id="{E410E83C-2ED0-4862-B841-EA20DC8EE4FE}" type="slidenum">
              <a:rPr lang="en-GB" smtClean="0"/>
              <a:t>20</a:t>
            </a:fld>
            <a:endParaRPr lang="en-GB"/>
          </a:p>
        </p:txBody>
      </p:sp>
    </p:spTree>
    <p:extLst>
      <p:ext uri="{BB962C8B-B14F-4D97-AF65-F5344CB8AC3E}">
        <p14:creationId xmlns:p14="http://schemas.microsoft.com/office/powerpoint/2010/main" val="35009520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https://www.gov.wales/sites/default/files/pdf-versions/2022/11/2/1669715725/ethnic-group-national-identity-language-and-religion-wales-census-2021.pdf</a:t>
            </a:r>
          </a:p>
        </p:txBody>
      </p:sp>
      <p:sp>
        <p:nvSpPr>
          <p:cNvPr id="4" name="Slide Number Placeholder 3"/>
          <p:cNvSpPr>
            <a:spLocks noGrp="1"/>
          </p:cNvSpPr>
          <p:nvPr>
            <p:ph type="sldNum" sz="quarter" idx="5"/>
          </p:nvPr>
        </p:nvSpPr>
        <p:spPr/>
        <p:txBody>
          <a:bodyPr/>
          <a:lstStyle/>
          <a:p>
            <a:fld id="{E410E83C-2ED0-4862-B841-EA20DC8EE4FE}" type="slidenum">
              <a:rPr lang="en-GB" smtClean="0"/>
              <a:t>21</a:t>
            </a:fld>
            <a:endParaRPr lang="en-GB"/>
          </a:p>
        </p:txBody>
      </p:sp>
    </p:spTree>
    <p:extLst>
      <p:ext uri="{BB962C8B-B14F-4D97-AF65-F5344CB8AC3E}">
        <p14:creationId xmlns:p14="http://schemas.microsoft.com/office/powerpoint/2010/main" val="12678535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https://www.gov.wales/sites/default/files/pdf-versions/2022/11/2/1669715725/ethnic-group-national-identity-language-and-religion-wales-census-2021.pdf</a:t>
            </a:r>
          </a:p>
        </p:txBody>
      </p:sp>
      <p:sp>
        <p:nvSpPr>
          <p:cNvPr id="4" name="Slide Number Placeholder 3"/>
          <p:cNvSpPr>
            <a:spLocks noGrp="1"/>
          </p:cNvSpPr>
          <p:nvPr>
            <p:ph type="sldNum" sz="quarter" idx="5"/>
          </p:nvPr>
        </p:nvSpPr>
        <p:spPr/>
        <p:txBody>
          <a:bodyPr/>
          <a:lstStyle/>
          <a:p>
            <a:fld id="{E410E83C-2ED0-4862-B841-EA20DC8EE4FE}" type="slidenum">
              <a:rPr lang="en-GB" smtClean="0"/>
              <a:t>22</a:t>
            </a:fld>
            <a:endParaRPr lang="en-GB"/>
          </a:p>
        </p:txBody>
      </p:sp>
    </p:spTree>
    <p:extLst>
      <p:ext uri="{BB962C8B-B14F-4D97-AF65-F5344CB8AC3E}">
        <p14:creationId xmlns:p14="http://schemas.microsoft.com/office/powerpoint/2010/main" val="24710945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dirty="0">
              <a:cs typeface="Calibri" panose="020F0502020204030204"/>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D163CE7-71EC-2046-8ADF-DBE95E3528D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957930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8CE55AF-7818-0C49-A85C-C85F38A7F64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18328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Building upon what they have learned, students are encouraged to explore this question again and see whether they have more </a:t>
            </a:r>
            <a:r>
              <a:rPr lang="en-GB" dirty="0" err="1"/>
              <a:t>indentities</a:t>
            </a:r>
            <a:r>
              <a:rPr lang="en-GB" dirty="0"/>
              <a:t>. </a:t>
            </a:r>
          </a:p>
        </p:txBody>
      </p:sp>
      <p:sp>
        <p:nvSpPr>
          <p:cNvPr id="4" name="Slide Number Placeholder 3"/>
          <p:cNvSpPr>
            <a:spLocks noGrp="1"/>
          </p:cNvSpPr>
          <p:nvPr>
            <p:ph type="sldNum" sz="quarter" idx="5"/>
          </p:nvPr>
        </p:nvSpPr>
        <p:spPr/>
        <p:txBody>
          <a:bodyPr/>
          <a:lstStyle/>
          <a:p>
            <a:fld id="{E410E83C-2ED0-4862-B841-EA20DC8EE4FE}" type="slidenum">
              <a:rPr lang="en-GB" smtClean="0"/>
              <a:t>25</a:t>
            </a:fld>
            <a:endParaRPr lang="en-GB"/>
          </a:p>
        </p:txBody>
      </p:sp>
    </p:spTree>
    <p:extLst>
      <p:ext uri="{BB962C8B-B14F-4D97-AF65-F5344CB8AC3E}">
        <p14:creationId xmlns:p14="http://schemas.microsoft.com/office/powerpoint/2010/main" val="74085108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10E83C-2ED0-4862-B841-EA20DC8EE4FE}" type="slidenum">
              <a:rPr lang="en-GB" smtClean="0"/>
              <a:t>28</a:t>
            </a:fld>
            <a:endParaRPr lang="en-GB"/>
          </a:p>
        </p:txBody>
      </p:sp>
    </p:spTree>
    <p:extLst>
      <p:ext uri="{BB962C8B-B14F-4D97-AF65-F5344CB8AC3E}">
        <p14:creationId xmlns:p14="http://schemas.microsoft.com/office/powerpoint/2010/main" val="34644130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Authenticity- </a:t>
            </a:r>
            <a:r>
              <a:rPr lang="en-GB" dirty="0"/>
              <a:t>the quality of being genuine or real. You might question the authenticity of your eccentric uncle's photo of a UFO.</a:t>
            </a:r>
          </a:p>
          <a:p>
            <a:endParaRPr lang="en-GB" dirty="0"/>
          </a:p>
          <a:p>
            <a:r>
              <a:rPr lang="en-GB" dirty="0"/>
              <a:t>The word </a:t>
            </a:r>
            <a:r>
              <a:rPr lang="en-GB" b="1" dirty="0"/>
              <a:t>authenticity </a:t>
            </a:r>
            <a:r>
              <a:rPr lang="en-GB" dirty="0"/>
              <a:t>is the state of something being authentic, or legitimate and true.</a:t>
            </a:r>
          </a:p>
        </p:txBody>
      </p:sp>
      <p:sp>
        <p:nvSpPr>
          <p:cNvPr id="4" name="Slide Number Placeholder 3"/>
          <p:cNvSpPr>
            <a:spLocks noGrp="1"/>
          </p:cNvSpPr>
          <p:nvPr>
            <p:ph type="sldNum" sz="quarter" idx="5"/>
          </p:nvPr>
        </p:nvSpPr>
        <p:spPr/>
        <p:txBody>
          <a:bodyPr/>
          <a:lstStyle/>
          <a:p>
            <a:fld id="{E410E83C-2ED0-4862-B841-EA20DC8EE4FE}" type="slidenum">
              <a:rPr lang="en-GB" smtClean="0"/>
              <a:t>31</a:t>
            </a:fld>
            <a:endParaRPr lang="en-GB"/>
          </a:p>
        </p:txBody>
      </p:sp>
    </p:spTree>
    <p:extLst>
      <p:ext uri="{BB962C8B-B14F-4D97-AF65-F5344CB8AC3E}">
        <p14:creationId xmlns:p14="http://schemas.microsoft.com/office/powerpoint/2010/main" val="20530907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https://www.llyw.cymru/datganiad-ysgrifenedig-mwy-na-geiriau</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8CE55AF-7818-0C49-A85C-C85F38A7F64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551323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9D631-57FB-A322-4AEF-EDCC43FE3B3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2BE715C-B928-377C-5C6D-9D099B1759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0D77FD-E3EB-B3BD-650A-A17753158417}"/>
              </a:ext>
            </a:extLst>
          </p:cNvPr>
          <p:cNvSpPr>
            <a:spLocks noGrp="1"/>
          </p:cNvSpPr>
          <p:nvPr>
            <p:ph type="dt" sz="half" idx="10"/>
          </p:nvPr>
        </p:nvSpPr>
        <p:spPr/>
        <p:txBody>
          <a:bodyPr/>
          <a:lstStyle/>
          <a:p>
            <a:fld id="{BC6D0F6B-2DEC-4C1F-8F0D-C374F4BE3C61}" type="datetimeFigureOut">
              <a:rPr lang="en-GB" smtClean="0"/>
              <a:t>02/09/2024</a:t>
            </a:fld>
            <a:endParaRPr lang="en-GB"/>
          </a:p>
        </p:txBody>
      </p:sp>
      <p:sp>
        <p:nvSpPr>
          <p:cNvPr id="5" name="Footer Placeholder 4">
            <a:extLst>
              <a:ext uri="{FF2B5EF4-FFF2-40B4-BE49-F238E27FC236}">
                <a16:creationId xmlns:a16="http://schemas.microsoft.com/office/drawing/2014/main" id="{4CC00F54-740B-4532-EE53-1E3DDE831D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C2BC59-A8C3-B876-EE2D-8C8FB8784907}"/>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1960020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A7F00-297F-2EC6-F08E-6BE477EAD1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0A7145-0EDD-403A-5EB1-322C842213C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8F11D6-1BAE-6515-6F88-7209BA41D2E8}"/>
              </a:ext>
            </a:extLst>
          </p:cNvPr>
          <p:cNvSpPr>
            <a:spLocks noGrp="1"/>
          </p:cNvSpPr>
          <p:nvPr>
            <p:ph type="dt" sz="half" idx="10"/>
          </p:nvPr>
        </p:nvSpPr>
        <p:spPr/>
        <p:txBody>
          <a:bodyPr/>
          <a:lstStyle/>
          <a:p>
            <a:fld id="{BC6D0F6B-2DEC-4C1F-8F0D-C374F4BE3C61}" type="datetimeFigureOut">
              <a:rPr lang="en-GB" smtClean="0"/>
              <a:t>02/09/2024</a:t>
            </a:fld>
            <a:endParaRPr lang="en-GB"/>
          </a:p>
        </p:txBody>
      </p:sp>
      <p:sp>
        <p:nvSpPr>
          <p:cNvPr id="5" name="Footer Placeholder 4">
            <a:extLst>
              <a:ext uri="{FF2B5EF4-FFF2-40B4-BE49-F238E27FC236}">
                <a16:creationId xmlns:a16="http://schemas.microsoft.com/office/drawing/2014/main" id="{F381AF57-DE9F-AFB9-AACE-FD02434C28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12FEBE-3381-87C1-8448-91F953A39B38}"/>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31745380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2E2ED-80DD-AB96-2A8E-4B3FFD5C95E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2BF8F02-30E4-8B30-E9EC-89C6E1D38DB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E584776-B173-B2A6-FE46-A26F3587CC15}"/>
              </a:ext>
            </a:extLst>
          </p:cNvPr>
          <p:cNvSpPr>
            <a:spLocks noGrp="1"/>
          </p:cNvSpPr>
          <p:nvPr>
            <p:ph type="dt" sz="half" idx="10"/>
          </p:nvPr>
        </p:nvSpPr>
        <p:spPr/>
        <p:txBody>
          <a:bodyPr/>
          <a:lstStyle/>
          <a:p>
            <a:fld id="{BC6D0F6B-2DEC-4C1F-8F0D-C374F4BE3C61}" type="datetimeFigureOut">
              <a:rPr lang="en-GB" smtClean="0"/>
              <a:t>02/09/2024</a:t>
            </a:fld>
            <a:endParaRPr lang="en-GB"/>
          </a:p>
        </p:txBody>
      </p:sp>
      <p:sp>
        <p:nvSpPr>
          <p:cNvPr id="5" name="Footer Placeholder 4">
            <a:extLst>
              <a:ext uri="{FF2B5EF4-FFF2-40B4-BE49-F238E27FC236}">
                <a16:creationId xmlns:a16="http://schemas.microsoft.com/office/drawing/2014/main" id="{D3B00968-7941-8F78-4180-79419363E3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F36191-0EDF-2976-A54D-97CCB51282F1}"/>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24384748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F0DEC-0C55-89B6-F867-AAAF8CD27B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D2901EC-DE37-BF01-DF04-05D1003C3EF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F331924-37CD-FF16-E887-4AB219BAEFC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EC9D7B5-EE9B-FF8D-995C-D3F472C245CE}"/>
              </a:ext>
            </a:extLst>
          </p:cNvPr>
          <p:cNvSpPr>
            <a:spLocks noGrp="1"/>
          </p:cNvSpPr>
          <p:nvPr>
            <p:ph type="dt" sz="half" idx="10"/>
          </p:nvPr>
        </p:nvSpPr>
        <p:spPr/>
        <p:txBody>
          <a:bodyPr/>
          <a:lstStyle/>
          <a:p>
            <a:fld id="{BC6D0F6B-2DEC-4C1F-8F0D-C374F4BE3C61}" type="datetimeFigureOut">
              <a:rPr lang="en-GB" smtClean="0"/>
              <a:t>02/09/2024</a:t>
            </a:fld>
            <a:endParaRPr lang="en-GB"/>
          </a:p>
        </p:txBody>
      </p:sp>
      <p:sp>
        <p:nvSpPr>
          <p:cNvPr id="6" name="Footer Placeholder 5">
            <a:extLst>
              <a:ext uri="{FF2B5EF4-FFF2-40B4-BE49-F238E27FC236}">
                <a16:creationId xmlns:a16="http://schemas.microsoft.com/office/drawing/2014/main" id="{FD6A372B-A57D-7C8B-DE5A-5D1AF3A34A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F9EB9D-1CBC-32FF-2BE5-B485D36A32B4}"/>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9490876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BF681-2B3C-D210-FAC4-535DC42618F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AE51A6-6144-EEDE-3DA2-1DE377FF32B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E04B1A2-BC5F-9D94-4942-3C6262CCA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7A5792A-A74D-EF49-8A1B-32B3C95F676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BFB8ACA-1A7D-7740-FF92-B2B25A78768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12A38C8-38FC-F69F-871D-9A315D97ECC6}"/>
              </a:ext>
            </a:extLst>
          </p:cNvPr>
          <p:cNvSpPr>
            <a:spLocks noGrp="1"/>
          </p:cNvSpPr>
          <p:nvPr>
            <p:ph type="dt" sz="half" idx="10"/>
          </p:nvPr>
        </p:nvSpPr>
        <p:spPr/>
        <p:txBody>
          <a:bodyPr/>
          <a:lstStyle/>
          <a:p>
            <a:fld id="{BC6D0F6B-2DEC-4C1F-8F0D-C374F4BE3C61}" type="datetimeFigureOut">
              <a:rPr lang="en-GB" smtClean="0"/>
              <a:t>02/09/2024</a:t>
            </a:fld>
            <a:endParaRPr lang="en-GB"/>
          </a:p>
        </p:txBody>
      </p:sp>
      <p:sp>
        <p:nvSpPr>
          <p:cNvPr id="8" name="Footer Placeholder 7">
            <a:extLst>
              <a:ext uri="{FF2B5EF4-FFF2-40B4-BE49-F238E27FC236}">
                <a16:creationId xmlns:a16="http://schemas.microsoft.com/office/drawing/2014/main" id="{362F45BA-FA8C-A100-31BA-B9524DB915E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68EC48B-521A-0421-2FAB-07BE463A3BFC}"/>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5476375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A85FF-C20B-8241-07E2-91667FB59BF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9BB7FF1-70F5-02E8-96B2-F15311BB0E40}"/>
              </a:ext>
            </a:extLst>
          </p:cNvPr>
          <p:cNvSpPr>
            <a:spLocks noGrp="1"/>
          </p:cNvSpPr>
          <p:nvPr>
            <p:ph type="dt" sz="half" idx="10"/>
          </p:nvPr>
        </p:nvSpPr>
        <p:spPr/>
        <p:txBody>
          <a:bodyPr/>
          <a:lstStyle/>
          <a:p>
            <a:fld id="{BC6D0F6B-2DEC-4C1F-8F0D-C374F4BE3C61}" type="datetimeFigureOut">
              <a:rPr lang="en-GB" smtClean="0"/>
              <a:t>02/09/2024</a:t>
            </a:fld>
            <a:endParaRPr lang="en-GB"/>
          </a:p>
        </p:txBody>
      </p:sp>
      <p:sp>
        <p:nvSpPr>
          <p:cNvPr id="4" name="Footer Placeholder 3">
            <a:extLst>
              <a:ext uri="{FF2B5EF4-FFF2-40B4-BE49-F238E27FC236}">
                <a16:creationId xmlns:a16="http://schemas.microsoft.com/office/drawing/2014/main" id="{300324CE-18F6-C236-B2D2-9EC87864DF3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C558B76-A3A2-7759-4D8C-D04BEB83E987}"/>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17398792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DC101-4803-4EE5-2ACD-08EF4DD70F4E}"/>
              </a:ext>
            </a:extLst>
          </p:cNvPr>
          <p:cNvSpPr>
            <a:spLocks noGrp="1"/>
          </p:cNvSpPr>
          <p:nvPr>
            <p:ph type="dt" sz="half" idx="10"/>
          </p:nvPr>
        </p:nvSpPr>
        <p:spPr/>
        <p:txBody>
          <a:bodyPr/>
          <a:lstStyle/>
          <a:p>
            <a:fld id="{BC6D0F6B-2DEC-4C1F-8F0D-C374F4BE3C61}" type="datetimeFigureOut">
              <a:rPr lang="en-GB" smtClean="0"/>
              <a:t>02/09/2024</a:t>
            </a:fld>
            <a:endParaRPr lang="en-GB"/>
          </a:p>
        </p:txBody>
      </p:sp>
      <p:sp>
        <p:nvSpPr>
          <p:cNvPr id="3" name="Footer Placeholder 2">
            <a:extLst>
              <a:ext uri="{FF2B5EF4-FFF2-40B4-BE49-F238E27FC236}">
                <a16:creationId xmlns:a16="http://schemas.microsoft.com/office/drawing/2014/main" id="{AE892FEA-6344-3337-AB9E-C9D23B84E4B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2315E65-2221-37A8-5389-9E914A8A6235}"/>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41508333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30E3F-EC2B-CF61-7287-9007C09131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0881992-C3F7-7B24-F168-F421E36AC92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570907D-D893-8E79-273E-2336522F9C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C94B23-2FB3-DE18-CF1C-0980ADDCC403}"/>
              </a:ext>
            </a:extLst>
          </p:cNvPr>
          <p:cNvSpPr>
            <a:spLocks noGrp="1"/>
          </p:cNvSpPr>
          <p:nvPr>
            <p:ph type="dt" sz="half" idx="10"/>
          </p:nvPr>
        </p:nvSpPr>
        <p:spPr/>
        <p:txBody>
          <a:bodyPr/>
          <a:lstStyle/>
          <a:p>
            <a:fld id="{BC6D0F6B-2DEC-4C1F-8F0D-C374F4BE3C61}" type="datetimeFigureOut">
              <a:rPr lang="en-GB" smtClean="0"/>
              <a:t>02/09/2024</a:t>
            </a:fld>
            <a:endParaRPr lang="en-GB"/>
          </a:p>
        </p:txBody>
      </p:sp>
      <p:sp>
        <p:nvSpPr>
          <p:cNvPr id="6" name="Footer Placeholder 5">
            <a:extLst>
              <a:ext uri="{FF2B5EF4-FFF2-40B4-BE49-F238E27FC236}">
                <a16:creationId xmlns:a16="http://schemas.microsoft.com/office/drawing/2014/main" id="{66391182-2A03-BFA1-9303-72DC0D1160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3852B1-80E3-4BFA-81D2-0E2532D943D4}"/>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36915536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1D08F-2E4A-4E85-F0D9-4713F9B6B5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DCCBAD7-BC19-012C-88A7-66A4AC1F490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537CF4F-B309-1D52-2F93-F9B2C1B512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389A80E-8D66-789F-3B18-56F22C55D2E0}"/>
              </a:ext>
            </a:extLst>
          </p:cNvPr>
          <p:cNvSpPr>
            <a:spLocks noGrp="1"/>
          </p:cNvSpPr>
          <p:nvPr>
            <p:ph type="dt" sz="half" idx="10"/>
          </p:nvPr>
        </p:nvSpPr>
        <p:spPr/>
        <p:txBody>
          <a:bodyPr/>
          <a:lstStyle/>
          <a:p>
            <a:fld id="{BC6D0F6B-2DEC-4C1F-8F0D-C374F4BE3C61}" type="datetimeFigureOut">
              <a:rPr lang="en-GB" smtClean="0"/>
              <a:t>02/09/2024</a:t>
            </a:fld>
            <a:endParaRPr lang="en-GB"/>
          </a:p>
        </p:txBody>
      </p:sp>
      <p:sp>
        <p:nvSpPr>
          <p:cNvPr id="6" name="Footer Placeholder 5">
            <a:extLst>
              <a:ext uri="{FF2B5EF4-FFF2-40B4-BE49-F238E27FC236}">
                <a16:creationId xmlns:a16="http://schemas.microsoft.com/office/drawing/2014/main" id="{8EAE6CE8-F8BF-3BE3-8600-64E23FEB8D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76CEB4-B842-A610-48AC-BD52A7902662}"/>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32212450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AD1A9-BC4B-64B5-1323-BCAC95AD649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892B5F-8975-234A-4F9B-CD12F1C7ED6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2301C6-CAEE-2E35-16C5-57FBEECD8DF3}"/>
              </a:ext>
            </a:extLst>
          </p:cNvPr>
          <p:cNvSpPr>
            <a:spLocks noGrp="1"/>
          </p:cNvSpPr>
          <p:nvPr>
            <p:ph type="dt" sz="half" idx="10"/>
          </p:nvPr>
        </p:nvSpPr>
        <p:spPr/>
        <p:txBody>
          <a:bodyPr/>
          <a:lstStyle/>
          <a:p>
            <a:fld id="{BC6D0F6B-2DEC-4C1F-8F0D-C374F4BE3C61}" type="datetimeFigureOut">
              <a:rPr lang="en-GB" smtClean="0"/>
              <a:t>02/09/2024</a:t>
            </a:fld>
            <a:endParaRPr lang="en-GB"/>
          </a:p>
        </p:txBody>
      </p:sp>
      <p:sp>
        <p:nvSpPr>
          <p:cNvPr id="5" name="Footer Placeholder 4">
            <a:extLst>
              <a:ext uri="{FF2B5EF4-FFF2-40B4-BE49-F238E27FC236}">
                <a16:creationId xmlns:a16="http://schemas.microsoft.com/office/drawing/2014/main" id="{55DDBAC9-D8D6-091A-0CCF-22C3812E16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64C83F-297A-865E-9FE2-C729E1DC90B8}"/>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630148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1F56739-CFF7-2D83-782F-43D1BB578E9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854CD7B-4E9C-CE30-FB20-0F828E69FB9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6A8A89-8096-C59E-781D-2538D84F8CB5}"/>
              </a:ext>
            </a:extLst>
          </p:cNvPr>
          <p:cNvSpPr>
            <a:spLocks noGrp="1"/>
          </p:cNvSpPr>
          <p:nvPr>
            <p:ph type="dt" sz="half" idx="10"/>
          </p:nvPr>
        </p:nvSpPr>
        <p:spPr/>
        <p:txBody>
          <a:bodyPr/>
          <a:lstStyle/>
          <a:p>
            <a:fld id="{BC6D0F6B-2DEC-4C1F-8F0D-C374F4BE3C61}" type="datetimeFigureOut">
              <a:rPr lang="en-GB" smtClean="0"/>
              <a:t>02/09/2024</a:t>
            </a:fld>
            <a:endParaRPr lang="en-GB"/>
          </a:p>
        </p:txBody>
      </p:sp>
      <p:sp>
        <p:nvSpPr>
          <p:cNvPr id="5" name="Footer Placeholder 4">
            <a:extLst>
              <a:ext uri="{FF2B5EF4-FFF2-40B4-BE49-F238E27FC236}">
                <a16:creationId xmlns:a16="http://schemas.microsoft.com/office/drawing/2014/main" id="{AF112329-0872-FA27-6C79-5FFE31D281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F69658-084D-5E1F-0A43-D1B22C137724}"/>
              </a:ext>
            </a:extLst>
          </p:cNvPr>
          <p:cNvSpPr>
            <a:spLocks noGrp="1"/>
          </p:cNvSpPr>
          <p:nvPr>
            <p:ph type="sldNum" sz="quarter" idx="12"/>
          </p:nvPr>
        </p:nvSpPr>
        <p:spPr/>
        <p:txBody>
          <a:bodyPr/>
          <a:lstStyle/>
          <a:p>
            <a:fld id="{77392964-2B50-42AC-BEA6-1CD3BB1870B3}" type="slidenum">
              <a:rPr lang="en-GB" smtClean="0"/>
              <a:t>‹#›</a:t>
            </a:fld>
            <a:endParaRPr lang="en-GB"/>
          </a:p>
        </p:txBody>
      </p:sp>
    </p:spTree>
    <p:extLst>
      <p:ext uri="{BB962C8B-B14F-4D97-AF65-F5344CB8AC3E}">
        <p14:creationId xmlns:p14="http://schemas.microsoft.com/office/powerpoint/2010/main" val="35116812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887659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713844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819300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82216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599847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3477662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6714757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407799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449920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3898279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0134438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21" y="365127"/>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21"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6833756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3F30B-C870-8940-891E-D4A45FD5E3E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D490175-A013-414E-94D7-ADBC40DABFD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D2F7057-8A4C-4B41-B866-507FADC63438}"/>
              </a:ext>
            </a:extLst>
          </p:cNvPr>
          <p:cNvSpPr>
            <a:spLocks noGrp="1"/>
          </p:cNvSpPr>
          <p:nvPr>
            <p:ph type="dt" sz="half" idx="10"/>
          </p:nvPr>
        </p:nvSpPr>
        <p:spPr/>
        <p:txBody>
          <a:bodyPr/>
          <a:lstStyle/>
          <a:p>
            <a:fld id="{45FE72CB-3C57-BF44-953B-259A3D0307A4}" type="datetimeFigureOut">
              <a:rPr lang="en-US" smtClean="0"/>
              <a:t>9/2/2024</a:t>
            </a:fld>
            <a:endParaRPr lang="en-US"/>
          </a:p>
        </p:txBody>
      </p:sp>
      <p:sp>
        <p:nvSpPr>
          <p:cNvPr id="5" name="Footer Placeholder 4">
            <a:extLst>
              <a:ext uri="{FF2B5EF4-FFF2-40B4-BE49-F238E27FC236}">
                <a16:creationId xmlns:a16="http://schemas.microsoft.com/office/drawing/2014/main" id="{B9DC45B7-0FFF-6B4F-AACE-E709165F52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A5A0D8-B646-E541-9E5B-8093BD8E4FDE}"/>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42788916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1F46D-27C5-F546-A441-06689F00734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7E4827-183E-7C4B-B470-22FB427F86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7BDD8DC-339B-DA4D-BB3C-E9B07C006833}"/>
              </a:ext>
            </a:extLst>
          </p:cNvPr>
          <p:cNvSpPr>
            <a:spLocks noGrp="1"/>
          </p:cNvSpPr>
          <p:nvPr>
            <p:ph type="dt" sz="half" idx="10"/>
          </p:nvPr>
        </p:nvSpPr>
        <p:spPr/>
        <p:txBody>
          <a:bodyPr/>
          <a:lstStyle/>
          <a:p>
            <a:fld id="{45FE72CB-3C57-BF44-953B-259A3D0307A4}" type="datetimeFigureOut">
              <a:rPr lang="en-US" smtClean="0"/>
              <a:t>9/2/2024</a:t>
            </a:fld>
            <a:endParaRPr lang="en-US"/>
          </a:p>
        </p:txBody>
      </p:sp>
      <p:sp>
        <p:nvSpPr>
          <p:cNvPr id="5" name="Footer Placeholder 4">
            <a:extLst>
              <a:ext uri="{FF2B5EF4-FFF2-40B4-BE49-F238E27FC236}">
                <a16:creationId xmlns:a16="http://schemas.microsoft.com/office/drawing/2014/main" id="{F788DA1F-8981-4543-8F45-16E19F944E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EE916-CE34-C44C-910B-91676B8CEB35}"/>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371511153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50BB4-1288-4249-952E-3B41974C1DF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63A68D4-23F1-7F44-A807-CE6A4EC6A4E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4FE07D-EF37-054C-921B-D7A87B48B841}"/>
              </a:ext>
            </a:extLst>
          </p:cNvPr>
          <p:cNvSpPr>
            <a:spLocks noGrp="1"/>
          </p:cNvSpPr>
          <p:nvPr>
            <p:ph type="dt" sz="half" idx="10"/>
          </p:nvPr>
        </p:nvSpPr>
        <p:spPr/>
        <p:txBody>
          <a:bodyPr/>
          <a:lstStyle/>
          <a:p>
            <a:fld id="{45FE72CB-3C57-BF44-953B-259A3D0307A4}" type="datetimeFigureOut">
              <a:rPr lang="en-US" smtClean="0"/>
              <a:t>9/2/2024</a:t>
            </a:fld>
            <a:endParaRPr lang="en-US"/>
          </a:p>
        </p:txBody>
      </p:sp>
      <p:sp>
        <p:nvSpPr>
          <p:cNvPr id="5" name="Footer Placeholder 4">
            <a:extLst>
              <a:ext uri="{FF2B5EF4-FFF2-40B4-BE49-F238E27FC236}">
                <a16:creationId xmlns:a16="http://schemas.microsoft.com/office/drawing/2014/main" id="{3A94FFA4-11CF-6045-B13E-BC8BF7C964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BAD12E-4977-884D-B2A9-8680AF89B341}"/>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9372631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E20BE-A3F3-BD43-8FD8-4BCBF79CEB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7A7458F-BC33-6B4E-9894-6CAA875F2D6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B5C4592-D297-724D-81E3-6AF4DB23705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B516B9E-71E2-3A4B-9C8A-44D3BF674063}"/>
              </a:ext>
            </a:extLst>
          </p:cNvPr>
          <p:cNvSpPr>
            <a:spLocks noGrp="1"/>
          </p:cNvSpPr>
          <p:nvPr>
            <p:ph type="dt" sz="half" idx="10"/>
          </p:nvPr>
        </p:nvSpPr>
        <p:spPr/>
        <p:txBody>
          <a:bodyPr/>
          <a:lstStyle/>
          <a:p>
            <a:fld id="{45FE72CB-3C57-BF44-953B-259A3D0307A4}" type="datetimeFigureOut">
              <a:rPr lang="en-US" smtClean="0"/>
              <a:t>9/2/2024</a:t>
            </a:fld>
            <a:endParaRPr lang="en-US"/>
          </a:p>
        </p:txBody>
      </p:sp>
      <p:sp>
        <p:nvSpPr>
          <p:cNvPr id="6" name="Footer Placeholder 5">
            <a:extLst>
              <a:ext uri="{FF2B5EF4-FFF2-40B4-BE49-F238E27FC236}">
                <a16:creationId xmlns:a16="http://schemas.microsoft.com/office/drawing/2014/main" id="{0B6A92D4-947D-AD43-A01B-A78DEF7043B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4825FCF-0AE2-894B-A351-5AE574D30473}"/>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252688965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233A5-0B87-F04A-A5BA-23696269F22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9FC02BB-AEF5-224B-B218-74AAD09C9D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3DCEFA4-F018-DE43-B1FB-31C2D1F46A8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D70E529-8430-FD4C-A862-3DD428E2CF0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5418FF4-AAF2-1F49-A594-E99461DFFD3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DCF0997-81E3-E748-AE03-05BDC2F2AFD1}"/>
              </a:ext>
            </a:extLst>
          </p:cNvPr>
          <p:cNvSpPr>
            <a:spLocks noGrp="1"/>
          </p:cNvSpPr>
          <p:nvPr>
            <p:ph type="dt" sz="half" idx="10"/>
          </p:nvPr>
        </p:nvSpPr>
        <p:spPr/>
        <p:txBody>
          <a:bodyPr/>
          <a:lstStyle/>
          <a:p>
            <a:fld id="{45FE72CB-3C57-BF44-953B-259A3D0307A4}" type="datetimeFigureOut">
              <a:rPr lang="en-US" smtClean="0"/>
              <a:t>9/2/2024</a:t>
            </a:fld>
            <a:endParaRPr lang="en-US"/>
          </a:p>
        </p:txBody>
      </p:sp>
      <p:sp>
        <p:nvSpPr>
          <p:cNvPr id="8" name="Footer Placeholder 7">
            <a:extLst>
              <a:ext uri="{FF2B5EF4-FFF2-40B4-BE49-F238E27FC236}">
                <a16:creationId xmlns:a16="http://schemas.microsoft.com/office/drawing/2014/main" id="{CFCF89B0-CD83-5E4C-98CD-CF616CF9FB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4615D48-3226-3342-9A1F-F35C0AFAF4D5}"/>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253412340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0AB31-61B3-3840-AF23-6E84D25BAA7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EBAD779-47B9-D24A-B018-1DCE75E79E8D}"/>
              </a:ext>
            </a:extLst>
          </p:cNvPr>
          <p:cNvSpPr>
            <a:spLocks noGrp="1"/>
          </p:cNvSpPr>
          <p:nvPr>
            <p:ph type="dt" sz="half" idx="10"/>
          </p:nvPr>
        </p:nvSpPr>
        <p:spPr/>
        <p:txBody>
          <a:bodyPr/>
          <a:lstStyle/>
          <a:p>
            <a:fld id="{45FE72CB-3C57-BF44-953B-259A3D0307A4}" type="datetimeFigureOut">
              <a:rPr lang="en-US" smtClean="0"/>
              <a:t>9/2/2024</a:t>
            </a:fld>
            <a:endParaRPr lang="en-US"/>
          </a:p>
        </p:txBody>
      </p:sp>
      <p:sp>
        <p:nvSpPr>
          <p:cNvPr id="4" name="Footer Placeholder 3">
            <a:extLst>
              <a:ext uri="{FF2B5EF4-FFF2-40B4-BE49-F238E27FC236}">
                <a16:creationId xmlns:a16="http://schemas.microsoft.com/office/drawing/2014/main" id="{2887E148-A75F-694B-9470-E88F3B08583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C806412-0E52-4A4E-AC3C-41E58C231D1B}"/>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232948158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4754A34-165E-6D40-B173-C851501DD0E0}"/>
              </a:ext>
            </a:extLst>
          </p:cNvPr>
          <p:cNvSpPr>
            <a:spLocks noGrp="1"/>
          </p:cNvSpPr>
          <p:nvPr>
            <p:ph type="dt" sz="half" idx="10"/>
          </p:nvPr>
        </p:nvSpPr>
        <p:spPr/>
        <p:txBody>
          <a:bodyPr/>
          <a:lstStyle/>
          <a:p>
            <a:fld id="{45FE72CB-3C57-BF44-953B-259A3D0307A4}" type="datetimeFigureOut">
              <a:rPr lang="en-US" smtClean="0"/>
              <a:t>9/2/2024</a:t>
            </a:fld>
            <a:endParaRPr lang="en-US"/>
          </a:p>
        </p:txBody>
      </p:sp>
      <p:sp>
        <p:nvSpPr>
          <p:cNvPr id="3" name="Footer Placeholder 2">
            <a:extLst>
              <a:ext uri="{FF2B5EF4-FFF2-40B4-BE49-F238E27FC236}">
                <a16:creationId xmlns:a16="http://schemas.microsoft.com/office/drawing/2014/main" id="{B510D1B3-3A92-034A-AC82-A0B90634EB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77269C5-C0CF-F442-B484-4254BA68A732}"/>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4109780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D6BA3-2423-A54A-8BB1-DFC0A8C4D8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D5DC833-C3F5-0746-BEFA-39777765794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F46E662-4660-8944-87BC-2D09677DA6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C00F4E-AC74-5146-8AA1-D95E773C92BF}"/>
              </a:ext>
            </a:extLst>
          </p:cNvPr>
          <p:cNvSpPr>
            <a:spLocks noGrp="1"/>
          </p:cNvSpPr>
          <p:nvPr>
            <p:ph type="dt" sz="half" idx="10"/>
          </p:nvPr>
        </p:nvSpPr>
        <p:spPr/>
        <p:txBody>
          <a:bodyPr/>
          <a:lstStyle/>
          <a:p>
            <a:fld id="{45FE72CB-3C57-BF44-953B-259A3D0307A4}" type="datetimeFigureOut">
              <a:rPr lang="en-US" smtClean="0"/>
              <a:t>9/2/2024</a:t>
            </a:fld>
            <a:endParaRPr lang="en-US"/>
          </a:p>
        </p:txBody>
      </p:sp>
      <p:sp>
        <p:nvSpPr>
          <p:cNvPr id="6" name="Footer Placeholder 5">
            <a:extLst>
              <a:ext uri="{FF2B5EF4-FFF2-40B4-BE49-F238E27FC236}">
                <a16:creationId xmlns:a16="http://schemas.microsoft.com/office/drawing/2014/main" id="{F2C8CDE8-23C1-7D40-86FC-354E31FEA45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6D94E60-939A-EC41-A291-9F263A9C0D75}"/>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340312013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BAC34-F20B-B447-958E-C84737F5CC1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BC66B889-B5F2-B846-AD1D-37FD463A2FE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23A6EEA-5689-FA40-A62C-73EEE67548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C38D5-B925-2140-8D52-03FB569A5AC2}"/>
              </a:ext>
            </a:extLst>
          </p:cNvPr>
          <p:cNvSpPr>
            <a:spLocks noGrp="1"/>
          </p:cNvSpPr>
          <p:nvPr>
            <p:ph type="dt" sz="half" idx="10"/>
          </p:nvPr>
        </p:nvSpPr>
        <p:spPr/>
        <p:txBody>
          <a:bodyPr/>
          <a:lstStyle/>
          <a:p>
            <a:fld id="{45FE72CB-3C57-BF44-953B-259A3D0307A4}" type="datetimeFigureOut">
              <a:rPr lang="en-US" smtClean="0"/>
              <a:t>9/2/2024</a:t>
            </a:fld>
            <a:endParaRPr lang="en-US"/>
          </a:p>
        </p:txBody>
      </p:sp>
      <p:sp>
        <p:nvSpPr>
          <p:cNvPr id="6" name="Footer Placeholder 5">
            <a:extLst>
              <a:ext uri="{FF2B5EF4-FFF2-40B4-BE49-F238E27FC236}">
                <a16:creationId xmlns:a16="http://schemas.microsoft.com/office/drawing/2014/main" id="{36EBB15A-BD15-694D-8AF8-A354680A38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1DCD4F8-BFC8-DD4F-B133-77BB9C38B4AB}"/>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427554550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A5EFB-85DD-724E-8D9F-ABD7F387BCA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6324C4C-0B9B-E74A-A3FB-794C47A7D0B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B16468D-79D5-FF46-8A09-B2DDE2A006BA}"/>
              </a:ext>
            </a:extLst>
          </p:cNvPr>
          <p:cNvSpPr>
            <a:spLocks noGrp="1"/>
          </p:cNvSpPr>
          <p:nvPr>
            <p:ph type="dt" sz="half" idx="10"/>
          </p:nvPr>
        </p:nvSpPr>
        <p:spPr/>
        <p:txBody>
          <a:bodyPr/>
          <a:lstStyle/>
          <a:p>
            <a:fld id="{45FE72CB-3C57-BF44-953B-259A3D0307A4}" type="datetimeFigureOut">
              <a:rPr lang="en-US" smtClean="0"/>
              <a:t>9/2/2024</a:t>
            </a:fld>
            <a:endParaRPr lang="en-US"/>
          </a:p>
        </p:txBody>
      </p:sp>
      <p:sp>
        <p:nvSpPr>
          <p:cNvPr id="5" name="Footer Placeholder 4">
            <a:extLst>
              <a:ext uri="{FF2B5EF4-FFF2-40B4-BE49-F238E27FC236}">
                <a16:creationId xmlns:a16="http://schemas.microsoft.com/office/drawing/2014/main" id="{F814CF20-8E0E-B542-8FD1-4283AFA270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9D63F8B-DA9A-EB47-8308-31168EE67625}"/>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82730562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A39591C-B9B9-4249-BD99-7591947E60D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8D75290-DE21-0045-87DA-C10DA903E4C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0C2ECB7-3675-6540-91DB-95518E15854B}"/>
              </a:ext>
            </a:extLst>
          </p:cNvPr>
          <p:cNvSpPr>
            <a:spLocks noGrp="1"/>
          </p:cNvSpPr>
          <p:nvPr>
            <p:ph type="dt" sz="half" idx="10"/>
          </p:nvPr>
        </p:nvSpPr>
        <p:spPr/>
        <p:txBody>
          <a:bodyPr/>
          <a:lstStyle/>
          <a:p>
            <a:fld id="{45FE72CB-3C57-BF44-953B-259A3D0307A4}" type="datetimeFigureOut">
              <a:rPr lang="en-US" smtClean="0"/>
              <a:t>9/2/2024</a:t>
            </a:fld>
            <a:endParaRPr lang="en-US"/>
          </a:p>
        </p:txBody>
      </p:sp>
      <p:sp>
        <p:nvSpPr>
          <p:cNvPr id="5" name="Footer Placeholder 4">
            <a:extLst>
              <a:ext uri="{FF2B5EF4-FFF2-40B4-BE49-F238E27FC236}">
                <a16:creationId xmlns:a16="http://schemas.microsoft.com/office/drawing/2014/main" id="{B26D9030-3356-574D-B88B-9A593DD18C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58768B-6AD3-F542-8D68-9061A82C257F}"/>
              </a:ext>
            </a:extLst>
          </p:cNvPr>
          <p:cNvSpPr>
            <a:spLocks noGrp="1"/>
          </p:cNvSpPr>
          <p:nvPr>
            <p:ph type="sldNum" sz="quarter" idx="12"/>
          </p:nvPr>
        </p:nvSpPr>
        <p:spPr/>
        <p:txBody>
          <a:bodyPr/>
          <a:lstStyle/>
          <a:p>
            <a:fld id="{7E1CD7EC-3480-6B42-96C6-500EAFDF6DD9}" type="slidenum">
              <a:rPr lang="en-US" smtClean="0"/>
              <a:t>‹#›</a:t>
            </a:fld>
            <a:endParaRPr lang="en-US"/>
          </a:p>
        </p:txBody>
      </p:sp>
    </p:spTree>
    <p:extLst>
      <p:ext uri="{BB962C8B-B14F-4D97-AF65-F5344CB8AC3E}">
        <p14:creationId xmlns:p14="http://schemas.microsoft.com/office/powerpoint/2010/main" val="4142777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62811F-1591-6CD0-F50F-38535F6BDD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DBA7A8-5A07-0D01-8919-CA02A55A51A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A830B3-6D7A-6868-7C2D-2E0F29F7184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C6D0F6B-2DEC-4C1F-8F0D-C374F4BE3C61}" type="datetimeFigureOut">
              <a:rPr lang="en-GB" smtClean="0"/>
              <a:t>02/09/2024</a:t>
            </a:fld>
            <a:endParaRPr lang="en-GB"/>
          </a:p>
        </p:txBody>
      </p:sp>
      <p:sp>
        <p:nvSpPr>
          <p:cNvPr id="5" name="Footer Placeholder 4">
            <a:extLst>
              <a:ext uri="{FF2B5EF4-FFF2-40B4-BE49-F238E27FC236}">
                <a16:creationId xmlns:a16="http://schemas.microsoft.com/office/drawing/2014/main" id="{97225CF1-0F25-D8A5-877E-519079B9086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A6A3284-2898-01D7-83B5-A023D3DCA7E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7392964-2B50-42AC-BEA6-1CD3BB1870B3}" type="slidenum">
              <a:rPr lang="en-GB" smtClean="0"/>
              <a:t>‹#›</a:t>
            </a:fld>
            <a:endParaRPr lang="en-GB"/>
          </a:p>
        </p:txBody>
      </p:sp>
    </p:spTree>
    <p:extLst>
      <p:ext uri="{BB962C8B-B14F-4D97-AF65-F5344CB8AC3E}">
        <p14:creationId xmlns:p14="http://schemas.microsoft.com/office/powerpoint/2010/main" val="25261408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354633546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FB5FF57-3675-DD48-B8F0-2162666CFFB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35E062B-8069-D244-915E-D3B23E5CBB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FF99281-FB69-1D46-8E15-BE78B23D4A8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FE72CB-3C57-BF44-953B-259A3D0307A4}" type="datetimeFigureOut">
              <a:rPr lang="en-US" smtClean="0"/>
              <a:t>9/2/2024</a:t>
            </a:fld>
            <a:endParaRPr lang="en-US"/>
          </a:p>
        </p:txBody>
      </p:sp>
      <p:sp>
        <p:nvSpPr>
          <p:cNvPr id="5" name="Footer Placeholder 4">
            <a:extLst>
              <a:ext uri="{FF2B5EF4-FFF2-40B4-BE49-F238E27FC236}">
                <a16:creationId xmlns:a16="http://schemas.microsoft.com/office/drawing/2014/main" id="{7E2402C3-3338-6D4D-834C-BF5FD08D302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E59C130-08B0-3F4F-8CD7-ADE9B970CA1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1CD7EC-3480-6B42-96C6-500EAFDF6DD9}" type="slidenum">
              <a:rPr lang="en-US" smtClean="0"/>
              <a:t>‹#›</a:t>
            </a:fld>
            <a:endParaRPr lang="en-US"/>
          </a:p>
        </p:txBody>
      </p:sp>
    </p:spTree>
    <p:extLst>
      <p:ext uri="{BB962C8B-B14F-4D97-AF65-F5344CB8AC3E}">
        <p14:creationId xmlns:p14="http://schemas.microsoft.com/office/powerpoint/2010/main" val="4006574735"/>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7.xml"/></Relationships>
</file>

<file path=ppt/slides/_rels/slide2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slideLayout" Target="../slideLayouts/slideLayout2.xml"/><Relationship Id="rId1" Type="http://schemas.openxmlformats.org/officeDocument/2006/relationships/video" Target="https://www.youtube.com/embed/7u_wjH3-Ge8?feature=oembed"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E62931-8EB4-42BB-BAAB-D8757BE66D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A0993E-F317-4096-4444-B1A666E10B13}"/>
              </a:ext>
            </a:extLst>
          </p:cNvPr>
          <p:cNvSpPr>
            <a:spLocks noGrp="1"/>
          </p:cNvSpPr>
          <p:nvPr>
            <p:ph type="ctrTitle"/>
          </p:nvPr>
        </p:nvSpPr>
        <p:spPr>
          <a:xfrm>
            <a:off x="6367461" y="0"/>
            <a:ext cx="4984813" cy="3885744"/>
          </a:xfrm>
          <a:noFill/>
        </p:spPr>
        <p:txBody>
          <a:bodyPr>
            <a:normAutofit/>
          </a:bodyPr>
          <a:lstStyle/>
          <a:p>
            <a:br>
              <a:rPr lang="en-GB" sz="3600" dirty="0"/>
            </a:br>
            <a:br>
              <a:rPr lang="en-GB" sz="3600" dirty="0"/>
            </a:br>
            <a:r>
              <a:rPr lang="en-GB" sz="4400" b="1" dirty="0">
                <a:latin typeface="+mn-lt"/>
              </a:rPr>
              <a:t>Diversity, Inclusion and  Intercultural Awareness:</a:t>
            </a:r>
            <a:br>
              <a:rPr lang="en-GB" sz="4400" b="1" dirty="0">
                <a:latin typeface="+mn-lt"/>
              </a:rPr>
            </a:br>
            <a:endParaRPr lang="en-GB" sz="4400" b="1" dirty="0">
              <a:latin typeface="+mn-lt"/>
            </a:endParaRPr>
          </a:p>
        </p:txBody>
      </p:sp>
      <p:sp>
        <p:nvSpPr>
          <p:cNvPr id="3" name="Subtitle 2">
            <a:extLst>
              <a:ext uri="{FF2B5EF4-FFF2-40B4-BE49-F238E27FC236}">
                <a16:creationId xmlns:a16="http://schemas.microsoft.com/office/drawing/2014/main" id="{38EEE70B-DF02-EFBC-1401-C4005ACC384E}"/>
              </a:ext>
            </a:extLst>
          </p:cNvPr>
          <p:cNvSpPr>
            <a:spLocks noGrp="1"/>
          </p:cNvSpPr>
          <p:nvPr>
            <p:ph type="subTitle" idx="1"/>
          </p:nvPr>
        </p:nvSpPr>
        <p:spPr>
          <a:xfrm>
            <a:off x="6367461" y="3585763"/>
            <a:ext cx="4984813" cy="2057289"/>
          </a:xfrm>
          <a:noFill/>
        </p:spPr>
        <p:txBody>
          <a:bodyPr>
            <a:normAutofit/>
          </a:bodyPr>
          <a:lstStyle/>
          <a:p>
            <a:r>
              <a:rPr lang="en-GB" sz="2800" b="1" dirty="0"/>
              <a:t>Cultural and linguistic expression.</a:t>
            </a:r>
          </a:p>
        </p:txBody>
      </p:sp>
      <p:pic>
        <p:nvPicPr>
          <p:cNvPr id="4" name="Picture 3">
            <a:extLst>
              <a:ext uri="{FF2B5EF4-FFF2-40B4-BE49-F238E27FC236}">
                <a16:creationId xmlns:a16="http://schemas.microsoft.com/office/drawing/2014/main" id="{BC8AABBD-44E3-1C94-0319-BD6A048EC60F}"/>
              </a:ext>
            </a:extLst>
          </p:cNvPr>
          <p:cNvPicPr>
            <a:picLocks noChangeAspect="1"/>
          </p:cNvPicPr>
          <p:nvPr/>
        </p:nvPicPr>
        <p:blipFill rotWithShape="1">
          <a:blip r:embed="rId2"/>
          <a:srcRect l="6543" r="8513" b="-1"/>
          <a:stretch/>
        </p:blipFill>
        <p:spPr>
          <a:xfrm>
            <a:off x="1" y="10"/>
            <a:ext cx="6005512" cy="6857990"/>
          </a:xfrm>
          <a:prstGeom prst="rect">
            <a:avLst/>
          </a:prstGeom>
        </p:spPr>
      </p:pic>
    </p:spTree>
    <p:extLst>
      <p:ext uri="{BB962C8B-B14F-4D97-AF65-F5344CB8AC3E}">
        <p14:creationId xmlns:p14="http://schemas.microsoft.com/office/powerpoint/2010/main" val="2191859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5236E2-DF83-415D-BC67-492D7166D622}"/>
              </a:ext>
            </a:extLst>
          </p:cNvPr>
          <p:cNvSpPr>
            <a:spLocks noGrp="1"/>
          </p:cNvSpPr>
          <p:nvPr>
            <p:ph type="title"/>
          </p:nvPr>
        </p:nvSpPr>
        <p:spPr>
          <a:xfrm>
            <a:off x="598202" y="0"/>
            <a:ext cx="11018520" cy="1434415"/>
          </a:xfrm>
        </p:spPr>
        <p:txBody>
          <a:bodyPr anchor="b">
            <a:normAutofit/>
          </a:bodyPr>
          <a:lstStyle/>
          <a:p>
            <a:pPr algn="ctr"/>
            <a:r>
              <a:rPr lang="en-GB" sz="5400" b="1" dirty="0">
                <a:latin typeface="+mn-lt"/>
              </a:rPr>
              <a:t>Identity</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0D2188-1C1A-4A41-ED55-AAC9C91D8DDB}"/>
              </a:ext>
            </a:extLst>
          </p:cNvPr>
          <p:cNvSpPr>
            <a:spLocks noGrp="1"/>
          </p:cNvSpPr>
          <p:nvPr>
            <p:ph idx="1"/>
          </p:nvPr>
        </p:nvSpPr>
        <p:spPr>
          <a:xfrm>
            <a:off x="572493" y="2071316"/>
            <a:ext cx="6713552" cy="4119172"/>
          </a:xfrm>
        </p:spPr>
        <p:txBody>
          <a:bodyPr anchor="t">
            <a:normAutofit/>
          </a:bodyPr>
          <a:lstStyle/>
          <a:p>
            <a:pPr marL="0" indent="0">
              <a:buNone/>
            </a:pPr>
            <a:r>
              <a:rPr lang="en-GB" sz="2000" dirty="0"/>
              <a:t>Jasper (2014) acknowledges that existing research concerning  confirms that identity is a product of psychological processes.   </a:t>
            </a:r>
          </a:p>
          <a:p>
            <a:pPr marL="0" indent="0">
              <a:buNone/>
            </a:pPr>
            <a:endParaRPr lang="en-GB" sz="2000" dirty="0"/>
          </a:p>
          <a:p>
            <a:pPr marL="0" indent="0">
              <a:buNone/>
            </a:pPr>
            <a:r>
              <a:rPr lang="en-GB" sz="2000" dirty="0"/>
              <a:t>Literature, particularly provided by Breakwell, argue that social representations underpin identity content.</a:t>
            </a:r>
          </a:p>
          <a:p>
            <a:pPr marL="0" indent="0">
              <a:buNone/>
            </a:pPr>
            <a:endParaRPr lang="en-GB" sz="2000" dirty="0"/>
          </a:p>
          <a:p>
            <a:pPr marL="0" indent="0">
              <a:buNone/>
            </a:pPr>
            <a:r>
              <a:rPr lang="en-GB" sz="2000" dirty="0"/>
              <a:t>Social representations determine:</a:t>
            </a:r>
          </a:p>
          <a:p>
            <a:r>
              <a:rPr lang="en-GB" sz="2000" dirty="0"/>
              <a:t>individuals' assimilation</a:t>
            </a:r>
          </a:p>
          <a:p>
            <a:r>
              <a:rPr lang="en-GB" sz="2000" dirty="0"/>
              <a:t>Evaluate identity components </a:t>
            </a:r>
          </a:p>
          <a:p>
            <a:r>
              <a:rPr lang="en-GB" sz="2000" dirty="0"/>
              <a:t>Identify areas which cause a threat to identity </a:t>
            </a:r>
          </a:p>
        </p:txBody>
      </p:sp>
      <p:pic>
        <p:nvPicPr>
          <p:cNvPr id="4" name="Picture 3" descr="A black and white image of a person in a suit and tie&#10;&#10;Description automatically generated">
            <a:extLst>
              <a:ext uri="{FF2B5EF4-FFF2-40B4-BE49-F238E27FC236}">
                <a16:creationId xmlns:a16="http://schemas.microsoft.com/office/drawing/2014/main" id="{3AEC99EF-2EC9-61BC-895F-1945F70DDB60}"/>
              </a:ext>
            </a:extLst>
          </p:cNvPr>
          <p:cNvPicPr>
            <a:picLocks noChangeAspect="1"/>
          </p:cNvPicPr>
          <p:nvPr/>
        </p:nvPicPr>
        <p:blipFill rotWithShape="1">
          <a:blip r:embed="rId3"/>
          <a:srcRect l="3432" r="360" b="-3"/>
          <a:stretch/>
        </p:blipFill>
        <p:spPr>
          <a:xfrm>
            <a:off x="7675658" y="2093976"/>
            <a:ext cx="3941064" cy="4096512"/>
          </a:xfrm>
          <a:prstGeom prst="rect">
            <a:avLst/>
          </a:prstGeom>
        </p:spPr>
      </p:pic>
    </p:spTree>
    <p:extLst>
      <p:ext uri="{BB962C8B-B14F-4D97-AF65-F5344CB8AC3E}">
        <p14:creationId xmlns:p14="http://schemas.microsoft.com/office/powerpoint/2010/main" val="25819865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C7E73C-AD38-F2B0-91EA-BF882772D3D9}"/>
              </a:ext>
            </a:extLst>
          </p:cNvPr>
          <p:cNvSpPr>
            <a:spLocks noGrp="1"/>
          </p:cNvSpPr>
          <p:nvPr>
            <p:ph type="title"/>
          </p:nvPr>
        </p:nvSpPr>
        <p:spPr>
          <a:xfrm>
            <a:off x="630936" y="640080"/>
            <a:ext cx="4818888" cy="1481328"/>
          </a:xfrm>
        </p:spPr>
        <p:txBody>
          <a:bodyPr anchor="b">
            <a:normAutofit/>
          </a:bodyPr>
          <a:lstStyle/>
          <a:p>
            <a:pPr algn="ctr"/>
            <a:r>
              <a:rPr lang="en-GB" sz="6000" b="1" dirty="0">
                <a:latin typeface="+mn-lt"/>
              </a:rPr>
              <a:t>Who am I? </a:t>
            </a:r>
          </a:p>
        </p:txBody>
      </p:sp>
      <p:sp>
        <p:nvSpPr>
          <p:cNvPr id="13"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2BA0C8C5-E4CF-5665-E6EF-D061F1BB74A8}"/>
              </a:ext>
            </a:extLst>
          </p:cNvPr>
          <p:cNvSpPr>
            <a:spLocks noGrp="1"/>
          </p:cNvSpPr>
          <p:nvPr>
            <p:ph idx="1"/>
          </p:nvPr>
        </p:nvSpPr>
        <p:spPr>
          <a:xfrm>
            <a:off x="1965808" y="3529584"/>
            <a:ext cx="3015234" cy="768096"/>
          </a:xfrm>
        </p:spPr>
        <p:txBody>
          <a:bodyPr anchor="t">
            <a:normAutofit/>
          </a:bodyPr>
          <a:lstStyle/>
          <a:p>
            <a:r>
              <a:rPr lang="en-US" sz="4000" i="1" dirty="0"/>
              <a:t>Discuss…</a:t>
            </a:r>
          </a:p>
        </p:txBody>
      </p:sp>
      <p:pic>
        <p:nvPicPr>
          <p:cNvPr id="4" name="Content Placeholder 3" descr="A cartoon of a person&#10;&#10;Description automatically generated">
            <a:extLst>
              <a:ext uri="{FF2B5EF4-FFF2-40B4-BE49-F238E27FC236}">
                <a16:creationId xmlns:a16="http://schemas.microsoft.com/office/drawing/2014/main" id="{39D26C92-B9B2-EFB7-5AC9-AAC3506273A6}"/>
              </a:ext>
            </a:extLst>
          </p:cNvPr>
          <p:cNvPicPr>
            <a:picLocks noChangeAspect="1"/>
          </p:cNvPicPr>
          <p:nvPr/>
        </p:nvPicPr>
        <p:blipFill>
          <a:blip r:embed="rId3"/>
          <a:stretch>
            <a:fillRect/>
          </a:stretch>
        </p:blipFill>
        <p:spPr>
          <a:xfrm>
            <a:off x="7210959" y="640080"/>
            <a:ext cx="3235146" cy="5577840"/>
          </a:xfrm>
          <a:prstGeom prst="rect">
            <a:avLst/>
          </a:prstGeom>
        </p:spPr>
      </p:pic>
    </p:spTree>
    <p:extLst>
      <p:ext uri="{BB962C8B-B14F-4D97-AF65-F5344CB8AC3E}">
        <p14:creationId xmlns:p14="http://schemas.microsoft.com/office/powerpoint/2010/main" val="17743782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68D536-2879-6579-631D-82E5AB32BA11}"/>
              </a:ext>
            </a:extLst>
          </p:cNvPr>
          <p:cNvSpPr>
            <a:spLocks noGrp="1"/>
          </p:cNvSpPr>
          <p:nvPr>
            <p:ph type="title"/>
          </p:nvPr>
        </p:nvSpPr>
        <p:spPr>
          <a:xfrm>
            <a:off x="495795" y="186417"/>
            <a:ext cx="6002110" cy="538155"/>
          </a:xfrm>
        </p:spPr>
        <p:txBody>
          <a:bodyPr>
            <a:noAutofit/>
          </a:bodyPr>
          <a:lstStyle/>
          <a:p>
            <a:pPr algn="ctr"/>
            <a:r>
              <a:rPr lang="en-GB" b="1" dirty="0">
                <a:latin typeface="+mn-lt"/>
              </a:rPr>
              <a:t>Identity </a:t>
            </a:r>
          </a:p>
        </p:txBody>
      </p:sp>
      <p:sp>
        <p:nvSpPr>
          <p:cNvPr id="3" name="Content Placeholder 2">
            <a:extLst>
              <a:ext uri="{FF2B5EF4-FFF2-40B4-BE49-F238E27FC236}">
                <a16:creationId xmlns:a16="http://schemas.microsoft.com/office/drawing/2014/main" id="{87277C24-170C-61DB-E79B-DD83DF568303}"/>
              </a:ext>
            </a:extLst>
          </p:cNvPr>
          <p:cNvSpPr>
            <a:spLocks noGrp="1"/>
          </p:cNvSpPr>
          <p:nvPr>
            <p:ph idx="1"/>
          </p:nvPr>
        </p:nvSpPr>
        <p:spPr>
          <a:xfrm>
            <a:off x="134109" y="910988"/>
            <a:ext cx="7199441" cy="6159471"/>
          </a:xfrm>
        </p:spPr>
        <p:txBody>
          <a:bodyPr>
            <a:normAutofit/>
          </a:bodyPr>
          <a:lstStyle/>
          <a:p>
            <a:pPr marL="0" indent="0">
              <a:buNone/>
            </a:pPr>
            <a:r>
              <a:rPr lang="en-GB" sz="2200" b="1" dirty="0"/>
              <a:t>Identity refers to an individual's self-concept or how they define themselves in relation to various social:</a:t>
            </a:r>
          </a:p>
          <a:p>
            <a:r>
              <a:rPr lang="en-GB" sz="2200" dirty="0"/>
              <a:t> Categories</a:t>
            </a:r>
          </a:p>
          <a:p>
            <a:r>
              <a:rPr lang="en-GB" sz="2200" dirty="0"/>
              <a:t>Roles</a:t>
            </a:r>
          </a:p>
          <a:p>
            <a:r>
              <a:rPr lang="en-GB" sz="2200" dirty="0"/>
              <a:t>Group memberships. </a:t>
            </a:r>
          </a:p>
          <a:p>
            <a:endParaRPr lang="en-GB" sz="2200" dirty="0"/>
          </a:p>
          <a:p>
            <a:pPr marL="0" indent="0">
              <a:buNone/>
            </a:pPr>
            <a:r>
              <a:rPr lang="en-GB" sz="2200" b="1" dirty="0"/>
              <a:t>These identities can include characteristics such as: </a:t>
            </a:r>
          </a:p>
          <a:p>
            <a:r>
              <a:rPr lang="en-GB" sz="2200" dirty="0"/>
              <a:t>Gender</a:t>
            </a:r>
          </a:p>
          <a:p>
            <a:r>
              <a:rPr lang="en-GB" sz="2200" dirty="0"/>
              <a:t>Ethnicity</a:t>
            </a:r>
          </a:p>
          <a:p>
            <a:r>
              <a:rPr lang="en-GB" sz="2200" dirty="0"/>
              <a:t> Occupation</a:t>
            </a:r>
          </a:p>
          <a:p>
            <a:r>
              <a:rPr lang="en-GB" sz="2200" dirty="0"/>
              <a:t>Religion</a:t>
            </a:r>
          </a:p>
          <a:p>
            <a:r>
              <a:rPr lang="en-GB" sz="2200" dirty="0"/>
              <a:t>Nationality</a:t>
            </a:r>
          </a:p>
          <a:p>
            <a:pPr marL="0" indent="0">
              <a:buNone/>
            </a:pPr>
            <a:r>
              <a:rPr lang="en-GB" sz="2200" dirty="0"/>
              <a:t>Identity is not a fixed construct but shaped (interactions and contexts). </a:t>
            </a:r>
          </a:p>
        </p:txBody>
      </p:sp>
      <p:pic>
        <p:nvPicPr>
          <p:cNvPr id="4" name="Picture 3">
            <a:extLst>
              <a:ext uri="{FF2B5EF4-FFF2-40B4-BE49-F238E27FC236}">
                <a16:creationId xmlns:a16="http://schemas.microsoft.com/office/drawing/2014/main" id="{2EA52AA2-9F5D-BF4B-EBA4-623AE8278E1B}"/>
              </a:ext>
            </a:extLst>
          </p:cNvPr>
          <p:cNvPicPr>
            <a:picLocks noChangeAspect="1"/>
          </p:cNvPicPr>
          <p:nvPr/>
        </p:nvPicPr>
        <p:blipFill rotWithShape="1">
          <a:blip r:embed="rId2"/>
          <a:srcRect l="12328" r="12057" b="-3"/>
          <a:stretch/>
        </p:blipFill>
        <p:spPr>
          <a:xfrm>
            <a:off x="7333550" y="10"/>
            <a:ext cx="4858450" cy="6857990"/>
          </a:xfrm>
          <a:prstGeom prst="rect">
            <a:avLst/>
          </a:prstGeom>
          <a:effectLst/>
        </p:spPr>
      </p:pic>
    </p:spTree>
    <p:extLst>
      <p:ext uri="{BB962C8B-B14F-4D97-AF65-F5344CB8AC3E}">
        <p14:creationId xmlns:p14="http://schemas.microsoft.com/office/powerpoint/2010/main" val="1235478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5" name="Rectangle 14">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A8A8CC56-2183-7D7B-AAFE-544E1D0F1FEF}"/>
              </a:ext>
            </a:extLst>
          </p:cNvPr>
          <p:cNvSpPr>
            <a:spLocks noGrp="1"/>
          </p:cNvSpPr>
          <p:nvPr>
            <p:ph type="title"/>
          </p:nvPr>
        </p:nvSpPr>
        <p:spPr>
          <a:xfrm>
            <a:off x="6597016" y="724795"/>
            <a:ext cx="4589328" cy="787925"/>
          </a:xfrm>
        </p:spPr>
        <p:txBody>
          <a:bodyPr anchor="b">
            <a:normAutofit/>
          </a:bodyPr>
          <a:lstStyle/>
          <a:p>
            <a:r>
              <a:rPr lang="en-GB" sz="4800" b="1" dirty="0">
                <a:latin typeface="+mn-lt"/>
              </a:rPr>
              <a:t>Identity Salience </a:t>
            </a:r>
          </a:p>
        </p:txBody>
      </p:sp>
      <p:pic>
        <p:nvPicPr>
          <p:cNvPr id="4" name="Picture 3">
            <a:extLst>
              <a:ext uri="{FF2B5EF4-FFF2-40B4-BE49-F238E27FC236}">
                <a16:creationId xmlns:a16="http://schemas.microsoft.com/office/drawing/2014/main" id="{3646B601-E665-0CA9-1F95-DB9DE3C8AA5C}"/>
              </a:ext>
            </a:extLst>
          </p:cNvPr>
          <p:cNvPicPr>
            <a:picLocks noChangeAspect="1"/>
          </p:cNvPicPr>
          <p:nvPr/>
        </p:nvPicPr>
        <p:blipFill>
          <a:blip r:embed="rId4"/>
          <a:stretch>
            <a:fillRect/>
          </a:stretch>
        </p:blipFill>
        <p:spPr>
          <a:xfrm>
            <a:off x="720807" y="1886647"/>
            <a:ext cx="5468347" cy="3075945"/>
          </a:xfrm>
          <a:prstGeom prst="rect">
            <a:avLst/>
          </a:prstGeom>
        </p:spPr>
      </p:pic>
      <p:sp>
        <p:nvSpPr>
          <p:cNvPr id="3" name="Content Placeholder 2">
            <a:extLst>
              <a:ext uri="{FF2B5EF4-FFF2-40B4-BE49-F238E27FC236}">
                <a16:creationId xmlns:a16="http://schemas.microsoft.com/office/drawing/2014/main" id="{A31C6F25-333E-3315-903F-4272D2233895}"/>
              </a:ext>
            </a:extLst>
          </p:cNvPr>
          <p:cNvSpPr>
            <a:spLocks noGrp="1"/>
          </p:cNvSpPr>
          <p:nvPr>
            <p:ph idx="1"/>
          </p:nvPr>
        </p:nvSpPr>
        <p:spPr>
          <a:xfrm>
            <a:off x="6597016" y="1787858"/>
            <a:ext cx="5040878" cy="4165132"/>
          </a:xfrm>
        </p:spPr>
        <p:txBody>
          <a:bodyPr>
            <a:normAutofit fontScale="92500" lnSpcReduction="20000"/>
          </a:bodyPr>
          <a:lstStyle/>
          <a:p>
            <a:pPr marL="0" indent="0">
              <a:buNone/>
            </a:pPr>
            <a:r>
              <a:rPr lang="en-GB" sz="2400" dirty="0"/>
              <a:t>Delamater and Ward (2013, p.36 ) define identity salience as “…the probability that one will invoke a specific identity across situations”.</a:t>
            </a:r>
          </a:p>
          <a:p>
            <a:pPr marL="0" indent="0">
              <a:buNone/>
            </a:pPr>
            <a:endParaRPr lang="en-GB" sz="2400" dirty="0"/>
          </a:p>
          <a:p>
            <a:r>
              <a:rPr lang="en-GB" sz="2400" dirty="0"/>
              <a:t>Identity salience refers to the prominence or importance of a specific identity in a given situation.</a:t>
            </a:r>
          </a:p>
          <a:p>
            <a:r>
              <a:rPr lang="en-GB" sz="2400" dirty="0"/>
              <a:t>Commitment to identity.</a:t>
            </a:r>
          </a:p>
          <a:p>
            <a:r>
              <a:rPr lang="en-GB" sz="2400" dirty="0"/>
              <a:t>Depends on context (Are you the same in work compared to in your personal life?)</a:t>
            </a:r>
          </a:p>
          <a:p>
            <a:r>
              <a:rPr lang="en-GB" sz="2400" dirty="0"/>
              <a:t>Affects perception of themselves </a:t>
            </a:r>
          </a:p>
          <a:p>
            <a:endParaRPr lang="en-GB" sz="1500" dirty="0"/>
          </a:p>
          <a:p>
            <a:pPr marL="0" indent="0">
              <a:buNone/>
            </a:pPr>
            <a:endParaRPr lang="en-GB" sz="1500" dirty="0"/>
          </a:p>
          <a:p>
            <a:pPr marL="0" indent="0">
              <a:buNone/>
            </a:pPr>
            <a:endParaRPr lang="en-GB" sz="1500" dirty="0"/>
          </a:p>
        </p:txBody>
      </p:sp>
    </p:spTree>
    <p:extLst>
      <p:ext uri="{BB962C8B-B14F-4D97-AF65-F5344CB8AC3E}">
        <p14:creationId xmlns:p14="http://schemas.microsoft.com/office/powerpoint/2010/main" val="3239492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44A290-CB9F-1CE6-8F67-5B2E60E190A4}"/>
              </a:ext>
            </a:extLst>
          </p:cNvPr>
          <p:cNvSpPr>
            <a:spLocks noGrp="1"/>
          </p:cNvSpPr>
          <p:nvPr>
            <p:ph type="title"/>
          </p:nvPr>
        </p:nvSpPr>
        <p:spPr>
          <a:xfrm>
            <a:off x="836679" y="723898"/>
            <a:ext cx="6002110" cy="1495425"/>
          </a:xfrm>
        </p:spPr>
        <p:txBody>
          <a:bodyPr>
            <a:normAutofit/>
          </a:bodyPr>
          <a:lstStyle/>
          <a:p>
            <a:r>
              <a:rPr lang="en-GB" b="1" dirty="0">
                <a:latin typeface="+mn-lt"/>
              </a:rPr>
              <a:t>Identity Relevance </a:t>
            </a:r>
          </a:p>
        </p:txBody>
      </p:sp>
      <p:sp>
        <p:nvSpPr>
          <p:cNvPr id="3" name="Content Placeholder 2">
            <a:extLst>
              <a:ext uri="{FF2B5EF4-FFF2-40B4-BE49-F238E27FC236}">
                <a16:creationId xmlns:a16="http://schemas.microsoft.com/office/drawing/2014/main" id="{D987D14A-7CE7-F9F7-F7FF-B08B240DE3D1}"/>
              </a:ext>
            </a:extLst>
          </p:cNvPr>
          <p:cNvSpPr>
            <a:spLocks noGrp="1"/>
          </p:cNvSpPr>
          <p:nvPr>
            <p:ph idx="1"/>
          </p:nvPr>
        </p:nvSpPr>
        <p:spPr>
          <a:xfrm>
            <a:off x="120531" y="2219323"/>
            <a:ext cx="6958378" cy="3729034"/>
          </a:xfrm>
        </p:spPr>
        <p:txBody>
          <a:bodyPr>
            <a:normAutofit/>
          </a:bodyPr>
          <a:lstStyle/>
          <a:p>
            <a:pPr marL="0" indent="0">
              <a:buNone/>
            </a:pPr>
            <a:r>
              <a:rPr lang="en-GB" sz="2400" dirty="0"/>
              <a:t>Identity Relevance refers to:</a:t>
            </a:r>
          </a:p>
          <a:p>
            <a:r>
              <a:rPr lang="en-GB" sz="2400" dirty="0"/>
              <a:t>Identity and specific social interactions or situations </a:t>
            </a:r>
          </a:p>
          <a:p>
            <a:r>
              <a:rPr lang="en-GB" sz="2400" dirty="0"/>
              <a:t>Selecting based upon successful outcomes (what suits best)</a:t>
            </a:r>
          </a:p>
          <a:p>
            <a:r>
              <a:rPr lang="en-GB" sz="2400" dirty="0"/>
              <a:t>Continued selection based upon successful outcome</a:t>
            </a:r>
          </a:p>
          <a:p>
            <a:r>
              <a:rPr lang="en-GB" sz="2400" dirty="0"/>
              <a:t>Guides behaviours and decision making within a given context </a:t>
            </a:r>
          </a:p>
        </p:txBody>
      </p:sp>
      <p:pic>
        <p:nvPicPr>
          <p:cNvPr id="4" name="Picture 3">
            <a:extLst>
              <a:ext uri="{FF2B5EF4-FFF2-40B4-BE49-F238E27FC236}">
                <a16:creationId xmlns:a16="http://schemas.microsoft.com/office/drawing/2014/main" id="{00318E5F-834C-2C17-663A-07800BA60E4F}"/>
              </a:ext>
            </a:extLst>
          </p:cNvPr>
          <p:cNvPicPr>
            <a:picLocks noChangeAspect="1"/>
          </p:cNvPicPr>
          <p:nvPr/>
        </p:nvPicPr>
        <p:blipFill rotWithShape="1">
          <a:blip r:embed="rId2"/>
          <a:srcRect l="5762"/>
          <a:stretch/>
        </p:blipFill>
        <p:spPr>
          <a:xfrm>
            <a:off x="7199440" y="10"/>
            <a:ext cx="4992560" cy="6857990"/>
          </a:xfrm>
          <a:prstGeom prst="rect">
            <a:avLst/>
          </a:prstGeom>
          <a:effectLst/>
        </p:spPr>
      </p:pic>
    </p:spTree>
    <p:extLst>
      <p:ext uri="{BB962C8B-B14F-4D97-AF65-F5344CB8AC3E}">
        <p14:creationId xmlns:p14="http://schemas.microsoft.com/office/powerpoint/2010/main" val="8151996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81ADC7E-961A-A37C-93A6-00C266407F20}"/>
              </a:ext>
            </a:extLst>
          </p:cNvPr>
          <p:cNvSpPr>
            <a:spLocks noGrp="1"/>
          </p:cNvSpPr>
          <p:nvPr>
            <p:ph type="title"/>
          </p:nvPr>
        </p:nvSpPr>
        <p:spPr>
          <a:xfrm>
            <a:off x="7121966" y="226491"/>
            <a:ext cx="4195674" cy="2052522"/>
          </a:xfrm>
        </p:spPr>
        <p:txBody>
          <a:bodyPr anchor="b">
            <a:normAutofit/>
          </a:bodyPr>
          <a:lstStyle/>
          <a:p>
            <a:r>
              <a:rPr lang="en-GB" sz="5600" b="1" dirty="0">
                <a:latin typeface="+mn-lt"/>
              </a:rPr>
              <a:t>Identity Centrality </a:t>
            </a:r>
          </a:p>
        </p:txBody>
      </p:sp>
      <p:sp>
        <p:nvSpPr>
          <p:cNvPr id="11" name="Oval 1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E3415F5-31E2-E786-2CB5-BDCD5415BF56}"/>
              </a:ext>
            </a:extLst>
          </p:cNvPr>
          <p:cNvPicPr>
            <a:picLocks noChangeAspect="1"/>
          </p:cNvPicPr>
          <p:nvPr/>
        </p:nvPicPr>
        <p:blipFill rotWithShape="1">
          <a:blip r:embed="rId3"/>
          <a:srcRect l="24421" r="8828" b="-2"/>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13"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5"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CA09AA7B-7C05-BD0D-4D13-785F4474EC0F}"/>
              </a:ext>
            </a:extLst>
          </p:cNvPr>
          <p:cNvSpPr>
            <a:spLocks noGrp="1"/>
          </p:cNvSpPr>
          <p:nvPr>
            <p:ph idx="1"/>
          </p:nvPr>
        </p:nvSpPr>
        <p:spPr>
          <a:xfrm>
            <a:off x="6727821" y="2581558"/>
            <a:ext cx="4770756" cy="3714782"/>
          </a:xfrm>
        </p:spPr>
        <p:txBody>
          <a:bodyPr anchor="t">
            <a:normAutofit/>
          </a:bodyPr>
          <a:lstStyle/>
          <a:p>
            <a:r>
              <a:rPr lang="en-GB" sz="2000" dirty="0">
                <a:solidFill>
                  <a:schemeClr val="tx1">
                    <a:alpha val="80000"/>
                  </a:schemeClr>
                </a:solidFill>
              </a:rPr>
              <a:t>A particular identity that is central to an individual's overall self-concept. </a:t>
            </a:r>
          </a:p>
          <a:p>
            <a:r>
              <a:rPr lang="en-GB" sz="2000" dirty="0">
                <a:solidFill>
                  <a:schemeClr val="tx1">
                    <a:alpha val="80000"/>
                  </a:schemeClr>
                </a:solidFill>
              </a:rPr>
              <a:t>Crucial aspects of a person's sense of self</a:t>
            </a:r>
          </a:p>
          <a:p>
            <a:r>
              <a:rPr lang="en-GB" sz="2000" dirty="0">
                <a:solidFill>
                  <a:schemeClr val="tx1">
                    <a:alpha val="80000"/>
                  </a:schemeClr>
                </a:solidFill>
              </a:rPr>
              <a:t>Low centrality identities may have less impact on their overall self-perception.</a:t>
            </a:r>
          </a:p>
          <a:p>
            <a:r>
              <a:rPr lang="en-GB" sz="2000" dirty="0">
                <a:solidFill>
                  <a:schemeClr val="tx1">
                    <a:alpha val="80000"/>
                  </a:schemeClr>
                </a:solidFill>
              </a:rPr>
              <a:t>Prominence hierarchy ( how important is the identity) </a:t>
            </a:r>
          </a:p>
          <a:p>
            <a:endParaRPr lang="en-GB" sz="2000" dirty="0">
              <a:solidFill>
                <a:schemeClr val="tx1">
                  <a:alpha val="80000"/>
                </a:schemeClr>
              </a:solidFill>
            </a:endParaRPr>
          </a:p>
          <a:p>
            <a:pPr marL="0" indent="0">
              <a:buNone/>
            </a:pPr>
            <a:r>
              <a:rPr lang="en-GB" sz="2000" dirty="0">
                <a:solidFill>
                  <a:schemeClr val="tx1">
                    <a:alpha val="80000"/>
                  </a:schemeClr>
                </a:solidFill>
              </a:rPr>
              <a:t>(</a:t>
            </a:r>
            <a:r>
              <a:rPr lang="en-GB" sz="2000" dirty="0" err="1">
                <a:solidFill>
                  <a:schemeClr val="tx1">
                    <a:alpha val="80000"/>
                  </a:schemeClr>
                </a:solidFill>
              </a:rPr>
              <a:t>DeLamter</a:t>
            </a:r>
            <a:r>
              <a:rPr lang="en-GB" sz="2000" dirty="0">
                <a:solidFill>
                  <a:schemeClr val="tx1">
                    <a:alpha val="80000"/>
                  </a:schemeClr>
                </a:solidFill>
              </a:rPr>
              <a:t> and Ward, 2013). </a:t>
            </a:r>
          </a:p>
        </p:txBody>
      </p:sp>
      <p:sp>
        <p:nvSpPr>
          <p:cNvPr id="17"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19"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6157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2" name="Rectangle 11">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582B65-0020-383A-88FC-073545301D2B}"/>
              </a:ext>
            </a:extLst>
          </p:cNvPr>
          <p:cNvSpPr>
            <a:spLocks noGrp="1"/>
          </p:cNvSpPr>
          <p:nvPr>
            <p:ph type="title"/>
          </p:nvPr>
        </p:nvSpPr>
        <p:spPr>
          <a:xfrm>
            <a:off x="1100735" y="873489"/>
            <a:ext cx="4709345" cy="962953"/>
          </a:xfrm>
        </p:spPr>
        <p:txBody>
          <a:bodyPr anchor="b">
            <a:normAutofit/>
          </a:bodyPr>
          <a:lstStyle/>
          <a:p>
            <a:r>
              <a:rPr lang="en-GB" sz="4800" b="1" dirty="0">
                <a:latin typeface="+mn-lt"/>
              </a:rPr>
              <a:t>Role Identity </a:t>
            </a:r>
          </a:p>
        </p:txBody>
      </p:sp>
      <p:sp>
        <p:nvSpPr>
          <p:cNvPr id="17" name="Rectangle 16">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B257618-62DB-1EFE-E9AA-71F83CCAC7AF}"/>
              </a:ext>
            </a:extLst>
          </p:cNvPr>
          <p:cNvSpPr>
            <a:spLocks noGrp="1"/>
          </p:cNvSpPr>
          <p:nvPr>
            <p:ph idx="1"/>
          </p:nvPr>
        </p:nvSpPr>
        <p:spPr>
          <a:xfrm>
            <a:off x="780662" y="2148033"/>
            <a:ext cx="5467940" cy="3632493"/>
          </a:xfrm>
        </p:spPr>
        <p:txBody>
          <a:bodyPr anchor="ctr">
            <a:normAutofit/>
          </a:bodyPr>
          <a:lstStyle/>
          <a:p>
            <a:pPr marL="0" indent="0">
              <a:buNone/>
            </a:pPr>
            <a:r>
              <a:rPr lang="en-GB" sz="2000" dirty="0" err="1"/>
              <a:t>DeLamater</a:t>
            </a:r>
            <a:r>
              <a:rPr lang="en-GB" sz="2000" dirty="0"/>
              <a:t> and Ward (2013) explain that our identity is shaped and separated into three bases to support us in understanding how they are tied to existing social structures: </a:t>
            </a:r>
          </a:p>
          <a:p>
            <a:r>
              <a:rPr lang="en-GB" sz="2000" dirty="0"/>
              <a:t>Group </a:t>
            </a:r>
          </a:p>
          <a:p>
            <a:r>
              <a:rPr lang="en-GB" sz="2000" dirty="0"/>
              <a:t>Role </a:t>
            </a:r>
          </a:p>
          <a:p>
            <a:r>
              <a:rPr lang="en-GB" sz="2000" dirty="0"/>
              <a:t>Person Identities </a:t>
            </a:r>
          </a:p>
        </p:txBody>
      </p:sp>
      <p:pic>
        <p:nvPicPr>
          <p:cNvPr id="4" name="Picture 3">
            <a:extLst>
              <a:ext uri="{FF2B5EF4-FFF2-40B4-BE49-F238E27FC236}">
                <a16:creationId xmlns:a16="http://schemas.microsoft.com/office/drawing/2014/main" id="{D8B4AEEC-E55D-2CAD-D792-25E8C6A0161B}"/>
              </a:ext>
            </a:extLst>
          </p:cNvPr>
          <p:cNvPicPr>
            <a:picLocks noChangeAspect="1"/>
          </p:cNvPicPr>
          <p:nvPr/>
        </p:nvPicPr>
        <p:blipFill rotWithShape="1">
          <a:blip r:embed="rId2"/>
          <a:srcRect l="4518" r="4040" b="3"/>
          <a:stretch/>
        </p:blipFill>
        <p:spPr>
          <a:xfrm>
            <a:off x="6538366" y="1383738"/>
            <a:ext cx="4929098" cy="4756870"/>
          </a:xfrm>
          <a:prstGeom prst="rect">
            <a:avLst/>
          </a:prstGeom>
        </p:spPr>
      </p:pic>
    </p:spTree>
    <p:extLst>
      <p:ext uri="{BB962C8B-B14F-4D97-AF65-F5344CB8AC3E}">
        <p14:creationId xmlns:p14="http://schemas.microsoft.com/office/powerpoint/2010/main" val="1880129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F4ADFC-FE5B-691C-A8F5-81F63730D7B5}"/>
              </a:ext>
            </a:extLst>
          </p:cNvPr>
          <p:cNvSpPr>
            <a:spLocks noGrp="1"/>
          </p:cNvSpPr>
          <p:nvPr>
            <p:ph type="title"/>
          </p:nvPr>
        </p:nvSpPr>
        <p:spPr>
          <a:xfrm>
            <a:off x="630936" y="640080"/>
            <a:ext cx="4818888" cy="1481328"/>
          </a:xfrm>
        </p:spPr>
        <p:txBody>
          <a:bodyPr anchor="b">
            <a:normAutofit/>
          </a:bodyPr>
          <a:lstStyle/>
          <a:p>
            <a:r>
              <a:rPr lang="en-GB" sz="5400" b="1" dirty="0">
                <a:latin typeface="+mn-lt"/>
              </a:rPr>
              <a:t>Role Identity </a:t>
            </a:r>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D2794A3-7425-1EB5-3E99-C5E3E1CFE0BE}"/>
              </a:ext>
            </a:extLst>
          </p:cNvPr>
          <p:cNvSpPr>
            <a:spLocks noGrp="1"/>
          </p:cNvSpPr>
          <p:nvPr>
            <p:ph idx="1"/>
          </p:nvPr>
        </p:nvSpPr>
        <p:spPr>
          <a:xfrm>
            <a:off x="321310" y="2704339"/>
            <a:ext cx="6248400" cy="3877054"/>
          </a:xfrm>
        </p:spPr>
        <p:txBody>
          <a:bodyPr anchor="t">
            <a:normAutofit lnSpcReduction="10000"/>
          </a:bodyPr>
          <a:lstStyle/>
          <a:p>
            <a:pPr marL="0" indent="0">
              <a:buNone/>
            </a:pPr>
            <a:r>
              <a:rPr lang="en-GB" sz="1800" dirty="0"/>
              <a:t>Identities that are associated with specific social roles or positions an individual occupies. For example: </a:t>
            </a:r>
          </a:p>
          <a:p>
            <a:r>
              <a:rPr lang="en-GB" sz="1800" dirty="0"/>
              <a:t>Gender </a:t>
            </a:r>
          </a:p>
          <a:p>
            <a:r>
              <a:rPr lang="en-GB" sz="1800" dirty="0"/>
              <a:t>Parent </a:t>
            </a:r>
          </a:p>
          <a:p>
            <a:r>
              <a:rPr lang="en-GB" sz="1800" dirty="0"/>
              <a:t>Student </a:t>
            </a:r>
          </a:p>
          <a:p>
            <a:r>
              <a:rPr lang="en-GB" sz="1800" dirty="0"/>
              <a:t>Manager </a:t>
            </a:r>
          </a:p>
          <a:p>
            <a:r>
              <a:rPr lang="en-GB" sz="1800" dirty="0"/>
              <a:t>Member of a sport team </a:t>
            </a:r>
          </a:p>
          <a:p>
            <a:r>
              <a:rPr lang="en-GB" sz="1800" dirty="0"/>
              <a:t>All roles influence behaviour and interactions</a:t>
            </a:r>
          </a:p>
          <a:p>
            <a:endParaRPr lang="en-GB" sz="1800" dirty="0"/>
          </a:p>
          <a:p>
            <a:pPr marL="0" indent="0">
              <a:buNone/>
            </a:pPr>
            <a:r>
              <a:rPr lang="en-GB" sz="1800" dirty="0"/>
              <a:t>(</a:t>
            </a:r>
            <a:r>
              <a:rPr lang="en-GB" sz="1800" dirty="0" err="1"/>
              <a:t>DeLamater</a:t>
            </a:r>
            <a:r>
              <a:rPr lang="en-GB" sz="1800" dirty="0"/>
              <a:t> and Ward, 2013) </a:t>
            </a:r>
          </a:p>
          <a:p>
            <a:pPr marL="0" indent="0">
              <a:buNone/>
            </a:pPr>
            <a:r>
              <a:rPr lang="en-GB" sz="1800" dirty="0"/>
              <a:t> </a:t>
            </a:r>
          </a:p>
        </p:txBody>
      </p:sp>
      <p:pic>
        <p:nvPicPr>
          <p:cNvPr id="4" name="Picture 3">
            <a:extLst>
              <a:ext uri="{FF2B5EF4-FFF2-40B4-BE49-F238E27FC236}">
                <a16:creationId xmlns:a16="http://schemas.microsoft.com/office/drawing/2014/main" id="{AB5B2891-CA3C-8EB3-492E-1BAB9BD867BF}"/>
              </a:ext>
            </a:extLst>
          </p:cNvPr>
          <p:cNvPicPr>
            <a:picLocks noChangeAspect="1"/>
          </p:cNvPicPr>
          <p:nvPr/>
        </p:nvPicPr>
        <p:blipFill>
          <a:blip r:embed="rId3"/>
          <a:stretch>
            <a:fillRect/>
          </a:stretch>
        </p:blipFill>
        <p:spPr>
          <a:xfrm>
            <a:off x="6099048" y="1027054"/>
            <a:ext cx="5458968" cy="4803891"/>
          </a:xfrm>
          <a:prstGeom prst="rect">
            <a:avLst/>
          </a:prstGeom>
        </p:spPr>
      </p:pic>
    </p:spTree>
    <p:extLst>
      <p:ext uri="{BB962C8B-B14F-4D97-AF65-F5344CB8AC3E}">
        <p14:creationId xmlns:p14="http://schemas.microsoft.com/office/powerpoint/2010/main" val="326496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2" name="Rectangle 11">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605791-47E8-7158-511B-694DF1C73AB5}"/>
              </a:ext>
            </a:extLst>
          </p:cNvPr>
          <p:cNvSpPr>
            <a:spLocks noGrp="1"/>
          </p:cNvSpPr>
          <p:nvPr>
            <p:ph type="title"/>
          </p:nvPr>
        </p:nvSpPr>
        <p:spPr>
          <a:xfrm>
            <a:off x="1099425" y="1238081"/>
            <a:ext cx="4709345" cy="962953"/>
          </a:xfrm>
        </p:spPr>
        <p:txBody>
          <a:bodyPr anchor="b">
            <a:normAutofit/>
          </a:bodyPr>
          <a:lstStyle/>
          <a:p>
            <a:r>
              <a:rPr lang="en-GB" sz="5400" b="1" dirty="0">
                <a:latin typeface="+mn-lt"/>
              </a:rPr>
              <a:t>Group Identity </a:t>
            </a:r>
          </a:p>
        </p:txBody>
      </p:sp>
      <p:sp>
        <p:nvSpPr>
          <p:cNvPr id="17" name="Rectangle 16">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82F4C4-66FB-55C3-0C21-44C830404C12}"/>
              </a:ext>
            </a:extLst>
          </p:cNvPr>
          <p:cNvSpPr>
            <a:spLocks noGrp="1"/>
          </p:cNvSpPr>
          <p:nvPr>
            <p:ph idx="1"/>
          </p:nvPr>
        </p:nvSpPr>
        <p:spPr>
          <a:xfrm>
            <a:off x="1100736" y="2508105"/>
            <a:ext cx="4995264" cy="3632493"/>
          </a:xfrm>
        </p:spPr>
        <p:txBody>
          <a:bodyPr anchor="ctr">
            <a:normAutofit/>
          </a:bodyPr>
          <a:lstStyle/>
          <a:p>
            <a:pPr marL="0" indent="0">
              <a:buNone/>
            </a:pPr>
            <a:r>
              <a:rPr lang="en-GB" sz="2000" dirty="0"/>
              <a:t>Within this identity, meanings emerge through interactions with specific set of people: </a:t>
            </a:r>
          </a:p>
          <a:p>
            <a:r>
              <a:rPr lang="en-GB" sz="2000" dirty="0"/>
              <a:t>Family</a:t>
            </a:r>
          </a:p>
          <a:p>
            <a:r>
              <a:rPr lang="en-GB" sz="2000" dirty="0"/>
              <a:t>Work group </a:t>
            </a:r>
          </a:p>
          <a:p>
            <a:r>
              <a:rPr lang="en-GB" sz="2000" dirty="0"/>
              <a:t>Clubs  </a:t>
            </a:r>
          </a:p>
          <a:p>
            <a:endParaRPr lang="en-GB" sz="2000" dirty="0"/>
          </a:p>
          <a:p>
            <a:pPr marL="0" indent="0">
              <a:buNone/>
            </a:pPr>
            <a:r>
              <a:rPr lang="en-GB" sz="2000" dirty="0"/>
              <a:t>The involvement of sharing and fulfilling a set of behaviours. </a:t>
            </a:r>
          </a:p>
          <a:p>
            <a:endParaRPr lang="en-GB" sz="2000" dirty="0"/>
          </a:p>
        </p:txBody>
      </p:sp>
      <p:pic>
        <p:nvPicPr>
          <p:cNvPr id="4" name="Picture 3" descr="A group of people standing with question marks above them&#10;&#10;Description automatically generated">
            <a:extLst>
              <a:ext uri="{FF2B5EF4-FFF2-40B4-BE49-F238E27FC236}">
                <a16:creationId xmlns:a16="http://schemas.microsoft.com/office/drawing/2014/main" id="{9D2CC500-3136-C696-7FD4-1A04C377F3BB}"/>
              </a:ext>
            </a:extLst>
          </p:cNvPr>
          <p:cNvPicPr>
            <a:picLocks noChangeAspect="1"/>
          </p:cNvPicPr>
          <p:nvPr/>
        </p:nvPicPr>
        <p:blipFill rotWithShape="1">
          <a:blip r:embed="rId3"/>
          <a:srcRect l="4518" r="4040" b="3"/>
          <a:stretch/>
        </p:blipFill>
        <p:spPr>
          <a:xfrm>
            <a:off x="6538366" y="1383738"/>
            <a:ext cx="4929098" cy="4756870"/>
          </a:xfrm>
          <a:prstGeom prst="rect">
            <a:avLst/>
          </a:prstGeom>
        </p:spPr>
      </p:pic>
    </p:spTree>
    <p:extLst>
      <p:ext uri="{BB962C8B-B14F-4D97-AF65-F5344CB8AC3E}">
        <p14:creationId xmlns:p14="http://schemas.microsoft.com/office/powerpoint/2010/main" val="2611311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2" name="Rectangle 11">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9AFB70-D22F-FED8-19BA-B7658FF6DF0A}"/>
              </a:ext>
            </a:extLst>
          </p:cNvPr>
          <p:cNvSpPr>
            <a:spLocks noGrp="1"/>
          </p:cNvSpPr>
          <p:nvPr>
            <p:ph type="title"/>
          </p:nvPr>
        </p:nvSpPr>
        <p:spPr>
          <a:xfrm>
            <a:off x="1099425" y="1238081"/>
            <a:ext cx="4709345" cy="962953"/>
          </a:xfrm>
        </p:spPr>
        <p:txBody>
          <a:bodyPr anchor="b">
            <a:noAutofit/>
          </a:bodyPr>
          <a:lstStyle/>
          <a:p>
            <a:r>
              <a:rPr lang="en-GB" sz="5400" b="1" dirty="0">
                <a:latin typeface="+mn-lt"/>
              </a:rPr>
              <a:t>Personal Identities </a:t>
            </a:r>
          </a:p>
        </p:txBody>
      </p:sp>
      <p:sp>
        <p:nvSpPr>
          <p:cNvPr id="17" name="Rectangle 16">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BA983E8-2377-5F12-FA1E-AA3E582E4515}"/>
              </a:ext>
            </a:extLst>
          </p:cNvPr>
          <p:cNvSpPr>
            <a:spLocks noGrp="1"/>
          </p:cNvSpPr>
          <p:nvPr>
            <p:ph idx="1"/>
          </p:nvPr>
        </p:nvSpPr>
        <p:spPr>
          <a:xfrm>
            <a:off x="853120" y="2291681"/>
            <a:ext cx="4709345" cy="3632493"/>
          </a:xfrm>
        </p:spPr>
        <p:txBody>
          <a:bodyPr anchor="ctr">
            <a:normAutofit/>
          </a:bodyPr>
          <a:lstStyle/>
          <a:p>
            <a:pPr marL="0" indent="0">
              <a:buNone/>
            </a:pPr>
            <a:r>
              <a:rPr lang="en-GB" sz="2000" dirty="0"/>
              <a:t>Personal identities are bases for distinguishing  yourself from others (uniqueness).</a:t>
            </a:r>
          </a:p>
          <a:p>
            <a:pPr marL="0" indent="0">
              <a:buNone/>
            </a:pPr>
            <a:endParaRPr lang="en-GB" sz="2000" dirty="0"/>
          </a:p>
          <a:p>
            <a:pPr marL="0" indent="0">
              <a:buNone/>
            </a:pPr>
            <a:r>
              <a:rPr lang="en-GB" sz="2000" dirty="0"/>
              <a:t>This separates yourself from your identity within a specific role. </a:t>
            </a:r>
          </a:p>
          <a:p>
            <a:pPr marL="0" indent="0">
              <a:buNone/>
            </a:pPr>
            <a:endParaRPr lang="en-GB" sz="2000" dirty="0"/>
          </a:p>
          <a:p>
            <a:pPr marL="0" indent="0">
              <a:buNone/>
            </a:pPr>
            <a:r>
              <a:rPr lang="en-GB" sz="2000" dirty="0"/>
              <a:t>All bases of identities may overlap and may be difficult to separate.  </a:t>
            </a:r>
          </a:p>
        </p:txBody>
      </p:sp>
      <p:pic>
        <p:nvPicPr>
          <p:cNvPr id="4" name="Picture 3">
            <a:extLst>
              <a:ext uri="{FF2B5EF4-FFF2-40B4-BE49-F238E27FC236}">
                <a16:creationId xmlns:a16="http://schemas.microsoft.com/office/drawing/2014/main" id="{B372E0D7-F88D-93D9-3D02-3294CBAFE572}"/>
              </a:ext>
            </a:extLst>
          </p:cNvPr>
          <p:cNvPicPr>
            <a:picLocks noChangeAspect="1"/>
          </p:cNvPicPr>
          <p:nvPr/>
        </p:nvPicPr>
        <p:blipFill rotWithShape="1">
          <a:blip r:embed="rId2"/>
          <a:srcRect r="2" b="-4"/>
          <a:stretch/>
        </p:blipFill>
        <p:spPr>
          <a:xfrm>
            <a:off x="6538366" y="1383738"/>
            <a:ext cx="4929098" cy="4756870"/>
          </a:xfrm>
          <a:prstGeom prst="rect">
            <a:avLst/>
          </a:prstGeom>
        </p:spPr>
      </p:pic>
    </p:spTree>
    <p:extLst>
      <p:ext uri="{BB962C8B-B14F-4D97-AF65-F5344CB8AC3E}">
        <p14:creationId xmlns:p14="http://schemas.microsoft.com/office/powerpoint/2010/main" val="3254071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ECA6DCB-B7E1-40A9-9524-540C6DA4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DB4C26-A3D4-4CD5-D3C3-6BCA18E693B0}"/>
              </a:ext>
            </a:extLst>
          </p:cNvPr>
          <p:cNvSpPr>
            <a:spLocks noGrp="1"/>
          </p:cNvSpPr>
          <p:nvPr>
            <p:ph type="title"/>
          </p:nvPr>
        </p:nvSpPr>
        <p:spPr>
          <a:xfrm>
            <a:off x="589560" y="856180"/>
            <a:ext cx="5279408" cy="1128068"/>
          </a:xfrm>
        </p:spPr>
        <p:txBody>
          <a:bodyPr anchor="ctr">
            <a:noAutofit/>
          </a:bodyPr>
          <a:lstStyle/>
          <a:p>
            <a:r>
              <a:rPr lang="en-GB" b="1" dirty="0">
                <a:latin typeface="+mn-lt"/>
              </a:rPr>
              <a:t>Identity: </a:t>
            </a:r>
            <a:br>
              <a:rPr lang="en-GB" b="1" dirty="0">
                <a:latin typeface="+mn-lt"/>
              </a:rPr>
            </a:br>
            <a:r>
              <a:rPr lang="en-GB" b="1" dirty="0">
                <a:latin typeface="+mn-lt"/>
              </a:rPr>
              <a:t>Reference Group </a:t>
            </a:r>
          </a:p>
        </p:txBody>
      </p:sp>
      <p:grpSp>
        <p:nvGrpSpPr>
          <p:cNvPr id="18" name="Group 17">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9" name="Rectangle 1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C4C8AFC-7864-C370-F651-463BDFD39EA0}"/>
              </a:ext>
            </a:extLst>
          </p:cNvPr>
          <p:cNvSpPr>
            <a:spLocks noGrp="1"/>
          </p:cNvSpPr>
          <p:nvPr>
            <p:ph idx="1"/>
          </p:nvPr>
        </p:nvSpPr>
        <p:spPr>
          <a:xfrm>
            <a:off x="373377" y="1984248"/>
            <a:ext cx="5278066" cy="3979585"/>
          </a:xfrm>
        </p:spPr>
        <p:txBody>
          <a:bodyPr anchor="ctr">
            <a:normAutofit/>
          </a:bodyPr>
          <a:lstStyle/>
          <a:p>
            <a:r>
              <a:rPr lang="en-GB" sz="2000" dirty="0"/>
              <a:t>Social groups which individuals compare themselves to. </a:t>
            </a:r>
          </a:p>
          <a:p>
            <a:endParaRPr lang="en-GB" sz="2000" dirty="0"/>
          </a:p>
          <a:p>
            <a:r>
              <a:rPr lang="en-GB" sz="2000" dirty="0"/>
              <a:t>These groups often play a role in shaping an individual's identity and behaviour. </a:t>
            </a:r>
          </a:p>
          <a:p>
            <a:endParaRPr lang="en-GB" sz="2000" dirty="0"/>
          </a:p>
          <a:p>
            <a:r>
              <a:rPr lang="en-GB" sz="2000" dirty="0"/>
              <a:t>People may adopt attitudes and behaviours consistent with those of their reference groups to gain acceptance and social validation (Rogers, 2011)</a:t>
            </a:r>
          </a:p>
        </p:txBody>
      </p:sp>
      <p:sp>
        <p:nvSpPr>
          <p:cNvPr id="24" name="Rectangle 23">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1007119-672E-EE7F-A3C1-FD9B81E05A2B}"/>
              </a:ext>
            </a:extLst>
          </p:cNvPr>
          <p:cNvPicPr>
            <a:picLocks noChangeAspect="1"/>
          </p:cNvPicPr>
          <p:nvPr/>
        </p:nvPicPr>
        <p:blipFill rotWithShape="1">
          <a:blip r:embed="rId3"/>
          <a:srcRect l="283" r="1507" b="-4"/>
          <a:stretch/>
        </p:blipFill>
        <p:spPr>
          <a:xfrm>
            <a:off x="7083423" y="581892"/>
            <a:ext cx="4397433" cy="2518756"/>
          </a:xfrm>
          <a:prstGeom prst="rect">
            <a:avLst/>
          </a:prstGeom>
        </p:spPr>
      </p:pic>
      <p:sp>
        <p:nvSpPr>
          <p:cNvPr id="28" name="Rectangle 27">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B09D63A-8418-FAAD-9412-0312377CDFA0}"/>
              </a:ext>
            </a:extLst>
          </p:cNvPr>
          <p:cNvPicPr>
            <a:picLocks noChangeAspect="1"/>
          </p:cNvPicPr>
          <p:nvPr/>
        </p:nvPicPr>
        <p:blipFill rotWithShape="1">
          <a:blip r:embed="rId4"/>
          <a:srcRect r="1" b="14155"/>
          <a:stretch/>
        </p:blipFill>
        <p:spPr>
          <a:xfrm>
            <a:off x="7083423" y="3707894"/>
            <a:ext cx="4395569" cy="2518756"/>
          </a:xfrm>
          <a:prstGeom prst="rect">
            <a:avLst/>
          </a:prstGeom>
        </p:spPr>
      </p:pic>
    </p:spTree>
    <p:extLst>
      <p:ext uri="{BB962C8B-B14F-4D97-AF65-F5344CB8AC3E}">
        <p14:creationId xmlns:p14="http://schemas.microsoft.com/office/powerpoint/2010/main" val="1218417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453104-F57F-52AB-7773-8A604D738186}"/>
              </a:ext>
            </a:extLst>
          </p:cNvPr>
          <p:cNvSpPr>
            <a:spLocks noGrp="1"/>
          </p:cNvSpPr>
          <p:nvPr>
            <p:ph type="title"/>
          </p:nvPr>
        </p:nvSpPr>
        <p:spPr>
          <a:xfrm>
            <a:off x="589560" y="856180"/>
            <a:ext cx="4560584" cy="1128068"/>
          </a:xfrm>
        </p:spPr>
        <p:txBody>
          <a:bodyPr anchor="ctr">
            <a:normAutofit/>
          </a:bodyPr>
          <a:lstStyle/>
          <a:p>
            <a:r>
              <a:rPr lang="en-GB" sz="4800" b="1" dirty="0">
                <a:latin typeface="+mn-lt"/>
              </a:rPr>
              <a:t>Cultural  Identity </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27556B-F7E5-B035-B785-D0C1574E66BD}"/>
              </a:ext>
            </a:extLst>
          </p:cNvPr>
          <p:cNvSpPr>
            <a:spLocks noGrp="1"/>
          </p:cNvSpPr>
          <p:nvPr>
            <p:ph idx="1"/>
          </p:nvPr>
        </p:nvSpPr>
        <p:spPr>
          <a:xfrm>
            <a:off x="-834" y="2750207"/>
            <a:ext cx="5598446" cy="3979585"/>
          </a:xfrm>
        </p:spPr>
        <p:txBody>
          <a:bodyPr anchor="ctr">
            <a:normAutofit/>
          </a:bodyPr>
          <a:lstStyle/>
          <a:p>
            <a:r>
              <a:rPr lang="en-GB" sz="2600" dirty="0"/>
              <a:t>Cultural identity of a particular society or community is usually defined by the most prevalent or dominant group </a:t>
            </a:r>
            <a:r>
              <a:rPr lang="en-GB" sz="1600" dirty="0"/>
              <a:t>(Wi and Di, 2018). </a:t>
            </a:r>
          </a:p>
          <a:p>
            <a:r>
              <a:rPr lang="en-GB" sz="2600" dirty="0"/>
              <a:t>Affect control theory proposes that people exhibit behaviours within the parameter of culture to maintain meaning                 </a:t>
            </a:r>
            <a:r>
              <a:rPr lang="en-GB" sz="1600" dirty="0"/>
              <a:t>(</a:t>
            </a:r>
            <a:r>
              <a:rPr lang="en-GB" sz="1600" dirty="0" err="1"/>
              <a:t>DeLamater</a:t>
            </a:r>
            <a:r>
              <a:rPr lang="en-GB" sz="1600" dirty="0"/>
              <a:t> and Ward, 2013)</a:t>
            </a:r>
          </a:p>
          <a:p>
            <a:endParaRPr lang="en-GB" sz="2000" dirty="0"/>
          </a:p>
          <a:p>
            <a:pPr marL="0" indent="0">
              <a:buNone/>
            </a:pPr>
            <a:endParaRPr lang="en-GB" sz="2000" dirty="0"/>
          </a:p>
          <a:p>
            <a:pPr marL="0" indent="0">
              <a:buNone/>
            </a:pPr>
            <a:endParaRPr lang="en-GB" sz="2000" dirty="0"/>
          </a:p>
          <a:p>
            <a:endParaRPr lang="en-GB" sz="2000" dirty="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23F4344-3B1A-8F37-B97A-467ECE7FEB55}"/>
              </a:ext>
            </a:extLst>
          </p:cNvPr>
          <p:cNvPicPr>
            <a:picLocks noChangeAspect="1"/>
          </p:cNvPicPr>
          <p:nvPr/>
        </p:nvPicPr>
        <p:blipFill rotWithShape="1">
          <a:blip r:embed="rId2"/>
          <a:srcRect l="19870" r="22104" b="2"/>
          <a:stretch/>
        </p:blipFill>
        <p:spPr>
          <a:xfrm>
            <a:off x="6096000" y="799352"/>
            <a:ext cx="5307198" cy="5259296"/>
          </a:xfrm>
          <a:prstGeom prst="rect">
            <a:avLst/>
          </a:prstGeom>
        </p:spPr>
      </p:pic>
    </p:spTree>
    <p:extLst>
      <p:ext uri="{BB962C8B-B14F-4D97-AF65-F5344CB8AC3E}">
        <p14:creationId xmlns:p14="http://schemas.microsoft.com/office/powerpoint/2010/main" val="3358975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A21803-B041-6E29-4DA8-D9BD7C5F7F03}"/>
              </a:ext>
            </a:extLst>
          </p:cNvPr>
          <p:cNvSpPr>
            <a:spLocks noGrp="1"/>
          </p:cNvSpPr>
          <p:nvPr>
            <p:ph type="title"/>
          </p:nvPr>
        </p:nvSpPr>
        <p:spPr>
          <a:xfrm>
            <a:off x="6485366" y="158751"/>
            <a:ext cx="4395340" cy="1716255"/>
          </a:xfrm>
        </p:spPr>
        <p:txBody>
          <a:bodyPr anchor="b">
            <a:normAutofit/>
          </a:bodyPr>
          <a:lstStyle/>
          <a:p>
            <a:pPr algn="ctr"/>
            <a:r>
              <a:rPr lang="en-GB" sz="5600" b="1" dirty="0">
                <a:latin typeface="+mn-lt"/>
              </a:rPr>
              <a:t>Welsh Nationalism </a:t>
            </a:r>
          </a:p>
        </p:txBody>
      </p:sp>
      <p:sp>
        <p:nvSpPr>
          <p:cNvPr id="11" name="Rectangle 10">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66ADF05-7C8D-6713-953D-84C8A5DA49C1}"/>
              </a:ext>
            </a:extLst>
          </p:cNvPr>
          <p:cNvPicPr>
            <a:picLocks noChangeAspect="1"/>
          </p:cNvPicPr>
          <p:nvPr/>
        </p:nvPicPr>
        <p:blipFill>
          <a:blip r:embed="rId2"/>
          <a:stretch>
            <a:fillRect/>
          </a:stretch>
        </p:blipFill>
        <p:spPr>
          <a:xfrm>
            <a:off x="378539" y="299509"/>
            <a:ext cx="5022833" cy="6258983"/>
          </a:xfrm>
          <a:prstGeom prst="rect">
            <a:avLst/>
          </a:prstGeom>
        </p:spPr>
      </p:pic>
      <p:sp>
        <p:nvSpPr>
          <p:cNvPr id="3" name="Content Placeholder 2">
            <a:extLst>
              <a:ext uri="{FF2B5EF4-FFF2-40B4-BE49-F238E27FC236}">
                <a16:creationId xmlns:a16="http://schemas.microsoft.com/office/drawing/2014/main" id="{5959FB06-956B-8FDB-E1A6-DA75BD7DB6A9}"/>
              </a:ext>
            </a:extLst>
          </p:cNvPr>
          <p:cNvSpPr>
            <a:spLocks noGrp="1"/>
          </p:cNvSpPr>
          <p:nvPr>
            <p:ph idx="1"/>
          </p:nvPr>
        </p:nvSpPr>
        <p:spPr>
          <a:xfrm>
            <a:off x="6412091" y="2188722"/>
            <a:ext cx="4920127" cy="3710427"/>
          </a:xfrm>
        </p:spPr>
        <p:txBody>
          <a:bodyPr anchor="t">
            <a:normAutofit/>
          </a:bodyPr>
          <a:lstStyle/>
          <a:p>
            <a:pPr marL="0" indent="0">
              <a:buNone/>
            </a:pPr>
            <a:r>
              <a:rPr lang="en-GB" dirty="0">
                <a:solidFill>
                  <a:schemeClr val="tx1">
                    <a:alpha val="80000"/>
                  </a:schemeClr>
                </a:solidFill>
              </a:rPr>
              <a:t>Welsh nationalism emphasises the distinctiveness of: </a:t>
            </a:r>
          </a:p>
          <a:p>
            <a:r>
              <a:rPr lang="en-GB" dirty="0">
                <a:solidFill>
                  <a:schemeClr val="tx1">
                    <a:alpha val="80000"/>
                  </a:schemeClr>
                </a:solidFill>
              </a:rPr>
              <a:t>Language</a:t>
            </a:r>
          </a:p>
          <a:p>
            <a:r>
              <a:rPr lang="en-GB" dirty="0">
                <a:solidFill>
                  <a:schemeClr val="tx1">
                    <a:alpha val="80000"/>
                  </a:schemeClr>
                </a:solidFill>
              </a:rPr>
              <a:t>Culture </a:t>
            </a:r>
          </a:p>
          <a:p>
            <a:r>
              <a:rPr lang="en-GB" dirty="0">
                <a:solidFill>
                  <a:schemeClr val="tx1">
                    <a:alpha val="80000"/>
                  </a:schemeClr>
                </a:solidFill>
              </a:rPr>
              <a:t>History </a:t>
            </a:r>
          </a:p>
          <a:p>
            <a:r>
              <a:rPr lang="en-GB" dirty="0">
                <a:solidFill>
                  <a:schemeClr val="tx1">
                    <a:alpha val="80000"/>
                  </a:schemeClr>
                </a:solidFill>
              </a:rPr>
              <a:t>Calls  for more self-determination for Wales (Devolution/ independence)</a:t>
            </a:r>
          </a:p>
        </p:txBody>
      </p:sp>
      <p:cxnSp>
        <p:nvCxnSpPr>
          <p:cNvPr id="13" name="Straight Connector 1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66066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Flowchart: Document 1030">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3E62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9A5BF5F8-1C5F-BD38-50DE-CF05D00A6B51}"/>
              </a:ext>
            </a:extLst>
          </p:cNvPr>
          <p:cNvPicPr>
            <a:picLocks noChangeAspect="1"/>
          </p:cNvPicPr>
          <p:nvPr/>
        </p:nvPicPr>
        <p:blipFill>
          <a:blip r:embed="rId3"/>
          <a:stretch>
            <a:fillRect/>
          </a:stretch>
        </p:blipFill>
        <p:spPr>
          <a:xfrm>
            <a:off x="4210050" y="639763"/>
            <a:ext cx="2416175" cy="3230563"/>
          </a:xfrm>
          <a:prstGeom prst="rect">
            <a:avLst/>
          </a:prstGeom>
        </p:spPr>
      </p:pic>
      <p:pic>
        <p:nvPicPr>
          <p:cNvPr id="4" name="Content Placeholder 3">
            <a:extLst>
              <a:ext uri="{FF2B5EF4-FFF2-40B4-BE49-F238E27FC236}">
                <a16:creationId xmlns:a16="http://schemas.microsoft.com/office/drawing/2014/main" id="{E38F7875-F88B-505A-7874-0FD3BDDEAA5C}"/>
              </a:ext>
            </a:extLst>
          </p:cNvPr>
          <p:cNvPicPr>
            <a:picLocks noGrp="1" noChangeAspect="1"/>
          </p:cNvPicPr>
          <p:nvPr>
            <p:ph idx="1"/>
          </p:nvPr>
        </p:nvPicPr>
        <p:blipFill rotWithShape="1">
          <a:blip r:embed="rId4"/>
          <a:srcRect l="3017" r="7481" b="1"/>
          <a:stretch/>
        </p:blipFill>
        <p:spPr>
          <a:xfrm>
            <a:off x="6692900" y="639763"/>
            <a:ext cx="4857750" cy="3230563"/>
          </a:xfrm>
          <a:prstGeom prst="rect">
            <a:avLst/>
          </a:prstGeom>
        </p:spPr>
      </p:pic>
      <p:pic>
        <p:nvPicPr>
          <p:cNvPr id="1026" name="Picture 2" descr="Flag of Saint David - Wikipedia">
            <a:extLst>
              <a:ext uri="{FF2B5EF4-FFF2-40B4-BE49-F238E27FC236}">
                <a16:creationId xmlns:a16="http://schemas.microsoft.com/office/drawing/2014/main" id="{33BDA272-87A3-9BA5-C948-2B15D3E1C65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10050" y="3940175"/>
            <a:ext cx="3836988" cy="2279650"/>
          </a:xfrm>
          <a:prstGeom prst="rect">
            <a:avLst/>
          </a:prstGeom>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8FBE44BD-7E77-B881-B10A-53BE783F9772}"/>
              </a:ext>
            </a:extLst>
          </p:cNvPr>
          <p:cNvPicPr>
            <a:picLocks noChangeAspect="1"/>
          </p:cNvPicPr>
          <p:nvPr/>
        </p:nvPicPr>
        <p:blipFill rotWithShape="1">
          <a:blip r:embed="rId6"/>
          <a:srcRect l="7382" r="18032" b="1"/>
          <a:stretch/>
        </p:blipFill>
        <p:spPr>
          <a:xfrm>
            <a:off x="8115300" y="3940175"/>
            <a:ext cx="3435350" cy="2279650"/>
          </a:xfrm>
          <a:prstGeom prst="rect">
            <a:avLst/>
          </a:prstGeom>
        </p:spPr>
      </p:pic>
      <p:sp>
        <p:nvSpPr>
          <p:cNvPr id="2" name="Title 1">
            <a:extLst>
              <a:ext uri="{FF2B5EF4-FFF2-40B4-BE49-F238E27FC236}">
                <a16:creationId xmlns:a16="http://schemas.microsoft.com/office/drawing/2014/main" id="{73FDC454-2CD4-CD39-1321-5659A98481B5}"/>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6000" kern="1200" dirty="0">
                <a:solidFill>
                  <a:srgbClr val="FFFFFF"/>
                </a:solidFill>
                <a:latin typeface="+mn-lt"/>
                <a:ea typeface="+mj-ea"/>
                <a:cs typeface="+mj-cs"/>
              </a:rPr>
              <a:t>Symbols </a:t>
            </a:r>
          </a:p>
        </p:txBody>
      </p:sp>
    </p:spTree>
    <p:extLst>
      <p:ext uri="{BB962C8B-B14F-4D97-AF65-F5344CB8AC3E}">
        <p14:creationId xmlns:p14="http://schemas.microsoft.com/office/powerpoint/2010/main" val="33481543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7C3DB6CE-B855-4AD2-8FB5-3C271542CE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13B5B157-B8F6-61A1-381B-1F1A2BC00827}"/>
              </a:ext>
            </a:extLst>
          </p:cNvPr>
          <p:cNvPicPr>
            <a:picLocks noChangeAspect="1"/>
          </p:cNvPicPr>
          <p:nvPr/>
        </p:nvPicPr>
        <p:blipFill rotWithShape="1">
          <a:blip r:embed="rId3">
            <a:alphaModFix amt="40000"/>
          </a:blip>
          <a:srcRect t="3559" b="12171"/>
          <a:stretch/>
        </p:blipFill>
        <p:spPr>
          <a:xfrm>
            <a:off x="0" y="0"/>
            <a:ext cx="12192000" cy="6858000"/>
          </a:xfrm>
          <a:prstGeom prst="rect">
            <a:avLst/>
          </a:prstGeom>
        </p:spPr>
      </p:pic>
      <p:sp>
        <p:nvSpPr>
          <p:cNvPr id="2" name="Title 1">
            <a:extLst>
              <a:ext uri="{FF2B5EF4-FFF2-40B4-BE49-F238E27FC236}">
                <a16:creationId xmlns:a16="http://schemas.microsoft.com/office/drawing/2014/main" id="{6CD12440-3D0C-72AB-FCE9-FA42D1BD45AC}"/>
              </a:ext>
            </a:extLst>
          </p:cNvPr>
          <p:cNvSpPr>
            <a:spLocks noGrp="1"/>
          </p:cNvSpPr>
          <p:nvPr>
            <p:ph type="title"/>
          </p:nvPr>
        </p:nvSpPr>
        <p:spPr>
          <a:xfrm>
            <a:off x="838200" y="1113157"/>
            <a:ext cx="4797354" cy="3103030"/>
          </a:xfrm>
        </p:spPr>
        <p:txBody>
          <a:bodyPr vert="horz" lIns="91440" tIns="45720" rIns="91440" bIns="45720" rtlCol="0" anchor="b">
            <a:normAutofit/>
          </a:bodyPr>
          <a:lstStyle/>
          <a:p>
            <a:r>
              <a:rPr lang="en-US" kern="1200">
                <a:solidFill>
                  <a:schemeClr val="tx1"/>
                </a:solidFill>
                <a:latin typeface="+mj-lt"/>
                <a:ea typeface="+mj-ea"/>
                <a:cs typeface="+mj-cs"/>
              </a:rPr>
              <a:t> </a:t>
            </a:r>
          </a:p>
        </p:txBody>
      </p:sp>
      <p:pic>
        <p:nvPicPr>
          <p:cNvPr id="7" name="Picture 6">
            <a:extLst>
              <a:ext uri="{FF2B5EF4-FFF2-40B4-BE49-F238E27FC236}">
                <a16:creationId xmlns:a16="http://schemas.microsoft.com/office/drawing/2014/main" id="{E03FA150-5016-ABC8-F398-EE77236B6DBA}"/>
              </a:ext>
            </a:extLst>
          </p:cNvPr>
          <p:cNvPicPr>
            <a:picLocks noChangeAspect="1"/>
          </p:cNvPicPr>
          <p:nvPr/>
        </p:nvPicPr>
        <p:blipFill rotWithShape="1">
          <a:blip r:embed="rId4"/>
          <a:srcRect r="1" b="2177"/>
          <a:stretch/>
        </p:blipFill>
        <p:spPr>
          <a:xfrm>
            <a:off x="5710839" y="10"/>
            <a:ext cx="6481158" cy="4216177"/>
          </a:xfrm>
          <a:custGeom>
            <a:avLst/>
            <a:gdLst/>
            <a:ahLst/>
            <a:cxnLst/>
            <a:rect l="l" t="t" r="r" b="b"/>
            <a:pathLst>
              <a:path w="6481158" h="4216187">
                <a:moveTo>
                  <a:pt x="159680" y="0"/>
                </a:moveTo>
                <a:lnTo>
                  <a:pt x="6481158" y="0"/>
                </a:lnTo>
                <a:lnTo>
                  <a:pt x="6481158" y="4216187"/>
                </a:lnTo>
                <a:lnTo>
                  <a:pt x="629980" y="4216187"/>
                </a:lnTo>
                <a:lnTo>
                  <a:pt x="640174" y="4153970"/>
                </a:lnTo>
                <a:cubicBezTo>
                  <a:pt x="646054" y="4115040"/>
                  <a:pt x="652738" y="4076730"/>
                  <a:pt x="663954" y="4042035"/>
                </a:cubicBezTo>
                <a:lnTo>
                  <a:pt x="674575" y="4017890"/>
                </a:lnTo>
                <a:lnTo>
                  <a:pt x="542646" y="3860429"/>
                </a:lnTo>
                <a:cubicBezTo>
                  <a:pt x="583801" y="3777846"/>
                  <a:pt x="628876" y="3834526"/>
                  <a:pt x="664457" y="3800021"/>
                </a:cubicBezTo>
                <a:cubicBezTo>
                  <a:pt x="663366" y="3791627"/>
                  <a:pt x="663436" y="3781009"/>
                  <a:pt x="662932" y="3771718"/>
                </a:cubicBezTo>
                <a:lnTo>
                  <a:pt x="659568" y="3757935"/>
                </a:lnTo>
                <a:lnTo>
                  <a:pt x="653777" y="3747325"/>
                </a:lnTo>
                <a:lnTo>
                  <a:pt x="610074" y="3705028"/>
                </a:lnTo>
                <a:cubicBezTo>
                  <a:pt x="514097" y="3608961"/>
                  <a:pt x="528640" y="3588143"/>
                  <a:pt x="655821" y="3445525"/>
                </a:cubicBezTo>
                <a:cubicBezTo>
                  <a:pt x="668503" y="3431228"/>
                  <a:pt x="677664" y="3418102"/>
                  <a:pt x="683811" y="3405686"/>
                </a:cubicBezTo>
                <a:lnTo>
                  <a:pt x="687152" y="3393684"/>
                </a:lnTo>
                <a:lnTo>
                  <a:pt x="681564" y="3363918"/>
                </a:lnTo>
                <a:lnTo>
                  <a:pt x="658589" y="3279721"/>
                </a:lnTo>
                <a:lnTo>
                  <a:pt x="655534" y="3274732"/>
                </a:lnTo>
                <a:cubicBezTo>
                  <a:pt x="645154" y="3256804"/>
                  <a:pt x="636025" y="3236251"/>
                  <a:pt x="633009" y="3204655"/>
                </a:cubicBezTo>
                <a:lnTo>
                  <a:pt x="633086" y="3198166"/>
                </a:lnTo>
                <a:lnTo>
                  <a:pt x="627259" y="3181568"/>
                </a:lnTo>
                <a:cubicBezTo>
                  <a:pt x="591590" y="3088781"/>
                  <a:pt x="548194" y="3020054"/>
                  <a:pt x="504281" y="3024678"/>
                </a:cubicBezTo>
                <a:cubicBezTo>
                  <a:pt x="548490" y="2798901"/>
                  <a:pt x="548490" y="2798901"/>
                  <a:pt x="381209" y="2810127"/>
                </a:cubicBezTo>
                <a:cubicBezTo>
                  <a:pt x="440862" y="2658988"/>
                  <a:pt x="439766" y="2624324"/>
                  <a:pt x="360893" y="2596949"/>
                </a:cubicBezTo>
                <a:cubicBezTo>
                  <a:pt x="284957" y="2570407"/>
                  <a:pt x="201795" y="2575904"/>
                  <a:pt x="130872" y="2524080"/>
                </a:cubicBezTo>
                <a:cubicBezTo>
                  <a:pt x="188851" y="2335317"/>
                  <a:pt x="200302" y="2130710"/>
                  <a:pt x="328878" y="2014028"/>
                </a:cubicBezTo>
                <a:cubicBezTo>
                  <a:pt x="349137" y="1995898"/>
                  <a:pt x="361422" y="1940125"/>
                  <a:pt x="347033" y="1914129"/>
                </a:cubicBezTo>
                <a:cubicBezTo>
                  <a:pt x="295996" y="1817105"/>
                  <a:pt x="357685" y="1592503"/>
                  <a:pt x="208894" y="1606217"/>
                </a:cubicBezTo>
                <a:cubicBezTo>
                  <a:pt x="190525" y="1607581"/>
                  <a:pt x="173015" y="1590108"/>
                  <a:pt x="186488" y="1556554"/>
                </a:cubicBezTo>
                <a:cubicBezTo>
                  <a:pt x="232768" y="1442049"/>
                  <a:pt x="172886" y="1463610"/>
                  <a:pt x="135933" y="1459414"/>
                </a:cubicBezTo>
                <a:cubicBezTo>
                  <a:pt x="91212" y="1454776"/>
                  <a:pt x="42622" y="1511622"/>
                  <a:pt x="0" y="1466109"/>
                </a:cubicBezTo>
                <a:cubicBezTo>
                  <a:pt x="7764" y="1405223"/>
                  <a:pt x="43366" y="1397333"/>
                  <a:pt x="67782" y="1372761"/>
                </a:cubicBezTo>
                <a:cubicBezTo>
                  <a:pt x="139132" y="1300280"/>
                  <a:pt x="196704" y="1221065"/>
                  <a:pt x="195632" y="1080052"/>
                </a:cubicBezTo>
                <a:cubicBezTo>
                  <a:pt x="194930" y="966113"/>
                  <a:pt x="199455" y="864105"/>
                  <a:pt x="97391" y="854014"/>
                </a:cubicBezTo>
                <a:cubicBezTo>
                  <a:pt x="81355" y="852486"/>
                  <a:pt x="72717" y="839840"/>
                  <a:pt x="69223" y="821285"/>
                </a:cubicBezTo>
                <a:cubicBezTo>
                  <a:pt x="80177" y="799992"/>
                  <a:pt x="90624" y="778040"/>
                  <a:pt x="103649" y="760897"/>
                </a:cubicBezTo>
                <a:cubicBezTo>
                  <a:pt x="147404" y="704450"/>
                  <a:pt x="160670" y="633687"/>
                  <a:pt x="171912" y="560313"/>
                </a:cubicBezTo>
                <a:cubicBezTo>
                  <a:pt x="179151" y="513531"/>
                  <a:pt x="187860" y="467166"/>
                  <a:pt x="206354" y="423850"/>
                </a:cubicBezTo>
                <a:cubicBezTo>
                  <a:pt x="217619" y="397046"/>
                  <a:pt x="231961" y="375704"/>
                  <a:pt x="250397" y="361124"/>
                </a:cubicBezTo>
                <a:cubicBezTo>
                  <a:pt x="266451" y="347903"/>
                  <a:pt x="270868" y="334407"/>
                  <a:pt x="259101" y="314763"/>
                </a:cubicBezTo>
                <a:cubicBezTo>
                  <a:pt x="225826" y="258432"/>
                  <a:pt x="211109" y="191375"/>
                  <a:pt x="229198" y="104693"/>
                </a:cubicBezTo>
                <a:cubicBezTo>
                  <a:pt x="234668" y="78523"/>
                  <a:pt x="229657" y="58007"/>
                  <a:pt x="214459" y="52392"/>
                </a:cubicBezTo>
                <a:cubicBezTo>
                  <a:pt x="198643" y="46345"/>
                  <a:pt x="185640" y="36363"/>
                  <a:pt x="174580" y="23688"/>
                </a:cubicBezTo>
                <a:close/>
              </a:path>
            </a:pathLst>
          </a:custGeom>
        </p:spPr>
      </p:pic>
      <p:pic>
        <p:nvPicPr>
          <p:cNvPr id="6" name="Picture 5">
            <a:extLst>
              <a:ext uri="{FF2B5EF4-FFF2-40B4-BE49-F238E27FC236}">
                <a16:creationId xmlns:a16="http://schemas.microsoft.com/office/drawing/2014/main" id="{990E05D1-4B49-5D77-E09E-858E69A017D5}"/>
              </a:ext>
            </a:extLst>
          </p:cNvPr>
          <p:cNvPicPr>
            <a:picLocks noChangeAspect="1"/>
          </p:cNvPicPr>
          <p:nvPr/>
        </p:nvPicPr>
        <p:blipFill rotWithShape="1">
          <a:blip r:embed="rId5"/>
          <a:srcRect l="2455" r="6498" b="3"/>
          <a:stretch/>
        </p:blipFill>
        <p:spPr>
          <a:xfrm>
            <a:off x="5078138" y="4323898"/>
            <a:ext cx="4101827" cy="2534102"/>
          </a:xfrm>
          <a:custGeom>
            <a:avLst/>
            <a:gdLst/>
            <a:ahLst/>
            <a:cxnLst/>
            <a:rect l="l" t="t" r="r" b="b"/>
            <a:pathLst>
              <a:path w="4101827" h="2534102">
                <a:moveTo>
                  <a:pt x="1237396" y="0"/>
                </a:moveTo>
                <a:lnTo>
                  <a:pt x="4101827" y="0"/>
                </a:lnTo>
                <a:lnTo>
                  <a:pt x="4101827" y="2534102"/>
                </a:lnTo>
                <a:lnTo>
                  <a:pt x="0" y="2534102"/>
                </a:lnTo>
                <a:lnTo>
                  <a:pt x="21866" y="2503631"/>
                </a:lnTo>
                <a:cubicBezTo>
                  <a:pt x="198424" y="2253521"/>
                  <a:pt x="293791" y="2086461"/>
                  <a:pt x="295356" y="2078512"/>
                </a:cubicBezTo>
                <a:cubicBezTo>
                  <a:pt x="324070" y="1929470"/>
                  <a:pt x="404358" y="1848602"/>
                  <a:pt x="476494" y="1754977"/>
                </a:cubicBezTo>
                <a:cubicBezTo>
                  <a:pt x="539304" y="1672931"/>
                  <a:pt x="606320" y="1585980"/>
                  <a:pt x="629662" y="1466193"/>
                </a:cubicBezTo>
                <a:cubicBezTo>
                  <a:pt x="660486" y="1307325"/>
                  <a:pt x="563420" y="1455147"/>
                  <a:pt x="542839" y="1401940"/>
                </a:cubicBezTo>
                <a:cubicBezTo>
                  <a:pt x="578841" y="1314777"/>
                  <a:pt x="636193" y="1228627"/>
                  <a:pt x="649254" y="1136180"/>
                </a:cubicBezTo>
                <a:cubicBezTo>
                  <a:pt x="695846" y="801928"/>
                  <a:pt x="810580" y="538800"/>
                  <a:pt x="987553" y="313308"/>
                </a:cubicBezTo>
                <a:cubicBezTo>
                  <a:pt x="1038303" y="248170"/>
                  <a:pt x="1069946" y="145770"/>
                  <a:pt x="1141096" y="112922"/>
                </a:cubicBezTo>
                <a:cubicBezTo>
                  <a:pt x="1175680" y="97203"/>
                  <a:pt x="1199891" y="73126"/>
                  <a:pt x="1217455" y="43683"/>
                </a:cubicBezTo>
                <a:close/>
              </a:path>
            </a:pathLst>
          </a:custGeom>
        </p:spPr>
      </p:pic>
      <p:pic>
        <p:nvPicPr>
          <p:cNvPr id="5" name="Picture 4">
            <a:extLst>
              <a:ext uri="{FF2B5EF4-FFF2-40B4-BE49-F238E27FC236}">
                <a16:creationId xmlns:a16="http://schemas.microsoft.com/office/drawing/2014/main" id="{111573FC-41AB-798E-3E0F-475D6D04AC06}"/>
              </a:ext>
            </a:extLst>
          </p:cNvPr>
          <p:cNvPicPr>
            <a:picLocks noChangeAspect="1"/>
          </p:cNvPicPr>
          <p:nvPr/>
        </p:nvPicPr>
        <p:blipFill rotWithShape="1">
          <a:blip r:embed="rId6"/>
          <a:srcRect t="2691" r="3" b="31117"/>
          <a:stretch/>
        </p:blipFill>
        <p:spPr>
          <a:xfrm>
            <a:off x="9307676" y="4323902"/>
            <a:ext cx="2884327" cy="2534101"/>
          </a:xfrm>
          <a:prstGeom prst="rect">
            <a:avLst/>
          </a:prstGeom>
        </p:spPr>
      </p:pic>
    </p:spTree>
    <p:extLst>
      <p:ext uri="{BB962C8B-B14F-4D97-AF65-F5344CB8AC3E}">
        <p14:creationId xmlns:p14="http://schemas.microsoft.com/office/powerpoint/2010/main" val="1098378256"/>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5" name="Rectangle 14">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1CF7938C-4049-067C-DE31-4342EC7A5BAB}"/>
              </a:ext>
            </a:extLst>
          </p:cNvPr>
          <p:cNvSpPr>
            <a:spLocks noGrp="1"/>
          </p:cNvSpPr>
          <p:nvPr>
            <p:ph type="title"/>
          </p:nvPr>
        </p:nvSpPr>
        <p:spPr>
          <a:xfrm>
            <a:off x="6517006" y="1228607"/>
            <a:ext cx="4589328" cy="919626"/>
          </a:xfrm>
        </p:spPr>
        <p:txBody>
          <a:bodyPr anchor="b">
            <a:normAutofit/>
          </a:bodyPr>
          <a:lstStyle/>
          <a:p>
            <a:pPr algn="ctr"/>
            <a:r>
              <a:rPr lang="en-GB" sz="5400" b="1" dirty="0">
                <a:latin typeface="+mn-lt"/>
              </a:rPr>
              <a:t>Language </a:t>
            </a:r>
          </a:p>
        </p:txBody>
      </p:sp>
      <p:pic>
        <p:nvPicPr>
          <p:cNvPr id="4" name="Picture 3" descr="A sign with black text&#10;&#10;Description automatically generated">
            <a:extLst>
              <a:ext uri="{FF2B5EF4-FFF2-40B4-BE49-F238E27FC236}">
                <a16:creationId xmlns:a16="http://schemas.microsoft.com/office/drawing/2014/main" id="{1E0DA332-51C7-FCA2-4625-BC4A544B340A}"/>
              </a:ext>
            </a:extLst>
          </p:cNvPr>
          <p:cNvPicPr>
            <a:picLocks noChangeAspect="1"/>
          </p:cNvPicPr>
          <p:nvPr/>
        </p:nvPicPr>
        <p:blipFill>
          <a:blip r:embed="rId4"/>
          <a:stretch>
            <a:fillRect/>
          </a:stretch>
        </p:blipFill>
        <p:spPr>
          <a:xfrm>
            <a:off x="720807" y="1688420"/>
            <a:ext cx="5468347" cy="3472400"/>
          </a:xfrm>
          <a:prstGeom prst="rect">
            <a:avLst/>
          </a:prstGeom>
        </p:spPr>
      </p:pic>
      <p:sp>
        <p:nvSpPr>
          <p:cNvPr id="3" name="Content Placeholder 2">
            <a:extLst>
              <a:ext uri="{FF2B5EF4-FFF2-40B4-BE49-F238E27FC236}">
                <a16:creationId xmlns:a16="http://schemas.microsoft.com/office/drawing/2014/main" id="{FD08C4A4-EA12-05F6-442A-016792F086DB}"/>
              </a:ext>
            </a:extLst>
          </p:cNvPr>
          <p:cNvSpPr>
            <a:spLocks noGrp="1"/>
          </p:cNvSpPr>
          <p:nvPr>
            <p:ph idx="1"/>
          </p:nvPr>
        </p:nvSpPr>
        <p:spPr>
          <a:xfrm>
            <a:off x="6618860" y="2496962"/>
            <a:ext cx="4589328" cy="2987397"/>
          </a:xfrm>
        </p:spPr>
        <p:txBody>
          <a:bodyPr>
            <a:normAutofit/>
          </a:bodyPr>
          <a:lstStyle/>
          <a:p>
            <a:pPr marL="0" indent="0">
              <a:buNone/>
            </a:pPr>
            <a:r>
              <a:rPr lang="en-GB" sz="1800" dirty="0"/>
              <a:t>The strongest Celtic language </a:t>
            </a:r>
          </a:p>
          <a:p>
            <a:pPr marL="0" indent="0">
              <a:buNone/>
            </a:pPr>
            <a:r>
              <a:rPr lang="en-GB" sz="1800" dirty="0"/>
              <a:t>Language is strongly linked to identity, particularly in the north (Gogledd) </a:t>
            </a:r>
          </a:p>
          <a:p>
            <a:pPr marL="0" indent="0">
              <a:buNone/>
            </a:pPr>
            <a:r>
              <a:rPr lang="en-GB" sz="1800" dirty="0"/>
              <a:t>There is drive to develop number of Welsh speakers </a:t>
            </a:r>
          </a:p>
          <a:p>
            <a:pPr marL="0" indent="0">
              <a:buNone/>
            </a:pPr>
            <a:r>
              <a:rPr lang="en-GB" sz="1800" dirty="0"/>
              <a:t>At the end of 2023, approximately 30% (900,600) of its population aged 3 and above spoke Welsh. (nearly 900,000 people)</a:t>
            </a:r>
          </a:p>
          <a:p>
            <a:pPr marL="0" indent="0">
              <a:buNone/>
            </a:pPr>
            <a:endParaRPr lang="en-GB" sz="1800" dirty="0"/>
          </a:p>
        </p:txBody>
      </p:sp>
    </p:spTree>
    <p:extLst>
      <p:ext uri="{BB962C8B-B14F-4D97-AF65-F5344CB8AC3E}">
        <p14:creationId xmlns:p14="http://schemas.microsoft.com/office/powerpoint/2010/main" val="1475706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1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C30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raph of different countries/regions&#10;&#10;Description automatically generated">
            <a:extLst>
              <a:ext uri="{FF2B5EF4-FFF2-40B4-BE49-F238E27FC236}">
                <a16:creationId xmlns:a16="http://schemas.microsoft.com/office/drawing/2014/main" id="{D1A0B1B7-7F07-7E5F-553D-FA7535810F2C}"/>
              </a:ext>
            </a:extLst>
          </p:cNvPr>
          <p:cNvPicPr>
            <a:picLocks noGrp="1" noChangeAspect="1"/>
          </p:cNvPicPr>
          <p:nvPr>
            <p:ph idx="1"/>
          </p:nvPr>
        </p:nvPicPr>
        <p:blipFill>
          <a:blip r:embed="rId3"/>
          <a:stretch>
            <a:fillRect/>
          </a:stretch>
        </p:blipFill>
        <p:spPr>
          <a:xfrm>
            <a:off x="1374758" y="643467"/>
            <a:ext cx="9442484" cy="5571066"/>
          </a:xfrm>
          <a:prstGeom prst="rect">
            <a:avLst/>
          </a:prstGeom>
        </p:spPr>
      </p:pic>
    </p:spTree>
    <p:extLst>
      <p:ext uri="{BB962C8B-B14F-4D97-AF65-F5344CB8AC3E}">
        <p14:creationId xmlns:p14="http://schemas.microsoft.com/office/powerpoint/2010/main" val="27348086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9">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5F20080F-54E0-7FC1-D6A3-A08C34866C99}"/>
              </a:ext>
            </a:extLst>
          </p:cNvPr>
          <p:cNvPicPr>
            <a:picLocks noGrp="1" noChangeAspect="1"/>
          </p:cNvPicPr>
          <p:nvPr>
            <p:ph idx="1"/>
          </p:nvPr>
        </p:nvPicPr>
        <p:blipFill>
          <a:blip r:embed="rId3"/>
          <a:stretch>
            <a:fillRect/>
          </a:stretch>
        </p:blipFill>
        <p:spPr>
          <a:xfrm>
            <a:off x="2200149" y="643467"/>
            <a:ext cx="7791701" cy="5571066"/>
          </a:xfrm>
          <a:prstGeom prst="rect">
            <a:avLst/>
          </a:prstGeom>
          <a:ln>
            <a:solidFill>
              <a:schemeClr val="accent1"/>
            </a:solidFill>
          </a:ln>
        </p:spPr>
      </p:pic>
    </p:spTree>
    <p:extLst>
      <p:ext uri="{BB962C8B-B14F-4D97-AF65-F5344CB8AC3E}">
        <p14:creationId xmlns:p14="http://schemas.microsoft.com/office/powerpoint/2010/main" val="38933274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16BB7D3-0F62-C453-B167-34AE2D6361D2}"/>
              </a:ext>
            </a:extLst>
          </p:cNvPr>
          <p:cNvPicPr>
            <a:picLocks noGrp="1" noChangeAspect="1"/>
          </p:cNvPicPr>
          <p:nvPr>
            <p:ph idx="1"/>
          </p:nvPr>
        </p:nvPicPr>
        <p:blipFill>
          <a:blip r:embed="rId3"/>
          <a:stretch>
            <a:fillRect/>
          </a:stretch>
        </p:blipFill>
        <p:spPr>
          <a:xfrm>
            <a:off x="1230438" y="210065"/>
            <a:ext cx="9731123" cy="5571067"/>
          </a:xfrm>
          <a:prstGeom prst="rect">
            <a:avLst/>
          </a:prstGeom>
          <a:ln>
            <a:solidFill>
              <a:schemeClr val="accent1"/>
            </a:solidFill>
          </a:ln>
        </p:spPr>
      </p:pic>
    </p:spTree>
    <p:extLst>
      <p:ext uri="{BB962C8B-B14F-4D97-AF65-F5344CB8AC3E}">
        <p14:creationId xmlns:p14="http://schemas.microsoft.com/office/powerpoint/2010/main" val="6369846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D159100-B4CC-50DC-5581-ED10B402DEEF}"/>
              </a:ext>
            </a:extLst>
          </p:cNvPr>
          <p:cNvPicPr>
            <a:picLocks noGrp="1" noChangeAspect="1"/>
          </p:cNvPicPr>
          <p:nvPr>
            <p:ph idx="1"/>
          </p:nvPr>
        </p:nvPicPr>
        <p:blipFill>
          <a:blip r:embed="rId3"/>
          <a:stretch>
            <a:fillRect/>
          </a:stretch>
        </p:blipFill>
        <p:spPr>
          <a:xfrm>
            <a:off x="2418757" y="0"/>
            <a:ext cx="7056714" cy="6858000"/>
          </a:xfrm>
          <a:ln>
            <a:solidFill>
              <a:schemeClr val="accent1"/>
            </a:solidFill>
          </a:ln>
        </p:spPr>
      </p:pic>
    </p:spTree>
    <p:extLst>
      <p:ext uri="{BB962C8B-B14F-4D97-AF65-F5344CB8AC3E}">
        <p14:creationId xmlns:p14="http://schemas.microsoft.com/office/powerpoint/2010/main" val="26013809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E720238-0B4C-D1FE-165F-4A04824BF401}"/>
              </a:ext>
            </a:extLst>
          </p:cNvPr>
          <p:cNvPicPr>
            <a:picLocks noGrp="1" noChangeAspect="1"/>
          </p:cNvPicPr>
          <p:nvPr>
            <p:ph idx="1"/>
          </p:nvPr>
        </p:nvPicPr>
        <p:blipFill>
          <a:blip r:embed="rId3"/>
          <a:stretch>
            <a:fillRect/>
          </a:stretch>
        </p:blipFill>
        <p:spPr>
          <a:xfrm>
            <a:off x="2439974" y="97556"/>
            <a:ext cx="7503120" cy="5571067"/>
          </a:xfrm>
          <a:prstGeom prst="rect">
            <a:avLst/>
          </a:prstGeom>
        </p:spPr>
      </p:pic>
    </p:spTree>
    <p:extLst>
      <p:ext uri="{BB962C8B-B14F-4D97-AF65-F5344CB8AC3E}">
        <p14:creationId xmlns:p14="http://schemas.microsoft.com/office/powerpoint/2010/main" val="4132319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14">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1291862C-31FB-951D-3AB4-786A0DA03271}"/>
              </a:ext>
            </a:extLst>
          </p:cNvPr>
          <p:cNvSpPr>
            <a:spLocks noGrp="1"/>
          </p:cNvSpPr>
          <p:nvPr>
            <p:ph type="title"/>
          </p:nvPr>
        </p:nvSpPr>
        <p:spPr>
          <a:xfrm>
            <a:off x="6035323" y="108171"/>
            <a:ext cx="6027312" cy="1559264"/>
          </a:xfrm>
          <a:ln w="57150">
            <a:solidFill>
              <a:srgbClr val="00B050"/>
            </a:solidFill>
          </a:ln>
        </p:spPr>
        <p:txBody>
          <a:bodyPr vert="horz" lIns="91440" tIns="45720" rIns="91440" bIns="45720" rtlCol="0" anchor="ctr">
            <a:normAutofit fontScale="90000"/>
          </a:bodyPr>
          <a:lstStyle/>
          <a:p>
            <a:pPr algn="ctr"/>
            <a:r>
              <a:rPr lang="en-US" sz="5400" b="1" dirty="0">
                <a:latin typeface="Aharoni" panose="02010803020104030203" pitchFamily="2" charset="-79"/>
                <a:cs typeface="Aharoni" panose="02010803020104030203" pitchFamily="2" charset="-79"/>
              </a:rPr>
              <a:t>Welsh Language Standards </a:t>
            </a:r>
          </a:p>
        </p:txBody>
      </p:sp>
      <p:pic>
        <p:nvPicPr>
          <p:cNvPr id="10" name="Picture 10">
            <a:extLst>
              <a:ext uri="{FF2B5EF4-FFF2-40B4-BE49-F238E27FC236}">
                <a16:creationId xmlns:a16="http://schemas.microsoft.com/office/drawing/2014/main" id="{03352124-D5CC-72D1-4BDE-9F4B3A22E394}"/>
              </a:ext>
            </a:extLst>
          </p:cNvPr>
          <p:cNvPicPr>
            <a:picLocks noChangeAspect="1"/>
          </p:cNvPicPr>
          <p:nvPr/>
        </p:nvPicPr>
        <p:blipFill rotWithShape="1">
          <a:blip r:embed="rId3"/>
          <a:srcRect l="22015" r="9087" b="-1"/>
          <a:stretch/>
        </p:blipFill>
        <p:spPr>
          <a:xfrm>
            <a:off x="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8" name="TextBox 7">
            <a:extLst>
              <a:ext uri="{FF2B5EF4-FFF2-40B4-BE49-F238E27FC236}">
                <a16:creationId xmlns:a16="http://schemas.microsoft.com/office/drawing/2014/main" id="{B7F07A91-99C2-1A1C-BE0A-1754F457B4B6}"/>
              </a:ext>
            </a:extLst>
          </p:cNvPr>
          <p:cNvSpPr txBox="1"/>
          <p:nvPr/>
        </p:nvSpPr>
        <p:spPr>
          <a:xfrm>
            <a:off x="6026463" y="1947464"/>
            <a:ext cx="6036172" cy="500387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85000" lnSpcReduction="10000"/>
          </a:bodyPr>
          <a:lstStyle/>
          <a:p>
            <a:pPr marL="0" marR="0" lvl="0" indent="-228600" algn="l" defTabSz="914400" rtl="0" eaLnBrk="1" fontAlgn="auto" latinLnBrk="0" hangingPunct="1">
              <a:lnSpc>
                <a:spcPct val="120000"/>
              </a:lnSpc>
              <a:spcBef>
                <a:spcPts val="0"/>
              </a:spcBef>
              <a:spcAft>
                <a:spcPts val="60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Welsh has an official status in Wales</a:t>
            </a:r>
          </a:p>
          <a:p>
            <a:pPr marL="0" marR="0" lvl="0" indent="0" algn="l" defTabSz="914400" rtl="0" eaLnBrk="1" fontAlgn="auto" latinLnBrk="0" hangingPunct="1">
              <a:lnSpc>
                <a:spcPct val="120000"/>
              </a:lnSpc>
              <a:spcBef>
                <a:spcPts val="0"/>
              </a:spcBef>
              <a:spcAft>
                <a:spcPts val="60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Calibri" panose="020F0502020204030204"/>
              </a:rPr>
              <a:t>     </a:t>
            </a:r>
          </a:p>
          <a:p>
            <a:pPr marL="0" marR="0" lvl="0" indent="-228600" algn="l" defTabSz="914400" rtl="0" eaLnBrk="1" fontAlgn="auto" latinLnBrk="0" hangingPunct="1">
              <a:lnSpc>
                <a:spcPct val="120000"/>
              </a:lnSpc>
              <a:spcBef>
                <a:spcPts val="0"/>
              </a:spcBef>
              <a:spcAft>
                <a:spcPts val="60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This official status has legal implications and means that Welsh language should not be treated less </a:t>
            </a:r>
            <a:r>
              <a:rPr kumimoji="0" lang="en-US" sz="3200" b="0" i="0" u="none" strike="noStrike" kern="1200" cap="none" spc="0" normalizeH="0" baseline="0" noProof="0" dirty="0" err="1">
                <a:ln>
                  <a:noFill/>
                </a:ln>
                <a:solidFill>
                  <a:prstClr val="black"/>
                </a:solidFill>
                <a:effectLst/>
                <a:uLnTx/>
                <a:uFillTx/>
                <a:latin typeface="Calibri" panose="020F0502020204030204"/>
                <a:ea typeface="+mn-ea"/>
                <a:cs typeface="+mn-cs"/>
              </a:rPr>
              <a:t>favourably</a:t>
            </a: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 than the English language in Wales.</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Calibri"/>
            </a:endParaRPr>
          </a:p>
          <a:p>
            <a:pPr marL="0" marR="0" lvl="0" indent="0" algn="l" defTabSz="914400" rtl="0" eaLnBrk="1" fontAlgn="auto" latinLnBrk="0" hangingPunct="1">
              <a:lnSpc>
                <a:spcPct val="120000"/>
              </a:lnSpc>
              <a:spcBef>
                <a:spcPts val="0"/>
              </a:spcBef>
              <a:spcAft>
                <a:spcPts val="600"/>
              </a:spcAft>
              <a:buClrTx/>
              <a:buSzTx/>
              <a:buFontTx/>
              <a:buNone/>
              <a:tabLst/>
              <a:defRPr/>
            </a:pPr>
            <a:r>
              <a:rPr kumimoji="0" lang="en-US" sz="1900" b="0" i="0" u="none" strike="noStrike" kern="1200" cap="none" spc="0" normalizeH="0" baseline="0" noProof="0" dirty="0">
                <a:ln>
                  <a:noFill/>
                </a:ln>
                <a:solidFill>
                  <a:prstClr val="black"/>
                </a:solidFill>
                <a:effectLst/>
                <a:uLnTx/>
                <a:uFillTx/>
                <a:latin typeface="Calibri" panose="020F0502020204030204"/>
                <a:ea typeface="+mn-ea"/>
                <a:cs typeface="Calibri"/>
              </a:rPr>
              <a:t>     </a:t>
            </a:r>
          </a:p>
          <a:p>
            <a:pPr marL="0" marR="0" lvl="0" indent="-228600" algn="l" defTabSz="914400" rtl="0" eaLnBrk="1" fontAlgn="auto" latinLnBrk="0" hangingPunct="1">
              <a:lnSpc>
                <a:spcPct val="120000"/>
              </a:lnSpc>
              <a:spcBef>
                <a:spcPts val="0"/>
              </a:spcBef>
              <a:spcAft>
                <a:spcPts val="60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Welsh Language Standards were introduced in 2011. </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Calibri"/>
            </a:endParaRPr>
          </a:p>
          <a:p>
            <a:pPr marL="0" marR="0" lvl="0" indent="0" algn="l" defTabSz="914400" rtl="0" eaLnBrk="1" fontAlgn="auto" latinLnBrk="0" hangingPunct="1">
              <a:lnSpc>
                <a:spcPct val="120000"/>
              </a:lnSpc>
              <a:spcBef>
                <a:spcPts val="0"/>
              </a:spcBef>
              <a:spcAft>
                <a:spcPts val="60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  </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Calibri" panose="020F0502020204030204"/>
            </a:endParaRPr>
          </a:p>
          <a:p>
            <a:pPr marL="0" marR="0" lvl="0" indent="0" algn="l" defTabSz="914400" rtl="0" eaLnBrk="1" fontAlgn="auto" latinLnBrk="0" hangingPunct="1">
              <a:lnSpc>
                <a:spcPct val="120000"/>
              </a:lnSpc>
              <a:spcBef>
                <a:spcPts val="0"/>
              </a:spcBef>
              <a:spcAft>
                <a:spcPts val="60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  </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Calibri" panose="020F0502020204030204"/>
            </a:endParaRPr>
          </a:p>
        </p:txBody>
      </p:sp>
    </p:spTree>
    <p:extLst>
      <p:ext uri="{BB962C8B-B14F-4D97-AF65-F5344CB8AC3E}">
        <p14:creationId xmlns:p14="http://schemas.microsoft.com/office/powerpoint/2010/main" val="8535316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36F400F-DF28-43BC-8D8E-4929793B3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B785336-168A-734A-843C-6DCFE5509832}"/>
              </a:ext>
            </a:extLst>
          </p:cNvPr>
          <p:cNvSpPr>
            <a:spLocks noGrp="1"/>
          </p:cNvSpPr>
          <p:nvPr>
            <p:ph type="title"/>
          </p:nvPr>
        </p:nvSpPr>
        <p:spPr>
          <a:xfrm>
            <a:off x="618641" y="156112"/>
            <a:ext cx="10954718" cy="1325563"/>
          </a:xfrm>
        </p:spPr>
        <p:txBody>
          <a:bodyPr>
            <a:normAutofit/>
          </a:bodyPr>
          <a:lstStyle/>
          <a:p>
            <a:pPr algn="ctr">
              <a:lnSpc>
                <a:spcPct val="100000"/>
              </a:lnSpc>
            </a:pPr>
            <a:r>
              <a:rPr lang="en-US" sz="2600" b="1" dirty="0"/>
              <a:t>Legislations and Acts within the Care Sector that refers to the value and importance of respecting and using Welsh.</a:t>
            </a:r>
            <a:endParaRPr lang="en-US" sz="2400" b="1" dirty="0">
              <a:cs typeface="Calibri Light" panose="020F0302020204030204"/>
            </a:endParaRPr>
          </a:p>
        </p:txBody>
      </p:sp>
      <p:sp>
        <p:nvSpPr>
          <p:cNvPr id="3" name="Content Placeholder 2">
            <a:extLst>
              <a:ext uri="{FF2B5EF4-FFF2-40B4-BE49-F238E27FC236}">
                <a16:creationId xmlns:a16="http://schemas.microsoft.com/office/drawing/2014/main" id="{1486B9A0-EF18-B444-98EE-1296365ADF33}"/>
              </a:ext>
            </a:extLst>
          </p:cNvPr>
          <p:cNvSpPr>
            <a:spLocks noGrp="1"/>
          </p:cNvSpPr>
          <p:nvPr>
            <p:ph sz="half" idx="1"/>
          </p:nvPr>
        </p:nvSpPr>
        <p:spPr>
          <a:xfrm>
            <a:off x="618641" y="1937587"/>
            <a:ext cx="5097780" cy="4144459"/>
          </a:xfrm>
        </p:spPr>
        <p:txBody>
          <a:bodyPr vert="horz" lIns="91440" tIns="45720" rIns="91440" bIns="45720" rtlCol="0" anchor="t">
            <a:noAutofit/>
          </a:bodyPr>
          <a:lstStyle/>
          <a:p>
            <a:r>
              <a:rPr lang="en-US" dirty="0">
                <a:cs typeface="Calibri"/>
              </a:rPr>
              <a:t>Social Services and Well-being (Wales) Act </a:t>
            </a:r>
            <a:r>
              <a:rPr lang="en-US" u="sng" dirty="0">
                <a:cs typeface="Calibri"/>
              </a:rPr>
              <a:t>2014</a:t>
            </a:r>
            <a:r>
              <a:rPr lang="en-US" dirty="0">
                <a:cs typeface="Calibri"/>
              </a:rPr>
              <a:t>.</a:t>
            </a:r>
          </a:p>
          <a:p>
            <a:endParaRPr lang="en-US" dirty="0">
              <a:cs typeface="Calibri"/>
            </a:endParaRPr>
          </a:p>
          <a:p>
            <a:r>
              <a:rPr lang="en-US" dirty="0">
                <a:cs typeface="Calibri"/>
              </a:rPr>
              <a:t>Well-being of Future Generations (Wales) Act </a:t>
            </a:r>
            <a:r>
              <a:rPr lang="en-US" u="sng" dirty="0">
                <a:cs typeface="Calibri"/>
              </a:rPr>
              <a:t>2015</a:t>
            </a:r>
          </a:p>
          <a:p>
            <a:endParaRPr lang="en-US" dirty="0">
              <a:cs typeface="Calibri"/>
            </a:endParaRPr>
          </a:p>
          <a:p>
            <a:r>
              <a:rPr lang="en-US" dirty="0">
                <a:cs typeface="Calibri"/>
              </a:rPr>
              <a:t>Regulation &amp; Inspection of Social Care (Wales</a:t>
            </a:r>
            <a:r>
              <a:rPr lang="en-US" u="sng" dirty="0">
                <a:cs typeface="Calibri"/>
              </a:rPr>
              <a:t>) 2016</a:t>
            </a:r>
          </a:p>
        </p:txBody>
      </p:sp>
      <p:sp>
        <p:nvSpPr>
          <p:cNvPr id="4" name="Content Placeholder 3">
            <a:extLst>
              <a:ext uri="{FF2B5EF4-FFF2-40B4-BE49-F238E27FC236}">
                <a16:creationId xmlns:a16="http://schemas.microsoft.com/office/drawing/2014/main" id="{6AFA9DDD-C454-674E-9F1E-56EA802217FC}"/>
              </a:ext>
            </a:extLst>
          </p:cNvPr>
          <p:cNvSpPr>
            <a:spLocks noGrp="1"/>
          </p:cNvSpPr>
          <p:nvPr>
            <p:ph sz="half" idx="2"/>
          </p:nvPr>
        </p:nvSpPr>
        <p:spPr>
          <a:xfrm>
            <a:off x="6235100" y="1834266"/>
            <a:ext cx="5338259" cy="4351103"/>
          </a:xfrm>
        </p:spPr>
        <p:txBody>
          <a:bodyPr vert="horz" lIns="91440" tIns="45720" rIns="91440" bIns="45720" rtlCol="0" anchor="t">
            <a:noAutofit/>
          </a:bodyPr>
          <a:lstStyle/>
          <a:p>
            <a:r>
              <a:rPr lang="en-US" dirty="0">
                <a:cs typeface="Calibri"/>
              </a:rPr>
              <a:t>White paper - Services Fit for the Future </a:t>
            </a:r>
            <a:r>
              <a:rPr lang="en-US" u="sng" dirty="0">
                <a:cs typeface="Calibri"/>
              </a:rPr>
              <a:t>2017 </a:t>
            </a:r>
          </a:p>
          <a:p>
            <a:endParaRPr lang="en-US" dirty="0">
              <a:cs typeface="Calibri"/>
            </a:endParaRPr>
          </a:p>
          <a:p>
            <a:r>
              <a:rPr lang="en-US" dirty="0">
                <a:ea typeface="+mn-lt"/>
                <a:cs typeface="+mn-lt"/>
              </a:rPr>
              <a:t>A healthier Wales : our Plans for Health and Social Care (Wales Gov., </a:t>
            </a:r>
            <a:r>
              <a:rPr lang="en-US" u="sng" dirty="0">
                <a:ea typeface="+mn-lt"/>
                <a:cs typeface="+mn-lt"/>
              </a:rPr>
              <a:t>2018</a:t>
            </a:r>
            <a:r>
              <a:rPr lang="en-US" dirty="0">
                <a:ea typeface="+mn-lt"/>
                <a:cs typeface="+mn-lt"/>
              </a:rPr>
              <a:t>)</a:t>
            </a:r>
            <a:endParaRPr lang="en-US" dirty="0">
              <a:cs typeface="Calibri"/>
            </a:endParaRPr>
          </a:p>
          <a:p>
            <a:endParaRPr lang="en-US" dirty="0">
              <a:cs typeface="Calibri"/>
            </a:endParaRPr>
          </a:p>
          <a:p>
            <a:r>
              <a:rPr lang="en-US" dirty="0">
                <a:cs typeface="Calibri"/>
              </a:rPr>
              <a:t>Welsh Language Standards for health sector were introduced in </a:t>
            </a:r>
            <a:r>
              <a:rPr lang="en-US" u="sng" dirty="0">
                <a:cs typeface="Calibri"/>
              </a:rPr>
              <a:t>2018</a:t>
            </a:r>
          </a:p>
        </p:txBody>
      </p:sp>
    </p:spTree>
    <p:extLst>
      <p:ext uri="{BB962C8B-B14F-4D97-AF65-F5344CB8AC3E}">
        <p14:creationId xmlns:p14="http://schemas.microsoft.com/office/powerpoint/2010/main" val="9732907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245F7-AABB-619E-8CD9-4D436ADB643B}"/>
              </a:ext>
            </a:extLst>
          </p:cNvPr>
          <p:cNvSpPr>
            <a:spLocks noGrp="1"/>
          </p:cNvSpPr>
          <p:nvPr>
            <p:ph type="title"/>
          </p:nvPr>
        </p:nvSpPr>
        <p:spPr/>
        <p:txBody>
          <a:bodyPr>
            <a:normAutofit/>
          </a:bodyPr>
          <a:lstStyle/>
          <a:p>
            <a:pPr algn="ctr"/>
            <a:r>
              <a:rPr lang="en-GB" sz="5400" b="1" dirty="0">
                <a:latin typeface="+mn-lt"/>
              </a:rPr>
              <a:t>Again, who am I? </a:t>
            </a:r>
          </a:p>
        </p:txBody>
      </p:sp>
      <p:pic>
        <p:nvPicPr>
          <p:cNvPr id="4" name="Content Placeholder 3">
            <a:extLst>
              <a:ext uri="{FF2B5EF4-FFF2-40B4-BE49-F238E27FC236}">
                <a16:creationId xmlns:a16="http://schemas.microsoft.com/office/drawing/2014/main" id="{1D09EAA7-BABD-40A7-EB9A-3F420563CEF4}"/>
              </a:ext>
            </a:extLst>
          </p:cNvPr>
          <p:cNvPicPr>
            <a:picLocks noGrp="1" noChangeAspect="1"/>
          </p:cNvPicPr>
          <p:nvPr>
            <p:ph idx="1"/>
          </p:nvPr>
        </p:nvPicPr>
        <p:blipFill>
          <a:blip r:embed="rId3"/>
          <a:stretch>
            <a:fillRect/>
          </a:stretch>
        </p:blipFill>
        <p:spPr>
          <a:xfrm>
            <a:off x="4833398" y="1825625"/>
            <a:ext cx="2525203" cy="4351338"/>
          </a:xfrm>
          <a:prstGeom prst="rect">
            <a:avLst/>
          </a:prstGeom>
        </p:spPr>
      </p:pic>
    </p:spTree>
    <p:extLst>
      <p:ext uri="{BB962C8B-B14F-4D97-AF65-F5344CB8AC3E}">
        <p14:creationId xmlns:p14="http://schemas.microsoft.com/office/powerpoint/2010/main" val="32071869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8E303-1C8F-2899-0B3C-0327B8527466}"/>
              </a:ext>
            </a:extLst>
          </p:cNvPr>
          <p:cNvSpPr>
            <a:spLocks noGrp="1"/>
          </p:cNvSpPr>
          <p:nvPr>
            <p:ph type="title"/>
          </p:nvPr>
        </p:nvSpPr>
        <p:spPr>
          <a:xfrm>
            <a:off x="419100" y="1073543"/>
            <a:ext cx="4324350" cy="1402470"/>
          </a:xfrm>
        </p:spPr>
        <p:txBody>
          <a:bodyPr anchor="t">
            <a:normAutofit/>
          </a:bodyPr>
          <a:lstStyle/>
          <a:p>
            <a:r>
              <a:rPr lang="en-GB" b="1" dirty="0">
                <a:latin typeface="+mn-lt"/>
              </a:rPr>
              <a:t>Learning: Culture </a:t>
            </a:r>
          </a:p>
        </p:txBody>
      </p:sp>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D3A972C-CAA7-5482-4D3C-83516BB12246}"/>
              </a:ext>
            </a:extLst>
          </p:cNvPr>
          <p:cNvSpPr>
            <a:spLocks noGrp="1"/>
          </p:cNvSpPr>
          <p:nvPr>
            <p:ph idx="1"/>
          </p:nvPr>
        </p:nvSpPr>
        <p:spPr>
          <a:xfrm>
            <a:off x="262890" y="2194560"/>
            <a:ext cx="5177790" cy="3947823"/>
          </a:xfrm>
        </p:spPr>
        <p:txBody>
          <a:bodyPr>
            <a:normAutofit/>
          </a:bodyPr>
          <a:lstStyle/>
          <a:p>
            <a:pPr marL="0" indent="0">
              <a:buNone/>
            </a:pPr>
            <a:r>
              <a:rPr lang="en-GB" sz="2000" dirty="0"/>
              <a:t>Provide aspects of your culture</a:t>
            </a:r>
          </a:p>
          <a:p>
            <a:pPr marL="0" indent="0">
              <a:buNone/>
            </a:pPr>
            <a:endParaRPr lang="en-GB" sz="2000" dirty="0"/>
          </a:p>
          <a:p>
            <a:pPr marL="0" indent="0">
              <a:buNone/>
            </a:pPr>
            <a:r>
              <a:rPr lang="en-GB" sz="2000" dirty="0"/>
              <a:t>What are the differences? </a:t>
            </a:r>
          </a:p>
          <a:p>
            <a:pPr marL="0" indent="0">
              <a:buNone/>
            </a:pPr>
            <a:endParaRPr lang="en-GB" sz="2000" dirty="0"/>
          </a:p>
          <a:p>
            <a:pPr marL="0" indent="0">
              <a:buNone/>
            </a:pPr>
            <a:r>
              <a:rPr lang="en-GB" sz="2000" dirty="0"/>
              <a:t>Are there any similarities? </a:t>
            </a:r>
          </a:p>
          <a:p>
            <a:pPr marL="0" indent="0">
              <a:buNone/>
            </a:pPr>
            <a:endParaRPr lang="en-GB" sz="2000" dirty="0"/>
          </a:p>
          <a:p>
            <a:pPr marL="0" indent="0">
              <a:buNone/>
            </a:pPr>
            <a:r>
              <a:rPr lang="en-GB" sz="2000" dirty="0"/>
              <a:t>Do the elements of your culture shape your identity? </a:t>
            </a:r>
          </a:p>
        </p:txBody>
      </p:sp>
      <p:pic>
        <p:nvPicPr>
          <p:cNvPr id="4" name="Picture 3" descr="A group of people around the earth&#10;&#10;Description automatically generated">
            <a:extLst>
              <a:ext uri="{FF2B5EF4-FFF2-40B4-BE49-F238E27FC236}">
                <a16:creationId xmlns:a16="http://schemas.microsoft.com/office/drawing/2014/main" id="{9AA083E4-A521-9BC1-3613-AFE4BB3132BF}"/>
              </a:ext>
            </a:extLst>
          </p:cNvPr>
          <p:cNvPicPr>
            <a:picLocks noChangeAspect="1"/>
          </p:cNvPicPr>
          <p:nvPr/>
        </p:nvPicPr>
        <p:blipFill rotWithShape="1">
          <a:blip r:embed="rId2"/>
          <a:srcRect l="2756" r="4726" b="-1"/>
          <a:stretch/>
        </p:blipFill>
        <p:spPr>
          <a:xfrm>
            <a:off x="5650992" y="10"/>
            <a:ext cx="6541008" cy="6857990"/>
          </a:xfrm>
          <a:prstGeom prst="rect">
            <a:avLst/>
          </a:prstGeom>
        </p:spPr>
      </p:pic>
    </p:spTree>
    <p:extLst>
      <p:ext uri="{BB962C8B-B14F-4D97-AF65-F5344CB8AC3E}">
        <p14:creationId xmlns:p14="http://schemas.microsoft.com/office/powerpoint/2010/main" val="2188733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28186-3300-57FB-1500-22B64E5BDFE9}"/>
              </a:ext>
            </a:extLst>
          </p:cNvPr>
          <p:cNvSpPr>
            <a:spLocks noGrp="1"/>
          </p:cNvSpPr>
          <p:nvPr>
            <p:ph type="title"/>
          </p:nvPr>
        </p:nvSpPr>
        <p:spPr>
          <a:xfrm>
            <a:off x="560070" y="365125"/>
            <a:ext cx="11071860" cy="1325563"/>
          </a:xfrm>
        </p:spPr>
        <p:txBody>
          <a:bodyPr/>
          <a:lstStyle/>
          <a:p>
            <a:r>
              <a:rPr lang="en-GB" b="1" dirty="0">
                <a:effectLst>
                  <a:outerShdw blurRad="38100" dist="38100" dir="2700000" algn="tl">
                    <a:srgbClr val="000000">
                      <a:alpha val="43137"/>
                    </a:srgbClr>
                  </a:outerShdw>
                </a:effectLst>
                <a:latin typeface="+mn-lt"/>
              </a:rPr>
              <a:t>Intercultural Awareness: Diversity challenges  </a:t>
            </a:r>
          </a:p>
        </p:txBody>
      </p:sp>
      <p:pic>
        <p:nvPicPr>
          <p:cNvPr id="4" name="Online Media 3" title="The Challenges of Cultural Diversity">
            <a:hlinkClick r:id="" action="ppaction://media"/>
            <a:extLst>
              <a:ext uri="{FF2B5EF4-FFF2-40B4-BE49-F238E27FC236}">
                <a16:creationId xmlns:a16="http://schemas.microsoft.com/office/drawing/2014/main" id="{5EE8BE2C-A362-8CF5-AFC2-B6CD7A81C348}"/>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529769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lowchart: Document 9">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627B9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0B2EAE-C39B-D40D-9CA0-6EC37989B916}"/>
              </a:ext>
            </a:extLst>
          </p:cNvPr>
          <p:cNvSpPr>
            <a:spLocks noGrp="1"/>
          </p:cNvSpPr>
          <p:nvPr>
            <p:ph type="title"/>
          </p:nvPr>
        </p:nvSpPr>
        <p:spPr>
          <a:xfrm>
            <a:off x="738187" y="137391"/>
            <a:ext cx="3048000" cy="2371148"/>
          </a:xfrm>
        </p:spPr>
        <p:txBody>
          <a:bodyPr vert="horz" lIns="91440" tIns="45720" rIns="91440" bIns="45720" rtlCol="0" anchor="ctr">
            <a:normAutofit/>
          </a:bodyPr>
          <a:lstStyle/>
          <a:p>
            <a:r>
              <a:rPr lang="en-US" sz="3200" b="1" kern="1200" dirty="0">
                <a:solidFill>
                  <a:srgbClr val="FFFFFF"/>
                </a:solidFill>
                <a:latin typeface="+mn-lt"/>
                <a:ea typeface="+mj-ea"/>
                <a:cs typeface="+mj-cs"/>
              </a:rPr>
              <a:t>Intersectionality </a:t>
            </a:r>
          </a:p>
        </p:txBody>
      </p:sp>
      <p:pic>
        <p:nvPicPr>
          <p:cNvPr id="5" name="Content Placeholder 4">
            <a:extLst>
              <a:ext uri="{FF2B5EF4-FFF2-40B4-BE49-F238E27FC236}">
                <a16:creationId xmlns:a16="http://schemas.microsoft.com/office/drawing/2014/main" id="{AA9AA99C-3C44-7A4D-5F70-1CA8DC5CB1FC}"/>
              </a:ext>
            </a:extLst>
          </p:cNvPr>
          <p:cNvPicPr>
            <a:picLocks noGrp="1" noChangeAspect="1"/>
          </p:cNvPicPr>
          <p:nvPr>
            <p:ph idx="1"/>
          </p:nvPr>
        </p:nvPicPr>
        <p:blipFill>
          <a:blip r:embed="rId3"/>
          <a:stretch>
            <a:fillRect/>
          </a:stretch>
        </p:blipFill>
        <p:spPr>
          <a:xfrm>
            <a:off x="4684672" y="640080"/>
            <a:ext cx="6394058" cy="5578816"/>
          </a:xfrm>
          <a:prstGeom prst="rect">
            <a:avLst/>
          </a:prstGeom>
        </p:spPr>
      </p:pic>
      <p:sp>
        <p:nvSpPr>
          <p:cNvPr id="6" name="TextBox 5">
            <a:extLst>
              <a:ext uri="{FF2B5EF4-FFF2-40B4-BE49-F238E27FC236}">
                <a16:creationId xmlns:a16="http://schemas.microsoft.com/office/drawing/2014/main" id="{F5A10211-2512-33E1-EBA8-78448A47B42A}"/>
              </a:ext>
            </a:extLst>
          </p:cNvPr>
          <p:cNvSpPr txBox="1"/>
          <p:nvPr/>
        </p:nvSpPr>
        <p:spPr>
          <a:xfrm>
            <a:off x="203835" y="3537817"/>
            <a:ext cx="4642485" cy="3416320"/>
          </a:xfrm>
          <a:prstGeom prst="rect">
            <a:avLst/>
          </a:prstGeom>
          <a:noFill/>
        </p:spPr>
        <p:txBody>
          <a:bodyPr wrap="square" rtlCol="0">
            <a:spAutoFit/>
          </a:bodyPr>
          <a:lstStyle/>
          <a:p>
            <a:r>
              <a:rPr lang="en-GB" b="1" dirty="0"/>
              <a:t>Intersectionality </a:t>
            </a:r>
            <a:r>
              <a:rPr lang="en-GB" dirty="0"/>
              <a:t>is the concept that all oppressions is linked.</a:t>
            </a:r>
          </a:p>
          <a:p>
            <a:endParaRPr lang="en-GB" dirty="0"/>
          </a:p>
          <a:p>
            <a:r>
              <a:rPr lang="en-GB" dirty="0"/>
              <a:t>The interconnected nature of social categorisations which overlap.  </a:t>
            </a:r>
          </a:p>
          <a:p>
            <a:endParaRPr lang="en-GB" dirty="0"/>
          </a:p>
          <a:p>
            <a:r>
              <a:rPr lang="en-GB" dirty="0"/>
              <a:t>The acknowledgement that everyone has their own unique experiences of discrimination and oppression. </a:t>
            </a:r>
          </a:p>
          <a:p>
            <a:endParaRPr lang="en-GB" dirty="0"/>
          </a:p>
          <a:p>
            <a:endParaRPr lang="en-GB" dirty="0"/>
          </a:p>
          <a:p>
            <a:endParaRPr lang="en-GB" dirty="0"/>
          </a:p>
        </p:txBody>
      </p:sp>
    </p:spTree>
    <p:extLst>
      <p:ext uri="{BB962C8B-B14F-4D97-AF65-F5344CB8AC3E}">
        <p14:creationId xmlns:p14="http://schemas.microsoft.com/office/powerpoint/2010/main" val="1904554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5" name="Rectangle 14">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7E038C8A-D2BA-1507-362B-366FDA5C2C48}"/>
              </a:ext>
            </a:extLst>
          </p:cNvPr>
          <p:cNvSpPr>
            <a:spLocks noGrp="1"/>
          </p:cNvSpPr>
          <p:nvPr>
            <p:ph type="title"/>
          </p:nvPr>
        </p:nvSpPr>
        <p:spPr>
          <a:xfrm>
            <a:off x="5985186" y="895610"/>
            <a:ext cx="4589328" cy="1889135"/>
          </a:xfrm>
        </p:spPr>
        <p:txBody>
          <a:bodyPr anchor="b">
            <a:normAutofit/>
          </a:bodyPr>
          <a:lstStyle/>
          <a:p>
            <a:r>
              <a:rPr lang="en-GB" sz="3400" b="1" dirty="0">
                <a:latin typeface="+mn-lt"/>
              </a:rPr>
              <a:t>Does your identity influence your personal brand for employment? </a:t>
            </a:r>
          </a:p>
        </p:txBody>
      </p:sp>
      <p:pic>
        <p:nvPicPr>
          <p:cNvPr id="4" name="Picture 3">
            <a:extLst>
              <a:ext uri="{FF2B5EF4-FFF2-40B4-BE49-F238E27FC236}">
                <a16:creationId xmlns:a16="http://schemas.microsoft.com/office/drawing/2014/main" id="{62013E46-CF35-F14D-B109-F69BE8E47778}"/>
              </a:ext>
            </a:extLst>
          </p:cNvPr>
          <p:cNvPicPr>
            <a:picLocks noChangeAspect="1"/>
          </p:cNvPicPr>
          <p:nvPr/>
        </p:nvPicPr>
        <p:blipFill>
          <a:blip r:embed="rId3"/>
          <a:stretch>
            <a:fillRect/>
          </a:stretch>
        </p:blipFill>
        <p:spPr>
          <a:xfrm>
            <a:off x="1988154" y="895610"/>
            <a:ext cx="2933652" cy="5058020"/>
          </a:xfrm>
          <a:prstGeom prst="rect">
            <a:avLst/>
          </a:prstGeom>
        </p:spPr>
      </p:pic>
      <p:sp>
        <p:nvSpPr>
          <p:cNvPr id="3" name="Content Placeholder 2">
            <a:extLst>
              <a:ext uri="{FF2B5EF4-FFF2-40B4-BE49-F238E27FC236}">
                <a16:creationId xmlns:a16="http://schemas.microsoft.com/office/drawing/2014/main" id="{B0F5675E-96F5-853C-81E3-4F1570051C31}"/>
              </a:ext>
            </a:extLst>
          </p:cNvPr>
          <p:cNvSpPr>
            <a:spLocks noGrp="1"/>
          </p:cNvSpPr>
          <p:nvPr>
            <p:ph idx="1"/>
          </p:nvPr>
        </p:nvSpPr>
        <p:spPr>
          <a:xfrm>
            <a:off x="5580488" y="3334946"/>
            <a:ext cx="5518041" cy="1457818"/>
          </a:xfrm>
        </p:spPr>
        <p:txBody>
          <a:bodyPr>
            <a:normAutofit/>
          </a:bodyPr>
          <a:lstStyle/>
          <a:p>
            <a:pPr marL="0" indent="0">
              <a:buNone/>
            </a:pPr>
            <a:r>
              <a:rPr lang="en-GB" sz="2400" i="1" dirty="0"/>
              <a:t>Individually or within groups, think about how your identity and the factors associated with identity can influence your personal brand for employment. </a:t>
            </a:r>
          </a:p>
          <a:p>
            <a:pPr marL="0" indent="0">
              <a:buNone/>
            </a:pPr>
            <a:endParaRPr lang="en-GB" sz="1800" dirty="0"/>
          </a:p>
        </p:txBody>
      </p:sp>
    </p:spTree>
    <p:extLst>
      <p:ext uri="{BB962C8B-B14F-4D97-AF65-F5344CB8AC3E}">
        <p14:creationId xmlns:p14="http://schemas.microsoft.com/office/powerpoint/2010/main" val="11402345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BF75E-63F7-21DE-AAF3-0B4814C5215E}"/>
              </a:ext>
            </a:extLst>
          </p:cNvPr>
          <p:cNvSpPr>
            <a:spLocks noGrp="1"/>
          </p:cNvSpPr>
          <p:nvPr>
            <p:ph type="title"/>
          </p:nvPr>
        </p:nvSpPr>
        <p:spPr>
          <a:xfrm>
            <a:off x="508000" y="1024242"/>
            <a:ext cx="4085665" cy="1402470"/>
          </a:xfrm>
        </p:spPr>
        <p:txBody>
          <a:bodyPr anchor="t">
            <a:normAutofit/>
          </a:bodyPr>
          <a:lstStyle/>
          <a:p>
            <a:r>
              <a:rPr lang="en-GB" sz="4800" b="1" dirty="0">
                <a:latin typeface="+mn-lt"/>
              </a:rPr>
              <a:t>Self-awareness </a:t>
            </a:r>
          </a:p>
        </p:txBody>
      </p:sp>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902ACDA-C247-BE53-9429-B06DD5323F90}"/>
              </a:ext>
            </a:extLst>
          </p:cNvPr>
          <p:cNvSpPr>
            <a:spLocks noGrp="1"/>
          </p:cNvSpPr>
          <p:nvPr>
            <p:ph idx="1"/>
          </p:nvPr>
        </p:nvSpPr>
        <p:spPr>
          <a:xfrm>
            <a:off x="91440" y="1865177"/>
            <a:ext cx="5559552" cy="4853123"/>
          </a:xfrm>
        </p:spPr>
        <p:txBody>
          <a:bodyPr>
            <a:normAutofit/>
          </a:bodyPr>
          <a:lstStyle/>
          <a:p>
            <a:pPr>
              <a:lnSpc>
                <a:spcPct val="150000"/>
              </a:lnSpc>
            </a:pPr>
            <a:r>
              <a:rPr lang="en-GB" sz="2400" dirty="0"/>
              <a:t>Understanding your identity and recognizing your strengths, values, passions, and unique qualities is the foundation of building a personal brand.</a:t>
            </a:r>
          </a:p>
          <a:p>
            <a:pPr marL="0" indent="0">
              <a:lnSpc>
                <a:spcPct val="150000"/>
              </a:lnSpc>
              <a:buNone/>
            </a:pPr>
            <a:r>
              <a:rPr lang="en-GB" sz="2400" dirty="0"/>
              <a:t> </a:t>
            </a:r>
          </a:p>
          <a:p>
            <a:pPr>
              <a:lnSpc>
                <a:spcPct val="150000"/>
              </a:lnSpc>
            </a:pPr>
            <a:r>
              <a:rPr lang="en-GB" sz="2400" dirty="0"/>
              <a:t>Self-awareness allows you to identify the attributes that make you special and valuable to employers.</a:t>
            </a:r>
          </a:p>
        </p:txBody>
      </p:sp>
      <p:pic>
        <p:nvPicPr>
          <p:cNvPr id="4" name="Picture 3">
            <a:extLst>
              <a:ext uri="{FF2B5EF4-FFF2-40B4-BE49-F238E27FC236}">
                <a16:creationId xmlns:a16="http://schemas.microsoft.com/office/drawing/2014/main" id="{6C149F18-49FF-7CEE-1DC3-B6C86FED01CD}"/>
              </a:ext>
            </a:extLst>
          </p:cNvPr>
          <p:cNvPicPr>
            <a:picLocks noChangeAspect="1"/>
          </p:cNvPicPr>
          <p:nvPr/>
        </p:nvPicPr>
        <p:blipFill rotWithShape="1">
          <a:blip r:embed="rId2"/>
          <a:srcRect l="22758" r="27407" b="-1"/>
          <a:stretch/>
        </p:blipFill>
        <p:spPr>
          <a:xfrm>
            <a:off x="5650992" y="10"/>
            <a:ext cx="6541008" cy="6857990"/>
          </a:xfrm>
          <a:prstGeom prst="rect">
            <a:avLst/>
          </a:prstGeom>
        </p:spPr>
      </p:pic>
    </p:spTree>
    <p:extLst>
      <p:ext uri="{BB962C8B-B14F-4D97-AF65-F5344CB8AC3E}">
        <p14:creationId xmlns:p14="http://schemas.microsoft.com/office/powerpoint/2010/main" val="1688304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92782-B36A-04BA-BD5C-55C653D9B6C4}"/>
              </a:ext>
            </a:extLst>
          </p:cNvPr>
          <p:cNvSpPr>
            <a:spLocks noGrp="1"/>
          </p:cNvSpPr>
          <p:nvPr>
            <p:ph type="title"/>
          </p:nvPr>
        </p:nvSpPr>
        <p:spPr>
          <a:xfrm>
            <a:off x="1759637" y="570312"/>
            <a:ext cx="3086683" cy="716161"/>
          </a:xfrm>
        </p:spPr>
        <p:txBody>
          <a:bodyPr anchor="t">
            <a:noAutofit/>
          </a:bodyPr>
          <a:lstStyle/>
          <a:p>
            <a:pPr algn="ctr"/>
            <a:r>
              <a:rPr lang="en-GB" b="1" dirty="0">
                <a:latin typeface="+mn-lt"/>
              </a:rPr>
              <a:t>Authenticity </a:t>
            </a:r>
          </a:p>
        </p:txBody>
      </p:sp>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A05EDF8-89F2-9FFC-26F8-30B6BDA78F00}"/>
              </a:ext>
            </a:extLst>
          </p:cNvPr>
          <p:cNvSpPr>
            <a:spLocks noGrp="1"/>
          </p:cNvSpPr>
          <p:nvPr>
            <p:ph idx="1"/>
          </p:nvPr>
        </p:nvSpPr>
        <p:spPr>
          <a:xfrm>
            <a:off x="0" y="1507490"/>
            <a:ext cx="5808550" cy="5156200"/>
          </a:xfrm>
        </p:spPr>
        <p:txBody>
          <a:bodyPr>
            <a:normAutofit lnSpcReduction="10000"/>
          </a:bodyPr>
          <a:lstStyle/>
          <a:p>
            <a:pPr>
              <a:lnSpc>
                <a:spcPct val="150000"/>
              </a:lnSpc>
            </a:pPr>
            <a:r>
              <a:rPr lang="en-GB" sz="2400" dirty="0"/>
              <a:t> A strong personal brand is built on authenticity. </a:t>
            </a:r>
          </a:p>
          <a:p>
            <a:pPr>
              <a:lnSpc>
                <a:spcPct val="150000"/>
              </a:lnSpc>
            </a:pPr>
            <a:r>
              <a:rPr lang="en-GB" sz="2400" dirty="0"/>
              <a:t>Embracing your true identity and presenting yourself genuinely to potential employers can help you establish trust and credibility.</a:t>
            </a:r>
          </a:p>
          <a:p>
            <a:pPr>
              <a:lnSpc>
                <a:spcPct val="150000"/>
              </a:lnSpc>
            </a:pPr>
            <a:r>
              <a:rPr lang="en-GB" sz="2400" dirty="0"/>
              <a:t>Authenticity resonates with employers and colleagues, leading to meaningful connections.</a:t>
            </a:r>
          </a:p>
        </p:txBody>
      </p:sp>
      <p:pic>
        <p:nvPicPr>
          <p:cNvPr id="4" name="Picture 3">
            <a:extLst>
              <a:ext uri="{FF2B5EF4-FFF2-40B4-BE49-F238E27FC236}">
                <a16:creationId xmlns:a16="http://schemas.microsoft.com/office/drawing/2014/main" id="{C3DD5D71-A7A5-CFF4-F671-C1CA282CE136}"/>
              </a:ext>
            </a:extLst>
          </p:cNvPr>
          <p:cNvPicPr>
            <a:picLocks noChangeAspect="1"/>
          </p:cNvPicPr>
          <p:nvPr/>
        </p:nvPicPr>
        <p:blipFill rotWithShape="1">
          <a:blip r:embed="rId3"/>
          <a:srcRect l="4383" r="2283"/>
          <a:stretch/>
        </p:blipFill>
        <p:spPr>
          <a:xfrm>
            <a:off x="5808550" y="0"/>
            <a:ext cx="6384798" cy="6857990"/>
          </a:xfrm>
          <a:prstGeom prst="rect">
            <a:avLst/>
          </a:prstGeom>
        </p:spPr>
      </p:pic>
    </p:spTree>
    <p:extLst>
      <p:ext uri="{BB962C8B-B14F-4D97-AF65-F5344CB8AC3E}">
        <p14:creationId xmlns:p14="http://schemas.microsoft.com/office/powerpoint/2010/main" val="18541890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5E0AC-4D1D-298B-72B1-22402915134A}"/>
              </a:ext>
            </a:extLst>
          </p:cNvPr>
          <p:cNvSpPr>
            <a:spLocks noGrp="1"/>
          </p:cNvSpPr>
          <p:nvPr>
            <p:ph type="title"/>
          </p:nvPr>
        </p:nvSpPr>
        <p:spPr/>
        <p:txBody>
          <a:bodyPr>
            <a:normAutofit/>
          </a:bodyPr>
          <a:lstStyle/>
          <a:p>
            <a:pPr algn="ctr"/>
            <a:r>
              <a:rPr lang="en-GB" sz="5400" b="1" dirty="0">
                <a:latin typeface="+mn-lt"/>
              </a:rPr>
              <a:t>Value Proposition </a:t>
            </a:r>
          </a:p>
        </p:txBody>
      </p:sp>
      <p:sp>
        <p:nvSpPr>
          <p:cNvPr id="3" name="Content Placeholder 2">
            <a:extLst>
              <a:ext uri="{FF2B5EF4-FFF2-40B4-BE49-F238E27FC236}">
                <a16:creationId xmlns:a16="http://schemas.microsoft.com/office/drawing/2014/main" id="{56C6A7E3-75E5-9433-E262-BB1624E5BDC3}"/>
              </a:ext>
            </a:extLst>
          </p:cNvPr>
          <p:cNvSpPr>
            <a:spLocks noGrp="1"/>
          </p:cNvSpPr>
          <p:nvPr>
            <p:ph idx="1"/>
          </p:nvPr>
        </p:nvSpPr>
        <p:spPr>
          <a:xfrm>
            <a:off x="152400" y="1825625"/>
            <a:ext cx="7162800" cy="4351338"/>
          </a:xfrm>
        </p:spPr>
        <p:txBody>
          <a:bodyPr/>
          <a:lstStyle/>
          <a:p>
            <a:r>
              <a:rPr lang="en-GB" dirty="0"/>
              <a:t> </a:t>
            </a:r>
            <a:r>
              <a:rPr lang="en-GB" sz="2400" dirty="0"/>
              <a:t>Your identity can be the basis for your value proposition – the unique value you bring to an employer.</a:t>
            </a:r>
          </a:p>
          <a:p>
            <a:endParaRPr lang="en-GB" sz="2400" dirty="0"/>
          </a:p>
          <a:p>
            <a:r>
              <a:rPr lang="en-GB" sz="2400" dirty="0"/>
              <a:t> Identify the specific skills, experiences, and qualities that make you a valuable asset to a company and communicate this effectively in your branding efforts.</a:t>
            </a:r>
          </a:p>
        </p:txBody>
      </p:sp>
      <p:pic>
        <p:nvPicPr>
          <p:cNvPr id="4" name="Picture 3">
            <a:extLst>
              <a:ext uri="{FF2B5EF4-FFF2-40B4-BE49-F238E27FC236}">
                <a16:creationId xmlns:a16="http://schemas.microsoft.com/office/drawing/2014/main" id="{66689CD7-837B-7737-8CDA-C12DC8DF5BA2}"/>
              </a:ext>
            </a:extLst>
          </p:cNvPr>
          <p:cNvPicPr>
            <a:picLocks noChangeAspect="1"/>
          </p:cNvPicPr>
          <p:nvPr/>
        </p:nvPicPr>
        <p:blipFill>
          <a:blip r:embed="rId2"/>
          <a:stretch>
            <a:fillRect/>
          </a:stretch>
        </p:blipFill>
        <p:spPr>
          <a:xfrm>
            <a:off x="7783830" y="1881188"/>
            <a:ext cx="3867149" cy="3095624"/>
          </a:xfrm>
          <a:prstGeom prst="rect">
            <a:avLst/>
          </a:prstGeom>
        </p:spPr>
      </p:pic>
    </p:spTree>
    <p:extLst>
      <p:ext uri="{BB962C8B-B14F-4D97-AF65-F5344CB8AC3E}">
        <p14:creationId xmlns:p14="http://schemas.microsoft.com/office/powerpoint/2010/main" val="1955602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19FA4-B12F-8C49-F8C1-F325BD24CC1E}"/>
              </a:ext>
            </a:extLst>
          </p:cNvPr>
          <p:cNvSpPr>
            <a:spLocks noGrp="1"/>
          </p:cNvSpPr>
          <p:nvPr>
            <p:ph type="title"/>
          </p:nvPr>
        </p:nvSpPr>
        <p:spPr>
          <a:xfrm>
            <a:off x="7562719" y="1128094"/>
            <a:ext cx="4381500" cy="1415270"/>
          </a:xfrm>
        </p:spPr>
        <p:txBody>
          <a:bodyPr anchor="t">
            <a:normAutofit/>
          </a:bodyPr>
          <a:lstStyle/>
          <a:p>
            <a:r>
              <a:rPr lang="en-GB" sz="4000" b="1" dirty="0">
                <a:latin typeface="+mn-lt"/>
              </a:rPr>
              <a:t>Personal Statement </a:t>
            </a:r>
          </a:p>
        </p:txBody>
      </p:sp>
      <p:pic>
        <p:nvPicPr>
          <p:cNvPr id="5" name="Picture 4" descr="Working space background">
            <a:extLst>
              <a:ext uri="{FF2B5EF4-FFF2-40B4-BE49-F238E27FC236}">
                <a16:creationId xmlns:a16="http://schemas.microsoft.com/office/drawing/2014/main" id="{C2A2A934-4422-9C69-FC62-EA684188CC1F}"/>
              </a:ext>
            </a:extLst>
          </p:cNvPr>
          <p:cNvPicPr>
            <a:picLocks noChangeAspect="1"/>
          </p:cNvPicPr>
          <p:nvPr/>
        </p:nvPicPr>
        <p:blipFill rotWithShape="1">
          <a:blip r:embed="rId2"/>
          <a:srcRect l="26295" r="-1" b="-1"/>
          <a:stretch/>
        </p:blipFill>
        <p:spPr>
          <a:xfrm>
            <a:off x="-9886" y="10"/>
            <a:ext cx="7572605" cy="6857990"/>
          </a:xfrm>
          <a:prstGeom prst="rect">
            <a:avLst/>
          </a:prstGeom>
        </p:spPr>
      </p:pic>
      <p:cxnSp>
        <p:nvCxnSpPr>
          <p:cNvPr id="9" name="Straight Connector 8">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ED093E1-99E0-CA23-1DD8-D0D0E2424614}"/>
              </a:ext>
            </a:extLst>
          </p:cNvPr>
          <p:cNvSpPr>
            <a:spLocks noGrp="1"/>
          </p:cNvSpPr>
          <p:nvPr>
            <p:ph idx="1"/>
          </p:nvPr>
        </p:nvSpPr>
        <p:spPr>
          <a:xfrm>
            <a:off x="7684770" y="2125361"/>
            <a:ext cx="4381500" cy="3599019"/>
          </a:xfrm>
        </p:spPr>
        <p:txBody>
          <a:bodyPr>
            <a:normAutofit/>
          </a:bodyPr>
          <a:lstStyle/>
          <a:p>
            <a:r>
              <a:rPr lang="en-GB" sz="2000" dirty="0"/>
              <a:t>Your personal brand should be reflected in a compelling personal statement or elevator pitch.</a:t>
            </a:r>
          </a:p>
          <a:p>
            <a:endParaRPr lang="en-GB" sz="2000" dirty="0"/>
          </a:p>
          <a:p>
            <a:r>
              <a:rPr lang="en-GB" sz="2000" dirty="0"/>
              <a:t> Craft a concise and engaging summary that highlights your identity, key strengths, and career aspirations.</a:t>
            </a:r>
          </a:p>
        </p:txBody>
      </p:sp>
    </p:spTree>
    <p:extLst>
      <p:ext uri="{BB962C8B-B14F-4D97-AF65-F5344CB8AC3E}">
        <p14:creationId xmlns:p14="http://schemas.microsoft.com/office/powerpoint/2010/main" val="4083667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245A1-AAA5-760A-C3CE-66507CE92B3C}"/>
              </a:ext>
            </a:extLst>
          </p:cNvPr>
          <p:cNvSpPr>
            <a:spLocks noGrp="1"/>
          </p:cNvSpPr>
          <p:nvPr>
            <p:ph type="title"/>
          </p:nvPr>
        </p:nvSpPr>
        <p:spPr>
          <a:xfrm>
            <a:off x="7975600" y="1002364"/>
            <a:ext cx="3434180" cy="446705"/>
          </a:xfrm>
        </p:spPr>
        <p:txBody>
          <a:bodyPr anchor="t">
            <a:noAutofit/>
          </a:bodyPr>
          <a:lstStyle/>
          <a:p>
            <a:pPr algn="ctr"/>
            <a:r>
              <a:rPr lang="en-GB" b="1" dirty="0">
                <a:latin typeface="+mn-lt"/>
              </a:rPr>
              <a:t>Networking </a:t>
            </a:r>
          </a:p>
        </p:txBody>
      </p:sp>
      <p:pic>
        <p:nvPicPr>
          <p:cNvPr id="4" name="Picture 3">
            <a:extLst>
              <a:ext uri="{FF2B5EF4-FFF2-40B4-BE49-F238E27FC236}">
                <a16:creationId xmlns:a16="http://schemas.microsoft.com/office/drawing/2014/main" id="{27973B94-AC8C-B153-CCB4-1BE995DC66C5}"/>
              </a:ext>
            </a:extLst>
          </p:cNvPr>
          <p:cNvPicPr>
            <a:picLocks noChangeAspect="1"/>
          </p:cNvPicPr>
          <p:nvPr/>
        </p:nvPicPr>
        <p:blipFill rotWithShape="1">
          <a:blip r:embed="rId2"/>
          <a:srcRect l="5065" r="28683"/>
          <a:stretch/>
        </p:blipFill>
        <p:spPr>
          <a:xfrm>
            <a:off x="-9886" y="10"/>
            <a:ext cx="7572605" cy="6857990"/>
          </a:xfrm>
          <a:prstGeom prst="rect">
            <a:avLst/>
          </a:prstGeom>
        </p:spPr>
      </p:pic>
      <p:cxnSp>
        <p:nvCxnSpPr>
          <p:cNvPr id="9" name="Straight Connector 8">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1564950-568B-3B9D-27DD-A2F935F7004A}"/>
              </a:ext>
            </a:extLst>
          </p:cNvPr>
          <p:cNvSpPr>
            <a:spLocks noGrp="1"/>
          </p:cNvSpPr>
          <p:nvPr>
            <p:ph idx="1"/>
          </p:nvPr>
        </p:nvSpPr>
        <p:spPr>
          <a:xfrm>
            <a:off x="7562718" y="1954530"/>
            <a:ext cx="4629281" cy="4313583"/>
          </a:xfrm>
        </p:spPr>
        <p:txBody>
          <a:bodyPr>
            <a:normAutofit fontScale="92500"/>
          </a:bodyPr>
          <a:lstStyle/>
          <a:p>
            <a:pPr>
              <a:lnSpc>
                <a:spcPct val="150000"/>
              </a:lnSpc>
            </a:pPr>
            <a:r>
              <a:rPr lang="en-GB" sz="2200" dirty="0"/>
              <a:t>Use your identity as a basis for building and nurturing professional relationships.</a:t>
            </a:r>
          </a:p>
          <a:p>
            <a:pPr>
              <a:lnSpc>
                <a:spcPct val="150000"/>
              </a:lnSpc>
            </a:pPr>
            <a:endParaRPr lang="en-GB" sz="2200" dirty="0"/>
          </a:p>
          <a:p>
            <a:pPr>
              <a:lnSpc>
                <a:spcPct val="150000"/>
              </a:lnSpc>
            </a:pPr>
            <a:r>
              <a:rPr lang="en-GB" sz="2200" dirty="0"/>
              <a:t> Networking allows you to share your brand with others, receive feedback, and learn about job opportunities that match your identity and career goals.</a:t>
            </a:r>
          </a:p>
        </p:txBody>
      </p:sp>
    </p:spTree>
    <p:extLst>
      <p:ext uri="{BB962C8B-B14F-4D97-AF65-F5344CB8AC3E}">
        <p14:creationId xmlns:p14="http://schemas.microsoft.com/office/powerpoint/2010/main" val="1280411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599F8-80A1-533F-0572-2896FCC36718}"/>
              </a:ext>
            </a:extLst>
          </p:cNvPr>
          <p:cNvSpPr>
            <a:spLocks noGrp="1"/>
          </p:cNvSpPr>
          <p:nvPr>
            <p:ph type="title"/>
          </p:nvPr>
        </p:nvSpPr>
        <p:spPr>
          <a:xfrm>
            <a:off x="307618" y="871146"/>
            <a:ext cx="6321781" cy="1401183"/>
          </a:xfrm>
        </p:spPr>
        <p:txBody>
          <a:bodyPr anchor="t">
            <a:noAutofit/>
          </a:bodyPr>
          <a:lstStyle/>
          <a:p>
            <a:r>
              <a:rPr lang="en-GB" sz="4800" b="1" dirty="0">
                <a:latin typeface="+mn-lt"/>
              </a:rPr>
              <a:t>Personal Development </a:t>
            </a:r>
          </a:p>
        </p:txBody>
      </p:sp>
      <p:cxnSp>
        <p:nvCxnSpPr>
          <p:cNvPr id="11"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142AC4A-71CC-E364-D9CC-8C75995B72E9}"/>
              </a:ext>
            </a:extLst>
          </p:cNvPr>
          <p:cNvSpPr>
            <a:spLocks noGrp="1"/>
          </p:cNvSpPr>
          <p:nvPr>
            <p:ph idx="1"/>
          </p:nvPr>
        </p:nvSpPr>
        <p:spPr>
          <a:xfrm>
            <a:off x="484783" y="2139696"/>
            <a:ext cx="5862993" cy="3602935"/>
          </a:xfrm>
        </p:spPr>
        <p:txBody>
          <a:bodyPr>
            <a:normAutofit/>
          </a:bodyPr>
          <a:lstStyle/>
          <a:p>
            <a:r>
              <a:rPr lang="en-GB" dirty="0"/>
              <a:t>Your identity can guide your choices in professional development. </a:t>
            </a:r>
          </a:p>
          <a:p>
            <a:endParaRPr lang="en-GB" dirty="0"/>
          </a:p>
          <a:p>
            <a:r>
              <a:rPr lang="en-GB" dirty="0"/>
              <a:t>Focus on enhancing skills and knowledge that align with your personal brand and career aspirations.</a:t>
            </a:r>
          </a:p>
        </p:txBody>
      </p:sp>
      <p:pic>
        <p:nvPicPr>
          <p:cNvPr id="4" name="Picture 3">
            <a:extLst>
              <a:ext uri="{FF2B5EF4-FFF2-40B4-BE49-F238E27FC236}">
                <a16:creationId xmlns:a16="http://schemas.microsoft.com/office/drawing/2014/main" id="{973A5A46-2042-A5EF-0095-EC6FE60676C8}"/>
              </a:ext>
            </a:extLst>
          </p:cNvPr>
          <p:cNvPicPr>
            <a:picLocks noChangeAspect="1"/>
          </p:cNvPicPr>
          <p:nvPr/>
        </p:nvPicPr>
        <p:blipFill rotWithShape="1">
          <a:blip r:embed="rId2"/>
          <a:srcRect l="27324" r="26172" b="1"/>
          <a:stretch/>
        </p:blipFill>
        <p:spPr>
          <a:xfrm>
            <a:off x="6524941" y="1023779"/>
            <a:ext cx="4810442" cy="4810442"/>
          </a:xfrm>
          <a:custGeom>
            <a:avLst/>
            <a:gdLst/>
            <a:ahLst/>
            <a:cxnLst/>
            <a:rect l="l" t="t" r="r" b="b"/>
            <a:pathLst>
              <a:path w="4810442" h="4810442">
                <a:moveTo>
                  <a:pt x="2405221" y="0"/>
                </a:moveTo>
                <a:cubicBezTo>
                  <a:pt x="3733588" y="0"/>
                  <a:pt x="4810442" y="1076854"/>
                  <a:pt x="4810442" y="2405221"/>
                </a:cubicBezTo>
                <a:cubicBezTo>
                  <a:pt x="4810442" y="3733588"/>
                  <a:pt x="3733588" y="4810442"/>
                  <a:pt x="2405221" y="4810442"/>
                </a:cubicBezTo>
                <a:cubicBezTo>
                  <a:pt x="1076854" y="4810442"/>
                  <a:pt x="0" y="3733588"/>
                  <a:pt x="0" y="2405221"/>
                </a:cubicBezTo>
                <a:cubicBezTo>
                  <a:pt x="0" y="1076854"/>
                  <a:pt x="1076854" y="0"/>
                  <a:pt x="2405221" y="0"/>
                </a:cubicBezTo>
                <a:close/>
              </a:path>
            </a:pathLst>
          </a:custGeom>
        </p:spPr>
      </p:pic>
    </p:spTree>
    <p:extLst>
      <p:ext uri="{BB962C8B-B14F-4D97-AF65-F5344CB8AC3E}">
        <p14:creationId xmlns:p14="http://schemas.microsoft.com/office/powerpoint/2010/main" val="3044093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7BDA7C-065F-26E1-A44D-FF84601CD014}"/>
              </a:ext>
            </a:extLst>
          </p:cNvPr>
          <p:cNvSpPr>
            <a:spLocks noGrp="1"/>
          </p:cNvSpPr>
          <p:nvPr>
            <p:ph type="title"/>
          </p:nvPr>
        </p:nvSpPr>
        <p:spPr>
          <a:xfrm>
            <a:off x="5297762" y="329184"/>
            <a:ext cx="6251110" cy="1783080"/>
          </a:xfrm>
        </p:spPr>
        <p:txBody>
          <a:bodyPr anchor="b">
            <a:normAutofit/>
          </a:bodyPr>
          <a:lstStyle/>
          <a:p>
            <a:r>
              <a:rPr lang="en-GB" sz="5400" b="1" dirty="0">
                <a:latin typeface="+mn-lt"/>
              </a:rPr>
              <a:t>Target Audience Alignment </a:t>
            </a:r>
          </a:p>
        </p:txBody>
      </p:sp>
      <p:pic>
        <p:nvPicPr>
          <p:cNvPr id="5" name="Picture 4" descr="White puzzle with one red piece">
            <a:extLst>
              <a:ext uri="{FF2B5EF4-FFF2-40B4-BE49-F238E27FC236}">
                <a16:creationId xmlns:a16="http://schemas.microsoft.com/office/drawing/2014/main" id="{1F9F9A73-64E9-109C-CC44-A81DBF2E2679}"/>
              </a:ext>
            </a:extLst>
          </p:cNvPr>
          <p:cNvPicPr>
            <a:picLocks noChangeAspect="1"/>
          </p:cNvPicPr>
          <p:nvPr/>
        </p:nvPicPr>
        <p:blipFill rotWithShape="1">
          <a:blip r:embed="rId2"/>
          <a:srcRect l="31702" r="30098"/>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70C65D-1B3C-38AB-A077-E9D005EA7EA3}"/>
              </a:ext>
            </a:extLst>
          </p:cNvPr>
          <p:cNvSpPr>
            <a:spLocks noGrp="1"/>
          </p:cNvSpPr>
          <p:nvPr>
            <p:ph idx="1"/>
          </p:nvPr>
        </p:nvSpPr>
        <p:spPr>
          <a:xfrm>
            <a:off x="5297762" y="2706624"/>
            <a:ext cx="6251110" cy="3483864"/>
          </a:xfrm>
        </p:spPr>
        <p:txBody>
          <a:bodyPr>
            <a:normAutofit/>
          </a:bodyPr>
          <a:lstStyle/>
          <a:p>
            <a:r>
              <a:rPr lang="en-GB" sz="2200" dirty="0"/>
              <a:t>Tailor your personal brand to align with the expectations and needs of your target employers. </a:t>
            </a:r>
          </a:p>
          <a:p>
            <a:endParaRPr lang="en-GB" sz="2200" dirty="0"/>
          </a:p>
          <a:p>
            <a:r>
              <a:rPr lang="en-GB" sz="2200" dirty="0"/>
              <a:t>Understand the industry, company culture, and job requirements to ensure your identity aligns with what they seek in an ideal candidate.</a:t>
            </a:r>
          </a:p>
        </p:txBody>
      </p:sp>
    </p:spTree>
    <p:extLst>
      <p:ext uri="{BB962C8B-B14F-4D97-AF65-F5344CB8AC3E}">
        <p14:creationId xmlns:p14="http://schemas.microsoft.com/office/powerpoint/2010/main" val="3945938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E0ECC34C-57F1-0201-316E-BAFA9B2B646B}"/>
              </a:ext>
            </a:extLst>
          </p:cNvPr>
          <p:cNvPicPr>
            <a:picLocks noChangeAspect="1"/>
          </p:cNvPicPr>
          <p:nvPr/>
        </p:nvPicPr>
        <p:blipFill rotWithShape="1">
          <a:blip r:embed="rId2"/>
          <a:srcRect b="5436"/>
          <a:stretch/>
        </p:blipFill>
        <p:spPr>
          <a:xfrm>
            <a:off x="2519309"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50D0A36-4D67-B1D2-7101-9CE957482663}"/>
              </a:ext>
            </a:extLst>
          </p:cNvPr>
          <p:cNvSpPr>
            <a:spLocks noGrp="1"/>
          </p:cNvSpPr>
          <p:nvPr>
            <p:ph type="title"/>
          </p:nvPr>
        </p:nvSpPr>
        <p:spPr>
          <a:xfrm>
            <a:off x="165100" y="38987"/>
            <a:ext cx="4304030" cy="1899912"/>
          </a:xfrm>
        </p:spPr>
        <p:txBody>
          <a:bodyPr>
            <a:noAutofit/>
          </a:bodyPr>
          <a:lstStyle/>
          <a:p>
            <a:pPr algn="ctr"/>
            <a:r>
              <a:rPr lang="en-GB" b="1" dirty="0">
                <a:latin typeface="+mn-lt"/>
              </a:rPr>
              <a:t>Showcasing Accomplishments </a:t>
            </a:r>
          </a:p>
        </p:txBody>
      </p:sp>
      <p:sp>
        <p:nvSpPr>
          <p:cNvPr id="3" name="Content Placeholder 2">
            <a:extLst>
              <a:ext uri="{FF2B5EF4-FFF2-40B4-BE49-F238E27FC236}">
                <a16:creationId xmlns:a16="http://schemas.microsoft.com/office/drawing/2014/main" id="{CFB7478F-37DD-0799-590E-2DDFFBA051B0}"/>
              </a:ext>
            </a:extLst>
          </p:cNvPr>
          <p:cNvSpPr>
            <a:spLocks noGrp="1"/>
          </p:cNvSpPr>
          <p:nvPr>
            <p:ph idx="1"/>
          </p:nvPr>
        </p:nvSpPr>
        <p:spPr>
          <a:xfrm>
            <a:off x="292042" y="2129400"/>
            <a:ext cx="3822189" cy="4538099"/>
          </a:xfrm>
        </p:spPr>
        <p:txBody>
          <a:bodyPr>
            <a:normAutofit/>
          </a:bodyPr>
          <a:lstStyle/>
          <a:p>
            <a:r>
              <a:rPr lang="en-GB" sz="2000" dirty="0"/>
              <a:t>Use your identity to highlight your achievements and success stories</a:t>
            </a:r>
          </a:p>
          <a:p>
            <a:r>
              <a:rPr lang="en-GB" sz="2000" dirty="0"/>
              <a:t>Share specific examples of how your unique attributes have contributed positively to projects and teams.</a:t>
            </a:r>
          </a:p>
          <a:p>
            <a:r>
              <a:rPr lang="en-GB" sz="2000" dirty="0"/>
              <a:t>Volunteering within your community </a:t>
            </a:r>
          </a:p>
          <a:p>
            <a:r>
              <a:rPr lang="en-GB" sz="2000" dirty="0"/>
              <a:t>Promoting culture and language</a:t>
            </a:r>
          </a:p>
          <a:p>
            <a:r>
              <a:rPr lang="en-GB" sz="2000" dirty="0"/>
              <a:t>LinkedIn/ Social Media  </a:t>
            </a:r>
          </a:p>
        </p:txBody>
      </p:sp>
    </p:spTree>
    <p:extLst>
      <p:ext uri="{BB962C8B-B14F-4D97-AF65-F5344CB8AC3E}">
        <p14:creationId xmlns:p14="http://schemas.microsoft.com/office/powerpoint/2010/main" val="2590856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788E23-1D11-CF0E-0798-4298F1A76EDF}"/>
              </a:ext>
            </a:extLst>
          </p:cNvPr>
          <p:cNvSpPr>
            <a:spLocks noGrp="1"/>
          </p:cNvSpPr>
          <p:nvPr>
            <p:ph type="title"/>
          </p:nvPr>
        </p:nvSpPr>
        <p:spPr>
          <a:xfrm>
            <a:off x="6513788" y="365125"/>
            <a:ext cx="4840010" cy="1807305"/>
          </a:xfrm>
        </p:spPr>
        <p:txBody>
          <a:bodyPr>
            <a:normAutofit/>
          </a:bodyPr>
          <a:lstStyle/>
          <a:p>
            <a:pPr algn="ctr"/>
            <a:r>
              <a:rPr lang="en-GB" b="1" dirty="0">
                <a:latin typeface="+mn-lt"/>
              </a:rPr>
              <a:t>Conclusion: Remember… </a:t>
            </a:r>
          </a:p>
        </p:txBody>
      </p:sp>
      <p:pic>
        <p:nvPicPr>
          <p:cNvPr id="5" name="Picture 4" descr="Multi-coloured paper-craft art">
            <a:extLst>
              <a:ext uri="{FF2B5EF4-FFF2-40B4-BE49-F238E27FC236}">
                <a16:creationId xmlns:a16="http://schemas.microsoft.com/office/drawing/2014/main" id="{FF901093-3E33-0858-44B3-56800669D53F}"/>
              </a:ext>
            </a:extLst>
          </p:cNvPr>
          <p:cNvPicPr>
            <a:picLocks noChangeAspect="1"/>
          </p:cNvPicPr>
          <p:nvPr/>
        </p:nvPicPr>
        <p:blipFill rotWithShape="1">
          <a:blip r:embed="rId2"/>
          <a:srcRect l="21352" r="19114"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CD13A609-6EA5-CF09-E3E2-20FFD729C508}"/>
              </a:ext>
            </a:extLst>
          </p:cNvPr>
          <p:cNvSpPr>
            <a:spLocks noGrp="1"/>
          </p:cNvSpPr>
          <p:nvPr>
            <p:ph idx="1"/>
          </p:nvPr>
        </p:nvSpPr>
        <p:spPr>
          <a:xfrm>
            <a:off x="6072403" y="2333296"/>
            <a:ext cx="6116549" cy="4524703"/>
          </a:xfrm>
        </p:spPr>
        <p:txBody>
          <a:bodyPr>
            <a:normAutofit/>
          </a:bodyPr>
          <a:lstStyle/>
          <a:p>
            <a:r>
              <a:rPr lang="en-GB" sz="2400" dirty="0"/>
              <a:t>Building a personal brand is an ongoing process.</a:t>
            </a:r>
          </a:p>
          <a:p>
            <a:r>
              <a:rPr lang="en-GB" sz="2400" dirty="0"/>
              <a:t> As you grow and evolve, so may your identity and personal brand.</a:t>
            </a:r>
          </a:p>
          <a:p>
            <a:r>
              <a:rPr lang="en-GB" sz="2400" dirty="0"/>
              <a:t>Continuously refine and adapt your brand to reflect your changing goals and aspirations in the job market. </a:t>
            </a:r>
          </a:p>
          <a:p>
            <a:r>
              <a:rPr lang="en-GB" sz="2400" dirty="0"/>
              <a:t>By leveraging your identity effectively, you can create a compelling personal brand that attracts employers and opens doors to exciting career opportunities.</a:t>
            </a:r>
          </a:p>
        </p:txBody>
      </p:sp>
    </p:spTree>
    <p:extLst>
      <p:ext uri="{BB962C8B-B14F-4D97-AF65-F5344CB8AC3E}">
        <p14:creationId xmlns:p14="http://schemas.microsoft.com/office/powerpoint/2010/main" val="687415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36BAD-2932-FFB9-9884-4CDCD2075333}"/>
              </a:ext>
            </a:extLst>
          </p:cNvPr>
          <p:cNvSpPr>
            <a:spLocks noGrp="1"/>
          </p:cNvSpPr>
          <p:nvPr>
            <p:ph type="title"/>
          </p:nvPr>
        </p:nvSpPr>
        <p:spPr/>
        <p:txBody>
          <a:bodyPr>
            <a:normAutofit/>
          </a:bodyPr>
          <a:lstStyle/>
          <a:p>
            <a:r>
              <a:rPr lang="en-GB" sz="5400" b="1" dirty="0">
                <a:latin typeface="+mn-lt"/>
              </a:rPr>
              <a:t>Task 4</a:t>
            </a:r>
          </a:p>
        </p:txBody>
      </p:sp>
      <p:sp>
        <p:nvSpPr>
          <p:cNvPr id="3" name="Content Placeholder 2">
            <a:extLst>
              <a:ext uri="{FF2B5EF4-FFF2-40B4-BE49-F238E27FC236}">
                <a16:creationId xmlns:a16="http://schemas.microsoft.com/office/drawing/2014/main" id="{4D93F343-1142-B953-6908-EAF5C06BA589}"/>
              </a:ext>
            </a:extLst>
          </p:cNvPr>
          <p:cNvSpPr>
            <a:spLocks noGrp="1"/>
          </p:cNvSpPr>
          <p:nvPr>
            <p:ph idx="1"/>
          </p:nvPr>
        </p:nvSpPr>
        <p:spPr/>
        <p:txBody>
          <a:bodyPr/>
          <a:lstStyle/>
          <a:p>
            <a:pPr marL="0" indent="0">
              <a:buNone/>
            </a:pPr>
            <a:r>
              <a:rPr lang="en-GB" b="1" dirty="0"/>
              <a:t>Each of the eight tasks will be combined and submitted to form Assessment 1 </a:t>
            </a:r>
          </a:p>
          <a:p>
            <a:r>
              <a:rPr lang="en-GB" dirty="0"/>
              <a:t>Summarise the most important points of the NHS Equality Diversity and Inclusion Plan. </a:t>
            </a:r>
          </a:p>
          <a:p>
            <a:r>
              <a:rPr lang="en-GB" dirty="0"/>
              <a:t>250 words (minimum of 2 references)</a:t>
            </a:r>
          </a:p>
          <a:p>
            <a:r>
              <a:rPr lang="en-GB" dirty="0"/>
              <a:t>You can find the full document in the </a:t>
            </a:r>
            <a:r>
              <a:rPr lang="en-GB" b="1" dirty="0"/>
              <a:t>week 5 </a:t>
            </a:r>
            <a:r>
              <a:rPr lang="en-GB" dirty="0"/>
              <a:t>tile on the Moodle page.</a:t>
            </a:r>
          </a:p>
        </p:txBody>
      </p:sp>
    </p:spTree>
    <p:extLst>
      <p:ext uri="{BB962C8B-B14F-4D97-AF65-F5344CB8AC3E}">
        <p14:creationId xmlns:p14="http://schemas.microsoft.com/office/powerpoint/2010/main" val="225620082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25390-B619-470D-B84B-0B131917FD6B}"/>
              </a:ext>
            </a:extLst>
          </p:cNvPr>
          <p:cNvSpPr>
            <a:spLocks noGrp="1"/>
          </p:cNvSpPr>
          <p:nvPr>
            <p:ph type="title"/>
          </p:nvPr>
        </p:nvSpPr>
        <p:spPr>
          <a:xfrm>
            <a:off x="838200" y="365125"/>
            <a:ext cx="10515600" cy="782769"/>
          </a:xfrm>
        </p:spPr>
        <p:txBody>
          <a:bodyPr/>
          <a:lstStyle/>
          <a:p>
            <a:pPr algn="ctr"/>
            <a:r>
              <a:rPr lang="en-US" b="1" dirty="0">
                <a:latin typeface="+mn-lt"/>
                <a:cs typeface="Calibri Light"/>
              </a:rPr>
              <a:t>Reference List</a:t>
            </a:r>
            <a:endParaRPr lang="en-US" b="1" dirty="0">
              <a:latin typeface="+mn-lt"/>
            </a:endParaRPr>
          </a:p>
        </p:txBody>
      </p:sp>
      <p:sp>
        <p:nvSpPr>
          <p:cNvPr id="3" name="Content Placeholder 2">
            <a:extLst>
              <a:ext uri="{FF2B5EF4-FFF2-40B4-BE49-F238E27FC236}">
                <a16:creationId xmlns:a16="http://schemas.microsoft.com/office/drawing/2014/main" id="{133FE223-AED0-4452-A2E8-DDA1BD5F5B1C}"/>
              </a:ext>
            </a:extLst>
          </p:cNvPr>
          <p:cNvSpPr>
            <a:spLocks noGrp="1"/>
          </p:cNvSpPr>
          <p:nvPr>
            <p:ph sz="half" idx="1"/>
          </p:nvPr>
        </p:nvSpPr>
        <p:spPr>
          <a:xfrm>
            <a:off x="838200" y="1324584"/>
            <a:ext cx="10688128" cy="5533416"/>
          </a:xfrm>
        </p:spPr>
        <p:txBody>
          <a:bodyPr vert="horz" lIns="91440" tIns="45720" rIns="91440" bIns="45720" rtlCol="0" anchor="t">
            <a:normAutofit/>
          </a:bodyPr>
          <a:lstStyle/>
          <a:p>
            <a:r>
              <a:rPr lang="en-US" sz="1800" dirty="0">
                <a:ea typeface="+mn-lt"/>
                <a:cs typeface="Calibri"/>
              </a:rPr>
              <a:t>Welsh Government (2022) </a:t>
            </a:r>
            <a:r>
              <a:rPr lang="en-GB" sz="1800" dirty="0">
                <a:ea typeface="+mn-lt"/>
                <a:cs typeface="Calibri"/>
              </a:rPr>
              <a:t>Ethnic group, national identity, language and religion in Wales (Census2021). Welsh Government: Cardiff </a:t>
            </a:r>
          </a:p>
          <a:p>
            <a:r>
              <a:rPr lang="en-GB" sz="1800" dirty="0" err="1">
                <a:ea typeface="+mn-lt"/>
                <a:cs typeface="+mn-lt"/>
              </a:rPr>
              <a:t>Bochner</a:t>
            </a:r>
            <a:r>
              <a:rPr lang="en-GB" sz="1800" dirty="0">
                <a:ea typeface="+mn-lt"/>
                <a:cs typeface="+mn-lt"/>
              </a:rPr>
              <a:t> S. The mediating man and cultural diversity. Topics in Culture Learning Series. 1973;1:23-37</a:t>
            </a:r>
          </a:p>
          <a:p>
            <a:r>
              <a:rPr lang="en-GB" sz="1800" dirty="0">
                <a:ea typeface="+mn-lt"/>
                <a:cs typeface="+mn-lt"/>
              </a:rPr>
              <a:t>April WI and </a:t>
            </a:r>
            <a:r>
              <a:rPr lang="en-GB" sz="1800" dirty="0" err="1">
                <a:ea typeface="+mn-lt"/>
                <a:cs typeface="+mn-lt"/>
              </a:rPr>
              <a:t>Itenge</a:t>
            </a:r>
            <a:r>
              <a:rPr lang="en-GB" sz="1800" dirty="0">
                <a:ea typeface="+mn-lt"/>
                <a:cs typeface="+mn-lt"/>
              </a:rPr>
              <a:t> DI (2018) Introductory Chapter. Culture and Identity. </a:t>
            </a:r>
            <a:r>
              <a:rPr lang="en-GB" sz="1800" i="1" dirty="0" err="1">
                <a:ea typeface="+mn-lt"/>
                <a:cs typeface="+mn-lt"/>
              </a:rPr>
              <a:t>InTech</a:t>
            </a:r>
            <a:r>
              <a:rPr lang="en-GB" sz="1800" dirty="0">
                <a:ea typeface="+mn-lt"/>
                <a:cs typeface="+mn-lt"/>
              </a:rPr>
              <a:t>. DOI: 10.5772/intechopen.74927.</a:t>
            </a:r>
          </a:p>
          <a:p>
            <a:endParaRPr lang="en-GB" sz="1800" dirty="0">
              <a:ea typeface="+mn-lt"/>
              <a:cs typeface="+mn-lt"/>
            </a:endParaRPr>
          </a:p>
          <a:p>
            <a:r>
              <a:rPr lang="en-US" sz="1800" dirty="0">
                <a:ea typeface="+mn-lt"/>
                <a:cs typeface="+mn-lt"/>
              </a:rPr>
              <a:t>Jaspal, R. (2014) “Social psychological debates about identity,” in Jaspal, R. and Breakwell, G. M. (eds) Identity Process Theory: Identity, Social Action and Social Change. Cambridge: Cambridge University Press, pp. 3–19. </a:t>
            </a:r>
            <a:r>
              <a:rPr lang="en-US" sz="1800" dirty="0" err="1">
                <a:ea typeface="+mn-lt"/>
                <a:cs typeface="+mn-lt"/>
              </a:rPr>
              <a:t>doi</a:t>
            </a:r>
            <a:r>
              <a:rPr lang="en-US" sz="1800" dirty="0">
                <a:ea typeface="+mn-lt"/>
                <a:cs typeface="+mn-lt"/>
              </a:rPr>
              <a:t>: 10.1017/CBO9781139136983.003</a:t>
            </a:r>
          </a:p>
          <a:p>
            <a:r>
              <a:rPr lang="en-US" sz="1800" dirty="0">
                <a:ea typeface="+mn-lt"/>
                <a:cs typeface="+mn-lt"/>
              </a:rPr>
              <a:t>DeLamater, J.  And Ward, A. (2013) </a:t>
            </a:r>
            <a:r>
              <a:rPr lang="en-US" sz="1800" i="1" dirty="0">
                <a:ea typeface="+mn-lt"/>
                <a:cs typeface="+mn-lt"/>
              </a:rPr>
              <a:t>Handbook of Psychology. </a:t>
            </a:r>
            <a:r>
              <a:rPr lang="en-US" sz="1800" dirty="0">
                <a:ea typeface="+mn-lt"/>
                <a:cs typeface="+mn-lt"/>
              </a:rPr>
              <a:t>2</a:t>
            </a:r>
            <a:r>
              <a:rPr lang="en-US" sz="1800" baseline="30000" dirty="0">
                <a:ea typeface="+mn-lt"/>
                <a:cs typeface="+mn-lt"/>
              </a:rPr>
              <a:t>nd</a:t>
            </a:r>
            <a:r>
              <a:rPr lang="en-US" sz="1800" dirty="0">
                <a:ea typeface="+mn-lt"/>
                <a:cs typeface="+mn-lt"/>
              </a:rPr>
              <a:t> </a:t>
            </a:r>
            <a:r>
              <a:rPr lang="en-US" sz="1800" dirty="0" err="1">
                <a:ea typeface="+mn-lt"/>
                <a:cs typeface="+mn-lt"/>
              </a:rPr>
              <a:t>edn</a:t>
            </a:r>
            <a:r>
              <a:rPr lang="en-US" sz="1800" dirty="0">
                <a:ea typeface="+mn-lt"/>
                <a:cs typeface="+mn-lt"/>
              </a:rPr>
              <a:t>. London: Springer Science, Business and Media.</a:t>
            </a:r>
          </a:p>
          <a:p>
            <a:r>
              <a:rPr lang="en-US" sz="1800" dirty="0">
                <a:ea typeface="+mn-lt"/>
                <a:cs typeface="+mn-lt"/>
              </a:rPr>
              <a:t>Rogers, W. S. (2011</a:t>
            </a:r>
            <a:r>
              <a:rPr lang="en-US" sz="1800" i="1" dirty="0">
                <a:ea typeface="+mn-lt"/>
                <a:cs typeface="+mn-lt"/>
              </a:rPr>
              <a:t>) Social Psychology</a:t>
            </a:r>
            <a:r>
              <a:rPr lang="en-US" sz="1800" dirty="0">
                <a:ea typeface="+mn-lt"/>
                <a:cs typeface="+mn-lt"/>
              </a:rPr>
              <a:t>. 2</a:t>
            </a:r>
            <a:r>
              <a:rPr lang="en-US" sz="1800" baseline="30000" dirty="0">
                <a:ea typeface="+mn-lt"/>
                <a:cs typeface="+mn-lt"/>
              </a:rPr>
              <a:t>nd</a:t>
            </a:r>
            <a:r>
              <a:rPr lang="en-US" sz="1800" dirty="0">
                <a:ea typeface="+mn-lt"/>
                <a:cs typeface="+mn-lt"/>
              </a:rPr>
              <a:t> </a:t>
            </a:r>
            <a:r>
              <a:rPr lang="en-US" sz="1800" dirty="0" err="1">
                <a:ea typeface="+mn-lt"/>
                <a:cs typeface="+mn-lt"/>
              </a:rPr>
              <a:t>edn</a:t>
            </a:r>
            <a:r>
              <a:rPr lang="en-US" sz="1800" dirty="0">
                <a:ea typeface="+mn-lt"/>
                <a:cs typeface="+mn-lt"/>
              </a:rPr>
              <a:t>.  New York: Open University Press</a:t>
            </a:r>
          </a:p>
        </p:txBody>
      </p:sp>
    </p:spTree>
    <p:extLst>
      <p:ext uri="{BB962C8B-B14F-4D97-AF65-F5344CB8AC3E}">
        <p14:creationId xmlns:p14="http://schemas.microsoft.com/office/powerpoint/2010/main" val="14991313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3851B856-302C-4538-882F-21B2F5720909}">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2404</Words>
  <Application>Microsoft Office PowerPoint</Application>
  <PresentationFormat>Widescreen</PresentationFormat>
  <Paragraphs>267</Paragraphs>
  <Slides>40</Slides>
  <Notes>21</Notes>
  <HiddenSlides>0</HiddenSlides>
  <MMClips>1</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40</vt:i4>
      </vt:variant>
    </vt:vector>
  </HeadingPairs>
  <TitlesOfParts>
    <vt:vector size="47" baseType="lpstr">
      <vt:lpstr>Aharoni</vt:lpstr>
      <vt:lpstr>Arial</vt:lpstr>
      <vt:lpstr>Calibri</vt:lpstr>
      <vt:lpstr>Calibri Light</vt:lpstr>
      <vt:lpstr>Office Theme</vt:lpstr>
      <vt:lpstr>Text 1</vt:lpstr>
      <vt:lpstr>1_Office Theme</vt:lpstr>
      <vt:lpstr>  Diversity, Inclusion and  Intercultural Awareness: </vt:lpstr>
      <vt:lpstr>Identity</vt:lpstr>
      <vt:lpstr>Who am I? </vt:lpstr>
      <vt:lpstr>Identity </vt:lpstr>
      <vt:lpstr>Identity Salience </vt:lpstr>
      <vt:lpstr>Identity Relevance </vt:lpstr>
      <vt:lpstr>Identity Centrality </vt:lpstr>
      <vt:lpstr>Role Identity </vt:lpstr>
      <vt:lpstr>Role Identity </vt:lpstr>
      <vt:lpstr>Group Identity </vt:lpstr>
      <vt:lpstr>Personal Identities </vt:lpstr>
      <vt:lpstr>Identity:  Reference Group </vt:lpstr>
      <vt:lpstr>Cultural  Identity </vt:lpstr>
      <vt:lpstr>Welsh Nationalism </vt:lpstr>
      <vt:lpstr>Symbols </vt:lpstr>
      <vt:lpstr> </vt:lpstr>
      <vt:lpstr>Language </vt:lpstr>
      <vt:lpstr>PowerPoint Presentation</vt:lpstr>
      <vt:lpstr>PowerPoint Presentation</vt:lpstr>
      <vt:lpstr>PowerPoint Presentation</vt:lpstr>
      <vt:lpstr>PowerPoint Presentation</vt:lpstr>
      <vt:lpstr>PowerPoint Presentation</vt:lpstr>
      <vt:lpstr>Welsh Language Standards </vt:lpstr>
      <vt:lpstr>Legislations and Acts within the Care Sector that refers to the value and importance of respecting and using Welsh.</vt:lpstr>
      <vt:lpstr>Again, who am I? </vt:lpstr>
      <vt:lpstr>Learning: Culture </vt:lpstr>
      <vt:lpstr>Intercultural Awareness: Diversity challenges  </vt:lpstr>
      <vt:lpstr>Intersectionality </vt:lpstr>
      <vt:lpstr>Does your identity influence your personal brand for employment? </vt:lpstr>
      <vt:lpstr>Self-awareness </vt:lpstr>
      <vt:lpstr>Authenticity </vt:lpstr>
      <vt:lpstr>Value Proposition </vt:lpstr>
      <vt:lpstr>Personal Statement </vt:lpstr>
      <vt:lpstr>Networking </vt:lpstr>
      <vt:lpstr>Personal Development </vt:lpstr>
      <vt:lpstr>Target Audience Alignment </vt:lpstr>
      <vt:lpstr>Showcasing Accomplishments </vt:lpstr>
      <vt:lpstr>Conclusion: Remember… </vt:lpstr>
      <vt:lpstr>Task 4</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Diversity, Inclusion and  intercultural awareness:</dc:title>
  <dc:creator>Jonathan Wyatt</dc:creator>
  <cp:lastModifiedBy>Joanne Davies (Yr Athrofa)</cp:lastModifiedBy>
  <cp:revision>3</cp:revision>
  <dcterms:created xsi:type="dcterms:W3CDTF">2023-07-26T08:41:37Z</dcterms:created>
  <dcterms:modified xsi:type="dcterms:W3CDTF">2024-09-02T22:23:37Z</dcterms:modified>
</cp:coreProperties>
</file>