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4" r:id="rId2"/>
    <p:sldId id="290" r:id="rId3"/>
    <p:sldId id="291" r:id="rId4"/>
    <p:sldId id="292" r:id="rId5"/>
    <p:sldId id="293" r:id="rId6"/>
    <p:sldId id="294" r:id="rId7"/>
    <p:sldId id="295" r:id="rId8"/>
    <p:sldId id="300" r:id="rId9"/>
    <p:sldId id="301" r:id="rId10"/>
    <p:sldId id="303" r:id="rId11"/>
    <p:sldId id="305" r:id="rId12"/>
    <p:sldId id="304" r:id="rId13"/>
    <p:sldId id="306" r:id="rId14"/>
    <p:sldId id="311" r:id="rId15"/>
    <p:sldId id="308" r:id="rId16"/>
    <p:sldId id="309" r:id="rId17"/>
    <p:sldId id="310" r:id="rId18"/>
    <p:sldId id="31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0" autoAdjust="0"/>
    <p:restoredTop sz="94660"/>
  </p:normalViewPr>
  <p:slideViewPr>
    <p:cSldViewPr>
      <p:cViewPr varScale="1">
        <p:scale>
          <a:sx n="70" d="100"/>
          <a:sy n="70" d="100"/>
        </p:scale>
        <p:origin x="137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9250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106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0908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786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216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153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505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3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877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395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219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23/12/2018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0277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8229600" cy="18288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Everyday </a:t>
            </a:r>
            <a:r>
              <a:rPr lang="en-GB" dirty="0">
                <a:solidFill>
                  <a:schemeClr val="bg1"/>
                </a:solidFill>
              </a:rPr>
              <a:t>Life in Ancient Rome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1944" y="5874562"/>
            <a:ext cx="6400800" cy="773088"/>
          </a:xfrm>
        </p:spPr>
        <p:txBody>
          <a:bodyPr>
            <a:norm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HPAH4001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467544" y="2892265"/>
            <a:ext cx="7704856" cy="1944216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/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4600" dirty="0" smtClean="0">
                <a:solidFill>
                  <a:prstClr val="black"/>
                </a:solidFill>
              </a:rPr>
              <a:t>Session one – part 1 </a:t>
            </a: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4600" dirty="0" smtClean="0">
                <a:solidFill>
                  <a:prstClr val="black"/>
                </a:solidFill>
              </a:rPr>
              <a:t>Introduction </a:t>
            </a: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3600" i="1" dirty="0">
                <a:solidFill>
                  <a:prstClr val="black"/>
                </a:solidFill>
              </a:rPr>
              <a:t>	</a:t>
            </a: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buFont typeface="Wingdings 2"/>
              <a:buNone/>
              <a:defRPr/>
            </a:pP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816" y="3864373"/>
            <a:ext cx="3547592" cy="202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79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What is Social History?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Social history </a:t>
            </a:r>
            <a:r>
              <a:rPr lang="en-GB" dirty="0">
                <a:solidFill>
                  <a:schemeClr val="bg1"/>
                </a:solidFill>
              </a:rPr>
              <a:t>– a study of a society and its cultural habits and values. </a:t>
            </a:r>
            <a:endParaRPr lang="en-GB" dirty="0" smtClean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How were these societies organised?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What practices, concepts and institutions underpinned them.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An attempt to understand the various levels of society and not just the elite. </a:t>
            </a:r>
          </a:p>
          <a:p>
            <a:pPr lvl="1"/>
            <a:endParaRPr lang="en-GB" sz="900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Compare – </a:t>
            </a:r>
            <a:r>
              <a:rPr lang="en-GB" b="1" dirty="0" smtClean="0">
                <a:solidFill>
                  <a:schemeClr val="bg1"/>
                </a:solidFill>
              </a:rPr>
              <a:t>Political-military </a:t>
            </a:r>
            <a:r>
              <a:rPr lang="en-GB" b="1" dirty="0">
                <a:solidFill>
                  <a:schemeClr val="bg1"/>
                </a:solidFill>
              </a:rPr>
              <a:t>history </a:t>
            </a:r>
            <a:r>
              <a:rPr lang="en-GB" dirty="0">
                <a:solidFill>
                  <a:schemeClr val="bg1"/>
                </a:solidFill>
              </a:rPr>
              <a:t>- a study of major political events and individuals who shaped </a:t>
            </a:r>
            <a:r>
              <a:rPr lang="en-GB" dirty="0" smtClean="0">
                <a:solidFill>
                  <a:schemeClr val="bg1"/>
                </a:solidFill>
              </a:rPr>
              <a:t>them.</a:t>
            </a:r>
          </a:p>
          <a:p>
            <a:endParaRPr lang="en-GB" sz="800" b="1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See </a:t>
            </a:r>
            <a:r>
              <a:rPr lang="en-GB" dirty="0">
                <a:solidFill>
                  <a:schemeClr val="bg1"/>
                </a:solidFill>
              </a:rPr>
              <a:t>also </a:t>
            </a:r>
            <a:r>
              <a:rPr lang="en-GB" b="1" dirty="0">
                <a:solidFill>
                  <a:schemeClr val="bg1"/>
                </a:solidFill>
              </a:rPr>
              <a:t>Economic history </a:t>
            </a:r>
            <a:r>
              <a:rPr lang="en-GB" dirty="0" smtClean="0">
                <a:solidFill>
                  <a:schemeClr val="bg1"/>
                </a:solidFill>
              </a:rPr>
              <a:t>– arguably falls within social history </a:t>
            </a:r>
            <a:r>
              <a:rPr lang="en-GB" dirty="0">
                <a:solidFill>
                  <a:schemeClr val="bg1"/>
                </a:solidFill>
              </a:rPr>
              <a:t>- diverse areas from demography, productive capacity (esp. agricultural) and other phenomena such as </a:t>
            </a:r>
            <a:r>
              <a:rPr lang="en-GB" dirty="0" smtClean="0">
                <a:solidFill>
                  <a:schemeClr val="bg1"/>
                </a:solidFill>
              </a:rPr>
              <a:t>trade.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588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Thematic Focus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2877412" y="2564904"/>
            <a:ext cx="576064" cy="7578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95536" y="1766872"/>
            <a:ext cx="2520280" cy="12846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46921" y="1851164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Beliefs: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Religion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Funerary practices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56176" y="1700808"/>
            <a:ext cx="2520280" cy="13506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5436096" y="2678183"/>
            <a:ext cx="720080" cy="650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228184" y="1766872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Intellectual activity:</a:t>
            </a:r>
            <a:endParaRPr lang="en-GB" dirty="0" smtClean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Philosophical and scientific enquiry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28184" y="3413110"/>
            <a:ext cx="2520280" cy="1384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245814" y="3366466"/>
            <a:ext cx="25026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Artistic expression: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FF00"/>
                </a:solidFill>
              </a:rPr>
              <a:t>S</a:t>
            </a:r>
            <a:r>
              <a:rPr lang="en-GB" dirty="0" smtClean="0">
                <a:solidFill>
                  <a:srgbClr val="FFFF00"/>
                </a:solidFill>
              </a:rPr>
              <a:t>culpture, painting, mosaics,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Monumental architecture</a:t>
            </a:r>
          </a:p>
          <a:p>
            <a:endParaRPr lang="en-GB" b="1" dirty="0">
              <a:solidFill>
                <a:srgbClr val="FFFF00"/>
              </a:solidFill>
            </a:endParaRPr>
          </a:p>
        </p:txBody>
      </p:sp>
      <p:cxnSp>
        <p:nvCxnSpPr>
          <p:cNvPr id="17" name="Straight Connector 16"/>
          <p:cNvCxnSpPr>
            <a:endCxn id="16" idx="1"/>
          </p:cNvCxnSpPr>
          <p:nvPr/>
        </p:nvCxnSpPr>
        <p:spPr>
          <a:xfrm>
            <a:off x="5513379" y="3674721"/>
            <a:ext cx="732435" cy="5689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73765" y="4880651"/>
            <a:ext cx="2520280" cy="17967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539552" y="4826675"/>
            <a:ext cx="219560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Social stability: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Law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Order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Civil strife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Environmental disaster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36999" y="4932541"/>
            <a:ext cx="2520280" cy="17795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6300192" y="4945153"/>
            <a:ext cx="2448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Social Structures:</a:t>
            </a:r>
            <a:endParaRPr lang="en-GB" dirty="0" smtClean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Slavery and manumission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Social hierarchy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Gender expectations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5076056" y="3861048"/>
            <a:ext cx="1127525" cy="11006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3173693" y="4932541"/>
            <a:ext cx="2808312" cy="1746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3203848" y="4961712"/>
            <a:ext cx="277815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Pleasure and morality: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Bathing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Banqueting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Sexuality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Entertainment </a:t>
            </a:r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2915816" y="3965937"/>
            <a:ext cx="936104" cy="979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487690" y="4203622"/>
            <a:ext cx="0" cy="758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3059832" y="1752871"/>
            <a:ext cx="2922173" cy="925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TextBox 42"/>
          <p:cNvSpPr txBox="1"/>
          <p:nvPr/>
        </p:nvSpPr>
        <p:spPr>
          <a:xfrm>
            <a:off x="3059832" y="1766872"/>
            <a:ext cx="29221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Health and mortality: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Medicine and disease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Sanitation</a:t>
            </a:r>
            <a:r>
              <a:rPr lang="en-GB" b="1" dirty="0" smtClean="0">
                <a:solidFill>
                  <a:srgbClr val="FFFF00"/>
                </a:solidFill>
              </a:rPr>
              <a:t> </a:t>
            </a:r>
            <a:r>
              <a:rPr lang="en-GB" dirty="0" smtClean="0">
                <a:solidFill>
                  <a:srgbClr val="FFFF00"/>
                </a:solidFill>
              </a:rPr>
              <a:t>and housing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77212" y="3206731"/>
            <a:ext cx="2520280" cy="15184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539553" y="3328670"/>
            <a:ext cx="22242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Survival: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Warfare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Politics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FF00"/>
                </a:solidFill>
              </a:rPr>
              <a:t>Economics </a:t>
            </a:r>
            <a:endParaRPr lang="en-GB" dirty="0">
              <a:solidFill>
                <a:srgbClr val="FFFF00"/>
              </a:solidFill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flipH="1">
            <a:off x="2837317" y="3519739"/>
            <a:ext cx="576064" cy="2132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43" idx="2"/>
          </p:cNvCxnSpPr>
          <p:nvPr/>
        </p:nvCxnSpPr>
        <p:spPr>
          <a:xfrm>
            <a:off x="4520919" y="2690202"/>
            <a:ext cx="0" cy="5165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3335562" y="3051494"/>
            <a:ext cx="230425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3731606" y="3315343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FF00"/>
                </a:solidFill>
              </a:rPr>
              <a:t>Society</a:t>
            </a:r>
            <a:endParaRPr lang="en-GB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51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Chronology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251520" y="1528276"/>
            <a:ext cx="4041775" cy="750887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rgbClr val="000000"/>
                </a:solidFill>
              </a:rPr>
              <a:t>RISE AND PEAK OF ROME – C.200 BC – AD 200.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840" y="2391389"/>
            <a:ext cx="4247455" cy="416314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000000"/>
                </a:solidFill>
              </a:rPr>
              <a:t>Foundation and Rome under the Kings – 753-509 BC. </a:t>
            </a:r>
          </a:p>
          <a:p>
            <a:r>
              <a:rPr lang="en-GB" dirty="0" smtClean="0">
                <a:solidFill>
                  <a:srgbClr val="000000"/>
                </a:solidFill>
              </a:rPr>
              <a:t>Early-Republic </a:t>
            </a:r>
            <a:r>
              <a:rPr lang="en-GB" dirty="0">
                <a:solidFill>
                  <a:srgbClr val="000000"/>
                </a:solidFill>
              </a:rPr>
              <a:t>– c.500-c.mid-third century BC. </a:t>
            </a:r>
          </a:p>
          <a:p>
            <a:r>
              <a:rPr lang="en-GB" dirty="0" smtClean="0">
                <a:solidFill>
                  <a:srgbClr val="000000"/>
                </a:solidFill>
              </a:rPr>
              <a:t>Mid-Republic </a:t>
            </a:r>
            <a:r>
              <a:rPr lang="en-GB" dirty="0">
                <a:solidFill>
                  <a:srgbClr val="000000"/>
                </a:solidFill>
              </a:rPr>
              <a:t>– 264-146 BC (Punic Wars, 264-41, 218-201, 149-46 BC) </a:t>
            </a:r>
          </a:p>
          <a:p>
            <a:r>
              <a:rPr lang="en-GB" dirty="0" smtClean="0">
                <a:solidFill>
                  <a:srgbClr val="000000"/>
                </a:solidFill>
              </a:rPr>
              <a:t>Late </a:t>
            </a:r>
            <a:r>
              <a:rPr lang="en-GB" dirty="0">
                <a:solidFill>
                  <a:srgbClr val="000000"/>
                </a:solidFill>
              </a:rPr>
              <a:t>Republic – c.130‘s BC to 31/30 BC (Actium). </a:t>
            </a:r>
          </a:p>
          <a:p>
            <a:r>
              <a:rPr lang="en-GB" dirty="0" smtClean="0">
                <a:solidFill>
                  <a:srgbClr val="000000"/>
                </a:solidFill>
              </a:rPr>
              <a:t>Imperial </a:t>
            </a:r>
            <a:r>
              <a:rPr lang="en-GB" dirty="0">
                <a:solidFill>
                  <a:srgbClr val="000000"/>
                </a:solidFill>
              </a:rPr>
              <a:t>Period – Augustus to Alexander Severus. </a:t>
            </a:r>
          </a:p>
          <a:p>
            <a:r>
              <a:rPr lang="en-GB" dirty="0" smtClean="0">
                <a:solidFill>
                  <a:srgbClr val="000000"/>
                </a:solidFill>
              </a:rPr>
              <a:t>“Third </a:t>
            </a:r>
            <a:r>
              <a:rPr lang="en-GB" dirty="0">
                <a:solidFill>
                  <a:srgbClr val="000000"/>
                </a:solidFill>
              </a:rPr>
              <a:t>Century </a:t>
            </a:r>
            <a:r>
              <a:rPr lang="en-GB" dirty="0" smtClean="0">
                <a:solidFill>
                  <a:srgbClr val="000000"/>
                </a:solidFill>
              </a:rPr>
              <a:t>Crisis”. </a:t>
            </a:r>
            <a:endParaRPr lang="en-GB" dirty="0">
              <a:solidFill>
                <a:srgbClr val="000000"/>
              </a:solidFill>
            </a:endParaRP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3295" y="2343818"/>
            <a:ext cx="4754347" cy="18767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695" y="4487287"/>
            <a:ext cx="4759548" cy="187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8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The Source Material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8856984" cy="5589240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Literary sources: </a:t>
            </a:r>
            <a:r>
              <a:rPr lang="en-GB" dirty="0" smtClean="0">
                <a:solidFill>
                  <a:schemeClr val="bg1"/>
                </a:solidFill>
              </a:rPr>
              <a:t>history, geography, poetry, legal texts, political and rhetorical texts, etc.  </a:t>
            </a:r>
            <a:endParaRPr lang="en-GB" b="1" dirty="0" smtClean="0">
              <a:solidFill>
                <a:schemeClr val="bg1"/>
              </a:solidFill>
            </a:endParaRPr>
          </a:p>
          <a:p>
            <a:endParaRPr lang="en-GB" sz="1100" b="1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Epigraphy/Papyrology: </a:t>
            </a:r>
            <a:endParaRPr lang="en-GB" b="1" dirty="0" smtClean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inscriptions on marble, stone, bronze, graffiti, and brick-stamps</a:t>
            </a:r>
            <a:r>
              <a:rPr lang="en-GB" dirty="0">
                <a:solidFill>
                  <a:schemeClr val="bg1"/>
                </a:solidFill>
              </a:rPr>
              <a:t>, </a:t>
            </a:r>
            <a:r>
              <a:rPr lang="en-GB" dirty="0" err="1" smtClean="0">
                <a:solidFill>
                  <a:schemeClr val="bg1"/>
                </a:solidFill>
              </a:rPr>
              <a:t>ostraka</a:t>
            </a:r>
            <a:r>
              <a:rPr lang="en-GB" dirty="0">
                <a:solidFill>
                  <a:schemeClr val="bg1"/>
                </a:solidFill>
              </a:rPr>
              <a:t>, </a:t>
            </a:r>
            <a:r>
              <a:rPr lang="en-GB" dirty="0" smtClean="0">
                <a:solidFill>
                  <a:schemeClr val="bg1"/>
                </a:solidFill>
              </a:rPr>
              <a:t>clay tablets, etc.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study of writing </a:t>
            </a:r>
            <a:r>
              <a:rPr lang="en-GB" dirty="0">
                <a:solidFill>
                  <a:schemeClr val="bg1"/>
                </a:solidFill>
              </a:rPr>
              <a:t>on perishable </a:t>
            </a:r>
            <a:r>
              <a:rPr lang="en-GB" dirty="0" smtClean="0">
                <a:solidFill>
                  <a:schemeClr val="bg1"/>
                </a:solidFill>
              </a:rPr>
              <a:t>materials</a:t>
            </a:r>
            <a:r>
              <a:rPr lang="en-GB" dirty="0">
                <a:solidFill>
                  <a:schemeClr val="bg1"/>
                </a:solidFill>
              </a:rPr>
              <a:t> such as </a:t>
            </a:r>
            <a:r>
              <a:rPr lang="en-GB" dirty="0" smtClean="0">
                <a:solidFill>
                  <a:schemeClr val="bg1"/>
                </a:solidFill>
              </a:rPr>
              <a:t>parchment, wooden tablets, papyrus, etc.</a:t>
            </a:r>
            <a:endParaRPr lang="en-GB" dirty="0">
              <a:solidFill>
                <a:schemeClr val="bg1"/>
              </a:solidFill>
            </a:endParaRPr>
          </a:p>
          <a:p>
            <a:endParaRPr lang="en-GB" sz="1100" b="1" dirty="0" smtClean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Archaeological evidence: </a:t>
            </a:r>
            <a:r>
              <a:rPr lang="en-GB" dirty="0" smtClean="0">
                <a:solidFill>
                  <a:schemeClr val="bg1"/>
                </a:solidFill>
              </a:rPr>
              <a:t>material unearthed in excavations, including non-perishable and perishable materials (latter rare). </a:t>
            </a:r>
            <a:endParaRPr lang="en-GB" b="1" dirty="0" smtClean="0">
              <a:solidFill>
                <a:schemeClr val="bg1"/>
              </a:solidFill>
            </a:endParaRPr>
          </a:p>
          <a:p>
            <a:endParaRPr lang="en-GB" sz="1100" b="1" dirty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Iconographic evidence: </a:t>
            </a:r>
            <a:r>
              <a:rPr lang="en-GB" dirty="0" smtClean="0">
                <a:solidFill>
                  <a:schemeClr val="bg1"/>
                </a:solidFill>
              </a:rPr>
              <a:t>statues, images on pottery, wall-paintings, mosaics, reliefs, figurines, etc. </a:t>
            </a:r>
            <a:endParaRPr lang="en-GB" b="1" dirty="0" smtClean="0">
              <a:solidFill>
                <a:schemeClr val="bg1"/>
              </a:solidFill>
            </a:endParaRPr>
          </a:p>
          <a:p>
            <a:endParaRPr lang="en-GB" sz="1100" b="1" dirty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Numismatic: </a:t>
            </a:r>
            <a:r>
              <a:rPr lang="en-GB" dirty="0" smtClean="0">
                <a:solidFill>
                  <a:schemeClr val="bg1"/>
                </a:solidFill>
              </a:rPr>
              <a:t>the study of coins and all aspects relating to them (this also includes the iconography on the coins). </a:t>
            </a:r>
            <a:endParaRPr lang="en-GB" b="1" dirty="0" smtClean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 smtClean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 smtClean="0">
              <a:solidFill>
                <a:schemeClr val="bg1"/>
              </a:solidFill>
            </a:endParaRPr>
          </a:p>
          <a:p>
            <a:pPr lvl="1"/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56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Why Social History?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84784"/>
            <a:ext cx="8856984" cy="5373216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For its own sake – an inherent interests in how peoples in ancient Romans lived. 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The reception, reinterpretation and reimagining of Roman culture in various periods throughout history.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philosophy, </a:t>
            </a:r>
            <a:r>
              <a:rPr lang="en-GB" dirty="0" smtClean="0">
                <a:solidFill>
                  <a:schemeClr val="bg1"/>
                </a:solidFill>
              </a:rPr>
              <a:t>literature, medical ideas, politics, art, etc.  </a:t>
            </a:r>
          </a:p>
          <a:p>
            <a:pPr lvl="1"/>
            <a:endParaRPr lang="en-GB" sz="10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Allows for a far more sophisticated and in-depth understanding of the histories of this culture as a whole: including in political-military and economic spheres.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28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640960" cy="11430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Culture and Politics Intertwined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328592"/>
          </a:xfrm>
        </p:spPr>
        <p:txBody>
          <a:bodyPr>
            <a:normAutofit fontScale="92500"/>
          </a:bodyPr>
          <a:lstStyle/>
          <a:p>
            <a:pPr marL="137160" indent="0">
              <a:buNone/>
            </a:pPr>
            <a:r>
              <a:rPr lang="en-GB" sz="2400" dirty="0" smtClean="0">
                <a:solidFill>
                  <a:schemeClr val="bg1"/>
                </a:solidFill>
              </a:rPr>
              <a:t>“…</a:t>
            </a:r>
            <a:r>
              <a:rPr lang="en-GB" sz="2400" b="1" dirty="0">
                <a:solidFill>
                  <a:schemeClr val="bg1"/>
                </a:solidFill>
              </a:rPr>
              <a:t>his favourite roles </a:t>
            </a:r>
            <a:r>
              <a:rPr lang="en-GB" sz="2400" dirty="0">
                <a:solidFill>
                  <a:schemeClr val="bg1"/>
                </a:solidFill>
              </a:rPr>
              <a:t>being those of Oedipus, Thyestes, Heracles, </a:t>
            </a:r>
            <a:r>
              <a:rPr lang="en-GB" sz="2400" dirty="0" err="1">
                <a:solidFill>
                  <a:schemeClr val="bg1"/>
                </a:solidFill>
              </a:rPr>
              <a:t>Alcmeon</a:t>
            </a:r>
            <a:r>
              <a:rPr lang="en-GB" sz="2400" dirty="0">
                <a:solidFill>
                  <a:schemeClr val="bg1"/>
                </a:solidFill>
              </a:rPr>
              <a:t> and </a:t>
            </a:r>
            <a:r>
              <a:rPr lang="en-GB" sz="2400" b="1" dirty="0">
                <a:solidFill>
                  <a:schemeClr val="bg1"/>
                </a:solidFill>
              </a:rPr>
              <a:t>Orestes</a:t>
            </a:r>
            <a:r>
              <a:rPr lang="en-GB" sz="2400" dirty="0">
                <a:solidFill>
                  <a:schemeClr val="bg1"/>
                </a:solidFill>
              </a:rPr>
              <a:t>. The masks that he wore were sometimes made to resemble the characters he was portraying and sometimes bore his own likeness; but the women's masks were all fashioned after the features of </a:t>
            </a:r>
            <a:r>
              <a:rPr lang="en-GB" sz="2400" b="1" dirty="0">
                <a:solidFill>
                  <a:schemeClr val="bg1"/>
                </a:solidFill>
              </a:rPr>
              <a:t>Sabina</a:t>
            </a:r>
            <a:r>
              <a:rPr lang="en-GB" sz="2400" dirty="0">
                <a:solidFill>
                  <a:schemeClr val="bg1"/>
                </a:solidFill>
              </a:rPr>
              <a:t>, in order that, though dead, she might still take part in the spectacle…” – </a:t>
            </a:r>
            <a:r>
              <a:rPr lang="en-GB" sz="2400" b="1" dirty="0" smtClean="0">
                <a:solidFill>
                  <a:schemeClr val="bg1"/>
                </a:solidFill>
              </a:rPr>
              <a:t>Cassius </a:t>
            </a:r>
            <a:r>
              <a:rPr lang="en-GB" sz="2400" b="1" dirty="0" err="1" smtClean="0">
                <a:solidFill>
                  <a:schemeClr val="bg1"/>
                </a:solidFill>
              </a:rPr>
              <a:t>Dio</a:t>
            </a:r>
            <a:r>
              <a:rPr lang="en-GB" sz="2400" b="1" dirty="0" smtClean="0">
                <a:solidFill>
                  <a:schemeClr val="bg1"/>
                </a:solidFill>
              </a:rPr>
              <a:t> </a:t>
            </a:r>
            <a:r>
              <a:rPr lang="en-GB" sz="2400" b="1" dirty="0">
                <a:solidFill>
                  <a:schemeClr val="bg1"/>
                </a:solidFill>
              </a:rPr>
              <a:t>63.9.5</a:t>
            </a:r>
            <a:r>
              <a:rPr lang="en-GB" sz="2400" dirty="0">
                <a:solidFill>
                  <a:schemeClr val="bg1"/>
                </a:solidFill>
              </a:rPr>
              <a:t>. </a:t>
            </a:r>
          </a:p>
          <a:p>
            <a:pPr marL="137160" indent="0">
              <a:buNone/>
            </a:pPr>
            <a:endParaRPr lang="en-GB" sz="1000" dirty="0" smtClean="0"/>
          </a:p>
          <a:p>
            <a:r>
              <a:rPr lang="en-GB" b="1" dirty="0" smtClean="0">
                <a:solidFill>
                  <a:schemeClr val="bg1"/>
                </a:solidFill>
              </a:rPr>
              <a:t>Kills his mother Clytemnestra – cf. Nero and Agrippina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endParaRPr lang="en-GB" sz="1000" b="1" dirty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Morning for the loss of his deceased wife Sabina – purportedly kicked in the stomach while pregnant</a:t>
            </a:r>
          </a:p>
          <a:p>
            <a:endParaRPr lang="en-GB" sz="1100" b="1" dirty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Publicly performing on stage extremely controversial activity for a Roman emperor. </a:t>
            </a: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 smtClean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195736" y="2060848"/>
            <a:ext cx="9361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27584" y="1700808"/>
            <a:ext cx="23042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915816" y="3068960"/>
            <a:ext cx="9361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139952" y="2708920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219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424936" cy="4896584"/>
          </a:xfrm>
        </p:spPr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 algn="ctr">
              <a:buNone/>
            </a:pPr>
            <a:r>
              <a:rPr lang="en-GB" sz="6000" b="1" dirty="0" smtClean="0">
                <a:solidFill>
                  <a:schemeClr val="bg1"/>
                </a:solidFill>
              </a:rPr>
              <a:t>Understanding the Ancient World</a:t>
            </a:r>
          </a:p>
          <a:p>
            <a:pPr algn="ctr">
              <a:buNone/>
            </a:pPr>
            <a:endParaRPr lang="en-GB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5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Notions of Time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381642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bg1"/>
                </a:solidFill>
              </a:rPr>
              <a:t>Modern conventions by which ancient history is dated </a:t>
            </a:r>
          </a:p>
          <a:p>
            <a:pPr marL="800100" lvl="1" indent="-342900"/>
            <a:r>
              <a:rPr lang="en-GB" dirty="0" smtClean="0">
                <a:solidFill>
                  <a:schemeClr val="bg1"/>
                </a:solidFill>
              </a:rPr>
              <a:t>Periodisation </a:t>
            </a:r>
            <a:r>
              <a:rPr lang="en-GB" dirty="0">
                <a:solidFill>
                  <a:schemeClr val="bg1"/>
                </a:solidFill>
              </a:rPr>
              <a:t>(e.g. </a:t>
            </a:r>
            <a:r>
              <a:rPr lang="en-GB" dirty="0" smtClean="0">
                <a:solidFill>
                  <a:schemeClr val="bg1"/>
                </a:solidFill>
              </a:rPr>
              <a:t>Imperial period / Early Empire / High Empire) </a:t>
            </a:r>
            <a:endParaRPr lang="en-GB" dirty="0">
              <a:solidFill>
                <a:schemeClr val="bg1"/>
              </a:solidFill>
            </a:endParaRPr>
          </a:p>
          <a:p>
            <a:pPr marL="800100" lvl="1" indent="-342900"/>
            <a:r>
              <a:rPr lang="en-GB" dirty="0" smtClean="0">
                <a:solidFill>
                  <a:schemeClr val="bg1"/>
                </a:solidFill>
              </a:rPr>
              <a:t>BC </a:t>
            </a:r>
            <a:r>
              <a:rPr lang="en-GB" dirty="0">
                <a:solidFill>
                  <a:schemeClr val="bg1"/>
                </a:solidFill>
              </a:rPr>
              <a:t>(Before Christ) and AD (</a:t>
            </a:r>
            <a:r>
              <a:rPr lang="en-GB" i="1" dirty="0">
                <a:solidFill>
                  <a:schemeClr val="bg1"/>
                </a:solidFill>
              </a:rPr>
              <a:t>Anno Domini </a:t>
            </a:r>
            <a:r>
              <a:rPr lang="en-GB" dirty="0">
                <a:solidFill>
                  <a:schemeClr val="bg1"/>
                </a:solidFill>
              </a:rPr>
              <a:t>– year of our Lord) modern alternatives BCE and CE. </a:t>
            </a:r>
          </a:p>
          <a:p>
            <a:endParaRPr lang="en-GB" sz="6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Ancient </a:t>
            </a:r>
            <a:r>
              <a:rPr lang="en-GB" dirty="0">
                <a:solidFill>
                  <a:schemeClr val="bg1"/>
                </a:solidFill>
              </a:rPr>
              <a:t>calendars often based on religious or political system. </a:t>
            </a:r>
          </a:p>
          <a:p>
            <a:endParaRPr lang="en-GB" sz="600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Usefully for use the Romans often designated the year by who the consuls were and sometimes referred to period from the foundation of the city (AUC). </a:t>
            </a:r>
            <a:endParaRPr lang="en-GB" dirty="0">
              <a:solidFill>
                <a:schemeClr val="bg1"/>
              </a:solidFill>
            </a:endParaRPr>
          </a:p>
          <a:p>
            <a:pPr marL="137160" indent="0">
              <a:buNone/>
            </a:pPr>
            <a:endParaRPr lang="en-GB" dirty="0"/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0" y="4365104"/>
            <a:ext cx="5292080" cy="2492896"/>
          </a:xfrm>
          <a:prstGeom prst="rect">
            <a:avLst/>
          </a:prstGeom>
        </p:spPr>
        <p:txBody>
          <a:bodyPr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>
              <a:buNone/>
            </a:pPr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5" name="Content Placeholder 8"/>
          <p:cNvSpPr txBox="1">
            <a:spLocks/>
          </p:cNvSpPr>
          <p:nvPr/>
        </p:nvSpPr>
        <p:spPr>
          <a:xfrm>
            <a:off x="179512" y="4725144"/>
            <a:ext cx="8892480" cy="2132856"/>
          </a:xfrm>
          <a:prstGeom prst="rect">
            <a:avLst/>
          </a:prstGeom>
        </p:spPr>
        <p:txBody>
          <a:bodyPr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chemeClr val="bg1"/>
                </a:solidFill>
              </a:rPr>
              <a:t>Consulships (consular list begins in 509 BC). </a:t>
            </a:r>
          </a:p>
          <a:p>
            <a:pPr marL="137160" indent="0">
              <a:buFont typeface="Wingdings 2"/>
              <a:buNone/>
            </a:pPr>
            <a:r>
              <a:rPr lang="en-GB" dirty="0" smtClean="0">
                <a:solidFill>
                  <a:schemeClr val="bg1"/>
                </a:solidFill>
              </a:rPr>
              <a:t>- Ides of March in the year when the consuls were Julius Caesar for the fifth time, and Marcus Antonius = </a:t>
            </a:r>
            <a:r>
              <a:rPr lang="en-GB" b="1" dirty="0" smtClean="0">
                <a:solidFill>
                  <a:schemeClr val="bg1"/>
                </a:solidFill>
              </a:rPr>
              <a:t>15 March 44 BC - </a:t>
            </a:r>
            <a:r>
              <a:rPr lang="en-GB" dirty="0" smtClean="0">
                <a:solidFill>
                  <a:schemeClr val="bg1"/>
                </a:solidFill>
              </a:rPr>
              <a:t>(assassination of Caesar).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10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Calendars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60032" y="1417638"/>
            <a:ext cx="4032448" cy="5435200"/>
          </a:xfrm>
        </p:spPr>
        <p:txBody>
          <a:bodyPr>
            <a:normAutofit fontScale="85000" lnSpcReduction="10000"/>
          </a:bodyPr>
          <a:lstStyle/>
          <a:p>
            <a:pPr marL="137160" indent="0">
              <a:buNone/>
            </a:pPr>
            <a:r>
              <a:rPr lang="en-GB" b="1" dirty="0" smtClean="0">
                <a:solidFill>
                  <a:schemeClr val="bg1"/>
                </a:solidFill>
              </a:rPr>
              <a:t>Compare the Athenian calendar</a:t>
            </a:r>
          </a:p>
          <a:p>
            <a:r>
              <a:rPr lang="en-GB" dirty="0" err="1" smtClean="0">
                <a:solidFill>
                  <a:schemeClr val="bg1"/>
                </a:solidFill>
              </a:rPr>
              <a:t>Hecatombaeon</a:t>
            </a:r>
            <a:r>
              <a:rPr lang="en-GB" dirty="0">
                <a:solidFill>
                  <a:schemeClr val="bg1"/>
                </a:solidFill>
              </a:rPr>
              <a:t>– Jul/Aug </a:t>
            </a:r>
          </a:p>
          <a:p>
            <a:r>
              <a:rPr lang="en-GB" dirty="0" err="1">
                <a:solidFill>
                  <a:schemeClr val="bg1"/>
                </a:solidFill>
              </a:rPr>
              <a:t>Metageitnion</a:t>
            </a:r>
            <a:r>
              <a:rPr lang="en-GB" dirty="0">
                <a:solidFill>
                  <a:schemeClr val="bg1"/>
                </a:solidFill>
              </a:rPr>
              <a:t>- Aug/Sep </a:t>
            </a:r>
          </a:p>
          <a:p>
            <a:r>
              <a:rPr lang="en-GB" dirty="0" err="1">
                <a:solidFill>
                  <a:schemeClr val="bg1"/>
                </a:solidFill>
              </a:rPr>
              <a:t>Boedromion</a:t>
            </a:r>
            <a:r>
              <a:rPr lang="en-GB" dirty="0">
                <a:solidFill>
                  <a:schemeClr val="bg1"/>
                </a:solidFill>
              </a:rPr>
              <a:t>- Sep/Oct </a:t>
            </a:r>
          </a:p>
          <a:p>
            <a:r>
              <a:rPr lang="en-GB" dirty="0" err="1">
                <a:solidFill>
                  <a:schemeClr val="bg1"/>
                </a:solidFill>
              </a:rPr>
              <a:t>Pyanepsion</a:t>
            </a:r>
            <a:r>
              <a:rPr lang="en-GB" dirty="0">
                <a:solidFill>
                  <a:schemeClr val="bg1"/>
                </a:solidFill>
              </a:rPr>
              <a:t>- Oct/Nov </a:t>
            </a:r>
          </a:p>
          <a:p>
            <a:r>
              <a:rPr lang="en-GB" dirty="0" err="1">
                <a:solidFill>
                  <a:schemeClr val="bg1"/>
                </a:solidFill>
              </a:rPr>
              <a:t>Maemacterion</a:t>
            </a:r>
            <a:r>
              <a:rPr lang="en-GB" dirty="0">
                <a:solidFill>
                  <a:schemeClr val="bg1"/>
                </a:solidFill>
              </a:rPr>
              <a:t>- Nov/Dec </a:t>
            </a:r>
          </a:p>
          <a:p>
            <a:r>
              <a:rPr lang="en-GB" dirty="0" err="1">
                <a:solidFill>
                  <a:schemeClr val="bg1"/>
                </a:solidFill>
              </a:rPr>
              <a:t>Poseideon</a:t>
            </a:r>
            <a:r>
              <a:rPr lang="en-GB" dirty="0">
                <a:solidFill>
                  <a:schemeClr val="bg1"/>
                </a:solidFill>
              </a:rPr>
              <a:t>- Dec/Jan </a:t>
            </a:r>
          </a:p>
          <a:p>
            <a:r>
              <a:rPr lang="en-GB" dirty="0" err="1">
                <a:solidFill>
                  <a:schemeClr val="bg1"/>
                </a:solidFill>
              </a:rPr>
              <a:t>Gamelion</a:t>
            </a:r>
            <a:r>
              <a:rPr lang="en-GB" dirty="0">
                <a:solidFill>
                  <a:schemeClr val="bg1"/>
                </a:solidFill>
              </a:rPr>
              <a:t>- Jan/Feb </a:t>
            </a:r>
          </a:p>
          <a:p>
            <a:r>
              <a:rPr lang="en-GB" dirty="0" err="1">
                <a:solidFill>
                  <a:schemeClr val="bg1"/>
                </a:solidFill>
              </a:rPr>
              <a:t>Anthesterion</a:t>
            </a:r>
            <a:r>
              <a:rPr lang="en-GB" dirty="0">
                <a:solidFill>
                  <a:schemeClr val="bg1"/>
                </a:solidFill>
              </a:rPr>
              <a:t>- Feb/Mar </a:t>
            </a:r>
          </a:p>
          <a:p>
            <a:r>
              <a:rPr lang="en-GB" dirty="0" err="1">
                <a:solidFill>
                  <a:schemeClr val="bg1"/>
                </a:solidFill>
              </a:rPr>
              <a:t>Elaphebolion</a:t>
            </a:r>
            <a:r>
              <a:rPr lang="en-GB" dirty="0">
                <a:solidFill>
                  <a:schemeClr val="bg1"/>
                </a:solidFill>
              </a:rPr>
              <a:t>- Mar/Apr </a:t>
            </a:r>
          </a:p>
          <a:p>
            <a:r>
              <a:rPr lang="en-GB" dirty="0" err="1">
                <a:solidFill>
                  <a:schemeClr val="bg1"/>
                </a:solidFill>
              </a:rPr>
              <a:t>Mounychion</a:t>
            </a:r>
            <a:r>
              <a:rPr lang="en-GB" dirty="0">
                <a:solidFill>
                  <a:schemeClr val="bg1"/>
                </a:solidFill>
              </a:rPr>
              <a:t>- Apr/May </a:t>
            </a:r>
          </a:p>
          <a:p>
            <a:r>
              <a:rPr lang="en-GB" dirty="0" err="1">
                <a:solidFill>
                  <a:schemeClr val="bg1"/>
                </a:solidFill>
              </a:rPr>
              <a:t>Thargelion</a:t>
            </a:r>
            <a:r>
              <a:rPr lang="en-GB" dirty="0">
                <a:solidFill>
                  <a:schemeClr val="bg1"/>
                </a:solidFill>
              </a:rPr>
              <a:t>- May/Jun </a:t>
            </a:r>
          </a:p>
          <a:p>
            <a:r>
              <a:rPr lang="en-GB" dirty="0" err="1">
                <a:solidFill>
                  <a:schemeClr val="bg1"/>
                </a:solidFill>
              </a:rPr>
              <a:t>Scirophorion</a:t>
            </a:r>
            <a:r>
              <a:rPr lang="en-GB" dirty="0">
                <a:solidFill>
                  <a:schemeClr val="bg1"/>
                </a:solidFill>
              </a:rPr>
              <a:t>- Jun/Jul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848" y="1417638"/>
            <a:ext cx="4536504" cy="5280322"/>
          </a:xfrm>
        </p:spPr>
        <p:txBody>
          <a:bodyPr>
            <a:normAutofit fontScale="85000" lnSpcReduction="10000"/>
          </a:bodyPr>
          <a:lstStyle/>
          <a:p>
            <a:pPr marL="137160" indent="0">
              <a:buNone/>
            </a:pPr>
            <a:r>
              <a:rPr lang="en-GB" b="1" dirty="0" smtClean="0">
                <a:solidFill>
                  <a:schemeClr val="bg1"/>
                </a:solidFill>
              </a:rPr>
              <a:t>Roman calendar during Imperial period (reformed by Caesar) </a:t>
            </a:r>
          </a:p>
          <a:p>
            <a:r>
              <a:rPr lang="en-GB" dirty="0" err="1" smtClean="0">
                <a:solidFill>
                  <a:schemeClr val="bg1"/>
                </a:solidFill>
              </a:rPr>
              <a:t>Ianuarius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 err="1">
                <a:solidFill>
                  <a:schemeClr val="bg1"/>
                </a:solidFill>
              </a:rPr>
              <a:t>Februarius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r>
              <a:rPr lang="en-GB" dirty="0" err="1">
                <a:solidFill>
                  <a:schemeClr val="bg1"/>
                </a:solidFill>
              </a:rPr>
              <a:t>Martius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r>
              <a:rPr lang="en-GB" dirty="0" err="1">
                <a:solidFill>
                  <a:schemeClr val="bg1"/>
                </a:solidFill>
              </a:rPr>
              <a:t>Aprilis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(</a:t>
            </a:r>
            <a:r>
              <a:rPr lang="en-GB" dirty="0" err="1" smtClean="0">
                <a:solidFill>
                  <a:srgbClr val="FF0000"/>
                </a:solidFill>
              </a:rPr>
              <a:t>Neroneus</a:t>
            </a:r>
            <a:r>
              <a:rPr lang="en-GB" dirty="0" smtClean="0">
                <a:solidFill>
                  <a:schemeClr val="bg1"/>
                </a:solidFill>
              </a:rPr>
              <a:t>)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 err="1">
                <a:solidFill>
                  <a:schemeClr val="bg1"/>
                </a:solidFill>
              </a:rPr>
              <a:t>Maius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r>
              <a:rPr lang="en-GB" dirty="0" err="1">
                <a:solidFill>
                  <a:schemeClr val="bg1"/>
                </a:solidFill>
              </a:rPr>
              <a:t>Iunius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r>
              <a:rPr lang="en-GB" dirty="0" err="1">
                <a:solidFill>
                  <a:schemeClr val="bg1"/>
                </a:solidFill>
              </a:rPr>
              <a:t>Iulius</a:t>
            </a:r>
            <a:r>
              <a:rPr lang="en-GB" dirty="0">
                <a:solidFill>
                  <a:schemeClr val="bg1"/>
                </a:solidFill>
              </a:rPr>
              <a:t> (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originally </a:t>
            </a:r>
            <a:r>
              <a:rPr lang="en-GB" dirty="0" err="1">
                <a:solidFill>
                  <a:schemeClr val="accent2">
                    <a:lumMod val="75000"/>
                  </a:schemeClr>
                </a:solidFill>
              </a:rPr>
              <a:t>Quintilis</a:t>
            </a:r>
            <a:r>
              <a:rPr lang="en-GB" dirty="0">
                <a:solidFill>
                  <a:schemeClr val="bg1"/>
                </a:solidFill>
              </a:rPr>
              <a:t>) </a:t>
            </a:r>
          </a:p>
          <a:p>
            <a:r>
              <a:rPr lang="en-GB" dirty="0">
                <a:solidFill>
                  <a:schemeClr val="bg1"/>
                </a:solidFill>
              </a:rPr>
              <a:t>Augustus (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originally </a:t>
            </a:r>
            <a:r>
              <a:rPr lang="en-GB" dirty="0" err="1">
                <a:solidFill>
                  <a:schemeClr val="accent2">
                    <a:lumMod val="75000"/>
                  </a:schemeClr>
                </a:solidFill>
              </a:rPr>
              <a:t>Sextilis</a:t>
            </a:r>
            <a:r>
              <a:rPr lang="en-GB" dirty="0">
                <a:solidFill>
                  <a:schemeClr val="bg1"/>
                </a:solidFill>
              </a:rPr>
              <a:t>) </a:t>
            </a:r>
          </a:p>
          <a:p>
            <a:r>
              <a:rPr lang="en-GB" dirty="0">
                <a:solidFill>
                  <a:schemeClr val="bg1"/>
                </a:solidFill>
              </a:rPr>
              <a:t>September </a:t>
            </a:r>
            <a:r>
              <a:rPr lang="en-GB" dirty="0" smtClean="0">
                <a:solidFill>
                  <a:schemeClr val="bg1"/>
                </a:solidFill>
              </a:rPr>
              <a:t>(</a:t>
            </a:r>
            <a:r>
              <a:rPr lang="en-GB" dirty="0" smtClean="0">
                <a:solidFill>
                  <a:srgbClr val="FF0000"/>
                </a:solidFill>
              </a:rPr>
              <a:t>Tiberius</a:t>
            </a:r>
            <a:r>
              <a:rPr lang="en-GB" dirty="0" smtClean="0">
                <a:solidFill>
                  <a:schemeClr val="bg1"/>
                </a:solidFill>
              </a:rPr>
              <a:t>)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October </a:t>
            </a:r>
            <a:r>
              <a:rPr lang="en-GB" dirty="0" smtClean="0">
                <a:solidFill>
                  <a:srgbClr val="FF0000"/>
                </a:solidFill>
              </a:rPr>
              <a:t>(</a:t>
            </a:r>
            <a:r>
              <a:rPr lang="en-GB" dirty="0" err="1" smtClean="0">
                <a:solidFill>
                  <a:srgbClr val="FF0000"/>
                </a:solidFill>
              </a:rPr>
              <a:t>Livius</a:t>
            </a:r>
            <a:r>
              <a:rPr lang="en-GB" dirty="0" smtClean="0">
                <a:solidFill>
                  <a:srgbClr val="FF0000"/>
                </a:solidFill>
              </a:rPr>
              <a:t>)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November </a:t>
            </a:r>
          </a:p>
          <a:p>
            <a:r>
              <a:rPr lang="en-GB" dirty="0">
                <a:solidFill>
                  <a:schemeClr val="bg1"/>
                </a:solidFill>
              </a:rPr>
              <a:t>December </a:t>
            </a:r>
          </a:p>
        </p:txBody>
      </p:sp>
    </p:spTree>
    <p:extLst>
      <p:ext uri="{BB962C8B-B14F-4D97-AF65-F5344CB8AC3E}">
        <p14:creationId xmlns:p14="http://schemas.microsoft.com/office/powerpoint/2010/main" val="112049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Conceptions of the World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8" cy="2116832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Knowledge </a:t>
            </a:r>
            <a:r>
              <a:rPr lang="en-GB" dirty="0" smtClean="0">
                <a:solidFill>
                  <a:schemeClr val="bg1"/>
                </a:solidFill>
              </a:rPr>
              <a:t>increases </a:t>
            </a:r>
            <a:r>
              <a:rPr lang="en-GB" dirty="0">
                <a:solidFill>
                  <a:schemeClr val="bg1"/>
                </a:solidFill>
              </a:rPr>
              <a:t>with conquest and trade. 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Mediterranean remains best understood region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The </a:t>
            </a:r>
            <a:r>
              <a:rPr lang="en-GB" i="1" dirty="0" err="1" smtClean="0">
                <a:solidFill>
                  <a:schemeClr val="bg1"/>
                </a:solidFill>
              </a:rPr>
              <a:t>oikoumenē</a:t>
            </a:r>
            <a:r>
              <a:rPr lang="en-GB" dirty="0" smtClean="0">
                <a:solidFill>
                  <a:schemeClr val="bg1"/>
                </a:solidFill>
              </a:rPr>
              <a:t> (Greek term) – the inhabited world.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3458715"/>
            <a:ext cx="8208912" cy="3312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215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404664"/>
            <a:ext cx="4104456" cy="3312368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endParaRPr lang="en-GB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56" y="3714760"/>
            <a:ext cx="4003168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6500"/>
            <a:ext cx="367240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89756" y="3123401"/>
            <a:ext cx="4572000" cy="3231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500" dirty="0">
                <a:solidFill>
                  <a:schemeClr val="bg1"/>
                </a:solidFill>
              </a:rPr>
              <a:t>Based on </a:t>
            </a:r>
            <a:r>
              <a:rPr lang="en-GB" sz="1500" dirty="0" err="1">
                <a:solidFill>
                  <a:schemeClr val="bg1"/>
                </a:solidFill>
              </a:rPr>
              <a:t>Hecataeus</a:t>
            </a:r>
            <a:r>
              <a:rPr lang="en-GB" sz="1500" dirty="0">
                <a:solidFill>
                  <a:schemeClr val="bg1"/>
                </a:solidFill>
              </a:rPr>
              <a:t>‘ </a:t>
            </a:r>
            <a:r>
              <a:rPr lang="en-GB" sz="1500" i="1" dirty="0">
                <a:solidFill>
                  <a:schemeClr val="bg1"/>
                </a:solidFill>
              </a:rPr>
              <a:t>Circuit of the World </a:t>
            </a:r>
            <a:r>
              <a:rPr lang="en-GB" sz="1500" dirty="0">
                <a:solidFill>
                  <a:schemeClr val="bg1"/>
                </a:solidFill>
              </a:rPr>
              <a:t>– c.500 BC </a:t>
            </a:r>
          </a:p>
        </p:txBody>
      </p:sp>
      <p:sp>
        <p:nvSpPr>
          <p:cNvPr id="5" name="Rectangle 4"/>
          <p:cNvSpPr/>
          <p:nvPr/>
        </p:nvSpPr>
        <p:spPr>
          <a:xfrm>
            <a:off x="4584374" y="6285235"/>
            <a:ext cx="439248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500" dirty="0">
                <a:solidFill>
                  <a:schemeClr val="bg1"/>
                </a:solidFill>
              </a:rPr>
              <a:t>Based on Claudius Ptolemy‘s </a:t>
            </a:r>
            <a:r>
              <a:rPr lang="en-GB" sz="1500" i="1" dirty="0">
                <a:solidFill>
                  <a:schemeClr val="bg1"/>
                </a:solidFill>
              </a:rPr>
              <a:t>Geography </a:t>
            </a:r>
            <a:r>
              <a:rPr lang="en-GB" sz="1500" dirty="0">
                <a:solidFill>
                  <a:schemeClr val="bg1"/>
                </a:solidFill>
              </a:rPr>
              <a:t>c.150 AD 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756" y="3573016"/>
            <a:ext cx="400316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373" y="414895"/>
            <a:ext cx="4265599" cy="287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32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404664"/>
            <a:ext cx="4038600" cy="6192688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“</a:t>
            </a:r>
            <a:r>
              <a:rPr lang="en-GB" dirty="0" err="1" smtClean="0">
                <a:solidFill>
                  <a:schemeClr val="bg1"/>
                </a:solidFill>
              </a:rPr>
              <a:t>Ctesias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writes … of a tribe of men called the </a:t>
            </a:r>
            <a:r>
              <a:rPr lang="en-GB" dirty="0" err="1">
                <a:solidFill>
                  <a:schemeClr val="bg1"/>
                </a:solidFill>
              </a:rPr>
              <a:t>Monocoli</a:t>
            </a:r>
            <a:r>
              <a:rPr lang="en-GB" dirty="0">
                <a:solidFill>
                  <a:schemeClr val="bg1"/>
                </a:solidFill>
              </a:rPr>
              <a:t>, who have only one leg and hop with amazing speed. These people are also called the Shadow-feet, because when the weather is hot they lie on their backs stretched out on the ground and protect themselves by the shade of their feet</a:t>
            </a:r>
            <a:r>
              <a:rPr lang="en-GB" dirty="0" smtClean="0">
                <a:solidFill>
                  <a:schemeClr val="bg1"/>
                </a:solidFill>
              </a:rPr>
              <a:t>.” </a:t>
            </a:r>
            <a:r>
              <a:rPr lang="en-GB" dirty="0">
                <a:solidFill>
                  <a:schemeClr val="bg1"/>
                </a:solidFill>
              </a:rPr>
              <a:t>– </a:t>
            </a:r>
            <a:r>
              <a:rPr lang="en-GB" b="1" dirty="0">
                <a:solidFill>
                  <a:schemeClr val="bg1"/>
                </a:solidFill>
              </a:rPr>
              <a:t>Pliny </a:t>
            </a:r>
            <a:r>
              <a:rPr lang="en-GB" b="1" i="1" dirty="0">
                <a:solidFill>
                  <a:schemeClr val="bg1"/>
                </a:solidFill>
              </a:rPr>
              <a:t>Natural History </a:t>
            </a:r>
            <a:r>
              <a:rPr lang="en-GB" b="1" dirty="0">
                <a:solidFill>
                  <a:schemeClr val="bg1"/>
                </a:solidFill>
              </a:rPr>
              <a:t>7.21-23.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888432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932040" y="5733256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Image from the Nuremberg Chronicle (1493). </a:t>
            </a:r>
          </a:p>
        </p:txBody>
      </p:sp>
    </p:spTree>
    <p:extLst>
      <p:ext uri="{BB962C8B-B14F-4D97-AF65-F5344CB8AC3E}">
        <p14:creationId xmlns:p14="http://schemas.microsoft.com/office/powerpoint/2010/main" val="346729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The City as Civilisation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0" y="1556792"/>
            <a:ext cx="5004048" cy="5256584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Main centre around, Capitoline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and Palatine hills: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Seven hills: </a:t>
            </a:r>
          </a:p>
          <a:p>
            <a:pPr lvl="2"/>
            <a:r>
              <a:rPr lang="en-GB" dirty="0" smtClean="0">
                <a:solidFill>
                  <a:schemeClr val="bg1"/>
                </a:solidFill>
              </a:rPr>
              <a:t>Palatine, Capitoline, Aventine, Caelian, Esquiline Viminal, and Quirinal hills. </a:t>
            </a:r>
          </a:p>
          <a:p>
            <a:endParaRPr lang="en-GB" sz="1100" dirty="0"/>
          </a:p>
          <a:p>
            <a:r>
              <a:rPr lang="en-GB" dirty="0" smtClean="0">
                <a:solidFill>
                  <a:schemeClr val="bg1"/>
                </a:solidFill>
              </a:rPr>
              <a:t>Estimates for population of Rome during </a:t>
            </a:r>
            <a:r>
              <a:rPr lang="en-GB" dirty="0">
                <a:solidFill>
                  <a:schemeClr val="bg1"/>
                </a:solidFill>
              </a:rPr>
              <a:t>first and second centuries </a:t>
            </a:r>
            <a:r>
              <a:rPr lang="en-GB" dirty="0" smtClean="0">
                <a:solidFill>
                  <a:schemeClr val="bg1"/>
                </a:solidFill>
              </a:rPr>
              <a:t>AD – c. 750,000 to somewhat over 1 </a:t>
            </a:r>
            <a:r>
              <a:rPr lang="en-GB" dirty="0">
                <a:solidFill>
                  <a:schemeClr val="bg1"/>
                </a:solidFill>
              </a:rPr>
              <a:t>million </a:t>
            </a:r>
            <a:r>
              <a:rPr lang="en-GB" dirty="0" smtClean="0">
                <a:solidFill>
                  <a:schemeClr val="bg1"/>
                </a:solidFill>
              </a:rPr>
              <a:t>people.</a:t>
            </a:r>
          </a:p>
          <a:p>
            <a:endParaRPr lang="en-GB" sz="11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Compare: 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Alexandria 300,000-600,000? </a:t>
            </a:r>
            <a:endParaRPr lang="en-GB" dirty="0" smtClean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Roman Carthage 500,000? </a:t>
            </a:r>
            <a:endParaRPr lang="en-GB" dirty="0" smtClean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Antioch-on-the-Orontes (Syria) 200,000? </a:t>
            </a:r>
            <a:endParaRPr lang="en-GB" dirty="0" smtClean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Most cities in the Mediterranean world far smaller. </a:t>
            </a:r>
            <a:endParaRPr lang="en-GB" dirty="0">
              <a:solidFill>
                <a:schemeClr val="bg1"/>
              </a:solidFill>
            </a:endParaRPr>
          </a:p>
          <a:p>
            <a:pPr lvl="1"/>
            <a:endParaRPr lang="en-GB" dirty="0">
              <a:solidFill>
                <a:schemeClr val="bg1"/>
              </a:solidFill>
            </a:endParaRPr>
          </a:p>
          <a:p>
            <a:pPr lvl="1"/>
            <a:endParaRPr lang="en-GB" dirty="0">
              <a:solidFill>
                <a:schemeClr val="bg1"/>
              </a:solidFill>
            </a:endParaRPr>
          </a:p>
          <a:p>
            <a:pPr lvl="1"/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0808"/>
            <a:ext cx="3836347" cy="4958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537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2776"/>
            <a:ext cx="8424936" cy="4896584"/>
          </a:xfrm>
        </p:spPr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 algn="ctr">
              <a:buNone/>
            </a:pPr>
            <a:r>
              <a:rPr lang="en-GB" sz="6000" b="1" dirty="0" smtClean="0">
                <a:solidFill>
                  <a:schemeClr val="bg1"/>
                </a:solidFill>
              </a:rPr>
              <a:t>Module Format</a:t>
            </a:r>
          </a:p>
          <a:p>
            <a:pPr algn="ctr">
              <a:buNone/>
            </a:pPr>
            <a:endParaRPr lang="en-GB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Lecture-Workshop Format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844824"/>
            <a:ext cx="8928992" cy="5013176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Block teaching module – </a:t>
            </a:r>
            <a:r>
              <a:rPr lang="en-GB" dirty="0" smtClean="0">
                <a:solidFill>
                  <a:schemeClr val="bg1"/>
                </a:solidFill>
              </a:rPr>
              <a:t>c. </a:t>
            </a:r>
            <a:r>
              <a:rPr lang="en-GB" dirty="0" smtClean="0">
                <a:solidFill>
                  <a:schemeClr val="bg1"/>
                </a:solidFill>
              </a:rPr>
              <a:t>3 </a:t>
            </a:r>
            <a:r>
              <a:rPr lang="en-GB" dirty="0" smtClean="0">
                <a:solidFill>
                  <a:schemeClr val="bg1"/>
                </a:solidFill>
              </a:rPr>
              <a:t>hour sessions.</a:t>
            </a:r>
          </a:p>
          <a:p>
            <a:endParaRPr lang="en-GB" sz="12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Short lectures with workshop activities. </a:t>
            </a:r>
          </a:p>
          <a:p>
            <a:pPr lvl="1"/>
            <a:r>
              <a:rPr lang="en-GB" sz="2700" dirty="0" smtClean="0">
                <a:solidFill>
                  <a:schemeClr val="bg1"/>
                </a:solidFill>
              </a:rPr>
              <a:t>Suggestions for preparatory reading are on Moodle, you may find it useful to do prior to the sessions.</a:t>
            </a:r>
            <a:endParaRPr lang="en-GB" sz="2700" dirty="0" smtClean="0">
              <a:solidFill>
                <a:schemeClr val="bg1"/>
              </a:solidFill>
            </a:endParaRPr>
          </a:p>
          <a:p>
            <a:pPr lvl="1"/>
            <a:r>
              <a:rPr lang="en-GB" sz="2700" dirty="0" smtClean="0">
                <a:solidFill>
                  <a:schemeClr val="bg1"/>
                </a:solidFill>
              </a:rPr>
              <a:t>Additionally some general bibliography relating to the themes covered will be included at the end of the lecture slides.</a:t>
            </a:r>
          </a:p>
          <a:p>
            <a:pPr lvl="1"/>
            <a:r>
              <a:rPr lang="en-GB" sz="2700" dirty="0" smtClean="0">
                <a:solidFill>
                  <a:schemeClr val="bg1"/>
                </a:solidFill>
              </a:rPr>
              <a:t>A number of different participatory activities will be included in the module.</a:t>
            </a:r>
          </a:p>
          <a:p>
            <a:pPr lvl="1"/>
            <a:endParaRPr lang="en-GB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98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Assessment Portfolio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1520" y="1417638"/>
            <a:ext cx="8640960" cy="5251722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Part 1</a:t>
            </a:r>
          </a:p>
          <a:p>
            <a:pPr lvl="1"/>
            <a:r>
              <a:rPr lang="en-GB" b="1" dirty="0" smtClean="0">
                <a:solidFill>
                  <a:schemeClr val="bg1"/>
                </a:solidFill>
              </a:rPr>
              <a:t>Assessment</a:t>
            </a:r>
            <a:r>
              <a:rPr lang="en-GB" b="1" dirty="0">
                <a:solidFill>
                  <a:schemeClr val="bg1"/>
                </a:solidFill>
              </a:rPr>
              <a:t>: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Multiple choice quizzes – 5 in total, top two highest marks awarded – 40</a:t>
            </a:r>
            <a:r>
              <a:rPr lang="en-GB" b="1" dirty="0" smtClean="0">
                <a:solidFill>
                  <a:schemeClr val="bg1"/>
                </a:solidFill>
              </a:rPr>
              <a:t>%</a:t>
            </a:r>
          </a:p>
          <a:p>
            <a:pPr lvl="2"/>
            <a:r>
              <a:rPr lang="en-GB" b="1" dirty="0" smtClean="0">
                <a:solidFill>
                  <a:schemeClr val="bg1"/>
                </a:solidFill>
              </a:rPr>
              <a:t>Session 4, 6, 8, 10 and 13</a:t>
            </a:r>
          </a:p>
          <a:p>
            <a:pPr lvl="1"/>
            <a:endParaRPr lang="en-GB" sz="1300" b="1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Part 2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 </a:t>
            </a:r>
            <a:r>
              <a:rPr lang="en-GB" b="1" dirty="0" smtClean="0">
                <a:solidFill>
                  <a:schemeClr val="bg1"/>
                </a:solidFill>
              </a:rPr>
              <a:t>Assessment</a:t>
            </a:r>
            <a:r>
              <a:rPr lang="en-GB" b="1" dirty="0">
                <a:solidFill>
                  <a:schemeClr val="bg1"/>
                </a:solidFill>
              </a:rPr>
              <a:t>: Oral review (5 mins) – 10</a:t>
            </a:r>
            <a:r>
              <a:rPr lang="en-GB" b="1" dirty="0" smtClean="0">
                <a:solidFill>
                  <a:schemeClr val="bg1"/>
                </a:solidFill>
              </a:rPr>
              <a:t>%</a:t>
            </a:r>
          </a:p>
          <a:p>
            <a:pPr lvl="2"/>
            <a:r>
              <a:rPr lang="en-GB" b="1" dirty="0" smtClean="0">
                <a:solidFill>
                  <a:schemeClr val="bg1"/>
                </a:solidFill>
              </a:rPr>
              <a:t>Session 5</a:t>
            </a:r>
          </a:p>
          <a:p>
            <a:pPr lvl="1"/>
            <a:endParaRPr lang="en-GB" sz="1300" b="1" dirty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Part 3</a:t>
            </a:r>
          </a:p>
          <a:p>
            <a:pPr lvl="1"/>
            <a:r>
              <a:rPr lang="en-GB" b="1" dirty="0" smtClean="0">
                <a:solidFill>
                  <a:schemeClr val="bg1"/>
                </a:solidFill>
              </a:rPr>
              <a:t>Assessment: Group presentation (15 minutes, with 5 minutes of questions) 25%</a:t>
            </a:r>
          </a:p>
          <a:p>
            <a:pPr lvl="2"/>
            <a:r>
              <a:rPr lang="en-GB" b="1" dirty="0" smtClean="0">
                <a:solidFill>
                  <a:schemeClr val="bg1"/>
                </a:solidFill>
              </a:rPr>
              <a:t>Session 12</a:t>
            </a:r>
          </a:p>
          <a:p>
            <a:endParaRPr lang="en-GB" sz="1200" dirty="0" smtClean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Part 4</a:t>
            </a:r>
          </a:p>
          <a:p>
            <a:pPr lvl="1"/>
            <a:r>
              <a:rPr lang="en-GB" b="1" dirty="0" smtClean="0">
                <a:solidFill>
                  <a:schemeClr val="bg1"/>
                </a:solidFill>
              </a:rPr>
              <a:t>Assessment</a:t>
            </a:r>
            <a:r>
              <a:rPr lang="en-GB" b="1" dirty="0">
                <a:solidFill>
                  <a:schemeClr val="bg1"/>
                </a:solidFill>
              </a:rPr>
              <a:t>: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Take home exam (1,000 words) – 25</a:t>
            </a:r>
            <a:r>
              <a:rPr lang="en-GB" b="1" dirty="0" smtClean="0">
                <a:solidFill>
                  <a:schemeClr val="bg1"/>
                </a:solidFill>
              </a:rPr>
              <a:t>%</a:t>
            </a:r>
          </a:p>
          <a:p>
            <a:pPr lvl="2"/>
            <a:r>
              <a:rPr lang="en-GB" b="1" dirty="0" smtClean="0">
                <a:solidFill>
                  <a:schemeClr val="bg1"/>
                </a:solidFill>
              </a:rPr>
              <a:t>Session 16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307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Useful Reading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709160"/>
          </a:xfrm>
        </p:spPr>
        <p:txBody>
          <a:bodyPr/>
          <a:lstStyle/>
          <a:p>
            <a:r>
              <a:rPr lang="en-GB" dirty="0" err="1">
                <a:solidFill>
                  <a:schemeClr val="bg1"/>
                </a:solidFill>
              </a:rPr>
              <a:t>Naerebout</a:t>
            </a:r>
            <a:r>
              <a:rPr lang="en-GB" dirty="0">
                <a:solidFill>
                  <a:schemeClr val="bg1"/>
                </a:solidFill>
              </a:rPr>
              <a:t>, F. G. and </a:t>
            </a:r>
            <a:r>
              <a:rPr lang="en-GB" dirty="0" err="1">
                <a:solidFill>
                  <a:schemeClr val="bg1"/>
                </a:solidFill>
              </a:rPr>
              <a:t>Singor</a:t>
            </a:r>
            <a:r>
              <a:rPr lang="en-GB" dirty="0">
                <a:solidFill>
                  <a:schemeClr val="bg1"/>
                </a:solidFill>
              </a:rPr>
              <a:t>, H. W. 2014: </a:t>
            </a:r>
            <a:r>
              <a:rPr lang="en-GB" i="1" dirty="0">
                <a:solidFill>
                  <a:schemeClr val="bg1"/>
                </a:solidFill>
              </a:rPr>
              <a:t>Antiquity: Greeks and Romans in Context</a:t>
            </a:r>
            <a:r>
              <a:rPr lang="en-GB" dirty="0">
                <a:solidFill>
                  <a:schemeClr val="bg1"/>
                </a:solidFill>
              </a:rPr>
              <a:t>. London: Wiley. – read introduction. </a:t>
            </a:r>
          </a:p>
          <a:p>
            <a:endParaRPr lang="en-GB" sz="1200" dirty="0" smtClean="0">
              <a:solidFill>
                <a:schemeClr val="bg1"/>
              </a:solidFill>
            </a:endParaRPr>
          </a:p>
          <a:p>
            <a:r>
              <a:rPr lang="en-GB" dirty="0" err="1" smtClean="0">
                <a:solidFill>
                  <a:schemeClr val="bg1"/>
                </a:solidFill>
              </a:rPr>
              <a:t>Ripat</a:t>
            </a:r>
            <a:r>
              <a:rPr lang="en-GB" dirty="0" smtClean="0">
                <a:solidFill>
                  <a:schemeClr val="bg1"/>
                </a:solidFill>
              </a:rPr>
              <a:t>, P. 2014: “The Development of Roman Social History”, </a:t>
            </a:r>
            <a:r>
              <a:rPr lang="en-GB" sz="2600" dirty="0">
                <a:solidFill>
                  <a:prstClr val="black"/>
                </a:solidFill>
              </a:rPr>
              <a:t>in </a:t>
            </a:r>
            <a:r>
              <a:rPr lang="en-GB" sz="2600" i="1" dirty="0">
                <a:solidFill>
                  <a:prstClr val="black"/>
                </a:solidFill>
              </a:rPr>
              <a:t>Themes in Roman Society and Culture </a:t>
            </a:r>
            <a:r>
              <a:rPr lang="en-GB" sz="2600" dirty="0">
                <a:solidFill>
                  <a:prstClr val="black"/>
                </a:solidFill>
              </a:rPr>
              <a:t>(eds., Gibbs, M., Nikolic, M., and </a:t>
            </a:r>
            <a:r>
              <a:rPr lang="en-GB" sz="2600" dirty="0" err="1">
                <a:solidFill>
                  <a:prstClr val="black"/>
                </a:solidFill>
              </a:rPr>
              <a:t>Ripat</a:t>
            </a:r>
            <a:r>
              <a:rPr lang="en-GB" sz="2600" dirty="0">
                <a:solidFill>
                  <a:prstClr val="black"/>
                </a:solidFill>
              </a:rPr>
              <a:t>, P.), Oxford</a:t>
            </a:r>
            <a:r>
              <a:rPr lang="en-GB" sz="2600" dirty="0" smtClean="0">
                <a:solidFill>
                  <a:prstClr val="black"/>
                </a:solidFill>
              </a:rPr>
              <a:t>: 1-22.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</a:p>
          <a:p>
            <a:endParaRPr lang="en-GB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57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1132</Words>
  <Application>Microsoft Office PowerPoint</Application>
  <PresentationFormat>On-screen Show (4:3)</PresentationFormat>
  <Paragraphs>183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Book Antiqua</vt:lpstr>
      <vt:lpstr>Lucida Sans</vt:lpstr>
      <vt:lpstr>Wingdings</vt:lpstr>
      <vt:lpstr>Wingdings 2</vt:lpstr>
      <vt:lpstr>Wingdings 3</vt:lpstr>
      <vt:lpstr>Apex</vt:lpstr>
      <vt:lpstr>Everyday Life in Ancient Rome</vt:lpstr>
      <vt:lpstr>What is Social History?</vt:lpstr>
      <vt:lpstr>Thematic Focus</vt:lpstr>
      <vt:lpstr>Chronology</vt:lpstr>
      <vt:lpstr>The Source Material</vt:lpstr>
      <vt:lpstr>Why Social History? </vt:lpstr>
      <vt:lpstr>Culture and Politics Intertwined </vt:lpstr>
      <vt:lpstr>PowerPoint Presentation</vt:lpstr>
      <vt:lpstr>Notions of Time</vt:lpstr>
      <vt:lpstr>Calendars</vt:lpstr>
      <vt:lpstr>Conceptions of the World</vt:lpstr>
      <vt:lpstr>PowerPoint Presentation</vt:lpstr>
      <vt:lpstr>PowerPoint Presentation</vt:lpstr>
      <vt:lpstr>The City as Civilisation</vt:lpstr>
      <vt:lpstr>PowerPoint Presentation</vt:lpstr>
      <vt:lpstr>Lecture-Workshop Format</vt:lpstr>
      <vt:lpstr>Assessment Portfolio</vt:lpstr>
      <vt:lpstr>Useful Reading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Athens and Rome: Life and Culture in Classical Antiquity</dc:title>
  <dc:creator>Matt</dc:creator>
  <cp:lastModifiedBy>Matthew Cobb</cp:lastModifiedBy>
  <cp:revision>170</cp:revision>
  <dcterms:created xsi:type="dcterms:W3CDTF">2013-09-21T13:02:02Z</dcterms:created>
  <dcterms:modified xsi:type="dcterms:W3CDTF">2018-12-23T21:47:02Z</dcterms:modified>
</cp:coreProperties>
</file>