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83" r:id="rId3"/>
    <p:sldId id="282" r:id="rId4"/>
    <p:sldId id="261" r:id="rId5"/>
    <p:sldId id="262" r:id="rId6"/>
    <p:sldId id="263" r:id="rId7"/>
    <p:sldId id="265" r:id="rId8"/>
    <p:sldId id="266" r:id="rId9"/>
    <p:sldId id="267" r:id="rId10"/>
    <p:sldId id="297" r:id="rId11"/>
    <p:sldId id="271" r:id="rId12"/>
    <p:sldId id="272" r:id="rId13"/>
    <p:sldId id="273" r:id="rId14"/>
    <p:sldId id="293" r:id="rId15"/>
    <p:sldId id="274" r:id="rId16"/>
    <p:sldId id="287" r:id="rId17"/>
    <p:sldId id="275" r:id="rId18"/>
    <p:sldId id="288" r:id="rId19"/>
    <p:sldId id="276" r:id="rId20"/>
    <p:sldId id="290" r:id="rId21"/>
    <p:sldId id="277" r:id="rId22"/>
    <p:sldId id="291" r:id="rId23"/>
    <p:sldId id="278" r:id="rId24"/>
    <p:sldId id="292" r:id="rId25"/>
    <p:sldId id="294" r:id="rId26"/>
    <p:sldId id="257" r:id="rId27"/>
    <p:sldId id="280" r:id="rId28"/>
    <p:sldId id="28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8" autoAdjust="0"/>
    <p:restoredTop sz="67130" autoAdjust="0"/>
  </p:normalViewPr>
  <p:slideViewPr>
    <p:cSldViewPr snapToGrid="0">
      <p:cViewPr varScale="1">
        <p:scale>
          <a:sx n="73" d="100"/>
          <a:sy n="73" d="100"/>
        </p:scale>
        <p:origin x="20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notesMaster" Target="notesMasters/notesMaster1.xml"/><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37432-21C4-4467-A379-01CEE6C3ABAF}" type="datetimeFigureOut">
              <a:rPr lang="en-GB" smtClean="0"/>
              <a:t>01/05/2019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695DF-DD2C-4D2D-AF96-7590631D328A}" type="slidenum">
              <a:rPr lang="en-GB" smtClean="0"/>
              <a:t>‹#›</a:t>
            </a:fld>
            <a:endParaRPr lang="en-GB"/>
          </a:p>
        </p:txBody>
      </p:sp>
    </p:spTree>
    <p:extLst>
      <p:ext uri="{BB962C8B-B14F-4D97-AF65-F5344CB8AC3E}">
        <p14:creationId xmlns:p14="http://schemas.microsoft.com/office/powerpoint/2010/main" val="2847706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a:t>
            </a:fld>
            <a:endParaRPr lang="en-GB"/>
          </a:p>
        </p:txBody>
      </p:sp>
    </p:spTree>
    <p:extLst>
      <p:ext uri="{BB962C8B-B14F-4D97-AF65-F5344CB8AC3E}">
        <p14:creationId xmlns:p14="http://schemas.microsoft.com/office/powerpoint/2010/main" val="429235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3</a:t>
            </a:fld>
            <a:endParaRPr lang="en-GB"/>
          </a:p>
        </p:txBody>
      </p:sp>
    </p:spTree>
    <p:extLst>
      <p:ext uri="{BB962C8B-B14F-4D97-AF65-F5344CB8AC3E}">
        <p14:creationId xmlns:p14="http://schemas.microsoft.com/office/powerpoint/2010/main" val="17021741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a:t>
            </a:r>
            <a:r>
              <a:rPr lang="en-GB" dirty="0" smtClean="0"/>
              <a:t>mammals.</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4</a:t>
            </a:fld>
            <a:endParaRPr lang="en-GB"/>
          </a:p>
        </p:txBody>
      </p:sp>
    </p:spTree>
    <p:extLst>
      <p:ext uri="{BB962C8B-B14F-4D97-AF65-F5344CB8AC3E}">
        <p14:creationId xmlns:p14="http://schemas.microsoft.com/office/powerpoint/2010/main" val="29177923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E0269E-BB40-45E1-9C4F-15DC85CD1B51}" type="slidenum">
              <a:rPr lang="en-GB" altLang="en-US">
                <a:solidFill>
                  <a:prstClr val="black"/>
                </a:solidFill>
              </a:rPr>
              <a:pPr/>
              <a:t>5</a:t>
            </a:fld>
            <a:endParaRPr lang="en-GB" altLang="en-US">
              <a:solidFill>
                <a:prstClr val="black"/>
              </a:solidFill>
            </a:endParaRPr>
          </a:p>
        </p:txBody>
      </p:sp>
      <p:sp>
        <p:nvSpPr>
          <p:cNvPr id="9218" name="Rectangle 2"/>
          <p:cNvSpPr>
            <a:spLocks noGrp="1" noRot="1" noChangeAspect="1" noChangeArrowheads="1" noTextEdit="1"/>
          </p:cNvSpPr>
          <p:nvPr>
            <p:ph type="sldImg"/>
          </p:nvPr>
        </p:nvSpPr>
        <p:spPr>
          <a:ln/>
        </p:spPr>
      </p:sp>
      <p:sp>
        <p:nvSpPr>
          <p:cNvPr id="9219" name="Rectangle 3"/>
          <p:cNvSpPr>
            <a:spLocks noGrp="1" noChangeArrowheads="1"/>
          </p:cNvSpPr>
          <p:nvPr>
            <p:ph type="body" idx="1"/>
          </p:nvPr>
        </p:nvSpPr>
        <p:spPr/>
        <p:txBody>
          <a:bodyPr/>
          <a:lstStyle/>
          <a:p>
            <a:r>
              <a:rPr lang="en-GB" altLang="en-US"/>
              <a:t>The concept of culture has developed from anthropology. Although people may not be consciously aware of culture, it still has a pervasive influence over their behaviour and actions</a:t>
            </a:r>
          </a:p>
        </p:txBody>
      </p:sp>
    </p:spTree>
    <p:extLst>
      <p:ext uri="{BB962C8B-B14F-4D97-AF65-F5344CB8AC3E}">
        <p14:creationId xmlns:p14="http://schemas.microsoft.com/office/powerpoint/2010/main" val="2128106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6</a:t>
            </a:fld>
            <a:endParaRPr lang="en-GB"/>
          </a:p>
        </p:txBody>
      </p:sp>
    </p:spTree>
    <p:extLst>
      <p:ext uri="{BB962C8B-B14F-4D97-AF65-F5344CB8AC3E}">
        <p14:creationId xmlns:p14="http://schemas.microsoft.com/office/powerpoint/2010/main" val="2842354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7</a:t>
            </a:fld>
            <a:endParaRPr lang="en-GB"/>
          </a:p>
        </p:txBody>
      </p:sp>
    </p:spTree>
    <p:extLst>
      <p:ext uri="{BB962C8B-B14F-4D97-AF65-F5344CB8AC3E}">
        <p14:creationId xmlns:p14="http://schemas.microsoft.com/office/powerpoint/2010/main" val="1970714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8</a:t>
            </a:fld>
            <a:endParaRPr lang="en-GB"/>
          </a:p>
        </p:txBody>
      </p:sp>
    </p:spTree>
    <p:extLst>
      <p:ext uri="{BB962C8B-B14F-4D97-AF65-F5344CB8AC3E}">
        <p14:creationId xmlns:p14="http://schemas.microsoft.com/office/powerpoint/2010/main" val="678759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9</a:t>
            </a:fld>
            <a:endParaRPr lang="en-GB"/>
          </a:p>
        </p:txBody>
      </p:sp>
    </p:spTree>
    <p:extLst>
      <p:ext uri="{BB962C8B-B14F-4D97-AF65-F5344CB8AC3E}">
        <p14:creationId xmlns:p14="http://schemas.microsoft.com/office/powerpoint/2010/main" val="3817000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u="none" strike="noStrike" kern="1200" dirty="0" err="1" smtClean="0">
                <a:solidFill>
                  <a:schemeClr val="tx1"/>
                </a:solidFill>
                <a:effectLst/>
                <a:latin typeface="+mn-lt"/>
                <a:ea typeface="+mn-ea"/>
                <a:cs typeface="+mn-cs"/>
              </a:rPr>
              <a:t>Mindtools</a:t>
            </a:r>
            <a:r>
              <a:rPr lang="en-GB" sz="1200" b="0" i="0" u="none" strike="noStrike" kern="1200" dirty="0" smtClean="0">
                <a:solidFill>
                  <a:schemeClr val="tx1"/>
                </a:solidFill>
                <a:effectLst/>
                <a:latin typeface="+mn-lt"/>
                <a:ea typeface="+mn-ea"/>
                <a:cs typeface="+mn-cs"/>
              </a:rPr>
              <a:t> (ND):</a:t>
            </a:r>
          </a:p>
          <a:p>
            <a:pPr fontAlgn="base"/>
            <a:r>
              <a:rPr lang="en-GB" sz="1200" b="0" i="0" u="none" strike="noStrike" kern="1200" dirty="0" smtClean="0">
                <a:solidFill>
                  <a:schemeClr val="tx1"/>
                </a:solidFill>
                <a:effectLst/>
                <a:latin typeface="+mn-lt"/>
                <a:ea typeface="+mn-ea"/>
                <a:cs typeface="+mn-cs"/>
              </a:rPr>
              <a:t>Whether you can define it or not, you know that culture exists. It's that ethereal something that hangs in the air and influences how work gets done, critically affects project success or failure, says who fits in and who doesn't, and determines the overall mood of the company.</a:t>
            </a:r>
          </a:p>
          <a:p>
            <a:pPr fontAlgn="base"/>
            <a:r>
              <a:rPr lang="en-GB" sz="1200" b="0" i="0" u="none" strike="noStrike" kern="1200" dirty="0" smtClean="0">
                <a:solidFill>
                  <a:schemeClr val="tx1"/>
                </a:solidFill>
                <a:effectLst/>
                <a:latin typeface="+mn-lt"/>
                <a:ea typeface="+mn-ea"/>
                <a:cs typeface="+mn-cs"/>
              </a:rPr>
              <a:t>Culture often becomes the focus of attention during periods of organisational change – when companies merge and their cultures clash, for example, or when growth and other strategic change mean that the existing culture becomes inappropriate, and hinders rather than supports progress. In more static environments, cultural issues may be responsible for low morale, absenteeism or high staff turnover, with all of the adverse effects those can have on productivity.</a:t>
            </a:r>
          </a:p>
          <a:p>
            <a:pPr fontAlgn="base"/>
            <a:r>
              <a:rPr lang="en-GB" sz="1200" b="0" i="0" u="none" strike="noStrike" kern="1200" dirty="0" smtClean="0">
                <a:solidFill>
                  <a:schemeClr val="tx1"/>
                </a:solidFill>
                <a:effectLst/>
                <a:latin typeface="+mn-lt"/>
                <a:ea typeface="+mn-ea"/>
                <a:cs typeface="+mn-cs"/>
              </a:rPr>
              <a:t>So, for all its elusiveness, corporate culture can have a huge impact on an organisation's work environment and output. This is why so much research has been done to pinpoint exactly what makes an effective corporate culture, and how to go about changing a culture that isn't working.</a:t>
            </a:r>
          </a:p>
          <a:p>
            <a:pPr fontAlgn="base"/>
            <a:r>
              <a:rPr lang="en-GB" sz="1200" b="0" i="0" u="none" strike="noStrike" kern="1200" dirty="0" smtClean="0">
                <a:solidFill>
                  <a:schemeClr val="tx1"/>
                </a:solidFill>
                <a:effectLst/>
                <a:latin typeface="+mn-lt"/>
                <a:ea typeface="+mn-ea"/>
                <a:cs typeface="+mn-cs"/>
              </a:rPr>
              <a:t>Fortunately, while corporate culture can be elusive, approaches have been developed to help us look at it. Such approaches can play a key role in formulating strategy or planning change.</a:t>
            </a:r>
          </a:p>
          <a:p>
            <a:pPr fontAlgn="base"/>
            <a:r>
              <a:rPr lang="en-GB" sz="1200" b="0" i="0" u="none" strike="noStrike" kern="1200" dirty="0" smtClean="0">
                <a:solidFill>
                  <a:schemeClr val="tx1"/>
                </a:solidFill>
                <a:effectLst/>
                <a:latin typeface="+mn-lt"/>
                <a:ea typeface="+mn-ea"/>
                <a:cs typeface="+mn-cs"/>
              </a:rPr>
              <a:t>The Cultural Web, developed by Gerry Johnson and </a:t>
            </a:r>
            <a:r>
              <a:rPr lang="en-GB" sz="1200" b="0" i="0" u="none" strike="noStrike" kern="1200" dirty="0" err="1" smtClean="0">
                <a:solidFill>
                  <a:schemeClr val="tx1"/>
                </a:solidFill>
                <a:effectLst/>
                <a:latin typeface="+mn-lt"/>
                <a:ea typeface="+mn-ea"/>
                <a:cs typeface="+mn-cs"/>
              </a:rPr>
              <a:t>Kevan</a:t>
            </a:r>
            <a:r>
              <a:rPr lang="en-GB" sz="1200" b="0" i="0" u="none" strike="noStrike" kern="1200" dirty="0" smtClean="0">
                <a:solidFill>
                  <a:schemeClr val="tx1"/>
                </a:solidFill>
                <a:effectLst/>
                <a:latin typeface="+mn-lt"/>
                <a:ea typeface="+mn-ea"/>
                <a:cs typeface="+mn-cs"/>
              </a:rPr>
              <a:t> Scholes in 1992, provides one such approach for looking at and changing your organisation's culture. Using it, you can expose cultural assumptions and practices, and set to work aligning organisational elements with one another, and with your strategy.</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10</a:t>
            </a:fld>
            <a:endParaRPr lang="en-GB"/>
          </a:p>
        </p:txBody>
      </p:sp>
    </p:spTree>
    <p:extLst>
      <p:ext uri="{BB962C8B-B14F-4D97-AF65-F5344CB8AC3E}">
        <p14:creationId xmlns:p14="http://schemas.microsoft.com/office/powerpoint/2010/main" val="452363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11</a:t>
            </a:fld>
            <a:endParaRPr lang="en-GB"/>
          </a:p>
        </p:txBody>
      </p:sp>
    </p:spTree>
    <p:extLst>
      <p:ext uri="{BB962C8B-B14F-4D97-AF65-F5344CB8AC3E}">
        <p14:creationId xmlns:p14="http://schemas.microsoft.com/office/powerpoint/2010/main" val="961490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and actions of people that signal acceptable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behaviour</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is controlled. These include financial systems, quality systems, and rewards (including the way they are measured and distributed within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a:ln>
                  <a:noFill/>
                </a:ln>
                <a:solidFill>
                  <a:prstClr val="black"/>
                </a:solidFill>
                <a:effectLst/>
                <a:uLnTx/>
                <a:uFillTx/>
                <a:latin typeface="+mn-lt"/>
                <a:ea typeface="+mn-ea"/>
                <a:cs typeface="+mn-cs"/>
              </a:rPr>
              <a:t>.)</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err="1" smtClean="0">
                <a:ln>
                  <a:noFill/>
                </a:ln>
                <a:solidFill>
                  <a:prstClr val="black"/>
                </a:solidFill>
                <a:effectLst/>
                <a:uLnTx/>
                <a:uFillTx/>
                <a:latin typeface="+mn-lt"/>
                <a:ea typeface="+mn-ea"/>
                <a:cs typeface="+mn-cs"/>
              </a:rPr>
              <a:t>Organisational</a:t>
            </a:r>
            <a:r>
              <a:rPr kumimoji="0" lang="en-US" sz="1200" b="1"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1" i="0" u="none" strike="noStrike" kern="1200" cap="none" spc="0" normalizeH="0" baseline="0" noProof="0" dirty="0">
                <a:ln>
                  <a:noFill/>
                </a:ln>
                <a:solidFill>
                  <a:prstClr val="black"/>
                </a:solidFill>
                <a:effectLst/>
                <a:uLnTx/>
                <a:uFillTx/>
                <a:latin typeface="+mn-lt"/>
                <a:ea typeface="+mn-ea"/>
                <a:cs typeface="+mn-cs"/>
              </a:rPr>
              <a:t>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a:t>
            </a:r>
            <a:r>
              <a:rPr kumimoji="0" lang="en-US" sz="1200" b="0" i="0" u="none" strike="noStrike" kern="1200" cap="none" spc="0" normalizeH="0" baseline="0" noProof="0" dirty="0" err="1" smtClean="0">
                <a:ln>
                  <a:noFill/>
                </a:ln>
                <a:solidFill>
                  <a:prstClr val="black"/>
                </a:solidFill>
                <a:effectLst/>
                <a:uLnTx/>
                <a:uFillTx/>
                <a:latin typeface="+mn-lt"/>
                <a:ea typeface="+mn-ea"/>
                <a:cs typeface="+mn-cs"/>
              </a:rPr>
              <a:t>organisation</a:t>
            </a:r>
            <a:r>
              <a:rPr kumimoji="0" lang="en-US" sz="1200" b="0" i="0" u="none" strike="noStrike" kern="1200" cap="none" spc="0" normalizeH="0" baseline="0" noProof="0" dirty="0" smtClean="0">
                <a:ln>
                  <a:noFill/>
                </a:ln>
                <a:solidFill>
                  <a:prstClr val="black"/>
                </a:solidFill>
                <a:effectLst/>
                <a:uLnTx/>
                <a:uFillTx/>
                <a:latin typeface="+mn-lt"/>
                <a:ea typeface="+mn-ea"/>
                <a:cs typeface="+mn-cs"/>
              </a:rPr>
              <a:t> </a:t>
            </a:r>
            <a:r>
              <a:rPr kumimoji="0" lang="en-US" sz="1200" b="0" i="0" u="none" strike="noStrike" kern="1200" cap="none" spc="0" normalizeH="0" baseline="0" noProof="0" dirty="0">
                <a:ln>
                  <a:noFill/>
                </a:ln>
                <a:solidFill>
                  <a:prstClr val="black"/>
                </a:solidFill>
                <a:effectLst/>
                <a:uLnTx/>
                <a:uFillTx/>
                <a:latin typeface="+mn-lt"/>
                <a:ea typeface="+mn-ea"/>
                <a:cs typeface="+mn-cs"/>
              </a:rPr>
              <a:t>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0" i="0" u="none" strike="noStrike" kern="1200" cap="none" spc="0" normalizeH="0" baseline="0" noProof="0" dirty="0">
                <a:ln>
                  <a:noFill/>
                </a:ln>
                <a:solidFill>
                  <a:prstClr val="black"/>
                </a:solidFill>
                <a:effectLst/>
                <a:uLnTx/>
                <a:uFillTx/>
                <a:latin typeface="+mn-lt"/>
                <a:ea typeface="+mn-ea"/>
                <a:cs typeface="+mn-cs"/>
              </a:rPr>
              <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B2A66423-77F2-4977-BBDF-C29087EED842}" type="slidenum">
              <a:rPr lang="en-GB" smtClean="0"/>
              <a:t>12</a:t>
            </a:fld>
            <a:endParaRPr lang="en-GB"/>
          </a:p>
        </p:txBody>
      </p:sp>
    </p:spTree>
    <p:extLst>
      <p:ext uri="{BB962C8B-B14F-4D97-AF65-F5344CB8AC3E}">
        <p14:creationId xmlns:p14="http://schemas.microsoft.com/office/powerpoint/2010/main" val="3418936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13</a:t>
            </a:fld>
            <a:endParaRPr lang="en-GB" altLang="en-US" sz="1200"/>
          </a:p>
        </p:txBody>
      </p:sp>
    </p:spTree>
    <p:extLst>
      <p:ext uri="{BB962C8B-B14F-4D97-AF65-F5344CB8AC3E}">
        <p14:creationId xmlns:p14="http://schemas.microsoft.com/office/powerpoint/2010/main" val="1024891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14</a:t>
            </a:fld>
            <a:endParaRPr lang="en-GB"/>
          </a:p>
        </p:txBody>
      </p:sp>
    </p:spTree>
    <p:extLst>
      <p:ext uri="{BB962C8B-B14F-4D97-AF65-F5344CB8AC3E}">
        <p14:creationId xmlns:p14="http://schemas.microsoft.com/office/powerpoint/2010/main" val="3747735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15</a:t>
            </a:fld>
            <a:endParaRPr lang="en-GB" altLang="en-US" sz="1200"/>
          </a:p>
        </p:txBody>
      </p:sp>
    </p:spTree>
    <p:extLst>
      <p:ext uri="{BB962C8B-B14F-4D97-AF65-F5344CB8AC3E}">
        <p14:creationId xmlns:p14="http://schemas.microsoft.com/office/powerpoint/2010/main" val="1499153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16</a:t>
            </a:fld>
            <a:endParaRPr lang="en-GB"/>
          </a:p>
        </p:txBody>
      </p:sp>
    </p:spTree>
    <p:extLst>
      <p:ext uri="{BB962C8B-B14F-4D97-AF65-F5344CB8AC3E}">
        <p14:creationId xmlns:p14="http://schemas.microsoft.com/office/powerpoint/2010/main" val="27212874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r>
              <a:rPr lang="en-US" altLang="en-US"/>
              <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17</a:t>
            </a:fld>
            <a:endParaRPr lang="en-GB" altLang="en-US" sz="1200"/>
          </a:p>
        </p:txBody>
      </p:sp>
    </p:spTree>
    <p:extLst>
      <p:ext uri="{BB962C8B-B14F-4D97-AF65-F5344CB8AC3E}">
        <p14:creationId xmlns:p14="http://schemas.microsoft.com/office/powerpoint/2010/main" val="33204127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18</a:t>
            </a:fld>
            <a:endParaRPr lang="en-GB"/>
          </a:p>
        </p:txBody>
      </p:sp>
    </p:spTree>
    <p:extLst>
      <p:ext uri="{BB962C8B-B14F-4D97-AF65-F5344CB8AC3E}">
        <p14:creationId xmlns:p14="http://schemas.microsoft.com/office/powerpoint/2010/main" val="27446091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Control systems </a:t>
            </a:r>
            <a:r>
              <a:rPr lang="en-GB" altLang="en-US" dirty="0"/>
              <a:t>– the measurement and reward systems which emphasise what is important to monitor, and to focus attention and activity on (quality of services)</a:t>
            </a:r>
          </a:p>
          <a:p>
            <a:pPr>
              <a:spcBef>
                <a:spcPct val="0"/>
              </a:spcBef>
            </a:pPr>
            <a:endParaRPr lang="en-US" altLang="en-US" dirty="0"/>
          </a:p>
          <a:p>
            <a:pPr>
              <a:spcBef>
                <a:spcPct val="0"/>
              </a:spcBef>
            </a:pPr>
            <a:endParaRPr lang="en-US" altLang="en-US" dirty="0"/>
          </a:p>
          <a:p>
            <a:pPr>
              <a:spcBef>
                <a:spcPct val="0"/>
              </a:spcBef>
            </a:pPr>
            <a:r>
              <a:rPr lang="en-US" altLang="en-US" dirty="0"/>
              <a:t>Examples:</a:t>
            </a:r>
          </a:p>
          <a:p>
            <a:pPr>
              <a:spcBef>
                <a:spcPct val="0"/>
              </a:spcBef>
            </a:pPr>
            <a:r>
              <a:rPr lang="en-US" altLang="en-US" i="1" dirty="0"/>
              <a:t>Costs are highly controlled, and customers are billed for parts down to the last screw.</a:t>
            </a:r>
            <a:r>
              <a:rPr lang="en-US" altLang="en-US" dirty="0"/>
              <a:t/>
            </a:r>
            <a:br>
              <a:rPr lang="en-US" altLang="en-US" dirty="0"/>
            </a:br>
            <a:endParaRPr lang="en-US" altLang="en-US" dirty="0"/>
          </a:p>
          <a:p>
            <a:pPr>
              <a:spcBef>
                <a:spcPct val="0"/>
              </a:spcBef>
            </a:pPr>
            <a:r>
              <a:rPr lang="en-US" altLang="en-US" i="1" dirty="0"/>
              <a:t>Quality is not emphasized. Getting the work done with the least amount of direct costs is the goal.</a:t>
            </a:r>
            <a:r>
              <a:rPr lang="en-US" altLang="en-US" dirty="0"/>
              <a:t> </a:t>
            </a:r>
            <a:br>
              <a:rPr lang="en-US" altLang="en-US" dirty="0"/>
            </a:br>
            <a:endParaRPr lang="en-US" altLang="en-US" dirty="0"/>
          </a:p>
          <a:p>
            <a:pPr>
              <a:spcBef>
                <a:spcPct val="0"/>
              </a:spcBef>
            </a:pPr>
            <a:r>
              <a:rPr lang="en-US" altLang="en-US" i="1" dirty="0"/>
              <a:t>Employees docked pay if their quotes/estimates are more than 10% out. </a:t>
            </a:r>
            <a:endParaRPr lang="en-US" altLang="en-US" dirty="0"/>
          </a:p>
          <a:p>
            <a:pPr>
              <a:spcBef>
                <a:spcPct val="0"/>
              </a:spcBef>
            </a:pPr>
            <a:endParaRPr lang="en-GB" altLang="en-US" dirty="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79307D49-F89A-4C6B-BDCB-2B623D6A978A}" type="slidenum">
              <a:rPr lang="en-GB" altLang="en-US" sz="1200"/>
              <a:pPr eaLnBrk="1" hangingPunct="1"/>
              <a:t>19</a:t>
            </a:fld>
            <a:endParaRPr lang="en-GB" altLang="en-US" sz="1200"/>
          </a:p>
        </p:txBody>
      </p:sp>
    </p:spTree>
    <p:extLst>
      <p:ext uri="{BB962C8B-B14F-4D97-AF65-F5344CB8AC3E}">
        <p14:creationId xmlns:p14="http://schemas.microsoft.com/office/powerpoint/2010/main" val="16872264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20</a:t>
            </a:fld>
            <a:endParaRPr lang="en-GB"/>
          </a:p>
        </p:txBody>
      </p:sp>
    </p:spTree>
    <p:extLst>
      <p:ext uri="{BB962C8B-B14F-4D97-AF65-F5344CB8AC3E}">
        <p14:creationId xmlns:p14="http://schemas.microsoft.com/office/powerpoint/2010/main" val="33977224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Power structures </a:t>
            </a:r>
            <a:r>
              <a:rPr lang="en-GB" altLang="en-US" i="1" dirty="0"/>
              <a:t>– the most powerful individuals or groups in the organisation, perhaps based on position or seniority, etc.</a:t>
            </a:r>
          </a:p>
          <a:p>
            <a:pPr>
              <a:spcBef>
                <a:spcPct val="0"/>
              </a:spcBef>
            </a:pPr>
            <a:endParaRPr lang="en-US" altLang="en-US" i="1" dirty="0"/>
          </a:p>
          <a:p>
            <a:pPr>
              <a:spcBef>
                <a:spcPct val="0"/>
              </a:spcBef>
            </a:pPr>
            <a:endParaRPr lang="en-US" altLang="en-US" i="1" dirty="0"/>
          </a:p>
          <a:p>
            <a:pPr>
              <a:spcBef>
                <a:spcPct val="0"/>
              </a:spcBef>
            </a:pPr>
            <a:endParaRPr lang="en-US" altLang="en-US" i="1" dirty="0"/>
          </a:p>
          <a:p>
            <a:pPr>
              <a:spcBef>
                <a:spcPct val="0"/>
              </a:spcBef>
            </a:pPr>
            <a:r>
              <a:rPr lang="en-US" altLang="en-US" i="1" dirty="0"/>
              <a:t>The owner believes in a low cost, high profit model, and is prepared to lose repeat customers.</a:t>
            </a:r>
            <a:r>
              <a:rPr lang="en-US" altLang="en-US" dirty="0"/>
              <a:t/>
            </a:r>
            <a:br>
              <a:rPr lang="en-US" altLang="en-US" dirty="0"/>
            </a:br>
            <a:r>
              <a:rPr lang="en-US" altLang="en-US" i="1" dirty="0"/>
              <a:t>The threat of docked pay keeps mechanics working with this model</a:t>
            </a: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012EC6B3-6019-4FBF-8075-CC0513CE9957}" type="slidenum">
              <a:rPr lang="en-GB" altLang="en-US" sz="1200"/>
              <a:pPr eaLnBrk="1" hangingPunct="1"/>
              <a:t>21</a:t>
            </a:fld>
            <a:endParaRPr lang="en-GB" altLang="en-US" sz="1200"/>
          </a:p>
        </p:txBody>
      </p:sp>
    </p:spTree>
    <p:extLst>
      <p:ext uri="{BB962C8B-B14F-4D97-AF65-F5344CB8AC3E}">
        <p14:creationId xmlns:p14="http://schemas.microsoft.com/office/powerpoint/2010/main" val="30290471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22</a:t>
            </a:fld>
            <a:endParaRPr lang="en-GB"/>
          </a:p>
        </p:txBody>
      </p:sp>
    </p:spTree>
    <p:extLst>
      <p:ext uri="{BB962C8B-B14F-4D97-AF65-F5344CB8AC3E}">
        <p14:creationId xmlns:p14="http://schemas.microsoft.com/office/powerpoint/2010/main" val="27762933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Organisation structure – </a:t>
            </a:r>
            <a:r>
              <a:rPr lang="en-GB" altLang="en-US" i="1" dirty="0"/>
              <a:t>which reflects power structures and delineate important relationships and activities within the organisation, and involve both formal and informal systems</a:t>
            </a:r>
          </a:p>
          <a:p>
            <a:pPr marL="0" marR="0" indent="0" algn="l" defTabSz="914400" rtl="0" eaLnBrk="1" fontAlgn="auto" latinLnBrk="0" hangingPunct="1">
              <a:lnSpc>
                <a:spcPct val="100000"/>
              </a:lnSpc>
              <a:spcBef>
                <a:spcPct val="0"/>
              </a:spcBef>
              <a:spcAft>
                <a:spcPts val="0"/>
              </a:spcAft>
              <a:buClrTx/>
              <a:buSzTx/>
              <a:buFontTx/>
              <a:buNone/>
              <a:tabLst/>
              <a:defRPr/>
            </a:pPr>
            <a:endParaRPr lang="en-US" altLang="en-US" dirty="0"/>
          </a:p>
          <a:p>
            <a:pPr marL="0" marR="0" indent="0" algn="l" defTabSz="914400" rtl="0" eaLnBrk="1" fontAlgn="auto" latinLnBrk="0" hangingPunct="1">
              <a:lnSpc>
                <a:spcPct val="100000"/>
              </a:lnSpc>
              <a:spcBef>
                <a:spcPct val="0"/>
              </a:spcBef>
              <a:spcAft>
                <a:spcPts val="0"/>
              </a:spcAft>
              <a:buClrTx/>
              <a:buSzTx/>
              <a:buFontTx/>
              <a:buNone/>
              <a:tabLst/>
              <a:defRPr/>
            </a:pPr>
            <a:r>
              <a:rPr lang="en-US" altLang="en-US" dirty="0"/>
              <a:t>Examples:</a:t>
            </a:r>
          </a:p>
          <a:p>
            <a:pPr>
              <a:spcBef>
                <a:spcPct val="0"/>
              </a:spcBef>
            </a:pPr>
            <a:endParaRPr lang="en-US" altLang="en-US" i="1" dirty="0"/>
          </a:p>
          <a:p>
            <a:pPr>
              <a:spcBef>
                <a:spcPct val="0"/>
              </a:spcBef>
            </a:pPr>
            <a:r>
              <a:rPr lang="en-US" altLang="en-US" i="1" dirty="0"/>
              <a:t>Flat structure - Owner, Head Mechanic, Mechanics, Reception</a:t>
            </a:r>
            <a:r>
              <a:rPr lang="en-US" altLang="en-US" dirty="0"/>
              <a:t>.</a:t>
            </a:r>
            <a:br>
              <a:rPr lang="en-US" altLang="en-US" dirty="0"/>
            </a:br>
            <a:endParaRPr lang="en-US" altLang="en-US" dirty="0"/>
          </a:p>
          <a:p>
            <a:pPr>
              <a:spcBef>
                <a:spcPct val="0"/>
              </a:spcBef>
            </a:pPr>
            <a:r>
              <a:rPr lang="en-US" altLang="en-US" i="1" dirty="0"/>
              <a:t>The receptionist is the owner's wife so she goes straight to him with some customer complaints.</a:t>
            </a:r>
            <a:r>
              <a:rPr lang="en-US" altLang="en-US" dirty="0"/>
              <a:t/>
            </a:r>
            <a:br>
              <a:rPr lang="en-US" altLang="en-US" dirty="0"/>
            </a:br>
            <a:endParaRPr lang="en-US" altLang="en-US" dirty="0"/>
          </a:p>
          <a:p>
            <a:pPr>
              <a:spcBef>
                <a:spcPct val="0"/>
              </a:spcBef>
            </a:pPr>
            <a:r>
              <a:rPr lang="en-US" altLang="en-US" i="1" dirty="0"/>
              <a:t>It's each mechanic for himself - no sharing tools or supplies, little teamwork</a:t>
            </a:r>
            <a:endParaRPr lang="en-US" altLang="en-US" dirty="0"/>
          </a:p>
          <a:p>
            <a:pPr>
              <a:spcBef>
                <a:spcPct val="0"/>
              </a:spcBef>
            </a:pPr>
            <a:endParaRPr lang="en-GB" altLang="en-US" dirty="0"/>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D50BE097-D6B6-416E-96BE-357A0898EF7D}" type="slidenum">
              <a:rPr lang="en-GB" altLang="en-US" sz="1200"/>
              <a:pPr eaLnBrk="1" hangingPunct="1"/>
              <a:t>23</a:t>
            </a:fld>
            <a:endParaRPr lang="en-GB" altLang="en-US" sz="1200"/>
          </a:p>
        </p:txBody>
      </p:sp>
    </p:spTree>
    <p:extLst>
      <p:ext uri="{BB962C8B-B14F-4D97-AF65-F5344CB8AC3E}">
        <p14:creationId xmlns:p14="http://schemas.microsoft.com/office/powerpoint/2010/main" val="42186523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24</a:t>
            </a:fld>
            <a:endParaRPr lang="en-GB"/>
          </a:p>
        </p:txBody>
      </p:sp>
    </p:spTree>
    <p:extLst>
      <p:ext uri="{BB962C8B-B14F-4D97-AF65-F5344CB8AC3E}">
        <p14:creationId xmlns:p14="http://schemas.microsoft.com/office/powerpoint/2010/main" val="3065725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CD695DF-DD2C-4D2D-AF96-7590631D328A}" type="slidenum">
              <a:rPr lang="en-GB" smtClean="0"/>
              <a:t>25</a:t>
            </a:fld>
            <a:endParaRPr lang="en-GB"/>
          </a:p>
        </p:txBody>
      </p:sp>
    </p:spTree>
    <p:extLst>
      <p:ext uri="{BB962C8B-B14F-4D97-AF65-F5344CB8AC3E}">
        <p14:creationId xmlns:p14="http://schemas.microsoft.com/office/powerpoint/2010/main" val="149241189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26</a:t>
            </a:fld>
            <a:endParaRPr lang="en-GB"/>
          </a:p>
        </p:txBody>
      </p:sp>
    </p:spTree>
    <p:extLst>
      <p:ext uri="{BB962C8B-B14F-4D97-AF65-F5344CB8AC3E}">
        <p14:creationId xmlns:p14="http://schemas.microsoft.com/office/powerpoint/2010/main" val="12566772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 general example is required from any working environment. Then a more specific example for their own</a:t>
            </a:r>
            <a:r>
              <a:rPr lang="en-GB" baseline="0" dirty="0"/>
              <a:t> organisational workplace.</a:t>
            </a:r>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27</a:t>
            </a:fld>
            <a:endParaRPr lang="en-GB"/>
          </a:p>
        </p:txBody>
      </p:sp>
    </p:spTree>
    <p:extLst>
      <p:ext uri="{BB962C8B-B14F-4D97-AF65-F5344CB8AC3E}">
        <p14:creationId xmlns:p14="http://schemas.microsoft.com/office/powerpoint/2010/main" val="14942667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28</a:t>
            </a:fld>
            <a:endParaRPr lang="en-GB"/>
          </a:p>
        </p:txBody>
      </p:sp>
    </p:spTree>
    <p:extLst>
      <p:ext uri="{BB962C8B-B14F-4D97-AF65-F5344CB8AC3E}">
        <p14:creationId xmlns:p14="http://schemas.microsoft.com/office/powerpoint/2010/main" val="3613344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4" Type="http://schemas.openxmlformats.org/officeDocument/2006/relationships/image" Target="../media/image5.png"/><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F0D85AC-E3E9-41F0-BEFD-89D6FD2AC1DF}" type="datetimeFigureOut">
              <a:rPr lang="en-GB" smtClean="0"/>
              <a:t>01/05/2019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932007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95094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F0D85AC-E3E9-41F0-BEFD-89D6FD2AC1DF}" type="datetimeFigureOut">
              <a:rPr lang="en-GB" smtClean="0"/>
              <a:t>01/05/2019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31897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0D85AC-E3E9-41F0-BEFD-89D6FD2AC1DF}" type="datetimeFigureOut">
              <a:rPr lang="en-GB" smtClean="0"/>
              <a:t>01/05/2019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4108178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F0D85AC-E3E9-41F0-BEFD-89D6FD2AC1DF}" type="datetimeFigureOut">
              <a:rPr lang="en-GB" smtClean="0"/>
              <a:t>01/05/2019</a:t>
            </a:fld>
            <a:endParaRPr lang="en-GB"/>
          </a:p>
        </p:txBody>
      </p:sp>
      <p:sp>
        <p:nvSpPr>
          <p:cNvPr id="9" name="Slide Number Placeholder 8"/>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40987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F0D85AC-E3E9-41F0-BEFD-89D6FD2AC1DF}" type="datetimeFigureOut">
              <a:rPr lang="en-GB" smtClean="0"/>
              <a:t>01/05/2019</a:t>
            </a:fld>
            <a:endParaRPr lang="en-GB"/>
          </a:p>
        </p:txBody>
      </p:sp>
      <p:sp>
        <p:nvSpPr>
          <p:cNvPr id="5" name="Slide Number Placeholder 4"/>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31411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0D85AC-E3E9-41F0-BEFD-89D6FD2AC1DF}" type="datetimeFigureOut">
              <a:rPr lang="en-GB" smtClean="0"/>
              <a:t>01/05/2019</a:t>
            </a:fld>
            <a:endParaRPr lang="en-GB"/>
          </a:p>
        </p:txBody>
      </p:sp>
      <p:sp>
        <p:nvSpPr>
          <p:cNvPr id="4" name="Slide Number Placeholder 3"/>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895668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01/05/2019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30394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F0D85AC-E3E9-41F0-BEFD-89D6FD2AC1DF}" type="datetimeFigureOut">
              <a:rPr lang="en-GB" smtClean="0"/>
              <a:t>01/05/2019</a:t>
            </a:fld>
            <a:endParaRPr lang="en-GB"/>
          </a:p>
        </p:txBody>
      </p:sp>
      <p:sp>
        <p:nvSpPr>
          <p:cNvPr id="7" name="Slide Number Placeholder 6"/>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2438190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15018448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F0D85AC-E3E9-41F0-BEFD-89D6FD2AC1DF}" type="datetimeFigureOut">
              <a:rPr lang="en-GB" smtClean="0"/>
              <a:t>01/05/2019</a:t>
            </a:fld>
            <a:endParaRPr lang="en-GB"/>
          </a:p>
        </p:txBody>
      </p:sp>
      <p:sp>
        <p:nvSpPr>
          <p:cNvPr id="6" name="Slide Number Placeholder 5"/>
          <p:cNvSpPr>
            <a:spLocks noGrp="1"/>
          </p:cNvSpPr>
          <p:nvPr>
            <p:ph type="sldNum" sz="quarter" idx="12"/>
          </p:nvPr>
        </p:nvSpPr>
        <p:spPr/>
        <p:txBody>
          <a:bodyPr/>
          <a:lstStyle/>
          <a:p>
            <a:fld id="{A475C4B1-BD14-47A9-A6E7-22AAF31D5855}" type="slidenum">
              <a:rPr lang="en-GB" smtClean="0"/>
              <a:t>‹#›</a:t>
            </a:fld>
            <a:endParaRPr lang="en-GB"/>
          </a:p>
        </p:txBody>
      </p:sp>
    </p:spTree>
    <p:extLst>
      <p:ext uri="{BB962C8B-B14F-4D97-AF65-F5344CB8AC3E}">
        <p14:creationId xmlns:p14="http://schemas.microsoft.com/office/powerpoint/2010/main" val="3279291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a:t>Click to edit Master title style</a:t>
            </a:r>
            <a:endParaRPr lang="en-US" dirty="0"/>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4964896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114300" y="-261938"/>
            <a:ext cx="2089151"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Index slide</a:t>
            </a:r>
          </a:p>
        </p:txBody>
      </p:sp>
      <p:grpSp>
        <p:nvGrpSpPr>
          <p:cNvPr id="5" name="Groep 56" hidden="1"/>
          <p:cNvGrpSpPr>
            <a:grpSpLocks/>
          </p:cNvGrpSpPr>
          <p:nvPr/>
        </p:nvGrpSpPr>
        <p:grpSpPr bwMode="auto">
          <a:xfrm>
            <a:off x="12492567" y="106363"/>
            <a:ext cx="3972984" cy="5918200"/>
            <a:chOff x="9234062" y="-92622"/>
            <a:chExt cx="2979308" cy="5917970"/>
          </a:xfrm>
        </p:grpSpPr>
        <p:sp>
          <p:nvSpPr>
            <p:cNvPr id="6" name="Tekstvak 33"/>
            <p:cNvSpPr txBox="1">
              <a:spLocks noChangeArrowheads="1"/>
            </p:cNvSpPr>
            <p:nvPr/>
          </p:nvSpPr>
          <p:spPr bwMode="auto">
            <a:xfrm>
              <a:off x="9438820" y="896352"/>
              <a:ext cx="2068213" cy="430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527765" y="820313"/>
            <a:ext cx="11103403"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540779" y="1210970"/>
            <a:ext cx="11088789"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17560486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5"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F0D85AC-E3E9-41F0-BEFD-89D6FD2AC1DF}" type="datetimeFigureOut">
              <a:rPr lang="en-GB" smtClean="0"/>
              <a:t>01/05/2019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475C4B1-BD14-47A9-A6E7-22AAF31D5855}" type="slidenum">
              <a:rPr lang="en-GB" smtClean="0"/>
              <a:t>‹#›</a:t>
            </a:fld>
            <a:endParaRPr lang="en-GB"/>
          </a:p>
        </p:txBody>
      </p:sp>
    </p:spTree>
    <p:extLst>
      <p:ext uri="{BB962C8B-B14F-4D97-AF65-F5344CB8AC3E}">
        <p14:creationId xmlns:p14="http://schemas.microsoft.com/office/powerpoint/2010/main" val="4931295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hyperlink" Target="http://www.marketingteacher.com/what-is-marketing-2/"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8.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 Id="rId3"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BMSK5005 –</a:t>
            </a:r>
            <a:br>
              <a:rPr lang="en-GB" dirty="0"/>
            </a:br>
            <a:r>
              <a:rPr lang="en-GB" dirty="0"/>
              <a:t>Workplace Culture and its impact on Organisational Efficiency</a:t>
            </a:r>
          </a:p>
        </p:txBody>
      </p:sp>
      <p:sp>
        <p:nvSpPr>
          <p:cNvPr id="3" name="Subtitle 2"/>
          <p:cNvSpPr>
            <a:spLocks noGrp="1"/>
          </p:cNvSpPr>
          <p:nvPr>
            <p:ph type="subTitle" idx="1"/>
          </p:nvPr>
        </p:nvSpPr>
        <p:spPr/>
        <p:txBody>
          <a:bodyPr/>
          <a:lstStyle/>
          <a:p>
            <a:r>
              <a:rPr lang="en-GB" dirty="0"/>
              <a:t>Session </a:t>
            </a:r>
            <a:r>
              <a:rPr lang="en-GB" dirty="0" smtClean="0"/>
              <a:t>2</a:t>
            </a:r>
            <a:endParaRPr lang="en-GB" dirty="0"/>
          </a:p>
        </p:txBody>
      </p:sp>
    </p:spTree>
    <p:extLst>
      <p:ext uri="{BB962C8B-B14F-4D97-AF65-F5344CB8AC3E}">
        <p14:creationId xmlns:p14="http://schemas.microsoft.com/office/powerpoint/2010/main" val="2081174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Last time</a:t>
            </a:r>
            <a:endParaRPr lang="en-GB" dirty="0"/>
          </a:p>
        </p:txBody>
      </p:sp>
      <p:sp>
        <p:nvSpPr>
          <p:cNvPr id="3" name="Content Placeholder 2"/>
          <p:cNvSpPr>
            <a:spLocks noGrp="1"/>
          </p:cNvSpPr>
          <p:nvPr>
            <p:ph idx="1"/>
          </p:nvPr>
        </p:nvSpPr>
        <p:spPr/>
        <p:txBody>
          <a:bodyPr/>
          <a:lstStyle/>
          <a:p>
            <a:r>
              <a:rPr lang="en-GB" dirty="0" smtClean="0"/>
              <a:t>We introduced the basic concept of ‘What is culture’ and our perception of it.</a:t>
            </a:r>
            <a:endParaRPr lang="en-GB" dirty="0"/>
          </a:p>
        </p:txBody>
      </p:sp>
    </p:spTree>
    <p:extLst>
      <p:ext uri="{BB962C8B-B14F-4D97-AF65-F5344CB8AC3E}">
        <p14:creationId xmlns:p14="http://schemas.microsoft.com/office/powerpoint/2010/main" val="4077430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This Week</a:t>
            </a:r>
            <a:endParaRPr lang="en-GB" dirty="0"/>
          </a:p>
        </p:txBody>
      </p:sp>
      <p:sp>
        <p:nvSpPr>
          <p:cNvPr id="8" name="Content Placeholder 7"/>
          <p:cNvSpPr>
            <a:spLocks noGrp="1"/>
          </p:cNvSpPr>
          <p:nvPr>
            <p:ph idx="1"/>
          </p:nvPr>
        </p:nvSpPr>
        <p:spPr/>
        <p:txBody>
          <a:bodyPr>
            <a:normAutofit/>
          </a:bodyPr>
          <a:lstStyle/>
          <a:p>
            <a:pPr marL="0" indent="0">
              <a:buNone/>
            </a:pPr>
            <a:r>
              <a:rPr lang="en-GB" dirty="0" smtClean="0"/>
              <a:t>We will look at :</a:t>
            </a:r>
          </a:p>
          <a:p>
            <a:pPr marL="0" indent="0">
              <a:buNone/>
            </a:pPr>
            <a:endParaRPr lang="en-GB" dirty="0" smtClean="0"/>
          </a:p>
          <a:p>
            <a:pPr>
              <a:buFont typeface="Arial" charset="0"/>
              <a:buChar char="•"/>
            </a:pPr>
            <a:r>
              <a:rPr lang="en-GB" dirty="0" smtClean="0"/>
              <a:t>Culture Models</a:t>
            </a:r>
          </a:p>
          <a:p>
            <a:pPr>
              <a:buFont typeface="Arial" charset="0"/>
              <a:buChar char="•"/>
            </a:pPr>
            <a:r>
              <a:rPr lang="en-GB" dirty="0" smtClean="0"/>
              <a:t>Cultural environment</a:t>
            </a:r>
            <a:r>
              <a:rPr lang="en-GB" dirty="0" smtClean="0"/>
              <a:t>  </a:t>
            </a:r>
          </a:p>
          <a:p>
            <a:pPr>
              <a:buFont typeface="Arial" charset="0"/>
              <a:buChar char="•"/>
            </a:pPr>
            <a:r>
              <a:rPr lang="en-GB" dirty="0" smtClean="0"/>
              <a:t>The core elements of organisational culture</a:t>
            </a:r>
            <a:endParaRPr lang="en-GB" dirty="0"/>
          </a:p>
        </p:txBody>
      </p:sp>
    </p:spTree>
    <p:extLst>
      <p:ext uri="{BB962C8B-B14F-4D97-AF65-F5344CB8AC3E}">
        <p14:creationId xmlns:p14="http://schemas.microsoft.com/office/powerpoint/2010/main" val="3005745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57400" y="772589"/>
            <a:ext cx="7860415" cy="3744416"/>
          </a:xfrm>
          <a:prstGeom prst="rect">
            <a:avLst/>
          </a:prstGeom>
        </p:spPr>
      </p:pic>
    </p:spTree>
    <p:extLst>
      <p:ext uri="{BB962C8B-B14F-4D97-AF65-F5344CB8AC3E}">
        <p14:creationId xmlns:p14="http://schemas.microsoft.com/office/powerpoint/2010/main" val="18788447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143298" y="115193"/>
            <a:ext cx="7772400" cy="762000"/>
          </a:xfrm>
        </p:spPr>
        <p:txBody>
          <a:bodyPr>
            <a:normAutofit/>
          </a:bodyPr>
          <a:lstStyle/>
          <a:p>
            <a:r>
              <a:rPr lang="en-GB" altLang="en-US" sz="3600" b="1" dirty="0"/>
              <a:t>Cultural environment</a:t>
            </a:r>
          </a:p>
        </p:txBody>
      </p:sp>
      <p:sp>
        <p:nvSpPr>
          <p:cNvPr id="8195" name="Rectangle 3"/>
          <p:cNvSpPr>
            <a:spLocks noChangeArrowheads="1"/>
          </p:cNvSpPr>
          <p:nvPr/>
        </p:nvSpPr>
        <p:spPr bwMode="auto">
          <a:xfrm>
            <a:off x="2286000" y="1905000"/>
            <a:ext cx="12192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Language</a:t>
            </a:r>
          </a:p>
        </p:txBody>
      </p:sp>
      <p:sp>
        <p:nvSpPr>
          <p:cNvPr id="8196" name="Rectangle 4"/>
          <p:cNvSpPr>
            <a:spLocks noChangeArrowheads="1"/>
          </p:cNvSpPr>
          <p:nvPr/>
        </p:nvSpPr>
        <p:spPr bwMode="auto">
          <a:xfrm>
            <a:off x="7953532" y="1505396"/>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Values</a:t>
            </a:r>
          </a:p>
          <a:p>
            <a:pPr algn="ctr" fontAlgn="base">
              <a:spcBef>
                <a:spcPct val="0"/>
              </a:spcBef>
              <a:spcAft>
                <a:spcPct val="0"/>
              </a:spcAft>
            </a:pPr>
            <a:r>
              <a:rPr lang="en-GB" altLang="en-US" sz="2400" dirty="0">
                <a:solidFill>
                  <a:srgbClr val="FFFFFF"/>
                </a:solidFill>
                <a:latin typeface="Times New Roman" charset="0"/>
              </a:rPr>
              <a:t>attitudes</a:t>
            </a:r>
          </a:p>
        </p:txBody>
      </p:sp>
      <p:sp>
        <p:nvSpPr>
          <p:cNvPr id="8197" name="Rectangle 5"/>
          <p:cNvSpPr>
            <a:spLocks noChangeArrowheads="1"/>
          </p:cNvSpPr>
          <p:nvPr/>
        </p:nvSpPr>
        <p:spPr bwMode="auto">
          <a:xfrm>
            <a:off x="7699044" y="2844310"/>
            <a:ext cx="1572344" cy="990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Education</a:t>
            </a:r>
          </a:p>
        </p:txBody>
      </p:sp>
      <p:sp>
        <p:nvSpPr>
          <p:cNvPr id="8199" name="Rectangle 7"/>
          <p:cNvSpPr>
            <a:spLocks noChangeArrowheads="1"/>
          </p:cNvSpPr>
          <p:nvPr/>
        </p:nvSpPr>
        <p:spPr bwMode="auto">
          <a:xfrm>
            <a:off x="5101244" y="2457572"/>
            <a:ext cx="12192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Culture</a:t>
            </a:r>
          </a:p>
        </p:txBody>
      </p:sp>
      <p:sp>
        <p:nvSpPr>
          <p:cNvPr id="8201" name="Rectangle 9"/>
          <p:cNvSpPr>
            <a:spLocks noChangeArrowheads="1"/>
          </p:cNvSpPr>
          <p:nvPr/>
        </p:nvSpPr>
        <p:spPr bwMode="auto">
          <a:xfrm>
            <a:off x="4724400" y="3856107"/>
            <a:ext cx="1981200" cy="1066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Technology</a:t>
            </a:r>
          </a:p>
          <a:p>
            <a:pPr algn="ctr" fontAlgn="base">
              <a:spcBef>
                <a:spcPct val="0"/>
              </a:spcBef>
              <a:spcAft>
                <a:spcPct val="0"/>
              </a:spcAft>
            </a:pPr>
            <a:r>
              <a:rPr lang="en-GB" altLang="en-US" sz="2400" dirty="0">
                <a:solidFill>
                  <a:srgbClr val="FFFFFF"/>
                </a:solidFill>
                <a:latin typeface="Times New Roman" charset="0"/>
              </a:rPr>
              <a:t>and material </a:t>
            </a:r>
          </a:p>
          <a:p>
            <a:pPr algn="ctr" fontAlgn="base">
              <a:spcBef>
                <a:spcPct val="0"/>
              </a:spcBef>
              <a:spcAft>
                <a:spcPct val="0"/>
              </a:spcAft>
            </a:pPr>
            <a:r>
              <a:rPr lang="en-GB" altLang="en-US" sz="2400" dirty="0">
                <a:solidFill>
                  <a:srgbClr val="FFFFFF"/>
                </a:solidFill>
                <a:latin typeface="Times New Roman" charset="0"/>
              </a:rPr>
              <a:t>culture</a:t>
            </a:r>
          </a:p>
        </p:txBody>
      </p:sp>
      <p:sp>
        <p:nvSpPr>
          <p:cNvPr id="8202" name="Rectangle 10"/>
          <p:cNvSpPr>
            <a:spLocks noChangeArrowheads="1"/>
          </p:cNvSpPr>
          <p:nvPr/>
        </p:nvSpPr>
        <p:spPr bwMode="auto">
          <a:xfrm>
            <a:off x="4953000" y="933749"/>
            <a:ext cx="15240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Social</a:t>
            </a:r>
          </a:p>
          <a:p>
            <a:pPr algn="ctr" fontAlgn="base">
              <a:spcBef>
                <a:spcPct val="0"/>
              </a:spcBef>
              <a:spcAft>
                <a:spcPct val="0"/>
              </a:spcAft>
            </a:pPr>
            <a:r>
              <a:rPr lang="en-GB" altLang="en-US" sz="2400">
                <a:solidFill>
                  <a:srgbClr val="FFFFFF"/>
                </a:solidFill>
                <a:latin typeface="Times New Roman" charset="0"/>
              </a:rPr>
              <a:t>organisation</a:t>
            </a:r>
          </a:p>
        </p:txBody>
      </p:sp>
      <p:sp>
        <p:nvSpPr>
          <p:cNvPr id="8203" name="Rectangle 11"/>
          <p:cNvSpPr>
            <a:spLocks noChangeArrowheads="1"/>
          </p:cNvSpPr>
          <p:nvPr/>
        </p:nvSpPr>
        <p:spPr bwMode="auto">
          <a:xfrm>
            <a:off x="7733340" y="4008507"/>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Religion</a:t>
            </a:r>
          </a:p>
        </p:txBody>
      </p:sp>
      <p:sp>
        <p:nvSpPr>
          <p:cNvPr id="8206" name="Rectangle 14"/>
          <p:cNvSpPr>
            <a:spLocks noChangeArrowheads="1"/>
          </p:cNvSpPr>
          <p:nvPr/>
        </p:nvSpPr>
        <p:spPr bwMode="auto">
          <a:xfrm>
            <a:off x="2256347" y="4213264"/>
            <a:ext cx="1371600" cy="838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Aesthetics</a:t>
            </a:r>
          </a:p>
        </p:txBody>
      </p:sp>
      <p:sp>
        <p:nvSpPr>
          <p:cNvPr id="8207" name="Rectangle 15"/>
          <p:cNvSpPr>
            <a:spLocks noChangeArrowheads="1"/>
          </p:cNvSpPr>
          <p:nvPr/>
        </p:nvSpPr>
        <p:spPr bwMode="auto">
          <a:xfrm>
            <a:off x="2270930" y="2953293"/>
            <a:ext cx="1295400" cy="914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The law</a:t>
            </a:r>
          </a:p>
        </p:txBody>
      </p:sp>
      <p:sp>
        <p:nvSpPr>
          <p:cNvPr id="8209" name="Line 17"/>
          <p:cNvSpPr>
            <a:spLocks noChangeShapeType="1"/>
          </p:cNvSpPr>
          <p:nvPr/>
        </p:nvSpPr>
        <p:spPr bwMode="auto">
          <a:xfrm>
            <a:off x="3581400" y="2438400"/>
            <a:ext cx="1489704"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0" name="Line 18"/>
          <p:cNvSpPr>
            <a:spLocks noChangeShapeType="1"/>
          </p:cNvSpPr>
          <p:nvPr/>
        </p:nvSpPr>
        <p:spPr bwMode="auto">
          <a:xfrm flipH="1">
            <a:off x="3563390" y="3074758"/>
            <a:ext cx="1515688" cy="487293"/>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1" name="Line 19"/>
          <p:cNvSpPr>
            <a:spLocks noChangeShapeType="1"/>
          </p:cNvSpPr>
          <p:nvPr/>
        </p:nvSpPr>
        <p:spPr bwMode="auto">
          <a:xfrm flipV="1">
            <a:off x="3672501" y="3339610"/>
            <a:ext cx="1447800" cy="9144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2" name="Line 20"/>
          <p:cNvSpPr>
            <a:spLocks noChangeShapeType="1"/>
          </p:cNvSpPr>
          <p:nvPr/>
        </p:nvSpPr>
        <p:spPr bwMode="auto">
          <a:xfrm flipV="1">
            <a:off x="5683135" y="3352800"/>
            <a:ext cx="0" cy="457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3" name="Line 21"/>
          <p:cNvSpPr>
            <a:spLocks noChangeShapeType="1"/>
          </p:cNvSpPr>
          <p:nvPr/>
        </p:nvSpPr>
        <p:spPr bwMode="auto">
          <a:xfrm flipH="1" flipV="1">
            <a:off x="6209340" y="3410493"/>
            <a:ext cx="1524000" cy="8382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4" name="Line 22"/>
          <p:cNvSpPr>
            <a:spLocks noChangeShapeType="1"/>
          </p:cNvSpPr>
          <p:nvPr/>
        </p:nvSpPr>
        <p:spPr bwMode="auto">
          <a:xfrm flipH="1" flipV="1">
            <a:off x="6320444" y="3161525"/>
            <a:ext cx="1349591" cy="210447"/>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5" name="Line 23"/>
          <p:cNvSpPr>
            <a:spLocks noChangeShapeType="1"/>
          </p:cNvSpPr>
          <p:nvPr/>
        </p:nvSpPr>
        <p:spPr bwMode="auto">
          <a:xfrm flipH="1">
            <a:off x="6336888" y="2048618"/>
            <a:ext cx="1600200" cy="1066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8216" name="Line 24"/>
          <p:cNvSpPr>
            <a:spLocks noChangeShapeType="1"/>
          </p:cNvSpPr>
          <p:nvPr/>
        </p:nvSpPr>
        <p:spPr bwMode="auto">
          <a:xfrm>
            <a:off x="5710844" y="1771949"/>
            <a:ext cx="0" cy="68580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3" name="TextBox 2">
            <a:extLst>
              <a:ext uri="{FF2B5EF4-FFF2-40B4-BE49-F238E27FC236}">
                <a16:creationId xmlns:a16="http://schemas.microsoft.com/office/drawing/2014/main" xmlns="" id="{4367F986-92C5-48F0-88AE-46079E786E15}"/>
              </a:ext>
            </a:extLst>
          </p:cNvPr>
          <p:cNvSpPr txBox="1"/>
          <p:nvPr/>
        </p:nvSpPr>
        <p:spPr>
          <a:xfrm>
            <a:off x="1293512" y="5268478"/>
            <a:ext cx="8834663" cy="369332"/>
          </a:xfrm>
          <a:prstGeom prst="rect">
            <a:avLst/>
          </a:prstGeom>
          <a:noFill/>
        </p:spPr>
        <p:txBody>
          <a:bodyPr wrap="none" rtlCol="0">
            <a:spAutoFit/>
          </a:bodyPr>
          <a:lstStyle/>
          <a:p>
            <a:r>
              <a:rPr lang="en-GB" dirty="0"/>
              <a:t>Terpstra, v. and Sarathy, R. (2000) </a:t>
            </a:r>
            <a:r>
              <a:rPr lang="en-GB" i="1" dirty="0"/>
              <a:t>International </a:t>
            </a:r>
            <a:r>
              <a:rPr lang="en-GB" i="1" dirty="0">
                <a:hlinkClick r:id="rId3"/>
              </a:rPr>
              <a:t>Marketing</a:t>
            </a:r>
            <a:r>
              <a:rPr lang="en-GB" i="1" dirty="0"/>
              <a:t>.</a:t>
            </a:r>
            <a:r>
              <a:rPr lang="en-GB" dirty="0"/>
              <a:t> 8th Ed, Fort Worth: Dryden Press.</a:t>
            </a:r>
          </a:p>
        </p:txBody>
      </p:sp>
    </p:spTree>
    <p:extLst>
      <p:ext uri="{BB962C8B-B14F-4D97-AF65-F5344CB8AC3E}">
        <p14:creationId xmlns:p14="http://schemas.microsoft.com/office/powerpoint/2010/main" val="38681397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288" y="0"/>
            <a:ext cx="10972800" cy="781396"/>
          </a:xfrm>
        </p:spPr>
        <p:txBody>
          <a:bodyPr/>
          <a:lstStyle/>
          <a:p>
            <a:r>
              <a:rPr lang="en-GB" b="1" dirty="0"/>
              <a:t>Visible and 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697" y="990687"/>
            <a:ext cx="4331742" cy="48365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610191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28675" name="Oval 3"/>
          <p:cNvSpPr>
            <a:spLocks noChangeArrowheads="1"/>
          </p:cNvSpPr>
          <p:nvPr/>
        </p:nvSpPr>
        <p:spPr bwMode="auto">
          <a:xfrm>
            <a:off x="2590800" y="2971800"/>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28676" name="Oval 4"/>
          <p:cNvSpPr>
            <a:spLocks noChangeArrowheads="1"/>
          </p:cNvSpPr>
          <p:nvPr/>
        </p:nvSpPr>
        <p:spPr bwMode="auto">
          <a:xfrm>
            <a:off x="5105400" y="25908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Beliefs</a:t>
            </a:r>
          </a:p>
        </p:txBody>
      </p:sp>
      <p:sp>
        <p:nvSpPr>
          <p:cNvPr id="28677" name="Oval 5"/>
          <p:cNvSpPr>
            <a:spLocks noChangeArrowheads="1"/>
          </p:cNvSpPr>
          <p:nvPr/>
        </p:nvSpPr>
        <p:spPr bwMode="auto">
          <a:xfrm>
            <a:off x="7793756" y="2895600"/>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28678" name="Oval 6"/>
          <p:cNvSpPr>
            <a:spLocks noChangeArrowheads="1"/>
          </p:cNvSpPr>
          <p:nvPr/>
        </p:nvSpPr>
        <p:spPr bwMode="auto">
          <a:xfrm>
            <a:off x="6257309" y="4167336"/>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28679" name="Oval 7"/>
          <p:cNvSpPr>
            <a:spLocks noChangeArrowheads="1"/>
          </p:cNvSpPr>
          <p:nvPr/>
        </p:nvSpPr>
        <p:spPr bwMode="auto">
          <a:xfrm>
            <a:off x="4288931" y="4133670"/>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8680" name="Line 8"/>
          <p:cNvSpPr>
            <a:spLocks noChangeShapeType="1"/>
          </p:cNvSpPr>
          <p:nvPr/>
        </p:nvSpPr>
        <p:spPr bwMode="auto">
          <a:xfrm>
            <a:off x="4282696" y="4034342"/>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2" name="Line 10"/>
          <p:cNvSpPr>
            <a:spLocks noChangeShapeType="1"/>
          </p:cNvSpPr>
          <p:nvPr/>
        </p:nvSpPr>
        <p:spPr bwMode="auto">
          <a:xfrm flipV="1">
            <a:off x="8049778" y="4141527"/>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3" name="Line 11"/>
          <p:cNvSpPr>
            <a:spLocks noChangeShapeType="1"/>
          </p:cNvSpPr>
          <p:nvPr/>
        </p:nvSpPr>
        <p:spPr bwMode="auto">
          <a:xfrm flipH="1" flipV="1">
            <a:off x="7162800" y="3352800"/>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8684" name="Line 12"/>
          <p:cNvSpPr>
            <a:spLocks noChangeShapeType="1"/>
          </p:cNvSpPr>
          <p:nvPr/>
        </p:nvSpPr>
        <p:spPr bwMode="auto">
          <a:xfrm flipV="1">
            <a:off x="4572000" y="3352800"/>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4" name="Straight Connector 3">
            <a:extLst>
              <a:ext uri="{FF2B5EF4-FFF2-40B4-BE49-F238E27FC236}">
                <a16:creationId xmlns:a16="http://schemas.microsoft.com/office/drawing/2014/main" xmlns="" id="{98687591-2E44-429A-BD90-D8A5EC0D86B9}"/>
              </a:ext>
            </a:extLst>
          </p:cNvPr>
          <p:cNvCxnSpPr>
            <a:cxnSpLocks/>
            <a:stCxn id="28679" idx="6"/>
            <a:endCxn id="28678" idx="2"/>
          </p:cNvCxnSpPr>
          <p:nvPr/>
        </p:nvCxnSpPr>
        <p:spPr>
          <a:xfrm>
            <a:off x="6101823" y="4693606"/>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145073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922B71-1476-44D5-9F57-125FD0326E57}"/>
              </a:ext>
            </a:extLst>
          </p:cNvPr>
          <p:cNvSpPr>
            <a:spLocks noGrp="1"/>
          </p:cNvSpPr>
          <p:nvPr>
            <p:ph type="title"/>
          </p:nvPr>
        </p:nvSpPr>
        <p:spPr/>
        <p:txBody>
          <a:bodyPr/>
          <a:lstStyle/>
          <a:p>
            <a:r>
              <a:rPr lang="en-GB" dirty="0"/>
              <a:t>Terminology Exercise</a:t>
            </a:r>
          </a:p>
        </p:txBody>
      </p:sp>
      <p:sp>
        <p:nvSpPr>
          <p:cNvPr id="3" name="Content Placeholder 2">
            <a:extLst>
              <a:ext uri="{FF2B5EF4-FFF2-40B4-BE49-F238E27FC236}">
                <a16:creationId xmlns:a16="http://schemas.microsoft.com/office/drawing/2014/main" xmlns="" id="{6BA0ABEE-7A1F-4F6C-A4B2-0F9D807C9B15}"/>
              </a:ext>
            </a:extLst>
          </p:cNvPr>
          <p:cNvSpPr>
            <a:spLocks noGrp="1"/>
          </p:cNvSpPr>
          <p:nvPr>
            <p:ph idx="1"/>
          </p:nvPr>
        </p:nvSpPr>
        <p:spPr>
          <a:xfrm>
            <a:off x="1981200" y="1268761"/>
            <a:ext cx="8229600" cy="3960440"/>
          </a:xfrm>
        </p:spPr>
        <p:txBody>
          <a:bodyPr/>
          <a:lstStyle/>
          <a:p>
            <a:r>
              <a:rPr lang="en-GB" dirty="0"/>
              <a:t>What is meant by each of those terms?</a:t>
            </a:r>
          </a:p>
          <a:p>
            <a:pPr lvl="2">
              <a:buFont typeface="Wingdings" panose="05000000000000000000" pitchFamily="2" charset="2"/>
              <a:buChar char="§"/>
            </a:pPr>
            <a:r>
              <a:rPr lang="en-GB" dirty="0">
                <a:solidFill>
                  <a:srgbClr val="0070C0"/>
                </a:solidFill>
              </a:rPr>
              <a:t>Values?</a:t>
            </a:r>
          </a:p>
          <a:p>
            <a:pPr lvl="2">
              <a:buFont typeface="Wingdings" panose="05000000000000000000" pitchFamily="2" charset="2"/>
              <a:buChar char="§"/>
            </a:pPr>
            <a:r>
              <a:rPr lang="en-GB" dirty="0">
                <a:solidFill>
                  <a:srgbClr val="00B050"/>
                </a:solidFill>
              </a:rPr>
              <a:t>Beliefs?</a:t>
            </a:r>
          </a:p>
          <a:p>
            <a:pPr lvl="2">
              <a:buFont typeface="Wingdings" panose="05000000000000000000" pitchFamily="2" charset="2"/>
              <a:buChar char="§"/>
            </a:pPr>
            <a:r>
              <a:rPr lang="en-GB" dirty="0">
                <a:solidFill>
                  <a:srgbClr val="FFC000"/>
                </a:solidFill>
              </a:rPr>
              <a:t>Opinions?</a:t>
            </a:r>
          </a:p>
          <a:p>
            <a:pPr lvl="2">
              <a:buFont typeface="Wingdings" panose="05000000000000000000" pitchFamily="2" charset="2"/>
              <a:buChar char="§"/>
            </a:pPr>
            <a:r>
              <a:rPr lang="en-GB" dirty="0">
                <a:solidFill>
                  <a:srgbClr val="002060"/>
                </a:solidFill>
              </a:rPr>
              <a:t>Norms?</a:t>
            </a:r>
          </a:p>
          <a:p>
            <a:pPr lvl="2">
              <a:buFont typeface="Wingdings" panose="05000000000000000000" pitchFamily="2" charset="2"/>
              <a:buChar char="§"/>
            </a:pPr>
            <a:r>
              <a:rPr lang="en-GB" dirty="0">
                <a:solidFill>
                  <a:srgbClr val="FF0000"/>
                </a:solidFill>
              </a:rPr>
              <a:t>Attitudes?</a:t>
            </a:r>
          </a:p>
          <a:p>
            <a:pPr marL="0" indent="0">
              <a:buNone/>
            </a:pPr>
            <a:r>
              <a:rPr lang="en-GB" i="1" dirty="0">
                <a:solidFill>
                  <a:srgbClr val="FF0000"/>
                </a:solidFill>
                <a:latin typeface="Comic Sans MS" panose="030F0702030302020204" pitchFamily="66" charset="0"/>
              </a:rPr>
              <a:t>Take 5 minutes to think of your own definitions of these – prepare to share.  </a:t>
            </a:r>
            <a:endParaRPr lang="en-GB" i="1" dirty="0">
              <a:latin typeface="Comic Sans MS" panose="030F0702030302020204" pitchFamily="66" charset="0"/>
            </a:endParaRPr>
          </a:p>
        </p:txBody>
      </p:sp>
      <p:pic>
        <p:nvPicPr>
          <p:cNvPr id="6" name="Picture 5">
            <a:extLst>
              <a:ext uri="{FF2B5EF4-FFF2-40B4-BE49-F238E27FC236}">
                <a16:creationId xmlns:a16="http://schemas.microsoft.com/office/drawing/2014/main" xmlns="" id="{178C0B83-E7CA-4117-9CE7-BC3A743FCA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76121" y="2060848"/>
            <a:ext cx="2663957" cy="1997968"/>
          </a:xfrm>
          <a:prstGeom prst="rect">
            <a:avLst/>
          </a:prstGeom>
        </p:spPr>
      </p:pic>
    </p:spTree>
    <p:extLst>
      <p:ext uri="{BB962C8B-B14F-4D97-AF65-F5344CB8AC3E}">
        <p14:creationId xmlns:p14="http://schemas.microsoft.com/office/powerpoint/2010/main" val="13223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208" y="125760"/>
            <a:ext cx="10972800" cy="589135"/>
          </a:xfrm>
        </p:spPr>
        <p:txBody>
          <a:bodyPr>
            <a:normAutofit fontScale="90000"/>
          </a:bodyPr>
          <a:lstStyle/>
          <a:p>
            <a:r>
              <a:rPr lang="en-GB" dirty="0"/>
              <a:t>Terminology</a:t>
            </a:r>
          </a:p>
        </p:txBody>
      </p:sp>
      <p:sp>
        <p:nvSpPr>
          <p:cNvPr id="3" name="Content Placeholder 2"/>
          <p:cNvSpPr>
            <a:spLocks noGrp="1"/>
          </p:cNvSpPr>
          <p:nvPr>
            <p:ph idx="1"/>
          </p:nvPr>
        </p:nvSpPr>
        <p:spPr>
          <a:xfrm>
            <a:off x="798023" y="847898"/>
            <a:ext cx="10981112" cy="4713318"/>
          </a:xfrm>
        </p:spPr>
        <p:txBody>
          <a:bodyPr>
            <a:normAutofit fontScale="92500"/>
          </a:bodyPr>
          <a:lstStyle/>
          <a:p>
            <a:r>
              <a:rPr lang="en-GB" sz="2000" b="1" dirty="0">
                <a:solidFill>
                  <a:srgbClr val="0070C0"/>
                </a:solidFill>
              </a:rPr>
              <a:t>Values</a:t>
            </a:r>
            <a:r>
              <a:rPr lang="en-GB" sz="2000" dirty="0"/>
              <a:t> refer to a set of ideas that guide an individual on how to evaluate right versus wrong, whereas </a:t>
            </a:r>
            <a:r>
              <a:rPr lang="en-GB" sz="2000" b="1" dirty="0">
                <a:solidFill>
                  <a:srgbClr val="00B050"/>
                </a:solidFill>
              </a:rPr>
              <a:t>beliefs</a:t>
            </a:r>
            <a:r>
              <a:rPr lang="en-GB" sz="2000" dirty="0"/>
              <a:t> refer to a set of doctrines, statements or experiences a person holds as true, usually with evidence or proof. Both are deeply intertwined because </a:t>
            </a:r>
            <a:r>
              <a:rPr lang="en-GB" sz="2000" b="1" dirty="0">
                <a:solidFill>
                  <a:srgbClr val="00B050"/>
                </a:solidFill>
              </a:rPr>
              <a:t>beliefs</a:t>
            </a:r>
            <a:r>
              <a:rPr lang="en-GB" sz="2000" dirty="0"/>
              <a:t> influence how an individual develops </a:t>
            </a:r>
            <a:r>
              <a:rPr lang="en-GB" sz="2000" b="1" dirty="0">
                <a:solidFill>
                  <a:srgbClr val="0070C0"/>
                </a:solidFill>
              </a:rPr>
              <a:t>values</a:t>
            </a:r>
            <a:r>
              <a:rPr lang="en-GB" sz="2000" dirty="0">
                <a:solidFill>
                  <a:srgbClr val="0070C0"/>
                </a:solidFill>
              </a:rPr>
              <a:t>.</a:t>
            </a:r>
          </a:p>
          <a:p>
            <a:r>
              <a:rPr lang="en-GB" sz="2000" dirty="0"/>
              <a:t>A </a:t>
            </a:r>
            <a:r>
              <a:rPr lang="en-GB" sz="2000" b="1" dirty="0">
                <a:solidFill>
                  <a:srgbClr val="0070C0"/>
                </a:solidFill>
              </a:rPr>
              <a:t>value</a:t>
            </a:r>
            <a:r>
              <a:rPr lang="en-GB" sz="2000" dirty="0"/>
              <a:t> is a measure of the worth or importance a person attaches to something; our </a:t>
            </a:r>
            <a:r>
              <a:rPr lang="en-GB" sz="2000" b="1" dirty="0">
                <a:solidFill>
                  <a:srgbClr val="0070C0"/>
                </a:solidFill>
              </a:rPr>
              <a:t>values</a:t>
            </a:r>
            <a:r>
              <a:rPr lang="en-GB" sz="2000" dirty="0"/>
              <a:t> are often reflected in the way we live our lives. e.g. I </a:t>
            </a:r>
            <a:r>
              <a:rPr lang="en-GB" sz="2000" b="1" dirty="0">
                <a:solidFill>
                  <a:srgbClr val="0070C0"/>
                </a:solidFill>
              </a:rPr>
              <a:t>value</a:t>
            </a:r>
            <a:r>
              <a:rPr lang="en-GB" sz="2000" dirty="0"/>
              <a:t> freedom of speech, or I </a:t>
            </a:r>
            <a:r>
              <a:rPr lang="en-GB" sz="2000" b="1" dirty="0">
                <a:solidFill>
                  <a:srgbClr val="0070C0"/>
                </a:solidFill>
              </a:rPr>
              <a:t>value</a:t>
            </a:r>
            <a:r>
              <a:rPr lang="en-GB" sz="2000" dirty="0">
                <a:solidFill>
                  <a:srgbClr val="0070C0"/>
                </a:solidFill>
              </a:rPr>
              <a:t> </a:t>
            </a:r>
            <a:r>
              <a:rPr lang="en-GB" sz="2000" dirty="0"/>
              <a:t>my family. An </a:t>
            </a:r>
            <a:r>
              <a:rPr lang="en-GB" sz="2000" b="1" dirty="0">
                <a:solidFill>
                  <a:srgbClr val="FF0000"/>
                </a:solidFill>
              </a:rPr>
              <a:t>attitude</a:t>
            </a:r>
            <a:r>
              <a:rPr lang="en-GB" sz="2000" dirty="0"/>
              <a:t> is the way a person expresses or applies their</a:t>
            </a:r>
            <a:r>
              <a:rPr lang="en-GB" sz="2000" dirty="0">
                <a:solidFill>
                  <a:srgbClr val="00B050"/>
                </a:solidFill>
              </a:rPr>
              <a:t> </a:t>
            </a:r>
            <a:r>
              <a:rPr lang="en-GB" sz="2000" b="1" dirty="0">
                <a:solidFill>
                  <a:srgbClr val="00B050"/>
                </a:solidFill>
              </a:rPr>
              <a:t>beliefs</a:t>
            </a:r>
            <a:r>
              <a:rPr lang="en-GB" sz="2000" dirty="0"/>
              <a:t> and </a:t>
            </a:r>
            <a:r>
              <a:rPr lang="en-GB" sz="2000" b="1" dirty="0">
                <a:solidFill>
                  <a:srgbClr val="0070C0"/>
                </a:solidFill>
              </a:rPr>
              <a:t>values</a:t>
            </a:r>
            <a:r>
              <a:rPr lang="en-GB" sz="2000" dirty="0"/>
              <a:t>, and is expressed through words and behaviour.</a:t>
            </a:r>
          </a:p>
          <a:p>
            <a:r>
              <a:rPr lang="en-GB" sz="2000" dirty="0"/>
              <a:t>An </a:t>
            </a:r>
            <a:r>
              <a:rPr lang="en-GB" sz="2000" b="1" dirty="0">
                <a:solidFill>
                  <a:srgbClr val="FFC000"/>
                </a:solidFill>
              </a:rPr>
              <a:t>opinion</a:t>
            </a:r>
            <a:r>
              <a:rPr lang="en-GB" sz="2000" dirty="0"/>
              <a:t> is a view or judgement formed about something, not necessarily based on fact or knowledge</a:t>
            </a:r>
          </a:p>
          <a:p>
            <a:r>
              <a:rPr lang="en-GB" sz="2000" dirty="0"/>
              <a:t>A </a:t>
            </a:r>
            <a:r>
              <a:rPr lang="en-GB" sz="2000" b="1" dirty="0">
                <a:solidFill>
                  <a:srgbClr val="002060"/>
                </a:solidFill>
              </a:rPr>
              <a:t>norm</a:t>
            </a:r>
            <a:r>
              <a:rPr lang="en-GB" sz="2000" dirty="0"/>
              <a:t> is a social expectation that guides behaviour. </a:t>
            </a:r>
            <a:r>
              <a:rPr lang="en-GB" sz="2000" b="1" dirty="0">
                <a:solidFill>
                  <a:srgbClr val="002060"/>
                </a:solidFill>
              </a:rPr>
              <a:t>Norms</a:t>
            </a:r>
            <a:r>
              <a:rPr lang="en-GB" sz="2000" dirty="0"/>
              <a:t> explain why people do what they do in given situations. For example, in the United States, it is a </a:t>
            </a:r>
            <a:r>
              <a:rPr lang="en-GB" sz="2000" b="1" dirty="0">
                <a:solidFill>
                  <a:srgbClr val="002060"/>
                </a:solidFill>
              </a:rPr>
              <a:t>norm</a:t>
            </a:r>
            <a:r>
              <a:rPr lang="en-GB" sz="2000" dirty="0"/>
              <a:t> that people shake hands when they are formally introduced.</a:t>
            </a:r>
          </a:p>
          <a:p>
            <a:r>
              <a:rPr lang="en-GB" sz="2000" b="1" u="sng" dirty="0"/>
              <a:t>Business ethics</a:t>
            </a:r>
            <a:r>
              <a:rPr lang="en-GB" sz="2000" dirty="0"/>
              <a:t> is the study of proper </a:t>
            </a:r>
            <a:r>
              <a:rPr lang="en-GB" sz="2000" b="1" dirty="0"/>
              <a:t>business </a:t>
            </a:r>
            <a:r>
              <a:rPr lang="en-GB" sz="2000" dirty="0"/>
              <a:t>policies and practices regarding potentially controversial issues, such as corporate governance, insider trading, bribery, discrimination, corporate social responsibility and fiduciary responsibilities.</a:t>
            </a:r>
          </a:p>
        </p:txBody>
      </p:sp>
    </p:spTree>
    <p:extLst>
      <p:ext uri="{BB962C8B-B14F-4D97-AF65-F5344CB8AC3E}">
        <p14:creationId xmlns:p14="http://schemas.microsoft.com/office/powerpoint/2010/main" val="3518052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50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150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150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150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50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Pay Attention to Culture?</a:t>
            </a:r>
            <a:endParaRPr lang="en-GB" dirty="0"/>
          </a:p>
        </p:txBody>
      </p:sp>
      <p:sp>
        <p:nvSpPr>
          <p:cNvPr id="3" name="Content Placeholder 2"/>
          <p:cNvSpPr>
            <a:spLocks noGrp="1"/>
          </p:cNvSpPr>
          <p:nvPr>
            <p:ph idx="1"/>
          </p:nvPr>
        </p:nvSpPr>
        <p:spPr/>
        <p:txBody>
          <a:bodyPr>
            <a:normAutofit lnSpcReduction="10000"/>
          </a:bodyPr>
          <a:lstStyle/>
          <a:p>
            <a:r>
              <a:rPr lang="en-GB" dirty="0" smtClean="0"/>
              <a:t>It influences how work gets done</a:t>
            </a:r>
          </a:p>
          <a:p>
            <a:r>
              <a:rPr lang="en-GB" dirty="0" smtClean="0"/>
              <a:t>Critically affects project success or failure</a:t>
            </a:r>
          </a:p>
          <a:p>
            <a:r>
              <a:rPr lang="en-GB" dirty="0" smtClean="0"/>
              <a:t>Says who fits in and who doesn’t</a:t>
            </a:r>
          </a:p>
          <a:p>
            <a:r>
              <a:rPr lang="en-GB" dirty="0" smtClean="0"/>
              <a:t>Determines the overall mood of the organisation</a:t>
            </a:r>
          </a:p>
          <a:p>
            <a:endParaRPr lang="en-GB" dirty="0"/>
          </a:p>
          <a:p>
            <a:pPr marL="0" indent="0">
              <a:buNone/>
            </a:pPr>
            <a:r>
              <a:rPr lang="en-GB" dirty="0" smtClean="0"/>
              <a:t>It can impact negatively or positively on organisational efficiency. Do we have the required culture to be successful in the future?</a:t>
            </a:r>
            <a:endParaRPr lang="en-GB" dirty="0"/>
          </a:p>
        </p:txBody>
      </p:sp>
    </p:spTree>
    <p:extLst>
      <p:ext uri="{BB962C8B-B14F-4D97-AF65-F5344CB8AC3E}">
        <p14:creationId xmlns:p14="http://schemas.microsoft.com/office/powerpoint/2010/main" val="12206711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normAutofit/>
          </a:bodyPr>
          <a:lstStyle/>
          <a:p>
            <a:r>
              <a:rPr lang="en-GB" altLang="en-US" sz="4000" b="1" dirty="0"/>
              <a:t>Cultural Web</a:t>
            </a:r>
          </a:p>
        </p:txBody>
      </p:sp>
      <p:sp>
        <p:nvSpPr>
          <p:cNvPr id="3075" name="Rectangle 3" descr="Rectangle: Click to edit Master text styles&#10;Second level&#10;Third level&#10;Fourth level&#10;Fifth level"/>
          <p:cNvSpPr>
            <a:spLocks noGrp="1" noChangeArrowheads="1"/>
          </p:cNvSpPr>
          <p:nvPr>
            <p:ph type="subTitle" idx="1"/>
          </p:nvPr>
        </p:nvSpPr>
        <p:spPr/>
        <p:txBody>
          <a:bodyPr>
            <a:normAutofit/>
          </a:bodyPr>
          <a:lstStyle/>
          <a:p>
            <a:r>
              <a:rPr lang="en-GB" altLang="en-US" dirty="0"/>
              <a:t>Johnson, G. &amp; Scholes, K., (1993) </a:t>
            </a:r>
            <a:r>
              <a:rPr lang="en-GB" altLang="en-US" i="1" dirty="0"/>
              <a:t>Exploring Corporate Strategy</a:t>
            </a:r>
            <a:r>
              <a:rPr lang="en-GB" altLang="en-US" dirty="0"/>
              <a:t>, 3</a:t>
            </a:r>
            <a:r>
              <a:rPr lang="en-GB" altLang="en-US" baseline="30000" dirty="0"/>
              <a:t>rd</a:t>
            </a:r>
            <a:r>
              <a:rPr lang="en-GB" altLang="en-US" dirty="0"/>
              <a:t> Ed.  New Jersey: Prentice Hall</a:t>
            </a:r>
          </a:p>
        </p:txBody>
      </p:sp>
    </p:spTree>
    <p:extLst>
      <p:ext uri="{BB962C8B-B14F-4D97-AF65-F5344CB8AC3E}">
        <p14:creationId xmlns:p14="http://schemas.microsoft.com/office/powerpoint/2010/main" val="37441295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57297" y="136525"/>
            <a:ext cx="10972800" cy="761097"/>
          </a:xfrm>
        </p:spPr>
        <p:txBody>
          <a:bodyPr>
            <a:normAutofit fontScale="90000"/>
          </a:bodyPr>
          <a:lstStyle/>
          <a:p>
            <a:r>
              <a:rPr lang="en-GB" altLang="en-US" dirty="0"/>
              <a:t>Cultural Web</a:t>
            </a:r>
          </a:p>
        </p:txBody>
      </p:sp>
      <p:sp>
        <p:nvSpPr>
          <p:cNvPr id="3" name="Footer Placeholder 2"/>
          <p:cNvSpPr>
            <a:spLocks noGrp="1"/>
          </p:cNvSpPr>
          <p:nvPr>
            <p:ph type="ftr" sz="quarter" idx="4294967295"/>
          </p:nvPr>
        </p:nvSpPr>
        <p:spPr>
          <a:xfrm>
            <a:off x="0" y="6356350"/>
            <a:ext cx="4114800" cy="365125"/>
          </a:xfrm>
          <a:prstGeom prst="rect">
            <a:avLst/>
          </a:prstGeom>
        </p:spPr>
        <p:txBody>
          <a:bodyPr/>
          <a:lstStyle/>
          <a:p>
            <a:r>
              <a:rPr lang="en-GB"/>
              <a:t>EMPL5005</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7943" y="872716"/>
            <a:ext cx="6576114" cy="5112568"/>
          </a:xfrm>
          <a:prstGeom prst="rect">
            <a:avLst/>
          </a:prstGeom>
        </p:spPr>
      </p:pic>
    </p:spTree>
    <p:extLst>
      <p:ext uri="{BB962C8B-B14F-4D97-AF65-F5344CB8AC3E}">
        <p14:creationId xmlns:p14="http://schemas.microsoft.com/office/powerpoint/2010/main" val="39586724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500" fill="hold"/>
                                        <p:tgtEl>
                                          <p:spTgt spid="5122"/>
                                        </p:tgtEl>
                                        <p:attrNameLst>
                                          <p:attrName>ppt_x</p:attrName>
                                        </p:attrNameLst>
                                      </p:cBhvr>
                                      <p:tavLst>
                                        <p:tav tm="0">
                                          <p:val>
                                            <p:strVal val="0-#ppt_w/2"/>
                                          </p:val>
                                        </p:tav>
                                        <p:tav tm="100000">
                                          <p:val>
                                            <p:strVal val="#ppt_x"/>
                                          </p:val>
                                        </p:tav>
                                      </p:tavLst>
                                    </p:anim>
                                    <p:anim calcmode="lin" valueType="num">
                                      <p:cBhvr additive="base">
                                        <p:cTn id="8" dur="500" fill="hold"/>
                                        <p:tgtEl>
                                          <p:spTgt spid="51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4000" b="1" dirty="0">
                <a:cs typeface="Arial" charset="0"/>
              </a:rPr>
              <a:t>Routines &amp; rituals</a:t>
            </a:r>
            <a:r>
              <a:rPr lang="en-GB" altLang="en-US" sz="4000" dirty="0"/>
              <a:t> </a:t>
            </a:r>
          </a:p>
        </p:txBody>
      </p:sp>
      <p:sp>
        <p:nvSpPr>
          <p:cNvPr id="6147" name="Content Placeholder 2"/>
          <p:cNvSpPr>
            <a:spLocks noGrp="1"/>
          </p:cNvSpPr>
          <p:nvPr>
            <p:ph sz="half" idx="1"/>
          </p:nvPr>
        </p:nvSpPr>
        <p:spPr/>
        <p:txBody>
          <a:bodyPr/>
          <a:lstStyle/>
          <a:p>
            <a:r>
              <a:rPr lang="en-US" altLang="en-US" sz="2000" dirty="0"/>
              <a:t>What do customers expect when they walk in?</a:t>
            </a:r>
          </a:p>
          <a:p>
            <a:r>
              <a:rPr lang="en-US" altLang="en-US" sz="2000" dirty="0"/>
              <a:t>What do employees expect?</a:t>
            </a:r>
            <a:br>
              <a:rPr lang="en-US" altLang="en-US" sz="2000" dirty="0"/>
            </a:br>
            <a:r>
              <a:rPr lang="en-US" altLang="en-US" sz="2000" dirty="0"/>
              <a:t>What would be immediately obvious if changed?</a:t>
            </a:r>
          </a:p>
          <a:p>
            <a:r>
              <a:rPr lang="en-US" altLang="en-US" sz="2000" dirty="0"/>
              <a:t>What </a:t>
            </a:r>
            <a:r>
              <a:rPr lang="en-US" altLang="en-US" sz="2000" dirty="0" err="1" smtClean="0"/>
              <a:t>behaviour</a:t>
            </a:r>
            <a:r>
              <a:rPr lang="en-US" altLang="en-US" sz="2000" dirty="0" smtClean="0"/>
              <a:t> </a:t>
            </a:r>
            <a:r>
              <a:rPr lang="en-US" altLang="en-US" sz="2000" dirty="0"/>
              <a:t>do these routines encourage?</a:t>
            </a:r>
          </a:p>
          <a:p>
            <a:r>
              <a:rPr lang="en-US" altLang="en-US" sz="2000" dirty="0"/>
              <a:t>When a new problem is encountered, what rules do people apply when they solve it?</a:t>
            </a:r>
          </a:p>
          <a:p>
            <a:r>
              <a:rPr lang="en-US" altLang="en-US" sz="2000" dirty="0"/>
              <a:t>What core beliefs do these rituals reflect? </a:t>
            </a:r>
          </a:p>
          <a:p>
            <a:endParaRPr lang="en-GB" altLang="en-US" dirty="0"/>
          </a:p>
        </p:txBody>
      </p:sp>
      <p:sp>
        <p:nvSpPr>
          <p:cNvPr id="4" name="Content Placeholder 3"/>
          <p:cNvSpPr>
            <a:spLocks noGrp="1"/>
          </p:cNvSpPr>
          <p:nvPr>
            <p:ph sz="half" idx="2"/>
          </p:nvPr>
        </p:nvSpPr>
        <p:spPr/>
        <p:txBody>
          <a:bodyPr/>
          <a:lstStyle/>
          <a:p>
            <a:pPr>
              <a:buFontTx/>
              <a:buNone/>
              <a:defRPr/>
            </a:pPr>
            <a:r>
              <a:rPr lang="en-GB" sz="2000" dirty="0"/>
              <a:t>“ </a:t>
            </a:r>
            <a:r>
              <a:rPr lang="en-GB" sz="2000" i="1" dirty="0">
                <a:effectLst>
                  <a:outerShdw blurRad="38100" dist="38100" dir="2700000" algn="tl">
                    <a:srgbClr val="000000">
                      <a:alpha val="43137"/>
                    </a:srgbClr>
                  </a:outerShdw>
                </a:effectLst>
              </a:rPr>
              <a:t>the way we do things around here”</a:t>
            </a:r>
          </a:p>
          <a:p>
            <a:pPr>
              <a:defRPr/>
            </a:pPr>
            <a:r>
              <a:rPr lang="en-GB" sz="2000" dirty="0"/>
              <a:t> are difficult to change</a:t>
            </a:r>
          </a:p>
          <a:p>
            <a:pPr>
              <a:defRPr/>
            </a:pPr>
            <a:r>
              <a:rPr lang="en-GB" sz="2000" dirty="0"/>
              <a:t>are often taken for granted</a:t>
            </a:r>
          </a:p>
          <a:p>
            <a:pPr>
              <a:defRPr/>
            </a:pPr>
            <a:r>
              <a:rPr lang="en-GB" sz="2000" dirty="0"/>
              <a:t>Can be a key organisational competency</a:t>
            </a:r>
          </a:p>
          <a:p>
            <a:pPr>
              <a:defRPr/>
            </a:pPr>
            <a:endParaRPr lang="en-GB" dirty="0"/>
          </a:p>
        </p:txBody>
      </p:sp>
    </p:spTree>
    <p:extLst>
      <p:ext uri="{BB962C8B-B14F-4D97-AF65-F5344CB8AC3E}">
        <p14:creationId xmlns:p14="http://schemas.microsoft.com/office/powerpoint/2010/main" val="36813271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B4C2422-B8B0-40A2-AD01-BB6891695309}"/>
              </a:ext>
            </a:extLst>
          </p:cNvPr>
          <p:cNvSpPr>
            <a:spLocks noGrp="1"/>
          </p:cNvSpPr>
          <p:nvPr>
            <p:ph type="title"/>
          </p:nvPr>
        </p:nvSpPr>
        <p:spPr/>
        <p:txBody>
          <a:bodyPr/>
          <a:lstStyle/>
          <a:p>
            <a:r>
              <a:rPr lang="en-GB" b="1" dirty="0"/>
              <a:t>Rituals and Routines (Mindtools, ND)</a:t>
            </a:r>
          </a:p>
        </p:txBody>
      </p:sp>
      <p:sp>
        <p:nvSpPr>
          <p:cNvPr id="3" name="Content Placeholder 2">
            <a:extLst>
              <a:ext uri="{FF2B5EF4-FFF2-40B4-BE49-F238E27FC236}">
                <a16:creationId xmlns:a16="http://schemas.microsoft.com/office/drawing/2014/main" xmlns="" id="{88051AC1-4DE4-4480-98C0-527553F12D49}"/>
              </a:ext>
            </a:extLst>
          </p:cNvPr>
          <p:cNvSpPr>
            <a:spLocks noGrp="1"/>
          </p:cNvSpPr>
          <p:nvPr>
            <p:ph idx="1"/>
          </p:nvPr>
        </p:nvSpPr>
        <p:spPr/>
        <p:txBody>
          <a:bodyPr/>
          <a:lstStyle/>
          <a:p>
            <a:pPr marL="0" indent="0" fontAlgn="base">
              <a:buNone/>
            </a:pPr>
            <a:r>
              <a:rPr lang="en-GB" dirty="0" smtClean="0"/>
              <a:t>Examples from a car bodywork repair centre:</a:t>
            </a:r>
            <a:endParaRPr lang="en-GB" dirty="0"/>
          </a:p>
          <a:p>
            <a:pPr fontAlgn="base"/>
            <a:r>
              <a:rPr lang="en-GB" i="1" dirty="0"/>
              <a:t>Customers expect a newspaper and coffee whilst they wait, or a ride to work. </a:t>
            </a:r>
            <a:endParaRPr lang="en-GB" dirty="0"/>
          </a:p>
          <a:p>
            <a:pPr fontAlgn="base"/>
            <a:r>
              <a:rPr lang="en-GB" i="1" dirty="0"/>
              <a:t>Employees expect to have their time cards examined very carefully.</a:t>
            </a:r>
            <a:endParaRPr lang="en-GB" dirty="0"/>
          </a:p>
          <a:p>
            <a:pPr fontAlgn="base"/>
            <a:r>
              <a:rPr lang="en-GB" i="1" dirty="0"/>
              <a:t>There's lots of talk about money, and especially about how to cut costs. </a:t>
            </a:r>
            <a:endParaRPr lang="en-GB" dirty="0"/>
          </a:p>
          <a:p>
            <a:pPr marL="0" indent="0">
              <a:buNone/>
            </a:pPr>
            <a:endParaRPr lang="en-GB" dirty="0"/>
          </a:p>
        </p:txBody>
      </p:sp>
    </p:spTree>
    <p:extLst>
      <p:ext uri="{BB962C8B-B14F-4D97-AF65-F5344CB8AC3E}">
        <p14:creationId xmlns:p14="http://schemas.microsoft.com/office/powerpoint/2010/main" val="22319587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1524000" y="1"/>
            <a:ext cx="8077200" cy="1311275"/>
          </a:xfrm>
        </p:spPr>
        <p:txBody>
          <a:bodyPr>
            <a:normAutofit/>
          </a:bodyPr>
          <a:lstStyle/>
          <a:p>
            <a:r>
              <a:rPr lang="en-GB" altLang="en-US" sz="4000" b="1" dirty="0">
                <a:cs typeface="Arial" charset="0"/>
              </a:rPr>
              <a:t>Stories</a:t>
            </a:r>
            <a:endParaRPr lang="en-GB" altLang="en-US" sz="4000" dirty="0"/>
          </a:p>
        </p:txBody>
      </p:sp>
      <p:sp>
        <p:nvSpPr>
          <p:cNvPr id="3" name="Content Placeholder 2"/>
          <p:cNvSpPr>
            <a:spLocks noGrp="1"/>
          </p:cNvSpPr>
          <p:nvPr>
            <p:ph sz="half" idx="1"/>
          </p:nvPr>
        </p:nvSpPr>
        <p:spPr>
          <a:xfrm>
            <a:off x="6384032" y="1500188"/>
            <a:ext cx="3962400" cy="4495800"/>
          </a:xfrm>
        </p:spPr>
        <p:txBody>
          <a:bodyPr>
            <a:normAutofit/>
          </a:bodyPr>
          <a:lstStyle/>
          <a:p>
            <a:pPr marL="609600" indent="-609600">
              <a:defRPr/>
            </a:pPr>
            <a:r>
              <a:rPr lang="en-GB" sz="1800" dirty="0">
                <a:cs typeface="Arial" charset="0"/>
              </a:rPr>
              <a:t>The stories that colleagues tell each other and pass onto new recruits – </a:t>
            </a:r>
            <a:r>
              <a:rPr lang="en-GB" sz="1800" i="1" dirty="0">
                <a:cs typeface="Arial" charset="0"/>
              </a:rPr>
              <a:t>”</a:t>
            </a:r>
            <a:r>
              <a:rPr lang="en-GB" sz="1800" i="1" dirty="0">
                <a:cs typeface="Times New Roman" charset="0"/>
              </a:rPr>
              <a:t>The individual personalities who did or said something that stood out and deviated from the norm “</a:t>
            </a:r>
            <a:r>
              <a:rPr lang="en-GB" sz="1800" i="1" dirty="0">
                <a:cs typeface="Arial" charset="0"/>
              </a:rPr>
              <a:t> </a:t>
            </a:r>
          </a:p>
          <a:p>
            <a:pPr marL="609600" indent="-609600">
              <a:defRPr/>
            </a:pPr>
            <a:r>
              <a:rPr lang="en-GB" sz="1800" i="1" dirty="0"/>
              <a:t>“Every year Mary from accounts always !!!!! At the Christmas Party”</a:t>
            </a:r>
          </a:p>
          <a:p>
            <a:pPr marL="609600" indent="-609600">
              <a:defRPr/>
            </a:pPr>
            <a:r>
              <a:rPr lang="en-GB" sz="1800" i="1" dirty="0">
                <a:cs typeface="Arial" charset="0"/>
              </a:rPr>
              <a:t>“No one is ever disciplined for being late”</a:t>
            </a:r>
            <a:r>
              <a:rPr lang="en-GB" sz="1800" i="1" dirty="0"/>
              <a:t> </a:t>
            </a:r>
          </a:p>
          <a:p>
            <a:pPr marL="609600" indent="-609600">
              <a:defRPr/>
            </a:pPr>
            <a:r>
              <a:rPr lang="en-GB" sz="1800" i="1" dirty="0"/>
              <a:t>“Or the founder began the organisation with just a !!!!!”</a:t>
            </a:r>
          </a:p>
          <a:p>
            <a:pPr>
              <a:defRPr/>
            </a:pPr>
            <a:endParaRPr lang="en-GB" dirty="0"/>
          </a:p>
        </p:txBody>
      </p:sp>
      <p:sp>
        <p:nvSpPr>
          <p:cNvPr id="7172" name="Content Placeholder 3"/>
          <p:cNvSpPr>
            <a:spLocks noGrp="1"/>
          </p:cNvSpPr>
          <p:nvPr>
            <p:ph sz="half" idx="2"/>
          </p:nvPr>
        </p:nvSpPr>
        <p:spPr>
          <a:xfrm>
            <a:off x="1847528" y="1585912"/>
            <a:ext cx="3962400" cy="4495800"/>
          </a:xfrm>
        </p:spPr>
        <p:txBody>
          <a:bodyPr>
            <a:normAutofit fontScale="92500" lnSpcReduction="20000"/>
          </a:bodyPr>
          <a:lstStyle/>
          <a:p>
            <a:r>
              <a:rPr lang="en-US" altLang="en-US" sz="1900" dirty="0"/>
              <a:t>What stories do people currently tell about your </a:t>
            </a:r>
            <a:r>
              <a:rPr lang="en-US" altLang="en-US" sz="1900" dirty="0" err="1" smtClean="0"/>
              <a:t>organisation</a:t>
            </a:r>
            <a:r>
              <a:rPr lang="en-US" altLang="en-US" sz="1900" dirty="0"/>
              <a:t>? </a:t>
            </a:r>
          </a:p>
          <a:p>
            <a:r>
              <a:rPr lang="en-US" altLang="en-US" sz="1900" dirty="0"/>
              <a:t>What reputation is communicated amongst your customers and other stakeholders?</a:t>
            </a:r>
          </a:p>
          <a:p>
            <a:r>
              <a:rPr lang="en-US" altLang="en-US" sz="1900" dirty="0"/>
              <a:t>What do these stories say about what your </a:t>
            </a:r>
            <a:r>
              <a:rPr lang="en-US" altLang="en-US" sz="1900" dirty="0" err="1" smtClean="0"/>
              <a:t>organisation</a:t>
            </a:r>
            <a:r>
              <a:rPr lang="en-US" altLang="en-US" sz="1900" dirty="0" smtClean="0"/>
              <a:t> </a:t>
            </a:r>
            <a:r>
              <a:rPr lang="en-US" altLang="en-US" sz="1900" dirty="0"/>
              <a:t>believes in?</a:t>
            </a:r>
          </a:p>
          <a:p>
            <a:r>
              <a:rPr lang="en-US" altLang="en-US" sz="1900" dirty="0"/>
              <a:t>What do employees talk about when they think of the history of the company?</a:t>
            </a:r>
          </a:p>
          <a:p>
            <a:r>
              <a:rPr lang="en-US" altLang="en-US" sz="1900" dirty="0"/>
              <a:t>What stories do they tell new people who join the company?</a:t>
            </a:r>
          </a:p>
          <a:p>
            <a:r>
              <a:rPr lang="en-US" altLang="en-US" sz="1900" dirty="0"/>
              <a:t>What heroes, villains and mavericks appear in these stories</a:t>
            </a: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r>
              <a:rPr lang="en-US" altLang="en-US" sz="1800" dirty="0"/>
              <a:t/>
            </a:r>
            <a:br>
              <a:rPr lang="en-US" altLang="en-US" sz="1800" dirty="0"/>
            </a:br>
            <a:endParaRPr lang="en-GB" altLang="en-US" sz="1800" dirty="0"/>
          </a:p>
        </p:txBody>
      </p:sp>
    </p:spTree>
    <p:extLst>
      <p:ext uri="{BB962C8B-B14F-4D97-AF65-F5344CB8AC3E}">
        <p14:creationId xmlns:p14="http://schemas.microsoft.com/office/powerpoint/2010/main" val="110894855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4615FC-049F-4DF1-8D52-81F798E3902A}"/>
              </a:ext>
            </a:extLst>
          </p:cNvPr>
          <p:cNvSpPr>
            <a:spLocks noGrp="1"/>
          </p:cNvSpPr>
          <p:nvPr>
            <p:ph type="title"/>
          </p:nvPr>
        </p:nvSpPr>
        <p:spPr/>
        <p:txBody>
          <a:bodyPr/>
          <a:lstStyle/>
          <a:p>
            <a:r>
              <a:rPr lang="en-GB" b="1" dirty="0"/>
              <a:t>Stories </a:t>
            </a:r>
          </a:p>
        </p:txBody>
      </p:sp>
      <p:sp>
        <p:nvSpPr>
          <p:cNvPr id="3" name="Content Placeholder 2">
            <a:extLst>
              <a:ext uri="{FF2B5EF4-FFF2-40B4-BE49-F238E27FC236}">
                <a16:creationId xmlns:a16="http://schemas.microsoft.com/office/drawing/2014/main" xmlns="" id="{B560C08B-DC9B-4789-99CC-9D3DA0E9F5C3}"/>
              </a:ext>
            </a:extLst>
          </p:cNvPr>
          <p:cNvSpPr>
            <a:spLocks noGrp="1"/>
          </p:cNvSpPr>
          <p:nvPr>
            <p:ph idx="1"/>
          </p:nvPr>
        </p:nvSpPr>
        <p:spPr/>
        <p:txBody>
          <a:bodyPr/>
          <a:lstStyle/>
          <a:p>
            <a:pPr marL="0" indent="0" fontAlgn="base">
              <a:buNone/>
            </a:pPr>
            <a:r>
              <a:rPr lang="en-GB" dirty="0"/>
              <a:t>Examples (car bodywork repair company):</a:t>
            </a:r>
          </a:p>
          <a:p>
            <a:pPr fontAlgn="base"/>
            <a:r>
              <a:rPr lang="en-GB" i="1" dirty="0"/>
              <a:t>We are known as having high customer complaints, and for doing shoddy work.</a:t>
            </a:r>
            <a:endParaRPr lang="en-GB" dirty="0"/>
          </a:p>
          <a:p>
            <a:pPr fontAlgn="base"/>
            <a:r>
              <a:rPr lang="en-GB" i="1" dirty="0"/>
              <a:t>Staff members talk about the founder starting the company with a $1,000 loan.</a:t>
            </a:r>
            <a:endParaRPr lang="en-GB" dirty="0"/>
          </a:p>
          <a:p>
            <a:pPr fontAlgn="base"/>
            <a:r>
              <a:rPr lang="en-GB" i="1" dirty="0"/>
              <a:t>The message is that we do things the cheapest way we can. </a:t>
            </a:r>
            <a:endParaRPr lang="en-GB" dirty="0"/>
          </a:p>
          <a:p>
            <a:pPr marL="0" indent="0">
              <a:buNone/>
            </a:pPr>
            <a:endParaRPr lang="en-GB" dirty="0"/>
          </a:p>
        </p:txBody>
      </p:sp>
    </p:spTree>
    <p:extLst>
      <p:ext uri="{BB962C8B-B14F-4D97-AF65-F5344CB8AC3E}">
        <p14:creationId xmlns:p14="http://schemas.microsoft.com/office/powerpoint/2010/main" val="14949282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p:txBody>
          <a:bodyPr/>
          <a:lstStyle/>
          <a:p>
            <a:r>
              <a:rPr lang="en-US" altLang="en-US" sz="2000" dirty="0"/>
              <a:t>Is company-specific jargon or language used?</a:t>
            </a:r>
          </a:p>
          <a:p>
            <a:r>
              <a:rPr lang="en-US" altLang="en-US" sz="2000" dirty="0"/>
              <a:t>How well known and usable by all is this?</a:t>
            </a:r>
            <a:br>
              <a:rPr lang="en-US" altLang="en-US" sz="2000" dirty="0"/>
            </a:br>
            <a:endParaRPr lang="en-US" altLang="en-US" sz="2000" dirty="0"/>
          </a:p>
          <a:p>
            <a:r>
              <a:rPr lang="en-US" altLang="en-US" sz="2000" dirty="0"/>
              <a:t>Are there any status symbols used?</a:t>
            </a:r>
            <a:br>
              <a:rPr lang="en-US" altLang="en-US" sz="2000" dirty="0"/>
            </a:br>
            <a:endParaRPr lang="en-US" altLang="en-US" sz="2000" dirty="0"/>
          </a:p>
          <a:p>
            <a:r>
              <a:rPr lang="en-US" altLang="en-US" sz="2000" dirty="0"/>
              <a:t>What image is associated with your </a:t>
            </a:r>
            <a:r>
              <a:rPr lang="en-US" altLang="en-US" sz="2000" dirty="0" err="1" smtClean="0"/>
              <a:t>organisation</a:t>
            </a:r>
            <a:r>
              <a:rPr lang="en-US" altLang="en-US" sz="2000" dirty="0"/>
              <a:t>, looking at this from the separate viewpoints of clients and staff? </a:t>
            </a:r>
          </a:p>
          <a:p>
            <a:endParaRPr lang="en-GB" altLang="en-US" dirty="0"/>
          </a:p>
        </p:txBody>
      </p:sp>
      <p:sp>
        <p:nvSpPr>
          <p:cNvPr id="8196" name="Content Placeholder 3"/>
          <p:cNvSpPr>
            <a:spLocks noGrp="1"/>
          </p:cNvSpPr>
          <p:nvPr>
            <p:ph sz="half" idx="2"/>
          </p:nvPr>
        </p:nvSpPr>
        <p:spPr/>
        <p:txBody>
          <a:bodyPr/>
          <a:lstStyle/>
          <a:p>
            <a:r>
              <a:rPr lang="en-GB" altLang="en-US" sz="2000" dirty="0"/>
              <a:t>Prestigious offices – </a:t>
            </a:r>
            <a:r>
              <a:rPr lang="en-GB" altLang="en-US" sz="2000" i="1" dirty="0"/>
              <a:t>size location etc</a:t>
            </a:r>
          </a:p>
          <a:p>
            <a:r>
              <a:rPr lang="en-GB" altLang="en-US" sz="2000" dirty="0"/>
              <a:t>Types of company cars – </a:t>
            </a:r>
            <a:r>
              <a:rPr lang="en-GB" altLang="en-US" sz="2000" i="1" dirty="0"/>
              <a:t>makes models</a:t>
            </a:r>
          </a:p>
          <a:p>
            <a:r>
              <a:rPr lang="en-GB" altLang="en-US" sz="2000" dirty="0"/>
              <a:t>Letter heads – </a:t>
            </a:r>
            <a:r>
              <a:rPr lang="en-GB" altLang="en-US" sz="2000" i="1" dirty="0"/>
              <a:t>paper quality logo’s </a:t>
            </a:r>
          </a:p>
          <a:p>
            <a:r>
              <a:rPr lang="en-GB" altLang="en-US" sz="2000" dirty="0"/>
              <a:t>Dining arrangements – </a:t>
            </a:r>
            <a:r>
              <a:rPr lang="en-GB" altLang="en-US" sz="2000" i="1" dirty="0"/>
              <a:t>in works canteens</a:t>
            </a:r>
          </a:p>
          <a:p>
            <a:endParaRPr lang="en-GB" altLang="en-US" dirty="0"/>
          </a:p>
        </p:txBody>
      </p:sp>
    </p:spTree>
    <p:extLst>
      <p:ext uri="{BB962C8B-B14F-4D97-AF65-F5344CB8AC3E}">
        <p14:creationId xmlns:p14="http://schemas.microsoft.com/office/powerpoint/2010/main" val="354087563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EB4410-9D0A-42EC-B28A-1BB7EE22BAA9}"/>
              </a:ext>
            </a:extLst>
          </p:cNvPr>
          <p:cNvSpPr>
            <a:spLocks noGrp="1"/>
          </p:cNvSpPr>
          <p:nvPr>
            <p:ph type="title"/>
          </p:nvPr>
        </p:nvSpPr>
        <p:spPr/>
        <p:txBody>
          <a:bodyPr/>
          <a:lstStyle/>
          <a:p>
            <a:r>
              <a:rPr lang="en-GB" b="1" dirty="0"/>
              <a:t>Symbols</a:t>
            </a:r>
          </a:p>
        </p:txBody>
      </p:sp>
      <p:sp>
        <p:nvSpPr>
          <p:cNvPr id="3" name="Content Placeholder 2">
            <a:extLst>
              <a:ext uri="{FF2B5EF4-FFF2-40B4-BE49-F238E27FC236}">
                <a16:creationId xmlns:a16="http://schemas.microsoft.com/office/drawing/2014/main" xmlns="" id="{0A2B29F5-B66A-476F-8214-950F34CE8E5F}"/>
              </a:ext>
            </a:extLst>
          </p:cNvPr>
          <p:cNvSpPr>
            <a:spLocks noGrp="1"/>
          </p:cNvSpPr>
          <p:nvPr>
            <p:ph idx="1"/>
          </p:nvPr>
        </p:nvSpPr>
        <p:spPr/>
        <p:txBody>
          <a:bodyPr/>
          <a:lstStyle/>
          <a:p>
            <a:pPr marL="0" indent="0" fontAlgn="base">
              <a:buNone/>
            </a:pPr>
            <a:r>
              <a:rPr lang="en-GB" dirty="0"/>
              <a:t>Examples:</a:t>
            </a:r>
          </a:p>
          <a:p>
            <a:pPr fontAlgn="base"/>
            <a:r>
              <a:rPr lang="en-GB" i="1" dirty="0"/>
              <a:t>We use bright red shuttle vans</a:t>
            </a:r>
            <a:r>
              <a:rPr lang="en-GB" dirty="0"/>
              <a:t>.</a:t>
            </a:r>
          </a:p>
          <a:p>
            <a:pPr fontAlgn="base"/>
            <a:r>
              <a:rPr lang="en-GB" i="1" dirty="0"/>
              <a:t>We offer bright red courtesy cars – compact, economy cars.</a:t>
            </a:r>
            <a:endParaRPr lang="en-GB" dirty="0"/>
          </a:p>
          <a:p>
            <a:pPr fontAlgn="base"/>
            <a:r>
              <a:rPr lang="en-GB" i="1" dirty="0"/>
              <a:t>The boss wears overalls, not a suit. </a:t>
            </a:r>
            <a:endParaRPr lang="en-GB" dirty="0"/>
          </a:p>
          <a:p>
            <a:pPr marL="0" indent="0">
              <a:buNone/>
            </a:pPr>
            <a:endParaRPr lang="en-GB" dirty="0"/>
          </a:p>
        </p:txBody>
      </p:sp>
    </p:spTree>
    <p:extLst>
      <p:ext uri="{BB962C8B-B14F-4D97-AF65-F5344CB8AC3E}">
        <p14:creationId xmlns:p14="http://schemas.microsoft.com/office/powerpoint/2010/main" val="23414574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tLang="en-US" sz="4000" b="1" dirty="0">
                <a:latin typeface="+mn-lt"/>
                <a:cs typeface="Arial" charset="0"/>
              </a:rPr>
              <a:t>Control Systems</a:t>
            </a:r>
            <a:r>
              <a:rPr lang="en-GB" altLang="en-US" sz="4000" b="1" dirty="0">
                <a:latin typeface="+mn-lt"/>
              </a:rPr>
              <a:t> </a:t>
            </a:r>
          </a:p>
        </p:txBody>
      </p:sp>
      <p:sp>
        <p:nvSpPr>
          <p:cNvPr id="9219" name="Content Placeholder 2"/>
          <p:cNvSpPr>
            <a:spLocks noGrp="1"/>
          </p:cNvSpPr>
          <p:nvPr>
            <p:ph sz="half" idx="1"/>
          </p:nvPr>
        </p:nvSpPr>
        <p:spPr>
          <a:xfrm>
            <a:off x="1981201" y="1524000"/>
            <a:ext cx="3971925" cy="4495800"/>
          </a:xfrm>
        </p:spPr>
        <p:txBody>
          <a:bodyPr/>
          <a:lstStyle/>
          <a:p>
            <a:r>
              <a:rPr lang="en-US" altLang="en-US" sz="2000" dirty="0"/>
              <a:t>What process or procedure has the strongest controls? </a:t>
            </a:r>
          </a:p>
          <a:p>
            <a:r>
              <a:rPr lang="en-US" altLang="en-US" sz="2000" dirty="0"/>
              <a:t>Weakest controls? </a:t>
            </a:r>
          </a:p>
          <a:p>
            <a:r>
              <a:rPr lang="en-US" altLang="en-US" sz="2000" dirty="0"/>
              <a:t>Is the company generally loosely or tightly controlled?</a:t>
            </a:r>
            <a:br>
              <a:rPr lang="en-US" altLang="en-US" sz="2000" dirty="0"/>
            </a:br>
            <a:endParaRPr lang="en-US" altLang="en-US" sz="2000" dirty="0"/>
          </a:p>
          <a:p>
            <a:r>
              <a:rPr lang="en-US" altLang="en-US" sz="2000" dirty="0"/>
              <a:t>Do employees get rewarded for good work or </a:t>
            </a:r>
            <a:r>
              <a:rPr lang="en-US" altLang="en-US" sz="2000" dirty="0" err="1" smtClean="0"/>
              <a:t>penalised</a:t>
            </a:r>
            <a:r>
              <a:rPr lang="en-US" altLang="en-US" sz="2000" dirty="0" smtClean="0"/>
              <a:t> </a:t>
            </a:r>
            <a:r>
              <a:rPr lang="en-US" altLang="en-US" sz="2000" dirty="0"/>
              <a:t>for poor work?</a:t>
            </a:r>
          </a:p>
          <a:p>
            <a:r>
              <a:rPr lang="en-US" altLang="en-US" sz="2000" dirty="0"/>
              <a:t>What reports are issued to keep control of operations, finance, etc...? </a:t>
            </a:r>
          </a:p>
          <a:p>
            <a:endParaRPr lang="en-GB" altLang="en-US" dirty="0"/>
          </a:p>
        </p:txBody>
      </p:sp>
      <p:sp>
        <p:nvSpPr>
          <p:cNvPr id="9220" name="Content Placeholder 3"/>
          <p:cNvSpPr>
            <a:spLocks noGrp="1"/>
          </p:cNvSpPr>
          <p:nvPr>
            <p:ph sz="half" idx="2"/>
          </p:nvPr>
        </p:nvSpPr>
        <p:spPr/>
        <p:txBody>
          <a:bodyPr/>
          <a:lstStyle/>
          <a:p>
            <a:r>
              <a:rPr lang="en-GB" altLang="en-US" sz="2000" dirty="0">
                <a:solidFill>
                  <a:srgbClr val="0070C0"/>
                </a:solidFill>
              </a:rPr>
              <a:t>Measurement &amp; Reward Systems</a:t>
            </a:r>
          </a:p>
          <a:p>
            <a:endParaRPr lang="en-GB" altLang="en-US" sz="2000" dirty="0"/>
          </a:p>
          <a:p>
            <a:r>
              <a:rPr lang="en-GB" altLang="en-US" sz="2000" dirty="0">
                <a:solidFill>
                  <a:srgbClr val="002060"/>
                </a:solidFill>
              </a:rPr>
              <a:t>Operation manuals</a:t>
            </a:r>
          </a:p>
          <a:p>
            <a:endParaRPr lang="en-GB" altLang="en-US" sz="2000" dirty="0"/>
          </a:p>
          <a:p>
            <a:endParaRPr lang="en-GB" altLang="en-US" sz="2000" dirty="0"/>
          </a:p>
          <a:p>
            <a:r>
              <a:rPr lang="en-GB" altLang="en-US" sz="2000" dirty="0">
                <a:solidFill>
                  <a:srgbClr val="00B050"/>
                </a:solidFill>
              </a:rPr>
              <a:t>Payment by results</a:t>
            </a:r>
          </a:p>
          <a:p>
            <a:endParaRPr lang="en-GB" altLang="en-US" sz="2000" dirty="0"/>
          </a:p>
          <a:p>
            <a:endParaRPr lang="en-GB" altLang="en-US" sz="2000" dirty="0"/>
          </a:p>
          <a:p>
            <a:r>
              <a:rPr lang="en-GB" altLang="en-US" sz="2000" dirty="0">
                <a:solidFill>
                  <a:srgbClr val="FF0000"/>
                </a:solidFill>
              </a:rPr>
              <a:t>Quality Audits</a:t>
            </a:r>
          </a:p>
          <a:p>
            <a:endParaRPr lang="en-GB" altLang="en-US" dirty="0"/>
          </a:p>
        </p:txBody>
      </p:sp>
    </p:spTree>
    <p:extLst>
      <p:ext uri="{BB962C8B-B14F-4D97-AF65-F5344CB8AC3E}">
        <p14:creationId xmlns:p14="http://schemas.microsoft.com/office/powerpoint/2010/main" val="340934250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2E570D-E8AE-4F8D-B143-6349349EEE28}"/>
              </a:ext>
            </a:extLst>
          </p:cNvPr>
          <p:cNvSpPr>
            <a:spLocks noGrp="1"/>
          </p:cNvSpPr>
          <p:nvPr>
            <p:ph type="title"/>
          </p:nvPr>
        </p:nvSpPr>
        <p:spPr/>
        <p:txBody>
          <a:bodyPr/>
          <a:lstStyle/>
          <a:p>
            <a:r>
              <a:rPr lang="en-GB" b="1" dirty="0"/>
              <a:t>Control Systems</a:t>
            </a:r>
          </a:p>
        </p:txBody>
      </p:sp>
      <p:sp>
        <p:nvSpPr>
          <p:cNvPr id="3" name="Content Placeholder 2">
            <a:extLst>
              <a:ext uri="{FF2B5EF4-FFF2-40B4-BE49-F238E27FC236}">
                <a16:creationId xmlns:a16="http://schemas.microsoft.com/office/drawing/2014/main" xmlns="" id="{0500127B-31D7-4365-8E7F-1E651535E228}"/>
              </a:ext>
            </a:extLst>
          </p:cNvPr>
          <p:cNvSpPr>
            <a:spLocks noGrp="1"/>
          </p:cNvSpPr>
          <p:nvPr>
            <p:ph idx="1"/>
          </p:nvPr>
        </p:nvSpPr>
        <p:spPr/>
        <p:txBody>
          <a:bodyPr/>
          <a:lstStyle/>
          <a:p>
            <a:pPr marL="0" indent="0" fontAlgn="base">
              <a:buNone/>
            </a:pPr>
            <a:r>
              <a:rPr lang="en-GB" dirty="0"/>
              <a:t>Examples:</a:t>
            </a:r>
          </a:p>
          <a:p>
            <a:pPr fontAlgn="base"/>
            <a:r>
              <a:rPr lang="en-GB" i="1" dirty="0"/>
              <a:t>Costs are highly controlled, and customers are billed for parts down to the last screw.</a:t>
            </a:r>
            <a:endParaRPr lang="en-GB" dirty="0"/>
          </a:p>
          <a:p>
            <a:pPr fontAlgn="base"/>
            <a:r>
              <a:rPr lang="en-GB" i="1" dirty="0"/>
              <a:t>Quality is not </a:t>
            </a:r>
            <a:r>
              <a:rPr lang="en-GB" i="1" dirty="0" smtClean="0"/>
              <a:t>emphasised</a:t>
            </a:r>
            <a:r>
              <a:rPr lang="en-GB" i="1" dirty="0"/>
              <a:t>. Getting the work done with the least amount of direct costs is the goal.</a:t>
            </a:r>
            <a:endParaRPr lang="en-GB" dirty="0"/>
          </a:p>
          <a:p>
            <a:pPr fontAlgn="base"/>
            <a:r>
              <a:rPr lang="en-GB" i="1" dirty="0"/>
              <a:t>Employees docked pay if their quotes/estimates are more than 10% out. </a:t>
            </a:r>
            <a:endParaRPr lang="en-GB" dirty="0"/>
          </a:p>
          <a:p>
            <a:endParaRPr lang="en-GB" dirty="0"/>
          </a:p>
        </p:txBody>
      </p:sp>
    </p:spTree>
    <p:extLst>
      <p:ext uri="{BB962C8B-B14F-4D97-AF65-F5344CB8AC3E}">
        <p14:creationId xmlns:p14="http://schemas.microsoft.com/office/powerpoint/2010/main" val="1302404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r>
              <a:rPr lang="en-GB" altLang="en-US" sz="4000" b="1" dirty="0">
                <a:cs typeface="Arial" charset="0"/>
              </a:rPr>
              <a:t>Power Structure</a:t>
            </a:r>
            <a:r>
              <a:rPr lang="en-GB" altLang="en-US" sz="4000" dirty="0"/>
              <a:t> </a:t>
            </a:r>
          </a:p>
        </p:txBody>
      </p:sp>
      <p:sp>
        <p:nvSpPr>
          <p:cNvPr id="10243" name="Content Placeholder 2"/>
          <p:cNvSpPr>
            <a:spLocks noGrp="1"/>
          </p:cNvSpPr>
          <p:nvPr>
            <p:ph sz="half" idx="1"/>
          </p:nvPr>
        </p:nvSpPr>
        <p:spPr/>
        <p:txBody>
          <a:bodyPr/>
          <a:lstStyle/>
          <a:p>
            <a:r>
              <a:rPr lang="en-US" altLang="en-US" sz="2000" dirty="0"/>
              <a:t>Who has the real power in the </a:t>
            </a:r>
            <a:r>
              <a:rPr lang="en-US" altLang="en-US" sz="2000" dirty="0" err="1" smtClean="0"/>
              <a:t>organisation</a:t>
            </a:r>
            <a:r>
              <a:rPr lang="en-US" altLang="en-US" sz="2000" dirty="0"/>
              <a:t>? </a:t>
            </a:r>
          </a:p>
          <a:p>
            <a:r>
              <a:rPr lang="en-US" altLang="en-US" sz="2000" dirty="0"/>
              <a:t>What do these people believe and champion within the </a:t>
            </a:r>
            <a:r>
              <a:rPr lang="en-US" altLang="en-US" sz="2000" dirty="0" err="1" smtClean="0"/>
              <a:t>organisation</a:t>
            </a:r>
            <a:r>
              <a:rPr lang="en-US" altLang="en-US" sz="2000" dirty="0"/>
              <a:t>?</a:t>
            </a:r>
          </a:p>
          <a:p>
            <a:r>
              <a:rPr lang="en-US" altLang="en-US" sz="2000" dirty="0"/>
              <a:t>Who makes or influences decisions?</a:t>
            </a:r>
          </a:p>
          <a:p>
            <a:r>
              <a:rPr lang="en-US" altLang="en-US" sz="2000" dirty="0"/>
              <a:t>How is this power used or abused? </a:t>
            </a:r>
          </a:p>
          <a:p>
            <a:endParaRPr lang="en-GB" altLang="en-US" dirty="0"/>
          </a:p>
        </p:txBody>
      </p:sp>
      <p:sp>
        <p:nvSpPr>
          <p:cNvPr id="10244" name="Content Placeholder 3"/>
          <p:cNvSpPr>
            <a:spLocks noGrp="1"/>
          </p:cNvSpPr>
          <p:nvPr>
            <p:ph sz="half" idx="2"/>
          </p:nvPr>
        </p:nvSpPr>
        <p:spPr/>
        <p:txBody>
          <a:bodyPr/>
          <a:lstStyle/>
          <a:p>
            <a:r>
              <a:rPr lang="en-GB" altLang="en-US" sz="2000" dirty="0">
                <a:cs typeface="Arial" charset="0"/>
              </a:rPr>
              <a:t>Is likely to emulate from the people who are most closely associated with the core paradigm </a:t>
            </a:r>
          </a:p>
          <a:p>
            <a:r>
              <a:rPr lang="en-GB" altLang="en-US" sz="2000" dirty="0">
                <a:cs typeface="Arial" charset="0"/>
              </a:rPr>
              <a:t>Time served craftsmen</a:t>
            </a:r>
          </a:p>
          <a:p>
            <a:r>
              <a:rPr lang="en-GB" altLang="en-US" sz="2000" dirty="0">
                <a:cs typeface="Arial" charset="0"/>
              </a:rPr>
              <a:t>Strategic business managers </a:t>
            </a:r>
          </a:p>
          <a:p>
            <a:r>
              <a:rPr lang="en-GB" altLang="en-US" sz="2000" dirty="0">
                <a:cs typeface="Arial" charset="0"/>
              </a:rPr>
              <a:t>Trade union leaders</a:t>
            </a:r>
          </a:p>
          <a:p>
            <a:endParaRPr lang="en-GB" altLang="en-US" dirty="0"/>
          </a:p>
        </p:txBody>
      </p:sp>
    </p:spTree>
    <p:extLst>
      <p:ext uri="{BB962C8B-B14F-4D97-AF65-F5344CB8AC3E}">
        <p14:creationId xmlns:p14="http://schemas.microsoft.com/office/powerpoint/2010/main" val="29398671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56D476-934D-4C66-A926-E31088A4A114}"/>
              </a:ext>
            </a:extLst>
          </p:cNvPr>
          <p:cNvSpPr>
            <a:spLocks noGrp="1"/>
          </p:cNvSpPr>
          <p:nvPr>
            <p:ph type="title"/>
          </p:nvPr>
        </p:nvSpPr>
        <p:spPr/>
        <p:txBody>
          <a:bodyPr/>
          <a:lstStyle/>
          <a:p>
            <a:r>
              <a:rPr lang="en-GB" b="1" dirty="0"/>
              <a:t>Power Structure</a:t>
            </a:r>
          </a:p>
        </p:txBody>
      </p:sp>
      <p:sp>
        <p:nvSpPr>
          <p:cNvPr id="3" name="Content Placeholder 2">
            <a:extLst>
              <a:ext uri="{FF2B5EF4-FFF2-40B4-BE49-F238E27FC236}">
                <a16:creationId xmlns:a16="http://schemas.microsoft.com/office/drawing/2014/main" xmlns="" id="{DE9CD4B3-EB73-4D9E-8A40-38DC88A0306C}"/>
              </a:ext>
            </a:extLst>
          </p:cNvPr>
          <p:cNvSpPr>
            <a:spLocks noGrp="1"/>
          </p:cNvSpPr>
          <p:nvPr>
            <p:ph idx="1"/>
          </p:nvPr>
        </p:nvSpPr>
        <p:spPr/>
        <p:txBody>
          <a:bodyPr/>
          <a:lstStyle/>
          <a:p>
            <a:pPr marL="0" indent="0" fontAlgn="base">
              <a:buNone/>
            </a:pPr>
            <a:r>
              <a:rPr lang="en-GB" dirty="0"/>
              <a:t>Example:</a:t>
            </a:r>
          </a:p>
          <a:p>
            <a:pPr fontAlgn="base"/>
            <a:r>
              <a:rPr lang="en-GB" i="1" dirty="0"/>
              <a:t>The owner believes in a low cost, high-profit model, and is prepared to lose repeat customers.</a:t>
            </a:r>
            <a:endParaRPr lang="en-GB" dirty="0"/>
          </a:p>
          <a:p>
            <a:pPr fontAlgn="base"/>
            <a:r>
              <a:rPr lang="en-GB" i="1" dirty="0"/>
              <a:t>The threat of docked pay keeps mechanics working with this model. </a:t>
            </a:r>
            <a:endParaRPr lang="en-GB" dirty="0"/>
          </a:p>
          <a:p>
            <a:pPr marL="0" indent="0">
              <a:buNone/>
            </a:pPr>
            <a:endParaRPr lang="en-GB" dirty="0"/>
          </a:p>
        </p:txBody>
      </p:sp>
    </p:spTree>
    <p:extLst>
      <p:ext uri="{BB962C8B-B14F-4D97-AF65-F5344CB8AC3E}">
        <p14:creationId xmlns:p14="http://schemas.microsoft.com/office/powerpoint/2010/main" val="31236106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a:bodyPr>
          <a:lstStyle/>
          <a:p>
            <a:r>
              <a:rPr lang="en-GB" altLang="en-US" sz="4000" b="1" dirty="0">
                <a:latin typeface="+mn-lt"/>
                <a:cs typeface="Arial" charset="0"/>
              </a:rPr>
              <a:t>Organisational Structures</a:t>
            </a:r>
            <a:r>
              <a:rPr lang="en-GB" altLang="en-US" sz="4000" b="1" dirty="0">
                <a:latin typeface="+mn-lt"/>
              </a:rPr>
              <a:t> </a:t>
            </a:r>
          </a:p>
        </p:txBody>
      </p:sp>
      <p:sp>
        <p:nvSpPr>
          <p:cNvPr id="11267" name="Content Placeholder 2"/>
          <p:cNvSpPr>
            <a:spLocks noGrp="1"/>
          </p:cNvSpPr>
          <p:nvPr>
            <p:ph sz="half" idx="1"/>
          </p:nvPr>
        </p:nvSpPr>
        <p:spPr/>
        <p:txBody>
          <a:bodyPr/>
          <a:lstStyle/>
          <a:p>
            <a:r>
              <a:rPr lang="en-US" altLang="en-US" dirty="0"/>
              <a:t>Is the structure flat or hierarchical? </a:t>
            </a:r>
          </a:p>
          <a:p>
            <a:r>
              <a:rPr lang="en-US" altLang="en-US" dirty="0"/>
              <a:t>Formal or informal?</a:t>
            </a:r>
          </a:p>
          <a:p>
            <a:r>
              <a:rPr lang="en-US" altLang="en-US" dirty="0"/>
              <a:t>Organic or mechanistic?</a:t>
            </a:r>
          </a:p>
          <a:p>
            <a:r>
              <a:rPr lang="en-US" altLang="en-US" dirty="0"/>
              <a:t>Where are the formal lines of authority?</a:t>
            </a:r>
          </a:p>
          <a:p>
            <a:r>
              <a:rPr lang="en-US" altLang="en-US" dirty="0"/>
              <a:t>Are there informal lines? </a:t>
            </a:r>
          </a:p>
          <a:p>
            <a:endParaRPr lang="en-GB" altLang="en-US" dirty="0"/>
          </a:p>
        </p:txBody>
      </p:sp>
      <p:sp>
        <p:nvSpPr>
          <p:cNvPr id="11268" name="Content Placeholder 3"/>
          <p:cNvSpPr>
            <a:spLocks noGrp="1"/>
          </p:cNvSpPr>
          <p:nvPr>
            <p:ph sz="half" idx="2"/>
          </p:nvPr>
        </p:nvSpPr>
        <p:spPr>
          <a:xfrm>
            <a:off x="6096000" y="1692276"/>
            <a:ext cx="4572000" cy="4327524"/>
          </a:xfrm>
        </p:spPr>
        <p:txBody>
          <a:bodyPr/>
          <a:lstStyle/>
          <a:p>
            <a:r>
              <a:rPr lang="en-GB" altLang="en-US" dirty="0">
                <a:solidFill>
                  <a:srgbClr val="FF0000"/>
                </a:solidFill>
                <a:cs typeface="Arial" charset="0"/>
              </a:rPr>
              <a:t>Hierarchies</a:t>
            </a:r>
          </a:p>
          <a:p>
            <a:endParaRPr lang="en-GB" altLang="en-US" dirty="0">
              <a:cs typeface="Arial" charset="0"/>
            </a:endParaRPr>
          </a:p>
          <a:p>
            <a:r>
              <a:rPr lang="en-GB" altLang="en-US" dirty="0">
                <a:solidFill>
                  <a:srgbClr val="C00000"/>
                </a:solidFill>
                <a:cs typeface="Arial" charset="0"/>
              </a:rPr>
              <a:t>Autocratic</a:t>
            </a:r>
          </a:p>
          <a:p>
            <a:endParaRPr lang="en-GB" altLang="en-US" dirty="0">
              <a:cs typeface="Arial" charset="0"/>
            </a:endParaRPr>
          </a:p>
          <a:p>
            <a:r>
              <a:rPr lang="en-GB" altLang="en-US" dirty="0">
                <a:solidFill>
                  <a:srgbClr val="0070C0"/>
                </a:solidFill>
                <a:cs typeface="Arial" charset="0"/>
              </a:rPr>
              <a:t>Flat</a:t>
            </a:r>
          </a:p>
          <a:p>
            <a:endParaRPr lang="en-GB" altLang="en-US" dirty="0"/>
          </a:p>
        </p:txBody>
      </p:sp>
    </p:spTree>
    <p:extLst>
      <p:ext uri="{BB962C8B-B14F-4D97-AF65-F5344CB8AC3E}">
        <p14:creationId xmlns:p14="http://schemas.microsoft.com/office/powerpoint/2010/main" val="40642867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B52205-9930-4E17-AAD9-F32ECCB5ACB8}"/>
              </a:ext>
            </a:extLst>
          </p:cNvPr>
          <p:cNvSpPr>
            <a:spLocks noGrp="1"/>
          </p:cNvSpPr>
          <p:nvPr>
            <p:ph type="title"/>
          </p:nvPr>
        </p:nvSpPr>
        <p:spPr/>
        <p:txBody>
          <a:bodyPr/>
          <a:lstStyle/>
          <a:p>
            <a:r>
              <a:rPr lang="en-GB" b="1" dirty="0"/>
              <a:t>Organisational Structure</a:t>
            </a:r>
          </a:p>
        </p:txBody>
      </p:sp>
      <p:sp>
        <p:nvSpPr>
          <p:cNvPr id="3" name="Content Placeholder 2">
            <a:extLst>
              <a:ext uri="{FF2B5EF4-FFF2-40B4-BE49-F238E27FC236}">
                <a16:creationId xmlns:a16="http://schemas.microsoft.com/office/drawing/2014/main" xmlns="" id="{6C654B5D-58AE-4781-8D02-6CF8BCEAC18E}"/>
              </a:ext>
            </a:extLst>
          </p:cNvPr>
          <p:cNvSpPr>
            <a:spLocks noGrp="1"/>
          </p:cNvSpPr>
          <p:nvPr>
            <p:ph idx="1"/>
          </p:nvPr>
        </p:nvSpPr>
        <p:spPr/>
        <p:txBody>
          <a:bodyPr/>
          <a:lstStyle/>
          <a:p>
            <a:pPr marL="0" indent="0" fontAlgn="base">
              <a:buNone/>
            </a:pPr>
            <a:r>
              <a:rPr lang="en-GB" dirty="0"/>
              <a:t>Examples:</a:t>
            </a:r>
          </a:p>
          <a:p>
            <a:pPr fontAlgn="base"/>
            <a:r>
              <a:rPr lang="en-GB" i="1" dirty="0"/>
              <a:t>Flat structure – Owner, Head Mechanic, Mechanics, Reception</a:t>
            </a:r>
            <a:r>
              <a:rPr lang="en-GB" dirty="0"/>
              <a:t>.</a:t>
            </a:r>
          </a:p>
          <a:p>
            <a:pPr fontAlgn="base"/>
            <a:r>
              <a:rPr lang="en-GB" i="1" dirty="0"/>
              <a:t>The receptionist is the owner's wife so she goes straight to him with some customer complaints.</a:t>
            </a:r>
            <a:endParaRPr lang="en-GB" dirty="0"/>
          </a:p>
          <a:p>
            <a:pPr fontAlgn="base"/>
            <a:r>
              <a:rPr lang="en-GB" i="1" dirty="0"/>
              <a:t>It's each mechanic for himself – no sharing tools or supplies, little teamwork. </a:t>
            </a:r>
            <a:endParaRPr lang="en-GB" dirty="0"/>
          </a:p>
          <a:p>
            <a:endParaRPr lang="en-GB" dirty="0"/>
          </a:p>
        </p:txBody>
      </p:sp>
    </p:spTree>
    <p:extLst>
      <p:ext uri="{BB962C8B-B14F-4D97-AF65-F5344CB8AC3E}">
        <p14:creationId xmlns:p14="http://schemas.microsoft.com/office/powerpoint/2010/main" val="7177596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F9CC41-0272-4184-9728-F7464F74E8BC}"/>
              </a:ext>
            </a:extLst>
          </p:cNvPr>
          <p:cNvSpPr>
            <a:spLocks noGrp="1"/>
          </p:cNvSpPr>
          <p:nvPr>
            <p:ph type="title"/>
          </p:nvPr>
        </p:nvSpPr>
        <p:spPr/>
        <p:txBody>
          <a:bodyPr/>
          <a:lstStyle/>
          <a:p>
            <a:r>
              <a:rPr lang="en-GB" dirty="0"/>
              <a:t>Activity (45 minutes)</a:t>
            </a:r>
          </a:p>
        </p:txBody>
      </p:sp>
      <p:sp>
        <p:nvSpPr>
          <p:cNvPr id="3" name="Content Placeholder 2">
            <a:extLst>
              <a:ext uri="{FF2B5EF4-FFF2-40B4-BE49-F238E27FC236}">
                <a16:creationId xmlns:a16="http://schemas.microsoft.com/office/drawing/2014/main" xmlns="" id="{82A65F6D-773A-401E-957A-BCCF624C12BA}"/>
              </a:ext>
            </a:extLst>
          </p:cNvPr>
          <p:cNvSpPr>
            <a:spLocks noGrp="1"/>
          </p:cNvSpPr>
          <p:nvPr>
            <p:ph idx="1"/>
          </p:nvPr>
        </p:nvSpPr>
        <p:spPr/>
        <p:txBody>
          <a:bodyPr/>
          <a:lstStyle/>
          <a:p>
            <a:pPr marL="0" indent="0">
              <a:buNone/>
            </a:pPr>
            <a:r>
              <a:rPr lang="en-GB" dirty="0"/>
              <a:t>In groups of 4:</a:t>
            </a:r>
          </a:p>
          <a:p>
            <a:r>
              <a:rPr lang="en-GB" dirty="0"/>
              <a:t>Walk around the building for 20 minutes, observing and asking questions, and then complete an analysis of Swansea Business School using the Cultural Web. </a:t>
            </a:r>
          </a:p>
          <a:p>
            <a:r>
              <a:rPr lang="en-GB" dirty="0"/>
              <a:t>Present back your findings.</a:t>
            </a:r>
          </a:p>
        </p:txBody>
      </p:sp>
    </p:spTree>
    <p:extLst>
      <p:ext uri="{BB962C8B-B14F-4D97-AF65-F5344CB8AC3E}">
        <p14:creationId xmlns:p14="http://schemas.microsoft.com/office/powerpoint/2010/main" val="106211481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xmlns="" id="{809066B9-A091-4D59-939D-3CFE57F35432}"/>
              </a:ext>
            </a:extLst>
          </p:cNvPr>
          <p:cNvSpPr>
            <a:spLocks noGrp="1"/>
          </p:cNvSpPr>
          <p:nvPr>
            <p:ph type="title"/>
          </p:nvPr>
        </p:nvSpPr>
        <p:spPr/>
        <p:txBody>
          <a:bodyPr>
            <a:normAutofit/>
          </a:bodyPr>
          <a:lstStyle/>
          <a:p>
            <a:r>
              <a:rPr lang="en-GB" sz="4000" b="1" dirty="0"/>
              <a:t>Culture &amp; Organisational Efficiency</a:t>
            </a:r>
          </a:p>
        </p:txBody>
      </p:sp>
      <p:sp>
        <p:nvSpPr>
          <p:cNvPr id="9" name="TextBox 8">
            <a:extLst>
              <a:ext uri="{FF2B5EF4-FFF2-40B4-BE49-F238E27FC236}">
                <a16:creationId xmlns:a16="http://schemas.microsoft.com/office/drawing/2014/main" xmlns="" id="{80A43CFA-CAFC-41E2-B068-447E3A1624B0}"/>
              </a:ext>
            </a:extLst>
          </p:cNvPr>
          <p:cNvSpPr txBox="1"/>
          <p:nvPr/>
        </p:nvSpPr>
        <p:spPr>
          <a:xfrm>
            <a:off x="2423164" y="1530320"/>
            <a:ext cx="2080592" cy="954107"/>
          </a:xfrm>
          <a:prstGeom prst="rect">
            <a:avLst/>
          </a:prstGeom>
          <a:noFill/>
        </p:spPr>
        <p:txBody>
          <a:bodyPr wrap="square" rtlCol="0">
            <a:spAutoFit/>
          </a:bodyPr>
          <a:lstStyle/>
          <a:p>
            <a:r>
              <a:rPr lang="en-GB" sz="1400" b="1" dirty="0">
                <a:solidFill>
                  <a:srgbClr val="FF0000"/>
                </a:solidFill>
              </a:rPr>
              <a:t>Due Diligence </a:t>
            </a:r>
            <a:r>
              <a:rPr lang="en-GB" sz="1400" b="1" dirty="0"/>
              <a:t>– </a:t>
            </a:r>
            <a:r>
              <a:rPr lang="en-GB" sz="1400" dirty="0"/>
              <a:t>Are effective decisions being made to drive your organisation forward?</a:t>
            </a:r>
          </a:p>
        </p:txBody>
      </p:sp>
      <p:sp>
        <p:nvSpPr>
          <p:cNvPr id="10" name="TextBox 9">
            <a:extLst>
              <a:ext uri="{FF2B5EF4-FFF2-40B4-BE49-F238E27FC236}">
                <a16:creationId xmlns:a16="http://schemas.microsoft.com/office/drawing/2014/main" xmlns="" id="{98A635AA-0688-46AC-A5D9-7D785841129A}"/>
              </a:ext>
            </a:extLst>
          </p:cNvPr>
          <p:cNvSpPr txBox="1"/>
          <p:nvPr/>
        </p:nvSpPr>
        <p:spPr>
          <a:xfrm>
            <a:off x="7164591" y="1556686"/>
            <a:ext cx="2619490" cy="954107"/>
          </a:xfrm>
          <a:prstGeom prst="rect">
            <a:avLst/>
          </a:prstGeom>
          <a:noFill/>
        </p:spPr>
        <p:txBody>
          <a:bodyPr wrap="square" rtlCol="0">
            <a:spAutoFit/>
          </a:bodyPr>
          <a:lstStyle/>
          <a:p>
            <a:r>
              <a:rPr lang="en-GB" sz="1400" b="1" dirty="0">
                <a:solidFill>
                  <a:srgbClr val="FF0000"/>
                </a:solidFill>
              </a:rPr>
              <a:t>Structure/Communications </a:t>
            </a:r>
            <a:r>
              <a:rPr lang="en-GB" sz="1400" b="1" dirty="0"/>
              <a:t>-  </a:t>
            </a:r>
            <a:r>
              <a:rPr lang="en-GB" sz="1400" dirty="0"/>
              <a:t>Do your people have a clear understanding of the direction of the company?</a:t>
            </a:r>
          </a:p>
        </p:txBody>
      </p:sp>
      <p:sp>
        <p:nvSpPr>
          <p:cNvPr id="11" name="TextBox 10">
            <a:extLst>
              <a:ext uri="{FF2B5EF4-FFF2-40B4-BE49-F238E27FC236}">
                <a16:creationId xmlns:a16="http://schemas.microsoft.com/office/drawing/2014/main" xmlns="" id="{7ACA4D0C-43AE-4128-B800-D351D70F6C56}"/>
              </a:ext>
            </a:extLst>
          </p:cNvPr>
          <p:cNvSpPr txBox="1"/>
          <p:nvPr/>
        </p:nvSpPr>
        <p:spPr>
          <a:xfrm>
            <a:off x="3129415" y="2899021"/>
            <a:ext cx="4988569" cy="830997"/>
          </a:xfrm>
          <a:prstGeom prst="rect">
            <a:avLst/>
          </a:prstGeom>
          <a:noFill/>
        </p:spPr>
        <p:txBody>
          <a:bodyPr wrap="square" rtlCol="0">
            <a:spAutoFit/>
          </a:bodyPr>
          <a:lstStyle/>
          <a:p>
            <a:pPr algn="ctr"/>
            <a:r>
              <a:rPr lang="en-GB" sz="1600" b="1" dirty="0">
                <a:latin typeface="Arial" panose="020B0604020202020204" pitchFamily="34" charset="0"/>
                <a:cs typeface="Arial" panose="020B0604020202020204" pitchFamily="34" charset="0"/>
              </a:rPr>
              <a:t>High Performance Organisational Culture Delivers </a:t>
            </a:r>
          </a:p>
          <a:p>
            <a:pPr algn="ctr"/>
            <a:r>
              <a:rPr lang="en-GB" sz="1600" b="1" dirty="0">
                <a:latin typeface="Arial" panose="020B0604020202020204" pitchFamily="34" charset="0"/>
                <a:cs typeface="Arial" panose="020B0604020202020204" pitchFamily="34" charset="0"/>
              </a:rPr>
              <a:t>World-Class Success </a:t>
            </a:r>
          </a:p>
        </p:txBody>
      </p:sp>
      <p:sp>
        <p:nvSpPr>
          <p:cNvPr id="12" name="TextBox 11">
            <a:extLst>
              <a:ext uri="{FF2B5EF4-FFF2-40B4-BE49-F238E27FC236}">
                <a16:creationId xmlns:a16="http://schemas.microsoft.com/office/drawing/2014/main" xmlns="" id="{9FE2A101-B1F6-4882-AFE6-6020E4AD69E9}"/>
              </a:ext>
            </a:extLst>
          </p:cNvPr>
          <p:cNvSpPr txBox="1"/>
          <p:nvPr/>
        </p:nvSpPr>
        <p:spPr>
          <a:xfrm>
            <a:off x="1378763" y="3704800"/>
            <a:ext cx="2304256" cy="1169551"/>
          </a:xfrm>
          <a:prstGeom prst="rect">
            <a:avLst/>
          </a:prstGeom>
          <a:noFill/>
        </p:spPr>
        <p:txBody>
          <a:bodyPr wrap="square" rtlCol="0">
            <a:spAutoFit/>
          </a:bodyPr>
          <a:lstStyle/>
          <a:p>
            <a:r>
              <a:rPr lang="en-GB" sz="1400" b="1" dirty="0">
                <a:solidFill>
                  <a:srgbClr val="FF0000"/>
                </a:solidFill>
              </a:rPr>
              <a:t>Execution/Accountability</a:t>
            </a:r>
            <a:r>
              <a:rPr lang="en-GB" sz="1400" dirty="0"/>
              <a:t> –  Do you coach and manage performance in an efficient and effective manner?</a:t>
            </a:r>
          </a:p>
          <a:p>
            <a:endParaRPr lang="en-GB" sz="1400" dirty="0"/>
          </a:p>
        </p:txBody>
      </p:sp>
      <p:sp>
        <p:nvSpPr>
          <p:cNvPr id="13" name="TextBox 12">
            <a:extLst>
              <a:ext uri="{FF2B5EF4-FFF2-40B4-BE49-F238E27FC236}">
                <a16:creationId xmlns:a16="http://schemas.microsoft.com/office/drawing/2014/main" xmlns="" id="{9D2A65A7-A226-4735-AE63-3E982C1D46FF}"/>
              </a:ext>
            </a:extLst>
          </p:cNvPr>
          <p:cNvSpPr txBox="1"/>
          <p:nvPr/>
        </p:nvSpPr>
        <p:spPr>
          <a:xfrm>
            <a:off x="7699876" y="3704800"/>
            <a:ext cx="2592288" cy="954107"/>
          </a:xfrm>
          <a:prstGeom prst="rect">
            <a:avLst/>
          </a:prstGeom>
          <a:noFill/>
        </p:spPr>
        <p:txBody>
          <a:bodyPr wrap="square" rtlCol="0">
            <a:spAutoFit/>
          </a:bodyPr>
          <a:lstStyle/>
          <a:p>
            <a:r>
              <a:rPr lang="en-GB" sz="1400" b="1" dirty="0">
                <a:solidFill>
                  <a:srgbClr val="FF0000"/>
                </a:solidFill>
              </a:rPr>
              <a:t>Productivity/Effective Processes </a:t>
            </a:r>
            <a:r>
              <a:rPr lang="en-GB" sz="1400" dirty="0"/>
              <a:t>–  Are you using your resources effectively?</a:t>
            </a:r>
          </a:p>
          <a:p>
            <a:endParaRPr lang="en-GB" sz="1400" dirty="0"/>
          </a:p>
        </p:txBody>
      </p:sp>
      <p:sp>
        <p:nvSpPr>
          <p:cNvPr id="14" name="TextBox 13">
            <a:extLst>
              <a:ext uri="{FF2B5EF4-FFF2-40B4-BE49-F238E27FC236}">
                <a16:creationId xmlns:a16="http://schemas.microsoft.com/office/drawing/2014/main" xmlns="" id="{D6BC2427-D289-4A06-9E30-7B9AE0433F0F}"/>
              </a:ext>
            </a:extLst>
          </p:cNvPr>
          <p:cNvSpPr txBox="1"/>
          <p:nvPr/>
        </p:nvSpPr>
        <p:spPr>
          <a:xfrm>
            <a:off x="4341737" y="4600933"/>
            <a:ext cx="2563924" cy="954107"/>
          </a:xfrm>
          <a:prstGeom prst="rect">
            <a:avLst/>
          </a:prstGeom>
          <a:noFill/>
        </p:spPr>
        <p:txBody>
          <a:bodyPr wrap="square" rtlCol="0">
            <a:spAutoFit/>
          </a:bodyPr>
          <a:lstStyle/>
          <a:p>
            <a:r>
              <a:rPr lang="en-GB" sz="1400" b="1" dirty="0">
                <a:solidFill>
                  <a:srgbClr val="FF0000"/>
                </a:solidFill>
              </a:rPr>
              <a:t>Engagement/Leadership</a:t>
            </a:r>
            <a:r>
              <a:rPr lang="en-GB" sz="1400" b="1" dirty="0"/>
              <a:t> </a:t>
            </a:r>
            <a:r>
              <a:rPr lang="en-GB" sz="1400" dirty="0"/>
              <a:t>–  Do your people ‘buy-in’ to the objectives of the organisation?</a:t>
            </a:r>
          </a:p>
          <a:p>
            <a:endParaRPr lang="en-GB" sz="1400" dirty="0"/>
          </a:p>
        </p:txBody>
      </p:sp>
      <p:sp>
        <p:nvSpPr>
          <p:cNvPr id="17" name="Oval 16">
            <a:extLst>
              <a:ext uri="{FF2B5EF4-FFF2-40B4-BE49-F238E27FC236}">
                <a16:creationId xmlns:a16="http://schemas.microsoft.com/office/drawing/2014/main" xmlns="" id="{A3AEA9AE-2C35-410D-B38D-09B2379C4B9C}"/>
              </a:ext>
            </a:extLst>
          </p:cNvPr>
          <p:cNvSpPr/>
          <p:nvPr/>
        </p:nvSpPr>
        <p:spPr>
          <a:xfrm>
            <a:off x="3463460" y="2194093"/>
            <a:ext cx="4320480" cy="21074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4578458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for next session</a:t>
            </a:r>
          </a:p>
        </p:txBody>
      </p:sp>
      <p:sp>
        <p:nvSpPr>
          <p:cNvPr id="4" name="Content Placeholder 3"/>
          <p:cNvSpPr>
            <a:spLocks noGrp="1"/>
          </p:cNvSpPr>
          <p:nvPr>
            <p:ph sz="half" idx="2"/>
          </p:nvPr>
        </p:nvSpPr>
        <p:spPr>
          <a:xfrm>
            <a:off x="609600" y="1643519"/>
            <a:ext cx="8219256" cy="3054325"/>
          </a:xfrm>
        </p:spPr>
        <p:txBody>
          <a:bodyPr>
            <a:normAutofit/>
          </a:bodyPr>
          <a:lstStyle/>
          <a:p>
            <a:pPr marL="3657600" lvl="8" indent="0">
              <a:buNone/>
            </a:pPr>
            <a:r>
              <a:rPr lang="en-GB" sz="3200" dirty="0"/>
              <a:t>Read Chapter 15 of Mullins (2016). </a:t>
            </a:r>
          </a:p>
        </p:txBody>
      </p:sp>
    </p:spTree>
    <p:extLst>
      <p:ext uri="{BB962C8B-B14F-4D97-AF65-F5344CB8AC3E}">
        <p14:creationId xmlns:p14="http://schemas.microsoft.com/office/powerpoint/2010/main" val="32745461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p>
        </p:txBody>
      </p:sp>
      <p:sp>
        <p:nvSpPr>
          <p:cNvPr id="3" name="Content Placeholder 2"/>
          <p:cNvSpPr>
            <a:spLocks noGrp="1"/>
          </p:cNvSpPr>
          <p:nvPr>
            <p:ph idx="1"/>
          </p:nvPr>
        </p:nvSpPr>
        <p:spPr/>
        <p:txBody>
          <a:bodyPr>
            <a:normAutofit/>
          </a:bodyPr>
          <a:lstStyle/>
          <a:p>
            <a:r>
              <a:rPr lang="en-GB" sz="1600" dirty="0"/>
              <a:t>Hampden-Turner, C. and Trompenaars, F. (1993) T</a:t>
            </a:r>
            <a:r>
              <a:rPr lang="en-GB" sz="1600" i="1" dirty="0"/>
              <a:t>he seven cultures of capitalism values systems for creating wealth in the United States, Britain, Japan, Germany, France, Sweden and the Netherlands</a:t>
            </a:r>
            <a:r>
              <a:rPr lang="en-GB" sz="1600" dirty="0"/>
              <a:t> . New York. Doubleday </a:t>
            </a:r>
          </a:p>
          <a:p>
            <a:r>
              <a:rPr lang="en-GB" sz="1600" dirty="0"/>
              <a:t>Nagashina, N.  (1973) </a:t>
            </a:r>
            <a:r>
              <a:rPr lang="en-GB" sz="1600" i="1" dirty="0"/>
              <a:t>A Reversed World: Or is it? The Japanese way of communicating and their attitudes toward alien cultures</a:t>
            </a:r>
            <a:r>
              <a:rPr lang="en-GB" sz="1600" dirty="0"/>
              <a:t>. In Horton and Finnegan, R.  </a:t>
            </a:r>
            <a:r>
              <a:rPr lang="en-GB" sz="1600" i="1" dirty="0"/>
              <a:t>Modes of thought</a:t>
            </a:r>
            <a:r>
              <a:rPr lang="en-GB" sz="1600" dirty="0"/>
              <a:t>. London. Faber and Faber.</a:t>
            </a:r>
          </a:p>
          <a:p>
            <a:r>
              <a:rPr lang="en-GB" sz="1600" dirty="0"/>
              <a:t>Hoecklin, L.  (1994) </a:t>
            </a:r>
            <a:r>
              <a:rPr lang="en-GB" sz="1600" i="1" dirty="0"/>
              <a:t>Managing cultural differences: Strategies for competitive advantage</a:t>
            </a:r>
            <a:r>
              <a:rPr lang="en-GB" sz="1600" dirty="0"/>
              <a:t>. Wokingham. Addison Wesley Publishing Company.</a:t>
            </a:r>
          </a:p>
          <a:p>
            <a:r>
              <a:rPr lang="en-GB" sz="1600" dirty="0"/>
              <a:t>Hofstede, G. (2001) </a:t>
            </a:r>
            <a:r>
              <a:rPr lang="en-GB" sz="1600" i="1" dirty="0"/>
              <a:t>Cultures consequences</a:t>
            </a:r>
            <a:r>
              <a:rPr lang="en-GB" sz="1600" dirty="0"/>
              <a:t>, 2</a:t>
            </a:r>
            <a:r>
              <a:rPr lang="en-GB" sz="1600" baseline="30000" dirty="0"/>
              <a:t>nd</a:t>
            </a:r>
            <a:r>
              <a:rPr lang="en-GB" sz="1600" dirty="0"/>
              <a:t> edition. Thousand Oaks, CA. Sage.</a:t>
            </a:r>
          </a:p>
          <a:p>
            <a:r>
              <a:rPr lang="en-GB" sz="1600" dirty="0"/>
              <a:t>Schein, E. H. (1992) </a:t>
            </a:r>
            <a:r>
              <a:rPr lang="en-GB" sz="1600" i="1" dirty="0"/>
              <a:t>Organisational Culture and leadership</a:t>
            </a:r>
            <a:r>
              <a:rPr lang="en-GB" sz="1600" dirty="0"/>
              <a:t>. San Francisco. </a:t>
            </a:r>
            <a:r>
              <a:rPr lang="en-GB" sz="1600" dirty="0" err="1"/>
              <a:t>Jossey</a:t>
            </a:r>
            <a:r>
              <a:rPr lang="en-GB" sz="1600" dirty="0"/>
              <a:t> - Bass Publishers. </a:t>
            </a:r>
          </a:p>
          <a:p>
            <a:r>
              <a:rPr lang="en-GB" sz="1600" dirty="0" err="1"/>
              <a:t>Guirdham</a:t>
            </a:r>
            <a:r>
              <a:rPr lang="en-GB" sz="1600" dirty="0"/>
              <a:t>, M. (1999) </a:t>
            </a:r>
            <a:r>
              <a:rPr lang="en-GB" sz="1600" i="1" dirty="0"/>
              <a:t>Communicating across cultures. Basingstoke</a:t>
            </a:r>
            <a:r>
              <a:rPr lang="en-GB" sz="1600" dirty="0"/>
              <a:t>. MacMillan Press.</a:t>
            </a:r>
          </a:p>
          <a:p>
            <a:r>
              <a:rPr lang="en-GB" sz="1600" dirty="0"/>
              <a:t>Rayner, C. and Adam – Smith, D. (2009</a:t>
            </a:r>
            <a:r>
              <a:rPr lang="en-GB" sz="1600" i="1" dirty="0"/>
              <a:t>) Managing and leading people</a:t>
            </a:r>
            <a:r>
              <a:rPr lang="en-GB" sz="1600" dirty="0"/>
              <a:t>. 2</a:t>
            </a:r>
            <a:r>
              <a:rPr lang="en-GB" sz="1600" baseline="30000" dirty="0"/>
              <a:t>nd</a:t>
            </a:r>
            <a:r>
              <a:rPr lang="en-GB" sz="1600" dirty="0"/>
              <a:t> </a:t>
            </a:r>
            <a:r>
              <a:rPr lang="en-GB" sz="1600" dirty="0" err="1"/>
              <a:t>edn</a:t>
            </a:r>
            <a:r>
              <a:rPr lang="en-GB" sz="1600" dirty="0"/>
              <a:t>.  Trowbridge. CIPD.</a:t>
            </a:r>
          </a:p>
          <a:p>
            <a:r>
              <a:rPr lang="en-GB" sz="1600" dirty="0"/>
              <a:t>Kandola,, B. (2009) </a:t>
            </a:r>
            <a:r>
              <a:rPr lang="en-GB" sz="1600" i="1" dirty="0"/>
              <a:t>The value of difference: Eliminating bias in organisations. </a:t>
            </a:r>
            <a:r>
              <a:rPr lang="en-GB" sz="1600" dirty="0"/>
              <a:t>Oxford,. </a:t>
            </a:r>
            <a:r>
              <a:rPr lang="en-GB" sz="1600" dirty="0" err="1"/>
              <a:t>Pearn</a:t>
            </a:r>
            <a:r>
              <a:rPr lang="en-GB" sz="1600" dirty="0"/>
              <a:t> Kandola Publishing.</a:t>
            </a:r>
            <a:endParaRPr lang="en-GB" sz="1600" i="1" dirty="0"/>
          </a:p>
        </p:txBody>
      </p:sp>
    </p:spTree>
    <p:extLst>
      <p:ext uri="{BB962C8B-B14F-4D97-AF65-F5344CB8AC3E}">
        <p14:creationId xmlns:p14="http://schemas.microsoft.com/office/powerpoint/2010/main" val="2934003594"/>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139</TotalTime>
  <Words>2023</Words>
  <Application>Microsoft Macintosh PowerPoint</Application>
  <PresentationFormat>Widescreen</PresentationFormat>
  <Paragraphs>244</Paragraphs>
  <Slides>28</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Comic Sans MS</vt:lpstr>
      <vt:lpstr>Myriad Pro</vt:lpstr>
      <vt:lpstr>Tahoma</vt:lpstr>
      <vt:lpstr>Times New Roman</vt:lpstr>
      <vt:lpstr>Wingdings</vt:lpstr>
      <vt:lpstr>UWTSD</vt:lpstr>
      <vt:lpstr>BMSK5005 – Workplace Culture and its impact on Organisational Efficiency</vt:lpstr>
      <vt:lpstr>Last time</vt:lpstr>
      <vt:lpstr>This Week</vt:lpstr>
      <vt:lpstr>PowerPoint Presentation</vt:lpstr>
      <vt:lpstr>Cultural environment</vt:lpstr>
      <vt:lpstr>Visible and invisible culture</vt:lpstr>
      <vt:lpstr>The Core Elements of Corporate  Culture</vt:lpstr>
      <vt:lpstr>Terminology Exercise</vt:lpstr>
      <vt:lpstr>Terminology</vt:lpstr>
      <vt:lpstr>Why Pay Attention to Culture?</vt:lpstr>
      <vt:lpstr>Cultural Web</vt:lpstr>
      <vt:lpstr>Cultural Web</vt:lpstr>
      <vt:lpstr>Routines &amp; rituals </vt:lpstr>
      <vt:lpstr>Rituals and Routines (Mindtools, ND)</vt:lpstr>
      <vt:lpstr>Stories</vt:lpstr>
      <vt:lpstr>Stories </vt:lpstr>
      <vt:lpstr>Symbols</vt:lpstr>
      <vt:lpstr>Symbols</vt:lpstr>
      <vt:lpstr>Control Systems </vt:lpstr>
      <vt:lpstr>Control Systems</vt:lpstr>
      <vt:lpstr>Power Structure </vt:lpstr>
      <vt:lpstr>Power Structure</vt:lpstr>
      <vt:lpstr>Organisational Structures </vt:lpstr>
      <vt:lpstr>Organisational Structure</vt:lpstr>
      <vt:lpstr>Activity (45 minutes)</vt:lpstr>
      <vt:lpstr>Culture &amp; Organisational Efficiency</vt:lpstr>
      <vt:lpstr>Task for next session</vt:lpstr>
      <vt:lpstr>Bibliography</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BMSK5005 – Workplace Culture and its impact on Organisational Efficiency</dc:title>
  <dc:creator>Julie Thomas</dc:creator>
  <cp:lastModifiedBy>Microsoft Office User</cp:lastModifiedBy>
  <cp:revision>20</cp:revision>
  <dcterms:created xsi:type="dcterms:W3CDTF">2019-01-07T12:29:45Z</dcterms:created>
  <dcterms:modified xsi:type="dcterms:W3CDTF">2019-05-01T12:57:42Z</dcterms:modified>
</cp:coreProperties>
</file>