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8" r:id="rId12"/>
    <p:sldId id="267"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AE8572-04F7-44AC-B2DF-C6BDF9E49F5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92802B5-48BF-410B-B710-115AD472FF90}">
      <dgm:prSet/>
      <dgm:spPr/>
      <dgm:t>
        <a:bodyPr/>
        <a:lstStyle/>
        <a:p>
          <a:r>
            <a:rPr lang="en-US" b="1"/>
            <a:t>Disability-Related Absence</a:t>
          </a:r>
          <a:endParaRPr lang="en-US"/>
        </a:p>
      </dgm:t>
    </dgm:pt>
    <dgm:pt modelId="{A0458D97-9373-4DE1-B684-8E8AF2B5E5E4}" type="parTrans" cxnId="{8F71B71E-E620-495A-AF5C-EDAD43C67163}">
      <dgm:prSet/>
      <dgm:spPr/>
      <dgm:t>
        <a:bodyPr/>
        <a:lstStyle/>
        <a:p>
          <a:endParaRPr lang="en-US"/>
        </a:p>
      </dgm:t>
    </dgm:pt>
    <dgm:pt modelId="{47FD1E7B-2742-491A-BCEE-49C20A1AF2FE}" type="sibTrans" cxnId="{8F71B71E-E620-495A-AF5C-EDAD43C67163}">
      <dgm:prSet/>
      <dgm:spPr/>
      <dgm:t>
        <a:bodyPr/>
        <a:lstStyle/>
        <a:p>
          <a:endParaRPr lang="en-US"/>
        </a:p>
      </dgm:t>
    </dgm:pt>
    <dgm:pt modelId="{2FA1994D-0EFA-408D-AB18-4ECA41078B45}">
      <dgm:prSet/>
      <dgm:spPr/>
      <dgm:t>
        <a:bodyPr/>
        <a:lstStyle/>
        <a:p>
          <a:r>
            <a:rPr lang="en-US"/>
            <a:t>If A CCG is legally required to make reasonable adjustments to enable an employee who becomes disabled or becomes disabled while working under the Equality Act 2010 to continue working. Public sector employers were covered by the Act by extending the 1995 Disability Discrimination Act. </a:t>
          </a:r>
        </a:p>
      </dgm:t>
    </dgm:pt>
    <dgm:pt modelId="{DF43863B-60C4-43EE-998A-B27F85E218C6}" type="parTrans" cxnId="{FFAFBA83-FB53-4133-B702-DA65AC82D192}">
      <dgm:prSet/>
      <dgm:spPr/>
      <dgm:t>
        <a:bodyPr/>
        <a:lstStyle/>
        <a:p>
          <a:endParaRPr lang="en-US"/>
        </a:p>
      </dgm:t>
    </dgm:pt>
    <dgm:pt modelId="{5061FDB7-EE4C-43A1-A268-5BE4F83D1494}" type="sibTrans" cxnId="{FFAFBA83-FB53-4133-B702-DA65AC82D192}">
      <dgm:prSet/>
      <dgm:spPr/>
      <dgm:t>
        <a:bodyPr/>
        <a:lstStyle/>
        <a:p>
          <a:endParaRPr lang="en-US"/>
        </a:p>
      </dgm:t>
    </dgm:pt>
    <dgm:pt modelId="{8211BDC0-51A5-4877-A241-C3FC93333B83}">
      <dgm:prSet/>
      <dgm:spPr/>
      <dgm:t>
        <a:bodyPr/>
        <a:lstStyle/>
        <a:p>
          <a:r>
            <a:rPr lang="en-US"/>
            <a:t>A person who is disabled by the Equality Act 2010 is defined by it as being unable to perform regular day-to-day activities due to a long-term physical or mental disorder. If a person is diagnosed with multiple sclerosis, cancer, HIV infection, or any progressive disease, they are considered disabled regardless of whether they are still able to perform daily tasks (Hagemann &amp; Kluge, 2017). </a:t>
          </a:r>
        </a:p>
      </dgm:t>
    </dgm:pt>
    <dgm:pt modelId="{0C0B310E-5878-4503-8603-25E86F2CBAFD}" type="parTrans" cxnId="{0C4D83F8-5CAA-46FE-96C4-37AD16FAA067}">
      <dgm:prSet/>
      <dgm:spPr/>
      <dgm:t>
        <a:bodyPr/>
        <a:lstStyle/>
        <a:p>
          <a:endParaRPr lang="en-US"/>
        </a:p>
      </dgm:t>
    </dgm:pt>
    <dgm:pt modelId="{F65F746C-D65C-4553-850F-C0FCB566042F}" type="sibTrans" cxnId="{0C4D83F8-5CAA-46FE-96C4-37AD16FAA067}">
      <dgm:prSet/>
      <dgm:spPr/>
      <dgm:t>
        <a:bodyPr/>
        <a:lstStyle/>
        <a:p>
          <a:endParaRPr lang="en-US"/>
        </a:p>
      </dgm:t>
    </dgm:pt>
    <dgm:pt modelId="{D44FAB55-A463-4DD6-8258-89C854346301}">
      <dgm:prSet/>
      <dgm:spPr/>
      <dgm:t>
        <a:bodyPr/>
        <a:lstStyle/>
        <a:p>
          <a:r>
            <a:rPr lang="en-US"/>
            <a:t>The federal Equal Employment Opportunity Commission notes that to ensure the equality of disabled employees, it may be necessary to restructure an employee's role, remove physical barriers, and/or provide extra assistance for the disabled employee.</a:t>
          </a:r>
        </a:p>
      </dgm:t>
    </dgm:pt>
    <dgm:pt modelId="{BB64F87D-4F49-4990-9555-48C52FFB2D5B}" type="parTrans" cxnId="{0522FBE2-3F04-440D-86B2-54D597FC2C1B}">
      <dgm:prSet/>
      <dgm:spPr/>
      <dgm:t>
        <a:bodyPr/>
        <a:lstStyle/>
        <a:p>
          <a:endParaRPr lang="en-US"/>
        </a:p>
      </dgm:t>
    </dgm:pt>
    <dgm:pt modelId="{F6FFAED1-F12E-4A1C-8BE4-664B5FF18F2B}" type="sibTrans" cxnId="{0522FBE2-3F04-440D-86B2-54D597FC2C1B}">
      <dgm:prSet/>
      <dgm:spPr/>
      <dgm:t>
        <a:bodyPr/>
        <a:lstStyle/>
        <a:p>
          <a:endParaRPr lang="en-US"/>
        </a:p>
      </dgm:t>
    </dgm:pt>
    <dgm:pt modelId="{81BD2CAC-5AE8-4A98-827E-90DC57AFB39F}" type="pres">
      <dgm:prSet presAssocID="{CCAE8572-04F7-44AC-B2DF-C6BDF9E49F5F}" presName="vert0" presStyleCnt="0">
        <dgm:presLayoutVars>
          <dgm:dir/>
          <dgm:animOne val="branch"/>
          <dgm:animLvl val="lvl"/>
        </dgm:presLayoutVars>
      </dgm:prSet>
      <dgm:spPr/>
    </dgm:pt>
    <dgm:pt modelId="{DBCA561C-1381-4574-9A28-734B62C34C0A}" type="pres">
      <dgm:prSet presAssocID="{092802B5-48BF-410B-B710-115AD472FF90}" presName="thickLine" presStyleLbl="alignNode1" presStyleIdx="0" presStyleCnt="1"/>
      <dgm:spPr/>
    </dgm:pt>
    <dgm:pt modelId="{C3523593-19DD-47DA-8B5F-4D24D8384DE5}" type="pres">
      <dgm:prSet presAssocID="{092802B5-48BF-410B-B710-115AD472FF90}" presName="horz1" presStyleCnt="0"/>
      <dgm:spPr/>
    </dgm:pt>
    <dgm:pt modelId="{4E56FD46-B425-4955-B78C-1B8557B13A11}" type="pres">
      <dgm:prSet presAssocID="{092802B5-48BF-410B-B710-115AD472FF90}" presName="tx1" presStyleLbl="revTx" presStyleIdx="0" presStyleCnt="4"/>
      <dgm:spPr/>
    </dgm:pt>
    <dgm:pt modelId="{729D7E76-46F3-4CE3-A887-C1356E5910D0}" type="pres">
      <dgm:prSet presAssocID="{092802B5-48BF-410B-B710-115AD472FF90}" presName="vert1" presStyleCnt="0"/>
      <dgm:spPr/>
    </dgm:pt>
    <dgm:pt modelId="{96A44D95-C626-4F42-868E-E1C49ED27183}" type="pres">
      <dgm:prSet presAssocID="{2FA1994D-0EFA-408D-AB18-4ECA41078B45}" presName="vertSpace2a" presStyleCnt="0"/>
      <dgm:spPr/>
    </dgm:pt>
    <dgm:pt modelId="{F78896C7-06DA-4B7F-8627-2CFC76A31608}" type="pres">
      <dgm:prSet presAssocID="{2FA1994D-0EFA-408D-AB18-4ECA41078B45}" presName="horz2" presStyleCnt="0"/>
      <dgm:spPr/>
    </dgm:pt>
    <dgm:pt modelId="{EBA86E74-33B8-4597-8155-661C153DDC61}" type="pres">
      <dgm:prSet presAssocID="{2FA1994D-0EFA-408D-AB18-4ECA41078B45}" presName="horzSpace2" presStyleCnt="0"/>
      <dgm:spPr/>
    </dgm:pt>
    <dgm:pt modelId="{B1373C49-6237-43C8-9A79-955C9A5393C1}" type="pres">
      <dgm:prSet presAssocID="{2FA1994D-0EFA-408D-AB18-4ECA41078B45}" presName="tx2" presStyleLbl="revTx" presStyleIdx="1" presStyleCnt="4"/>
      <dgm:spPr/>
    </dgm:pt>
    <dgm:pt modelId="{AD577EB7-5482-4703-86A3-50956F452E12}" type="pres">
      <dgm:prSet presAssocID="{2FA1994D-0EFA-408D-AB18-4ECA41078B45}" presName="vert2" presStyleCnt="0"/>
      <dgm:spPr/>
    </dgm:pt>
    <dgm:pt modelId="{516DEAF9-F3F9-4344-8E06-D6631E1A1C3F}" type="pres">
      <dgm:prSet presAssocID="{2FA1994D-0EFA-408D-AB18-4ECA41078B45}" presName="thinLine2b" presStyleLbl="callout" presStyleIdx="0" presStyleCnt="3"/>
      <dgm:spPr/>
    </dgm:pt>
    <dgm:pt modelId="{972076CE-233E-4E74-B82F-83F90D629FD1}" type="pres">
      <dgm:prSet presAssocID="{2FA1994D-0EFA-408D-AB18-4ECA41078B45}" presName="vertSpace2b" presStyleCnt="0"/>
      <dgm:spPr/>
    </dgm:pt>
    <dgm:pt modelId="{6BF6E368-A2B7-49F7-842F-21ACC15F60E6}" type="pres">
      <dgm:prSet presAssocID="{8211BDC0-51A5-4877-A241-C3FC93333B83}" presName="horz2" presStyleCnt="0"/>
      <dgm:spPr/>
    </dgm:pt>
    <dgm:pt modelId="{346D1F53-19E3-4C99-A9DC-C7344A1685EB}" type="pres">
      <dgm:prSet presAssocID="{8211BDC0-51A5-4877-A241-C3FC93333B83}" presName="horzSpace2" presStyleCnt="0"/>
      <dgm:spPr/>
    </dgm:pt>
    <dgm:pt modelId="{3C87A480-46F4-44C9-AE89-00AB955D6FB7}" type="pres">
      <dgm:prSet presAssocID="{8211BDC0-51A5-4877-A241-C3FC93333B83}" presName="tx2" presStyleLbl="revTx" presStyleIdx="2" presStyleCnt="4"/>
      <dgm:spPr/>
    </dgm:pt>
    <dgm:pt modelId="{4D7CE59C-AD9E-426C-B789-4BC4DE1D08A8}" type="pres">
      <dgm:prSet presAssocID="{8211BDC0-51A5-4877-A241-C3FC93333B83}" presName="vert2" presStyleCnt="0"/>
      <dgm:spPr/>
    </dgm:pt>
    <dgm:pt modelId="{0288F2D9-356E-49E8-BD33-0CDECB39813E}" type="pres">
      <dgm:prSet presAssocID="{8211BDC0-51A5-4877-A241-C3FC93333B83}" presName="thinLine2b" presStyleLbl="callout" presStyleIdx="1" presStyleCnt="3"/>
      <dgm:spPr/>
    </dgm:pt>
    <dgm:pt modelId="{8E16A7AB-2A95-427D-B177-E6B211BD414D}" type="pres">
      <dgm:prSet presAssocID="{8211BDC0-51A5-4877-A241-C3FC93333B83}" presName="vertSpace2b" presStyleCnt="0"/>
      <dgm:spPr/>
    </dgm:pt>
    <dgm:pt modelId="{2F3B4FEA-2C6A-4EFB-B15D-899CFA2A3FDD}" type="pres">
      <dgm:prSet presAssocID="{D44FAB55-A463-4DD6-8258-89C854346301}" presName="horz2" presStyleCnt="0"/>
      <dgm:spPr/>
    </dgm:pt>
    <dgm:pt modelId="{6D6E52E2-B0DB-4AC3-882D-B4BEAFE5C4AE}" type="pres">
      <dgm:prSet presAssocID="{D44FAB55-A463-4DD6-8258-89C854346301}" presName="horzSpace2" presStyleCnt="0"/>
      <dgm:spPr/>
    </dgm:pt>
    <dgm:pt modelId="{1583AFED-CE0D-4C94-94BC-9A64E049AEFA}" type="pres">
      <dgm:prSet presAssocID="{D44FAB55-A463-4DD6-8258-89C854346301}" presName="tx2" presStyleLbl="revTx" presStyleIdx="3" presStyleCnt="4"/>
      <dgm:spPr/>
    </dgm:pt>
    <dgm:pt modelId="{F32A1E04-A070-427E-A8DB-05E8D694B153}" type="pres">
      <dgm:prSet presAssocID="{D44FAB55-A463-4DD6-8258-89C854346301}" presName="vert2" presStyleCnt="0"/>
      <dgm:spPr/>
    </dgm:pt>
    <dgm:pt modelId="{6F67A208-728E-47AF-900F-603F1F252C26}" type="pres">
      <dgm:prSet presAssocID="{D44FAB55-A463-4DD6-8258-89C854346301}" presName="thinLine2b" presStyleLbl="callout" presStyleIdx="2" presStyleCnt="3"/>
      <dgm:spPr/>
    </dgm:pt>
    <dgm:pt modelId="{38936DD1-8FA4-4844-9BB3-8240E00A4F71}" type="pres">
      <dgm:prSet presAssocID="{D44FAB55-A463-4DD6-8258-89C854346301}" presName="vertSpace2b" presStyleCnt="0"/>
      <dgm:spPr/>
    </dgm:pt>
  </dgm:ptLst>
  <dgm:cxnLst>
    <dgm:cxn modelId="{8B7DCF0C-84CB-400F-B6F6-C7E188CD47E1}" type="presOf" srcId="{092802B5-48BF-410B-B710-115AD472FF90}" destId="{4E56FD46-B425-4955-B78C-1B8557B13A11}" srcOrd="0" destOrd="0" presId="urn:microsoft.com/office/officeart/2008/layout/LinedList"/>
    <dgm:cxn modelId="{B8D20116-CDF6-416E-9C0C-8D63CEA10828}" type="presOf" srcId="{8211BDC0-51A5-4877-A241-C3FC93333B83}" destId="{3C87A480-46F4-44C9-AE89-00AB955D6FB7}" srcOrd="0" destOrd="0" presId="urn:microsoft.com/office/officeart/2008/layout/LinedList"/>
    <dgm:cxn modelId="{8F71B71E-E620-495A-AF5C-EDAD43C67163}" srcId="{CCAE8572-04F7-44AC-B2DF-C6BDF9E49F5F}" destId="{092802B5-48BF-410B-B710-115AD472FF90}" srcOrd="0" destOrd="0" parTransId="{A0458D97-9373-4DE1-B684-8E8AF2B5E5E4}" sibTransId="{47FD1E7B-2742-491A-BCEE-49C20A1AF2FE}"/>
    <dgm:cxn modelId="{FFAFBA83-FB53-4133-B702-DA65AC82D192}" srcId="{092802B5-48BF-410B-B710-115AD472FF90}" destId="{2FA1994D-0EFA-408D-AB18-4ECA41078B45}" srcOrd="0" destOrd="0" parTransId="{DF43863B-60C4-43EE-998A-B27F85E218C6}" sibTransId="{5061FDB7-EE4C-43A1-A268-5BE4F83D1494}"/>
    <dgm:cxn modelId="{23E30AC2-6FA9-4316-B7BC-0F7841E0815A}" type="presOf" srcId="{2FA1994D-0EFA-408D-AB18-4ECA41078B45}" destId="{B1373C49-6237-43C8-9A79-955C9A5393C1}" srcOrd="0" destOrd="0" presId="urn:microsoft.com/office/officeart/2008/layout/LinedList"/>
    <dgm:cxn modelId="{0522FBE2-3F04-440D-86B2-54D597FC2C1B}" srcId="{092802B5-48BF-410B-B710-115AD472FF90}" destId="{D44FAB55-A463-4DD6-8258-89C854346301}" srcOrd="2" destOrd="0" parTransId="{BB64F87D-4F49-4990-9555-48C52FFB2D5B}" sibTransId="{F6FFAED1-F12E-4A1C-8BE4-664B5FF18F2B}"/>
    <dgm:cxn modelId="{2B494CF4-FD38-45B0-B11C-2B13790A0D56}" type="presOf" srcId="{CCAE8572-04F7-44AC-B2DF-C6BDF9E49F5F}" destId="{81BD2CAC-5AE8-4A98-827E-90DC57AFB39F}" srcOrd="0" destOrd="0" presId="urn:microsoft.com/office/officeart/2008/layout/LinedList"/>
    <dgm:cxn modelId="{43D40AF5-07CE-45E4-9151-4951AA0D7153}" type="presOf" srcId="{D44FAB55-A463-4DD6-8258-89C854346301}" destId="{1583AFED-CE0D-4C94-94BC-9A64E049AEFA}" srcOrd="0" destOrd="0" presId="urn:microsoft.com/office/officeart/2008/layout/LinedList"/>
    <dgm:cxn modelId="{0C4D83F8-5CAA-46FE-96C4-37AD16FAA067}" srcId="{092802B5-48BF-410B-B710-115AD472FF90}" destId="{8211BDC0-51A5-4877-A241-C3FC93333B83}" srcOrd="1" destOrd="0" parTransId="{0C0B310E-5878-4503-8603-25E86F2CBAFD}" sibTransId="{F65F746C-D65C-4553-850F-C0FCB566042F}"/>
    <dgm:cxn modelId="{0853E4DF-90BA-468A-993A-B27C129146A1}" type="presParOf" srcId="{81BD2CAC-5AE8-4A98-827E-90DC57AFB39F}" destId="{DBCA561C-1381-4574-9A28-734B62C34C0A}" srcOrd="0" destOrd="0" presId="urn:microsoft.com/office/officeart/2008/layout/LinedList"/>
    <dgm:cxn modelId="{84E25DF9-534D-40EF-94A3-35644AF67F66}" type="presParOf" srcId="{81BD2CAC-5AE8-4A98-827E-90DC57AFB39F}" destId="{C3523593-19DD-47DA-8B5F-4D24D8384DE5}" srcOrd="1" destOrd="0" presId="urn:microsoft.com/office/officeart/2008/layout/LinedList"/>
    <dgm:cxn modelId="{9312DDB1-6B5F-40A2-9BED-92A0A02C3BEC}" type="presParOf" srcId="{C3523593-19DD-47DA-8B5F-4D24D8384DE5}" destId="{4E56FD46-B425-4955-B78C-1B8557B13A11}" srcOrd="0" destOrd="0" presId="urn:microsoft.com/office/officeart/2008/layout/LinedList"/>
    <dgm:cxn modelId="{D5DA31B9-8FAD-47E9-ADF0-3A0BDE8C3F75}" type="presParOf" srcId="{C3523593-19DD-47DA-8B5F-4D24D8384DE5}" destId="{729D7E76-46F3-4CE3-A887-C1356E5910D0}" srcOrd="1" destOrd="0" presId="urn:microsoft.com/office/officeart/2008/layout/LinedList"/>
    <dgm:cxn modelId="{0FC1FC47-0290-475F-956E-3157670B7170}" type="presParOf" srcId="{729D7E76-46F3-4CE3-A887-C1356E5910D0}" destId="{96A44D95-C626-4F42-868E-E1C49ED27183}" srcOrd="0" destOrd="0" presId="urn:microsoft.com/office/officeart/2008/layout/LinedList"/>
    <dgm:cxn modelId="{473EDC78-A27E-4259-98AD-F2130E1011FC}" type="presParOf" srcId="{729D7E76-46F3-4CE3-A887-C1356E5910D0}" destId="{F78896C7-06DA-4B7F-8627-2CFC76A31608}" srcOrd="1" destOrd="0" presId="urn:microsoft.com/office/officeart/2008/layout/LinedList"/>
    <dgm:cxn modelId="{8548531A-7420-4A4F-BA0A-22D9263EF028}" type="presParOf" srcId="{F78896C7-06DA-4B7F-8627-2CFC76A31608}" destId="{EBA86E74-33B8-4597-8155-661C153DDC61}" srcOrd="0" destOrd="0" presId="urn:microsoft.com/office/officeart/2008/layout/LinedList"/>
    <dgm:cxn modelId="{35B9D475-951D-4D4C-8403-3D62365C48B6}" type="presParOf" srcId="{F78896C7-06DA-4B7F-8627-2CFC76A31608}" destId="{B1373C49-6237-43C8-9A79-955C9A5393C1}" srcOrd="1" destOrd="0" presId="urn:microsoft.com/office/officeart/2008/layout/LinedList"/>
    <dgm:cxn modelId="{D1A3EAFB-AB14-489F-91D0-B3F0DA38A20B}" type="presParOf" srcId="{F78896C7-06DA-4B7F-8627-2CFC76A31608}" destId="{AD577EB7-5482-4703-86A3-50956F452E12}" srcOrd="2" destOrd="0" presId="urn:microsoft.com/office/officeart/2008/layout/LinedList"/>
    <dgm:cxn modelId="{2A9389AD-8704-4EAF-92E4-168A4B03DB69}" type="presParOf" srcId="{729D7E76-46F3-4CE3-A887-C1356E5910D0}" destId="{516DEAF9-F3F9-4344-8E06-D6631E1A1C3F}" srcOrd="2" destOrd="0" presId="urn:microsoft.com/office/officeart/2008/layout/LinedList"/>
    <dgm:cxn modelId="{5913C2D5-452F-42ED-9411-F79DC6FF26BC}" type="presParOf" srcId="{729D7E76-46F3-4CE3-A887-C1356E5910D0}" destId="{972076CE-233E-4E74-B82F-83F90D629FD1}" srcOrd="3" destOrd="0" presId="urn:microsoft.com/office/officeart/2008/layout/LinedList"/>
    <dgm:cxn modelId="{015C2153-5AB2-41AF-9A9F-B1DEAA12459F}" type="presParOf" srcId="{729D7E76-46F3-4CE3-A887-C1356E5910D0}" destId="{6BF6E368-A2B7-49F7-842F-21ACC15F60E6}" srcOrd="4" destOrd="0" presId="urn:microsoft.com/office/officeart/2008/layout/LinedList"/>
    <dgm:cxn modelId="{54FDDC97-C65C-42E1-9646-FC4E3C62EE67}" type="presParOf" srcId="{6BF6E368-A2B7-49F7-842F-21ACC15F60E6}" destId="{346D1F53-19E3-4C99-A9DC-C7344A1685EB}" srcOrd="0" destOrd="0" presId="urn:microsoft.com/office/officeart/2008/layout/LinedList"/>
    <dgm:cxn modelId="{81414E49-B9C8-428B-8C99-77C3CC9A37FF}" type="presParOf" srcId="{6BF6E368-A2B7-49F7-842F-21ACC15F60E6}" destId="{3C87A480-46F4-44C9-AE89-00AB955D6FB7}" srcOrd="1" destOrd="0" presId="urn:microsoft.com/office/officeart/2008/layout/LinedList"/>
    <dgm:cxn modelId="{91AAD3CC-385B-4F54-9BCE-872015C51F74}" type="presParOf" srcId="{6BF6E368-A2B7-49F7-842F-21ACC15F60E6}" destId="{4D7CE59C-AD9E-426C-B789-4BC4DE1D08A8}" srcOrd="2" destOrd="0" presId="urn:microsoft.com/office/officeart/2008/layout/LinedList"/>
    <dgm:cxn modelId="{B26BE8AB-0A8B-458F-804A-67884C6D9FD7}" type="presParOf" srcId="{729D7E76-46F3-4CE3-A887-C1356E5910D0}" destId="{0288F2D9-356E-49E8-BD33-0CDECB39813E}" srcOrd="5" destOrd="0" presId="urn:microsoft.com/office/officeart/2008/layout/LinedList"/>
    <dgm:cxn modelId="{CA1051E3-5199-4C14-AE0B-E835EBBA15A4}" type="presParOf" srcId="{729D7E76-46F3-4CE3-A887-C1356E5910D0}" destId="{8E16A7AB-2A95-427D-B177-E6B211BD414D}" srcOrd="6" destOrd="0" presId="urn:microsoft.com/office/officeart/2008/layout/LinedList"/>
    <dgm:cxn modelId="{FF1FF90A-604E-46B2-BF6C-14BF12E405F6}" type="presParOf" srcId="{729D7E76-46F3-4CE3-A887-C1356E5910D0}" destId="{2F3B4FEA-2C6A-4EFB-B15D-899CFA2A3FDD}" srcOrd="7" destOrd="0" presId="urn:microsoft.com/office/officeart/2008/layout/LinedList"/>
    <dgm:cxn modelId="{D716295E-9B8B-4021-B636-3E6F404F006A}" type="presParOf" srcId="{2F3B4FEA-2C6A-4EFB-B15D-899CFA2A3FDD}" destId="{6D6E52E2-B0DB-4AC3-882D-B4BEAFE5C4AE}" srcOrd="0" destOrd="0" presId="urn:microsoft.com/office/officeart/2008/layout/LinedList"/>
    <dgm:cxn modelId="{BDA0D0DC-5225-4555-AEEC-6497131A7534}" type="presParOf" srcId="{2F3B4FEA-2C6A-4EFB-B15D-899CFA2A3FDD}" destId="{1583AFED-CE0D-4C94-94BC-9A64E049AEFA}" srcOrd="1" destOrd="0" presId="urn:microsoft.com/office/officeart/2008/layout/LinedList"/>
    <dgm:cxn modelId="{113A7C58-C8E4-4838-9DE8-E0672DC58E23}" type="presParOf" srcId="{2F3B4FEA-2C6A-4EFB-B15D-899CFA2A3FDD}" destId="{F32A1E04-A070-427E-A8DB-05E8D694B153}" srcOrd="2" destOrd="0" presId="urn:microsoft.com/office/officeart/2008/layout/LinedList"/>
    <dgm:cxn modelId="{24DE8FA9-70F2-4B8E-8B5C-736B812225B9}" type="presParOf" srcId="{729D7E76-46F3-4CE3-A887-C1356E5910D0}" destId="{6F67A208-728E-47AF-900F-603F1F252C26}" srcOrd="8" destOrd="0" presId="urn:microsoft.com/office/officeart/2008/layout/LinedList"/>
    <dgm:cxn modelId="{C0F88B9C-A10B-45F5-9994-9ABFDC466FD2}" type="presParOf" srcId="{729D7E76-46F3-4CE3-A887-C1356E5910D0}" destId="{38936DD1-8FA4-4844-9BB3-8240E00A4F71}"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1DB65C-144D-42B3-AF26-6E07A975EC2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4E4F2E9-F2A4-49A7-8C51-5802592E550F}">
      <dgm:prSet/>
      <dgm:spPr/>
      <dgm:t>
        <a:bodyPr/>
        <a:lstStyle/>
        <a:p>
          <a:r>
            <a:rPr lang="en-US"/>
            <a:t>Economic factor: </a:t>
          </a:r>
        </a:p>
      </dgm:t>
    </dgm:pt>
    <dgm:pt modelId="{21A1750B-EF57-46C2-B9B3-16E1AE6901BB}" type="parTrans" cxnId="{0CDFDE0D-911A-4540-A5A5-71DADDA88AA8}">
      <dgm:prSet/>
      <dgm:spPr/>
      <dgm:t>
        <a:bodyPr/>
        <a:lstStyle/>
        <a:p>
          <a:endParaRPr lang="en-US"/>
        </a:p>
      </dgm:t>
    </dgm:pt>
    <dgm:pt modelId="{5C948D23-39C5-4521-BCC7-7098EF740DB8}" type="sibTrans" cxnId="{0CDFDE0D-911A-4540-A5A5-71DADDA88AA8}">
      <dgm:prSet/>
      <dgm:spPr/>
      <dgm:t>
        <a:bodyPr/>
        <a:lstStyle/>
        <a:p>
          <a:endParaRPr lang="en-US"/>
        </a:p>
      </dgm:t>
    </dgm:pt>
    <dgm:pt modelId="{96CDF5EE-5A93-42D5-9981-EBE000D67782}">
      <dgm:prSet/>
      <dgm:spPr/>
      <dgm:t>
        <a:bodyPr/>
        <a:lstStyle/>
        <a:p>
          <a:r>
            <a:rPr lang="en-US" dirty="0"/>
            <a:t>Work, hiring practices, and management have changed due to globalization. As a result, labor markets have changed as well. Human resources can't hire the right employees if they aren't keeping up with market changes.</a:t>
          </a:r>
        </a:p>
      </dgm:t>
    </dgm:pt>
    <dgm:pt modelId="{7F9360C4-0B59-49CC-9573-068E6CA0EC11}" type="parTrans" cxnId="{42F1EC88-6874-4EF4-A51C-652D621DAC8B}">
      <dgm:prSet/>
      <dgm:spPr/>
      <dgm:t>
        <a:bodyPr/>
        <a:lstStyle/>
        <a:p>
          <a:endParaRPr lang="en-US"/>
        </a:p>
      </dgm:t>
    </dgm:pt>
    <dgm:pt modelId="{7AB6612D-0F34-498F-8F10-0576D74CC899}" type="sibTrans" cxnId="{42F1EC88-6874-4EF4-A51C-652D621DAC8B}">
      <dgm:prSet/>
      <dgm:spPr/>
      <dgm:t>
        <a:bodyPr/>
        <a:lstStyle/>
        <a:p>
          <a:endParaRPr lang="en-US"/>
        </a:p>
      </dgm:t>
    </dgm:pt>
    <dgm:pt modelId="{D900A484-2E40-44D8-A3E5-27291CAA1B8B}">
      <dgm:prSet/>
      <dgm:spPr/>
      <dgm:t>
        <a:bodyPr/>
        <a:lstStyle/>
        <a:p>
          <a:r>
            <a:rPr lang="en-US"/>
            <a:t>Social factor: </a:t>
          </a:r>
        </a:p>
      </dgm:t>
    </dgm:pt>
    <dgm:pt modelId="{0E10741F-9E12-4B43-AB5B-34763DE86F98}" type="parTrans" cxnId="{3929176A-2EE3-4CA9-AC24-C97972B8D645}">
      <dgm:prSet/>
      <dgm:spPr/>
      <dgm:t>
        <a:bodyPr/>
        <a:lstStyle/>
        <a:p>
          <a:endParaRPr lang="en-US"/>
        </a:p>
      </dgm:t>
    </dgm:pt>
    <dgm:pt modelId="{59C85607-7F4A-4CFD-BF77-76C89556F17A}" type="sibTrans" cxnId="{3929176A-2EE3-4CA9-AC24-C97972B8D645}">
      <dgm:prSet/>
      <dgm:spPr/>
      <dgm:t>
        <a:bodyPr/>
        <a:lstStyle/>
        <a:p>
          <a:endParaRPr lang="en-US"/>
        </a:p>
      </dgm:t>
    </dgm:pt>
    <dgm:pt modelId="{570A4D00-F6AA-43DB-9670-6812CB3514C6}">
      <dgm:prSet/>
      <dgm:spPr/>
      <dgm:t>
        <a:bodyPr/>
        <a:lstStyle/>
        <a:p>
          <a:r>
            <a:rPr lang="en-US" dirty="0"/>
            <a:t>Many companies have employees from different parts of the world. There may also be some differences in expectations for payment structure, communication, and training (</a:t>
          </a:r>
          <a:r>
            <a:rPr lang="en-US" dirty="0" err="1"/>
            <a:t>Frue</a:t>
          </a:r>
          <a:r>
            <a:rPr lang="en-US" dirty="0"/>
            <a:t>, 2019). This group of employees needs to be properly accommodated by HR, from information access to training, compensation, and benefits (if applicable). Workplace policies differ from one location to another. Employee rights must not be infringed upon, and all regulations should be followed while an employee works for a company.</a:t>
          </a:r>
        </a:p>
      </dgm:t>
    </dgm:pt>
    <dgm:pt modelId="{8ACABE41-5E0F-4E80-A4C8-9B3BCD0A9E46}" type="parTrans" cxnId="{83BCDD50-D9D6-43D5-A61C-F90EF136DE33}">
      <dgm:prSet/>
      <dgm:spPr/>
      <dgm:t>
        <a:bodyPr/>
        <a:lstStyle/>
        <a:p>
          <a:endParaRPr lang="en-US"/>
        </a:p>
      </dgm:t>
    </dgm:pt>
    <dgm:pt modelId="{4E3F1DC9-2E1C-4839-99F2-3908BF4AC2AC}" type="sibTrans" cxnId="{83BCDD50-D9D6-43D5-A61C-F90EF136DE33}">
      <dgm:prSet/>
      <dgm:spPr/>
      <dgm:t>
        <a:bodyPr/>
        <a:lstStyle/>
        <a:p>
          <a:endParaRPr lang="en-US"/>
        </a:p>
      </dgm:t>
    </dgm:pt>
    <dgm:pt modelId="{5EA2A6A2-6BB8-4FA0-AA3F-E6C5A5F02A31}" type="pres">
      <dgm:prSet presAssocID="{CB1DB65C-144D-42B3-AF26-6E07A975EC20}" presName="diagram" presStyleCnt="0">
        <dgm:presLayoutVars>
          <dgm:dir/>
          <dgm:resizeHandles val="exact"/>
        </dgm:presLayoutVars>
      </dgm:prSet>
      <dgm:spPr/>
    </dgm:pt>
    <dgm:pt modelId="{B19412E4-A5EA-4A95-8946-D706FDD2807D}" type="pres">
      <dgm:prSet presAssocID="{C4E4F2E9-F2A4-49A7-8C51-5802592E550F}" presName="node" presStyleLbl="node1" presStyleIdx="0" presStyleCnt="4" custLinFactNeighborY="1403">
        <dgm:presLayoutVars>
          <dgm:bulletEnabled val="1"/>
        </dgm:presLayoutVars>
      </dgm:prSet>
      <dgm:spPr/>
    </dgm:pt>
    <dgm:pt modelId="{DA40A5E6-5C08-4FA8-A34D-47E75E702579}" type="pres">
      <dgm:prSet presAssocID="{5C948D23-39C5-4521-BCC7-7098EF740DB8}" presName="sibTrans" presStyleCnt="0"/>
      <dgm:spPr/>
    </dgm:pt>
    <dgm:pt modelId="{F43B58C4-9BB3-4C45-BB1F-3BC4034C01CC}" type="pres">
      <dgm:prSet presAssocID="{96CDF5EE-5A93-42D5-9981-EBE000D67782}" presName="node" presStyleLbl="node1" presStyleIdx="1" presStyleCnt="4" custScaleX="184322">
        <dgm:presLayoutVars>
          <dgm:bulletEnabled val="1"/>
        </dgm:presLayoutVars>
      </dgm:prSet>
      <dgm:spPr/>
    </dgm:pt>
    <dgm:pt modelId="{51419B4C-F94F-4392-BFCB-077349154F72}" type="pres">
      <dgm:prSet presAssocID="{7AB6612D-0F34-498F-8F10-0576D74CC899}" presName="sibTrans" presStyleCnt="0"/>
      <dgm:spPr/>
    </dgm:pt>
    <dgm:pt modelId="{F36A53D1-A0B3-42A7-868B-06116E60B19C}" type="pres">
      <dgm:prSet presAssocID="{D900A484-2E40-44D8-A3E5-27291CAA1B8B}" presName="node" presStyleLbl="node1" presStyleIdx="2" presStyleCnt="4">
        <dgm:presLayoutVars>
          <dgm:bulletEnabled val="1"/>
        </dgm:presLayoutVars>
      </dgm:prSet>
      <dgm:spPr/>
    </dgm:pt>
    <dgm:pt modelId="{558534A2-9949-43A7-A7C2-8CA7B0A40E03}" type="pres">
      <dgm:prSet presAssocID="{59C85607-7F4A-4CFD-BF77-76C89556F17A}" presName="sibTrans" presStyleCnt="0"/>
      <dgm:spPr/>
    </dgm:pt>
    <dgm:pt modelId="{AD55CDBC-A1B5-4F68-A1DF-30CEF6AA3D36}" type="pres">
      <dgm:prSet presAssocID="{570A4D00-F6AA-43DB-9670-6812CB3514C6}" presName="node" presStyleLbl="node1" presStyleIdx="3" presStyleCnt="4" custScaleX="186005">
        <dgm:presLayoutVars>
          <dgm:bulletEnabled val="1"/>
        </dgm:presLayoutVars>
      </dgm:prSet>
      <dgm:spPr/>
    </dgm:pt>
  </dgm:ptLst>
  <dgm:cxnLst>
    <dgm:cxn modelId="{A5D8EB0C-8457-4D56-B3D3-6EBD54399B6A}" type="presOf" srcId="{CB1DB65C-144D-42B3-AF26-6E07A975EC20}" destId="{5EA2A6A2-6BB8-4FA0-AA3F-E6C5A5F02A31}" srcOrd="0" destOrd="0" presId="urn:microsoft.com/office/officeart/2005/8/layout/default"/>
    <dgm:cxn modelId="{0CDFDE0D-911A-4540-A5A5-71DADDA88AA8}" srcId="{CB1DB65C-144D-42B3-AF26-6E07A975EC20}" destId="{C4E4F2E9-F2A4-49A7-8C51-5802592E550F}" srcOrd="0" destOrd="0" parTransId="{21A1750B-EF57-46C2-B9B3-16E1AE6901BB}" sibTransId="{5C948D23-39C5-4521-BCC7-7098EF740DB8}"/>
    <dgm:cxn modelId="{5AFF3512-111B-45D4-8D80-00CC1083F8CB}" type="presOf" srcId="{570A4D00-F6AA-43DB-9670-6812CB3514C6}" destId="{AD55CDBC-A1B5-4F68-A1DF-30CEF6AA3D36}" srcOrd="0" destOrd="0" presId="urn:microsoft.com/office/officeart/2005/8/layout/default"/>
    <dgm:cxn modelId="{B7430836-FCD4-4CEC-892D-A835A01BA42E}" type="presOf" srcId="{C4E4F2E9-F2A4-49A7-8C51-5802592E550F}" destId="{B19412E4-A5EA-4A95-8946-D706FDD2807D}" srcOrd="0" destOrd="0" presId="urn:microsoft.com/office/officeart/2005/8/layout/default"/>
    <dgm:cxn modelId="{0D18655D-89B0-46DD-B633-F6E5918DDBDD}" type="presOf" srcId="{96CDF5EE-5A93-42D5-9981-EBE000D67782}" destId="{F43B58C4-9BB3-4C45-BB1F-3BC4034C01CC}" srcOrd="0" destOrd="0" presId="urn:microsoft.com/office/officeart/2005/8/layout/default"/>
    <dgm:cxn modelId="{3929176A-2EE3-4CA9-AC24-C97972B8D645}" srcId="{CB1DB65C-144D-42B3-AF26-6E07A975EC20}" destId="{D900A484-2E40-44D8-A3E5-27291CAA1B8B}" srcOrd="2" destOrd="0" parTransId="{0E10741F-9E12-4B43-AB5B-34763DE86F98}" sibTransId="{59C85607-7F4A-4CFD-BF77-76C89556F17A}"/>
    <dgm:cxn modelId="{83BCDD50-D9D6-43D5-A61C-F90EF136DE33}" srcId="{CB1DB65C-144D-42B3-AF26-6E07A975EC20}" destId="{570A4D00-F6AA-43DB-9670-6812CB3514C6}" srcOrd="3" destOrd="0" parTransId="{8ACABE41-5E0F-4E80-A4C8-9B3BCD0A9E46}" sibTransId="{4E3F1DC9-2E1C-4839-99F2-3908BF4AC2AC}"/>
    <dgm:cxn modelId="{42F1EC88-6874-4EF4-A51C-652D621DAC8B}" srcId="{CB1DB65C-144D-42B3-AF26-6E07A975EC20}" destId="{96CDF5EE-5A93-42D5-9981-EBE000D67782}" srcOrd="1" destOrd="0" parTransId="{7F9360C4-0B59-49CC-9573-068E6CA0EC11}" sibTransId="{7AB6612D-0F34-498F-8F10-0576D74CC899}"/>
    <dgm:cxn modelId="{0B288C9A-04EC-4E27-AB06-7818E97E0CF8}" type="presOf" srcId="{D900A484-2E40-44D8-A3E5-27291CAA1B8B}" destId="{F36A53D1-A0B3-42A7-868B-06116E60B19C}" srcOrd="0" destOrd="0" presId="urn:microsoft.com/office/officeart/2005/8/layout/default"/>
    <dgm:cxn modelId="{10E557C3-DECA-4103-8272-1B8445339C02}" type="presParOf" srcId="{5EA2A6A2-6BB8-4FA0-AA3F-E6C5A5F02A31}" destId="{B19412E4-A5EA-4A95-8946-D706FDD2807D}" srcOrd="0" destOrd="0" presId="urn:microsoft.com/office/officeart/2005/8/layout/default"/>
    <dgm:cxn modelId="{6280E2B6-248D-44AD-BAE6-38ADA71BC4D4}" type="presParOf" srcId="{5EA2A6A2-6BB8-4FA0-AA3F-E6C5A5F02A31}" destId="{DA40A5E6-5C08-4FA8-A34D-47E75E702579}" srcOrd="1" destOrd="0" presId="urn:microsoft.com/office/officeart/2005/8/layout/default"/>
    <dgm:cxn modelId="{C549A564-5C2D-4592-9D40-4D92557B53F6}" type="presParOf" srcId="{5EA2A6A2-6BB8-4FA0-AA3F-E6C5A5F02A31}" destId="{F43B58C4-9BB3-4C45-BB1F-3BC4034C01CC}" srcOrd="2" destOrd="0" presId="urn:microsoft.com/office/officeart/2005/8/layout/default"/>
    <dgm:cxn modelId="{5F13F0DD-9AE9-4CC8-8BB9-25517A43656D}" type="presParOf" srcId="{5EA2A6A2-6BB8-4FA0-AA3F-E6C5A5F02A31}" destId="{51419B4C-F94F-4392-BFCB-077349154F72}" srcOrd="3" destOrd="0" presId="urn:microsoft.com/office/officeart/2005/8/layout/default"/>
    <dgm:cxn modelId="{26E11FC4-DC1C-42A5-A86F-FDE7D8E47724}" type="presParOf" srcId="{5EA2A6A2-6BB8-4FA0-AA3F-E6C5A5F02A31}" destId="{F36A53D1-A0B3-42A7-868B-06116E60B19C}" srcOrd="4" destOrd="0" presId="urn:microsoft.com/office/officeart/2005/8/layout/default"/>
    <dgm:cxn modelId="{FDCB36E9-5EB5-4D62-ACCB-15888506F6B9}" type="presParOf" srcId="{5EA2A6A2-6BB8-4FA0-AA3F-E6C5A5F02A31}" destId="{558534A2-9949-43A7-A7C2-8CA7B0A40E03}" srcOrd="5" destOrd="0" presId="urn:microsoft.com/office/officeart/2005/8/layout/default"/>
    <dgm:cxn modelId="{027A5089-E14D-4D42-8E79-D12DF9AF4230}" type="presParOf" srcId="{5EA2A6A2-6BB8-4FA0-AA3F-E6C5A5F02A31}" destId="{AD55CDBC-A1B5-4F68-A1DF-30CEF6AA3D36}"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3523AAD-9547-4EC3-8E3E-3C89F9910CDA}"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CDA14C01-677C-40A5-87E1-DA504D1B3640}">
      <dgm:prSet/>
      <dgm:spPr/>
      <dgm:t>
        <a:bodyPr/>
        <a:lstStyle/>
        <a:p>
          <a:r>
            <a:rPr lang="en-US" dirty="0"/>
            <a:t>Work that has meaning reduces sick leave</a:t>
          </a:r>
        </a:p>
      </dgm:t>
    </dgm:pt>
    <dgm:pt modelId="{9A2D5BC0-E37E-4D18-8739-573DCDAF43F5}" type="parTrans" cxnId="{A581652D-E302-4AFC-956F-A0C9ACFF78C9}">
      <dgm:prSet/>
      <dgm:spPr/>
      <dgm:t>
        <a:bodyPr/>
        <a:lstStyle/>
        <a:p>
          <a:endParaRPr lang="en-US"/>
        </a:p>
      </dgm:t>
    </dgm:pt>
    <dgm:pt modelId="{AA4DFFFF-13DD-48A8-82C5-E8307FA67DD8}" type="sibTrans" cxnId="{A581652D-E302-4AFC-956F-A0C9ACFF78C9}">
      <dgm:prSet/>
      <dgm:spPr/>
      <dgm:t>
        <a:bodyPr/>
        <a:lstStyle/>
        <a:p>
          <a:endParaRPr lang="en-US"/>
        </a:p>
      </dgm:t>
    </dgm:pt>
    <dgm:pt modelId="{396720B4-C4E7-4624-BC32-C74AED6FEAE0}">
      <dgm:prSet/>
      <dgm:spPr/>
      <dgm:t>
        <a:bodyPr/>
        <a:lstStyle/>
        <a:p>
          <a:r>
            <a:rPr lang="en-US"/>
            <a:t>One's job satisfaction reduces sick leave. </a:t>
          </a:r>
        </a:p>
      </dgm:t>
    </dgm:pt>
    <dgm:pt modelId="{9D48380E-F665-4F2F-BEE1-39BC72340B48}" type="parTrans" cxnId="{90327FE9-8B5A-4C89-94F8-9977D0CE9409}">
      <dgm:prSet/>
      <dgm:spPr/>
      <dgm:t>
        <a:bodyPr/>
        <a:lstStyle/>
        <a:p>
          <a:endParaRPr lang="en-US"/>
        </a:p>
      </dgm:t>
    </dgm:pt>
    <dgm:pt modelId="{44FFE35F-D00B-48C6-AC88-0082EF5A19BA}" type="sibTrans" cxnId="{90327FE9-8B5A-4C89-94F8-9977D0CE9409}">
      <dgm:prSet/>
      <dgm:spPr/>
      <dgm:t>
        <a:bodyPr/>
        <a:lstStyle/>
        <a:p>
          <a:endParaRPr lang="en-US"/>
        </a:p>
      </dgm:t>
    </dgm:pt>
    <dgm:pt modelId="{676BBA72-6FE9-44A2-A508-CD982134E9FC}">
      <dgm:prSet/>
      <dgm:spPr/>
      <dgm:t>
        <a:bodyPr/>
        <a:lstStyle/>
        <a:p>
          <a:r>
            <a:rPr lang="en-US"/>
            <a:t>Respect from a supervisor reduces sick days</a:t>
          </a:r>
        </a:p>
      </dgm:t>
    </dgm:pt>
    <dgm:pt modelId="{57643D10-9CE5-42E9-B1C5-E2567EC94EF1}" type="parTrans" cxnId="{DE4BA3B6-D9AD-4EA5-AF3A-A419F4DA3C3D}">
      <dgm:prSet/>
      <dgm:spPr/>
      <dgm:t>
        <a:bodyPr/>
        <a:lstStyle/>
        <a:p>
          <a:endParaRPr lang="en-US"/>
        </a:p>
      </dgm:t>
    </dgm:pt>
    <dgm:pt modelId="{365D34FD-78A8-416D-AE25-6608C3C7F1FD}" type="sibTrans" cxnId="{DE4BA3B6-D9AD-4EA5-AF3A-A419F4DA3C3D}">
      <dgm:prSet/>
      <dgm:spPr/>
      <dgm:t>
        <a:bodyPr/>
        <a:lstStyle/>
        <a:p>
          <a:endParaRPr lang="en-US"/>
        </a:p>
      </dgm:t>
    </dgm:pt>
    <dgm:pt modelId="{2635442E-0714-43D0-B935-3E055326DEFB}">
      <dgm:prSet/>
      <dgm:spPr/>
      <dgm:t>
        <a:bodyPr/>
        <a:lstStyle/>
        <a:p>
          <a:r>
            <a:rPr lang="en-US"/>
            <a:t>Employees who feel respected by their coworkers take fewer sick day</a:t>
          </a:r>
        </a:p>
      </dgm:t>
    </dgm:pt>
    <dgm:pt modelId="{C89D1814-148D-456E-BABC-CF371DFE080C}" type="parTrans" cxnId="{B067CD66-609E-4D81-BAD6-E18B8F94F52A}">
      <dgm:prSet/>
      <dgm:spPr/>
      <dgm:t>
        <a:bodyPr/>
        <a:lstStyle/>
        <a:p>
          <a:endParaRPr lang="en-US"/>
        </a:p>
      </dgm:t>
    </dgm:pt>
    <dgm:pt modelId="{583C14F1-7EFA-41BA-99A4-6EA6B10C1B9D}" type="sibTrans" cxnId="{B067CD66-609E-4D81-BAD6-E18B8F94F52A}">
      <dgm:prSet/>
      <dgm:spPr/>
      <dgm:t>
        <a:bodyPr/>
        <a:lstStyle/>
        <a:p>
          <a:endParaRPr lang="en-US"/>
        </a:p>
      </dgm:t>
    </dgm:pt>
    <dgm:pt modelId="{157ECEF3-6313-457A-8267-B4A10831D261}">
      <dgm:prSet/>
      <dgm:spPr/>
      <dgm:t>
        <a:bodyPr/>
        <a:lstStyle/>
        <a:p>
          <a:r>
            <a:rPr lang="en-US"/>
            <a:t>Problems with mental health</a:t>
          </a:r>
        </a:p>
      </dgm:t>
    </dgm:pt>
    <dgm:pt modelId="{73320EB5-E8C5-48E7-A561-380C5F619146}" type="parTrans" cxnId="{2104954E-007A-4309-B01A-2AC595D95496}">
      <dgm:prSet/>
      <dgm:spPr/>
      <dgm:t>
        <a:bodyPr/>
        <a:lstStyle/>
        <a:p>
          <a:endParaRPr lang="en-US"/>
        </a:p>
      </dgm:t>
    </dgm:pt>
    <dgm:pt modelId="{2B0F30A0-6BDC-4A8D-BDEE-7805F583B6D3}" type="sibTrans" cxnId="{2104954E-007A-4309-B01A-2AC595D95496}">
      <dgm:prSet/>
      <dgm:spPr/>
      <dgm:t>
        <a:bodyPr/>
        <a:lstStyle/>
        <a:p>
          <a:endParaRPr lang="en-US"/>
        </a:p>
      </dgm:t>
    </dgm:pt>
    <dgm:pt modelId="{430769A5-ED42-4916-8CB3-86A72E8392A0}" type="pres">
      <dgm:prSet presAssocID="{73523AAD-9547-4EC3-8E3E-3C89F9910CDA}" presName="diagram" presStyleCnt="0">
        <dgm:presLayoutVars>
          <dgm:dir/>
          <dgm:resizeHandles val="exact"/>
        </dgm:presLayoutVars>
      </dgm:prSet>
      <dgm:spPr/>
    </dgm:pt>
    <dgm:pt modelId="{2BCC52F1-C7A2-4D98-AC40-97F6A07B1DD1}" type="pres">
      <dgm:prSet presAssocID="{CDA14C01-677C-40A5-87E1-DA504D1B3640}" presName="node" presStyleLbl="node1" presStyleIdx="0" presStyleCnt="5">
        <dgm:presLayoutVars>
          <dgm:bulletEnabled val="1"/>
        </dgm:presLayoutVars>
      </dgm:prSet>
      <dgm:spPr/>
    </dgm:pt>
    <dgm:pt modelId="{271B49E3-D650-44E6-A718-F0598F58CB25}" type="pres">
      <dgm:prSet presAssocID="{AA4DFFFF-13DD-48A8-82C5-E8307FA67DD8}" presName="sibTrans" presStyleCnt="0"/>
      <dgm:spPr/>
    </dgm:pt>
    <dgm:pt modelId="{2BD48502-D9CB-4905-8371-9B4B4BDF213A}" type="pres">
      <dgm:prSet presAssocID="{396720B4-C4E7-4624-BC32-C74AED6FEAE0}" presName="node" presStyleLbl="node1" presStyleIdx="1" presStyleCnt="5">
        <dgm:presLayoutVars>
          <dgm:bulletEnabled val="1"/>
        </dgm:presLayoutVars>
      </dgm:prSet>
      <dgm:spPr/>
    </dgm:pt>
    <dgm:pt modelId="{8A541E7D-8266-4216-83FA-04EB0E5E4935}" type="pres">
      <dgm:prSet presAssocID="{44FFE35F-D00B-48C6-AC88-0082EF5A19BA}" presName="sibTrans" presStyleCnt="0"/>
      <dgm:spPr/>
    </dgm:pt>
    <dgm:pt modelId="{F92CC6D0-46BE-4095-957A-1745E9FF6A25}" type="pres">
      <dgm:prSet presAssocID="{676BBA72-6FE9-44A2-A508-CD982134E9FC}" presName="node" presStyleLbl="node1" presStyleIdx="2" presStyleCnt="5">
        <dgm:presLayoutVars>
          <dgm:bulletEnabled val="1"/>
        </dgm:presLayoutVars>
      </dgm:prSet>
      <dgm:spPr/>
    </dgm:pt>
    <dgm:pt modelId="{3B717C9C-31B7-4671-8A59-631C078A4DC6}" type="pres">
      <dgm:prSet presAssocID="{365D34FD-78A8-416D-AE25-6608C3C7F1FD}" presName="sibTrans" presStyleCnt="0"/>
      <dgm:spPr/>
    </dgm:pt>
    <dgm:pt modelId="{62DC452E-CE26-499A-B47B-00706BE625B7}" type="pres">
      <dgm:prSet presAssocID="{2635442E-0714-43D0-B935-3E055326DEFB}" presName="node" presStyleLbl="node1" presStyleIdx="3" presStyleCnt="5">
        <dgm:presLayoutVars>
          <dgm:bulletEnabled val="1"/>
        </dgm:presLayoutVars>
      </dgm:prSet>
      <dgm:spPr/>
    </dgm:pt>
    <dgm:pt modelId="{8CC490E2-BA8D-44F0-876D-2FB230267D0D}" type="pres">
      <dgm:prSet presAssocID="{583C14F1-7EFA-41BA-99A4-6EA6B10C1B9D}" presName="sibTrans" presStyleCnt="0"/>
      <dgm:spPr/>
    </dgm:pt>
    <dgm:pt modelId="{787CB1C2-776B-438C-9CC4-3DC5B9964AC2}" type="pres">
      <dgm:prSet presAssocID="{157ECEF3-6313-457A-8267-B4A10831D261}" presName="node" presStyleLbl="node1" presStyleIdx="4" presStyleCnt="5">
        <dgm:presLayoutVars>
          <dgm:bulletEnabled val="1"/>
        </dgm:presLayoutVars>
      </dgm:prSet>
      <dgm:spPr/>
    </dgm:pt>
  </dgm:ptLst>
  <dgm:cxnLst>
    <dgm:cxn modelId="{A581652D-E302-4AFC-956F-A0C9ACFF78C9}" srcId="{73523AAD-9547-4EC3-8E3E-3C89F9910CDA}" destId="{CDA14C01-677C-40A5-87E1-DA504D1B3640}" srcOrd="0" destOrd="0" parTransId="{9A2D5BC0-E37E-4D18-8739-573DCDAF43F5}" sibTransId="{AA4DFFFF-13DD-48A8-82C5-E8307FA67DD8}"/>
    <dgm:cxn modelId="{8AAA1332-14D0-4374-B28D-7F6BB8AA2467}" type="presOf" srcId="{73523AAD-9547-4EC3-8E3E-3C89F9910CDA}" destId="{430769A5-ED42-4916-8CB3-86A72E8392A0}" srcOrd="0" destOrd="0" presId="urn:microsoft.com/office/officeart/2005/8/layout/default"/>
    <dgm:cxn modelId="{63663B38-8B3A-49A0-9E24-274E27F087EB}" type="presOf" srcId="{CDA14C01-677C-40A5-87E1-DA504D1B3640}" destId="{2BCC52F1-C7A2-4D98-AC40-97F6A07B1DD1}" srcOrd="0" destOrd="0" presId="urn:microsoft.com/office/officeart/2005/8/layout/default"/>
    <dgm:cxn modelId="{CCDB9243-1F3E-4D5A-A825-6ED1F9A5BF0C}" type="presOf" srcId="{396720B4-C4E7-4624-BC32-C74AED6FEAE0}" destId="{2BD48502-D9CB-4905-8371-9B4B4BDF213A}" srcOrd="0" destOrd="0" presId="urn:microsoft.com/office/officeart/2005/8/layout/default"/>
    <dgm:cxn modelId="{B067CD66-609E-4D81-BAD6-E18B8F94F52A}" srcId="{73523AAD-9547-4EC3-8E3E-3C89F9910CDA}" destId="{2635442E-0714-43D0-B935-3E055326DEFB}" srcOrd="3" destOrd="0" parTransId="{C89D1814-148D-456E-BABC-CF371DFE080C}" sibTransId="{583C14F1-7EFA-41BA-99A4-6EA6B10C1B9D}"/>
    <dgm:cxn modelId="{2104954E-007A-4309-B01A-2AC595D95496}" srcId="{73523AAD-9547-4EC3-8E3E-3C89F9910CDA}" destId="{157ECEF3-6313-457A-8267-B4A10831D261}" srcOrd="4" destOrd="0" parTransId="{73320EB5-E8C5-48E7-A561-380C5F619146}" sibTransId="{2B0F30A0-6BDC-4A8D-BDEE-7805F583B6D3}"/>
    <dgm:cxn modelId="{6911B777-3F13-4FD2-97DA-FCBB3BE676E6}" type="presOf" srcId="{157ECEF3-6313-457A-8267-B4A10831D261}" destId="{787CB1C2-776B-438C-9CC4-3DC5B9964AC2}" srcOrd="0" destOrd="0" presId="urn:microsoft.com/office/officeart/2005/8/layout/default"/>
    <dgm:cxn modelId="{721FB45A-404A-4ACD-9E29-326B5B114C75}" type="presOf" srcId="{676BBA72-6FE9-44A2-A508-CD982134E9FC}" destId="{F92CC6D0-46BE-4095-957A-1745E9FF6A25}" srcOrd="0" destOrd="0" presId="urn:microsoft.com/office/officeart/2005/8/layout/default"/>
    <dgm:cxn modelId="{EF72949C-DB9A-4E7C-9EDA-3808192993D8}" type="presOf" srcId="{2635442E-0714-43D0-B935-3E055326DEFB}" destId="{62DC452E-CE26-499A-B47B-00706BE625B7}" srcOrd="0" destOrd="0" presId="urn:microsoft.com/office/officeart/2005/8/layout/default"/>
    <dgm:cxn modelId="{DE4BA3B6-D9AD-4EA5-AF3A-A419F4DA3C3D}" srcId="{73523AAD-9547-4EC3-8E3E-3C89F9910CDA}" destId="{676BBA72-6FE9-44A2-A508-CD982134E9FC}" srcOrd="2" destOrd="0" parTransId="{57643D10-9CE5-42E9-B1C5-E2567EC94EF1}" sibTransId="{365D34FD-78A8-416D-AE25-6608C3C7F1FD}"/>
    <dgm:cxn modelId="{90327FE9-8B5A-4C89-94F8-9977D0CE9409}" srcId="{73523AAD-9547-4EC3-8E3E-3C89F9910CDA}" destId="{396720B4-C4E7-4624-BC32-C74AED6FEAE0}" srcOrd="1" destOrd="0" parTransId="{9D48380E-F665-4F2F-BEE1-39BC72340B48}" sibTransId="{44FFE35F-D00B-48C6-AC88-0082EF5A19BA}"/>
    <dgm:cxn modelId="{C7A4CF06-5926-4BDF-821A-515435A014A5}" type="presParOf" srcId="{430769A5-ED42-4916-8CB3-86A72E8392A0}" destId="{2BCC52F1-C7A2-4D98-AC40-97F6A07B1DD1}" srcOrd="0" destOrd="0" presId="urn:microsoft.com/office/officeart/2005/8/layout/default"/>
    <dgm:cxn modelId="{55A41658-5DFA-4E81-8701-77EBCAF21DDF}" type="presParOf" srcId="{430769A5-ED42-4916-8CB3-86A72E8392A0}" destId="{271B49E3-D650-44E6-A718-F0598F58CB25}" srcOrd="1" destOrd="0" presId="urn:microsoft.com/office/officeart/2005/8/layout/default"/>
    <dgm:cxn modelId="{024B8F68-BA1C-4482-B92B-A486A6D30926}" type="presParOf" srcId="{430769A5-ED42-4916-8CB3-86A72E8392A0}" destId="{2BD48502-D9CB-4905-8371-9B4B4BDF213A}" srcOrd="2" destOrd="0" presId="urn:microsoft.com/office/officeart/2005/8/layout/default"/>
    <dgm:cxn modelId="{D1185A3B-0C05-4BE0-85DF-A0AA0B578D37}" type="presParOf" srcId="{430769A5-ED42-4916-8CB3-86A72E8392A0}" destId="{8A541E7D-8266-4216-83FA-04EB0E5E4935}" srcOrd="3" destOrd="0" presId="urn:microsoft.com/office/officeart/2005/8/layout/default"/>
    <dgm:cxn modelId="{F96B52EF-6208-4350-B7A0-5F9F34DDDBD5}" type="presParOf" srcId="{430769A5-ED42-4916-8CB3-86A72E8392A0}" destId="{F92CC6D0-46BE-4095-957A-1745E9FF6A25}" srcOrd="4" destOrd="0" presId="urn:microsoft.com/office/officeart/2005/8/layout/default"/>
    <dgm:cxn modelId="{51391AA2-3F8B-476B-99ED-CAAD1F2B44B5}" type="presParOf" srcId="{430769A5-ED42-4916-8CB3-86A72E8392A0}" destId="{3B717C9C-31B7-4671-8A59-631C078A4DC6}" srcOrd="5" destOrd="0" presId="urn:microsoft.com/office/officeart/2005/8/layout/default"/>
    <dgm:cxn modelId="{5362080D-2156-45BC-8597-7564A33F41EE}" type="presParOf" srcId="{430769A5-ED42-4916-8CB3-86A72E8392A0}" destId="{62DC452E-CE26-499A-B47B-00706BE625B7}" srcOrd="6" destOrd="0" presId="urn:microsoft.com/office/officeart/2005/8/layout/default"/>
    <dgm:cxn modelId="{115A1873-9DE9-4F4D-95B7-2A985A30C264}" type="presParOf" srcId="{430769A5-ED42-4916-8CB3-86A72E8392A0}" destId="{8CC490E2-BA8D-44F0-876D-2FB230267D0D}" srcOrd="7" destOrd="0" presId="urn:microsoft.com/office/officeart/2005/8/layout/default"/>
    <dgm:cxn modelId="{7EF4948A-8F01-4EA4-A326-E57954A53CFB}" type="presParOf" srcId="{430769A5-ED42-4916-8CB3-86A72E8392A0}" destId="{787CB1C2-776B-438C-9CC4-3DC5B9964AC2}"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16BFFD9-8488-4653-BD05-62DA757A356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9020D786-569A-4518-AA84-200AA2EDA472}">
      <dgm:prSet/>
      <dgm:spPr/>
      <dgm:t>
        <a:bodyPr/>
        <a:lstStyle/>
        <a:p>
          <a:r>
            <a:rPr lang="en-US"/>
            <a:t>There are some other trusts which have implemented automatic absence notification systems, so the trust is considering them. Short- and medium-term sickness absences are expected to be reduced as a result of this initiative. </a:t>
          </a:r>
        </a:p>
      </dgm:t>
    </dgm:pt>
    <dgm:pt modelId="{5A57529B-A1EB-4FF0-9508-FE4B6EA92AA7}" type="parTrans" cxnId="{4EC7268C-1662-4572-B9D9-4C8F234E6DB2}">
      <dgm:prSet/>
      <dgm:spPr/>
      <dgm:t>
        <a:bodyPr/>
        <a:lstStyle/>
        <a:p>
          <a:endParaRPr lang="en-US"/>
        </a:p>
      </dgm:t>
    </dgm:pt>
    <dgm:pt modelId="{0DCC71CC-02D7-4E79-B209-D415A573149B}" type="sibTrans" cxnId="{4EC7268C-1662-4572-B9D9-4C8F234E6DB2}">
      <dgm:prSet/>
      <dgm:spPr/>
      <dgm:t>
        <a:bodyPr/>
        <a:lstStyle/>
        <a:p>
          <a:endParaRPr lang="en-US"/>
        </a:p>
      </dgm:t>
    </dgm:pt>
    <dgm:pt modelId="{B6E8EB69-0503-4D42-BDE9-4A0D7325F767}">
      <dgm:prSet/>
      <dgm:spPr/>
      <dgm:t>
        <a:bodyPr/>
        <a:lstStyle/>
        <a:p>
          <a:r>
            <a:rPr lang="en-US"/>
            <a:t>This initiative is currently undergoing a business case. Physiotherapy reviews are being conducted to introduce physiotherapy for absent individuals with musculoskeletal problems. </a:t>
          </a:r>
        </a:p>
      </dgm:t>
    </dgm:pt>
    <dgm:pt modelId="{973C5978-B84A-4B7E-AD69-19FC4B43E46E}" type="parTrans" cxnId="{897AC1CC-C817-4D44-B276-5483305DE526}">
      <dgm:prSet/>
      <dgm:spPr/>
      <dgm:t>
        <a:bodyPr/>
        <a:lstStyle/>
        <a:p>
          <a:endParaRPr lang="en-US"/>
        </a:p>
      </dgm:t>
    </dgm:pt>
    <dgm:pt modelId="{385A9AA5-A72C-4463-A612-4D8256C1D30E}" type="sibTrans" cxnId="{897AC1CC-C817-4D44-B276-5483305DE526}">
      <dgm:prSet/>
      <dgm:spPr/>
      <dgm:t>
        <a:bodyPr/>
        <a:lstStyle/>
        <a:p>
          <a:endParaRPr lang="en-US"/>
        </a:p>
      </dgm:t>
    </dgm:pt>
    <dgm:pt modelId="{35A86F59-6D04-4DAD-BE7D-481FE3C25EDB}">
      <dgm:prSet/>
      <dgm:spPr/>
      <dgm:t>
        <a:bodyPr/>
        <a:lstStyle/>
        <a:p>
          <a:r>
            <a:rPr lang="en-US"/>
            <a:t>To assist further with both short and long-term sickness, the trust is reviewing its physiotherapy arrangements. </a:t>
          </a:r>
        </a:p>
      </dgm:t>
    </dgm:pt>
    <dgm:pt modelId="{C7C3AF62-A83F-4C95-A52C-B4717ACCF107}" type="parTrans" cxnId="{3AD5B91E-8F4F-4F2D-B089-CB068309EC08}">
      <dgm:prSet/>
      <dgm:spPr/>
      <dgm:t>
        <a:bodyPr/>
        <a:lstStyle/>
        <a:p>
          <a:endParaRPr lang="en-US"/>
        </a:p>
      </dgm:t>
    </dgm:pt>
    <dgm:pt modelId="{72BE820F-CF5E-4F1A-BD83-31BBAA64EC27}" type="sibTrans" cxnId="{3AD5B91E-8F4F-4F2D-B089-CB068309EC08}">
      <dgm:prSet/>
      <dgm:spPr/>
      <dgm:t>
        <a:bodyPr/>
        <a:lstStyle/>
        <a:p>
          <a:endParaRPr lang="en-US"/>
        </a:p>
      </dgm:t>
    </dgm:pt>
    <dgm:pt modelId="{28DD6A39-7437-4A59-97F3-55A451D33071}">
      <dgm:prSet/>
      <dgm:spPr/>
      <dgm:t>
        <a:bodyPr/>
        <a:lstStyle/>
        <a:p>
          <a:r>
            <a:rPr lang="en-US"/>
            <a:t>A mental health program can be implemented early on (cognitive behavioral therapy or similar) to help prevent stress, depression, and anxiety.</a:t>
          </a:r>
        </a:p>
      </dgm:t>
    </dgm:pt>
    <dgm:pt modelId="{310A1EC5-4698-40F3-A7AF-AD467951D3F2}" type="parTrans" cxnId="{DC5D8CEA-E783-4DB7-8043-C1441EF6C6CC}">
      <dgm:prSet/>
      <dgm:spPr/>
      <dgm:t>
        <a:bodyPr/>
        <a:lstStyle/>
        <a:p>
          <a:endParaRPr lang="en-US"/>
        </a:p>
      </dgm:t>
    </dgm:pt>
    <dgm:pt modelId="{00A45CDA-5134-4CED-9D12-A4C7A99454F7}" type="sibTrans" cxnId="{DC5D8CEA-E783-4DB7-8043-C1441EF6C6CC}">
      <dgm:prSet/>
      <dgm:spPr/>
      <dgm:t>
        <a:bodyPr/>
        <a:lstStyle/>
        <a:p>
          <a:endParaRPr lang="en-US"/>
        </a:p>
      </dgm:t>
    </dgm:pt>
    <dgm:pt modelId="{E96CA8BE-0962-48F5-85AC-9EF28B9E2D33}" type="pres">
      <dgm:prSet presAssocID="{F16BFFD9-8488-4653-BD05-62DA757A356A}" presName="vert0" presStyleCnt="0">
        <dgm:presLayoutVars>
          <dgm:dir/>
          <dgm:animOne val="branch"/>
          <dgm:animLvl val="lvl"/>
        </dgm:presLayoutVars>
      </dgm:prSet>
      <dgm:spPr/>
    </dgm:pt>
    <dgm:pt modelId="{D970871B-31FF-40A5-9854-1C92CD559C93}" type="pres">
      <dgm:prSet presAssocID="{9020D786-569A-4518-AA84-200AA2EDA472}" presName="thickLine" presStyleLbl="alignNode1" presStyleIdx="0" presStyleCnt="4"/>
      <dgm:spPr/>
    </dgm:pt>
    <dgm:pt modelId="{02F98BF2-5786-4ADB-BBF3-B7CD89D485CA}" type="pres">
      <dgm:prSet presAssocID="{9020D786-569A-4518-AA84-200AA2EDA472}" presName="horz1" presStyleCnt="0"/>
      <dgm:spPr/>
    </dgm:pt>
    <dgm:pt modelId="{73772A67-3219-47CB-BA58-B63A45F39E21}" type="pres">
      <dgm:prSet presAssocID="{9020D786-569A-4518-AA84-200AA2EDA472}" presName="tx1" presStyleLbl="revTx" presStyleIdx="0" presStyleCnt="4"/>
      <dgm:spPr/>
    </dgm:pt>
    <dgm:pt modelId="{79B2F257-91D6-4651-BFE6-07CF86256096}" type="pres">
      <dgm:prSet presAssocID="{9020D786-569A-4518-AA84-200AA2EDA472}" presName="vert1" presStyleCnt="0"/>
      <dgm:spPr/>
    </dgm:pt>
    <dgm:pt modelId="{AF9DD876-B0C7-4C20-93FF-281AD9CAAC73}" type="pres">
      <dgm:prSet presAssocID="{B6E8EB69-0503-4D42-BDE9-4A0D7325F767}" presName="thickLine" presStyleLbl="alignNode1" presStyleIdx="1" presStyleCnt="4"/>
      <dgm:spPr/>
    </dgm:pt>
    <dgm:pt modelId="{80BB113A-BE92-4CF2-9789-9DC6E5D0A288}" type="pres">
      <dgm:prSet presAssocID="{B6E8EB69-0503-4D42-BDE9-4A0D7325F767}" presName="horz1" presStyleCnt="0"/>
      <dgm:spPr/>
    </dgm:pt>
    <dgm:pt modelId="{071DA9DB-9D4D-4945-908B-0B1977E9C5BB}" type="pres">
      <dgm:prSet presAssocID="{B6E8EB69-0503-4D42-BDE9-4A0D7325F767}" presName="tx1" presStyleLbl="revTx" presStyleIdx="1" presStyleCnt="4"/>
      <dgm:spPr/>
    </dgm:pt>
    <dgm:pt modelId="{3E929BBA-D628-46E2-A8A8-2565779E7276}" type="pres">
      <dgm:prSet presAssocID="{B6E8EB69-0503-4D42-BDE9-4A0D7325F767}" presName="vert1" presStyleCnt="0"/>
      <dgm:spPr/>
    </dgm:pt>
    <dgm:pt modelId="{BEEC305E-7B62-44C2-8E2A-1630FBBFE9F7}" type="pres">
      <dgm:prSet presAssocID="{35A86F59-6D04-4DAD-BE7D-481FE3C25EDB}" presName="thickLine" presStyleLbl="alignNode1" presStyleIdx="2" presStyleCnt="4"/>
      <dgm:spPr/>
    </dgm:pt>
    <dgm:pt modelId="{AC0292D4-CA84-4FCD-A043-D2565B6F0FE7}" type="pres">
      <dgm:prSet presAssocID="{35A86F59-6D04-4DAD-BE7D-481FE3C25EDB}" presName="horz1" presStyleCnt="0"/>
      <dgm:spPr/>
    </dgm:pt>
    <dgm:pt modelId="{01190054-D36B-4707-8B8B-AE818E207170}" type="pres">
      <dgm:prSet presAssocID="{35A86F59-6D04-4DAD-BE7D-481FE3C25EDB}" presName="tx1" presStyleLbl="revTx" presStyleIdx="2" presStyleCnt="4"/>
      <dgm:spPr/>
    </dgm:pt>
    <dgm:pt modelId="{6EA12416-9DF6-4EEE-875F-B8DD3C4AD42C}" type="pres">
      <dgm:prSet presAssocID="{35A86F59-6D04-4DAD-BE7D-481FE3C25EDB}" presName="vert1" presStyleCnt="0"/>
      <dgm:spPr/>
    </dgm:pt>
    <dgm:pt modelId="{C3D3E9A6-49E3-4261-978D-81545FFE00E1}" type="pres">
      <dgm:prSet presAssocID="{28DD6A39-7437-4A59-97F3-55A451D33071}" presName="thickLine" presStyleLbl="alignNode1" presStyleIdx="3" presStyleCnt="4"/>
      <dgm:spPr/>
    </dgm:pt>
    <dgm:pt modelId="{BFE39119-C909-4023-83F1-A36BCC699436}" type="pres">
      <dgm:prSet presAssocID="{28DD6A39-7437-4A59-97F3-55A451D33071}" presName="horz1" presStyleCnt="0"/>
      <dgm:spPr/>
    </dgm:pt>
    <dgm:pt modelId="{22918BA5-F615-4E11-8133-195094010EA5}" type="pres">
      <dgm:prSet presAssocID="{28DD6A39-7437-4A59-97F3-55A451D33071}" presName="tx1" presStyleLbl="revTx" presStyleIdx="3" presStyleCnt="4"/>
      <dgm:spPr/>
    </dgm:pt>
    <dgm:pt modelId="{D87485CD-802C-4E0B-B4EF-FE7002141CB3}" type="pres">
      <dgm:prSet presAssocID="{28DD6A39-7437-4A59-97F3-55A451D33071}" presName="vert1" presStyleCnt="0"/>
      <dgm:spPr/>
    </dgm:pt>
  </dgm:ptLst>
  <dgm:cxnLst>
    <dgm:cxn modelId="{3AD5B91E-8F4F-4F2D-B089-CB068309EC08}" srcId="{F16BFFD9-8488-4653-BD05-62DA757A356A}" destId="{35A86F59-6D04-4DAD-BE7D-481FE3C25EDB}" srcOrd="2" destOrd="0" parTransId="{C7C3AF62-A83F-4C95-A52C-B4717ACCF107}" sibTransId="{72BE820F-CF5E-4F1A-BD83-31BBAA64EC27}"/>
    <dgm:cxn modelId="{9606E771-B2FF-4621-A530-3AA8A56341F1}" type="presOf" srcId="{B6E8EB69-0503-4D42-BDE9-4A0D7325F767}" destId="{071DA9DB-9D4D-4945-908B-0B1977E9C5BB}" srcOrd="0" destOrd="0" presId="urn:microsoft.com/office/officeart/2008/layout/LinedList"/>
    <dgm:cxn modelId="{4EC7268C-1662-4572-B9D9-4C8F234E6DB2}" srcId="{F16BFFD9-8488-4653-BD05-62DA757A356A}" destId="{9020D786-569A-4518-AA84-200AA2EDA472}" srcOrd="0" destOrd="0" parTransId="{5A57529B-A1EB-4FF0-9508-FE4B6EA92AA7}" sibTransId="{0DCC71CC-02D7-4E79-B209-D415A573149B}"/>
    <dgm:cxn modelId="{CC3B1D97-295A-4416-AF08-9FB4CA0C8E0A}" type="presOf" srcId="{28DD6A39-7437-4A59-97F3-55A451D33071}" destId="{22918BA5-F615-4E11-8133-195094010EA5}" srcOrd="0" destOrd="0" presId="urn:microsoft.com/office/officeart/2008/layout/LinedList"/>
    <dgm:cxn modelId="{0BE27CA9-278A-4F7D-A355-4405D4958F2F}" type="presOf" srcId="{35A86F59-6D04-4DAD-BE7D-481FE3C25EDB}" destId="{01190054-D36B-4707-8B8B-AE818E207170}" srcOrd="0" destOrd="0" presId="urn:microsoft.com/office/officeart/2008/layout/LinedList"/>
    <dgm:cxn modelId="{6AAC90B5-2649-4D8A-8A12-192900AD8BDC}" type="presOf" srcId="{F16BFFD9-8488-4653-BD05-62DA757A356A}" destId="{E96CA8BE-0962-48F5-85AC-9EF28B9E2D33}" srcOrd="0" destOrd="0" presId="urn:microsoft.com/office/officeart/2008/layout/LinedList"/>
    <dgm:cxn modelId="{897AC1CC-C817-4D44-B276-5483305DE526}" srcId="{F16BFFD9-8488-4653-BD05-62DA757A356A}" destId="{B6E8EB69-0503-4D42-BDE9-4A0D7325F767}" srcOrd="1" destOrd="0" parTransId="{973C5978-B84A-4B7E-AD69-19FC4B43E46E}" sibTransId="{385A9AA5-A72C-4463-A612-4D8256C1D30E}"/>
    <dgm:cxn modelId="{DC5D8CEA-E783-4DB7-8043-C1441EF6C6CC}" srcId="{F16BFFD9-8488-4653-BD05-62DA757A356A}" destId="{28DD6A39-7437-4A59-97F3-55A451D33071}" srcOrd="3" destOrd="0" parTransId="{310A1EC5-4698-40F3-A7AF-AD467951D3F2}" sibTransId="{00A45CDA-5134-4CED-9D12-A4C7A99454F7}"/>
    <dgm:cxn modelId="{F7C39AF5-069D-474E-A399-F1BB1D622E13}" type="presOf" srcId="{9020D786-569A-4518-AA84-200AA2EDA472}" destId="{73772A67-3219-47CB-BA58-B63A45F39E21}" srcOrd="0" destOrd="0" presId="urn:microsoft.com/office/officeart/2008/layout/LinedList"/>
    <dgm:cxn modelId="{0A82B60B-3A7F-440E-ABED-6334CFE68A20}" type="presParOf" srcId="{E96CA8BE-0962-48F5-85AC-9EF28B9E2D33}" destId="{D970871B-31FF-40A5-9854-1C92CD559C93}" srcOrd="0" destOrd="0" presId="urn:microsoft.com/office/officeart/2008/layout/LinedList"/>
    <dgm:cxn modelId="{6C075634-D579-4111-B757-533EC7586EB3}" type="presParOf" srcId="{E96CA8BE-0962-48F5-85AC-9EF28B9E2D33}" destId="{02F98BF2-5786-4ADB-BBF3-B7CD89D485CA}" srcOrd="1" destOrd="0" presId="urn:microsoft.com/office/officeart/2008/layout/LinedList"/>
    <dgm:cxn modelId="{68FAADCE-8757-49EE-9BF8-0E03DAC5C1BA}" type="presParOf" srcId="{02F98BF2-5786-4ADB-BBF3-B7CD89D485CA}" destId="{73772A67-3219-47CB-BA58-B63A45F39E21}" srcOrd="0" destOrd="0" presId="urn:microsoft.com/office/officeart/2008/layout/LinedList"/>
    <dgm:cxn modelId="{A2A33273-A61F-4373-8937-2BE6310178BA}" type="presParOf" srcId="{02F98BF2-5786-4ADB-BBF3-B7CD89D485CA}" destId="{79B2F257-91D6-4651-BFE6-07CF86256096}" srcOrd="1" destOrd="0" presId="urn:microsoft.com/office/officeart/2008/layout/LinedList"/>
    <dgm:cxn modelId="{661DFF69-A5EC-4D6A-82CB-4991F5EF3F02}" type="presParOf" srcId="{E96CA8BE-0962-48F5-85AC-9EF28B9E2D33}" destId="{AF9DD876-B0C7-4C20-93FF-281AD9CAAC73}" srcOrd="2" destOrd="0" presId="urn:microsoft.com/office/officeart/2008/layout/LinedList"/>
    <dgm:cxn modelId="{8C4A1860-8630-4CB8-8F6F-EEB3D573E0DE}" type="presParOf" srcId="{E96CA8BE-0962-48F5-85AC-9EF28B9E2D33}" destId="{80BB113A-BE92-4CF2-9789-9DC6E5D0A288}" srcOrd="3" destOrd="0" presId="urn:microsoft.com/office/officeart/2008/layout/LinedList"/>
    <dgm:cxn modelId="{2A934296-761B-4103-96A0-B338F29C87EB}" type="presParOf" srcId="{80BB113A-BE92-4CF2-9789-9DC6E5D0A288}" destId="{071DA9DB-9D4D-4945-908B-0B1977E9C5BB}" srcOrd="0" destOrd="0" presId="urn:microsoft.com/office/officeart/2008/layout/LinedList"/>
    <dgm:cxn modelId="{9DBFEA54-65C3-40D6-83D2-1837AE3F80FE}" type="presParOf" srcId="{80BB113A-BE92-4CF2-9789-9DC6E5D0A288}" destId="{3E929BBA-D628-46E2-A8A8-2565779E7276}" srcOrd="1" destOrd="0" presId="urn:microsoft.com/office/officeart/2008/layout/LinedList"/>
    <dgm:cxn modelId="{C760510F-2209-4F0A-89F7-5335BB9C782B}" type="presParOf" srcId="{E96CA8BE-0962-48F5-85AC-9EF28B9E2D33}" destId="{BEEC305E-7B62-44C2-8E2A-1630FBBFE9F7}" srcOrd="4" destOrd="0" presId="urn:microsoft.com/office/officeart/2008/layout/LinedList"/>
    <dgm:cxn modelId="{F34DF25C-0D0A-43A8-8729-6FF0F33474EF}" type="presParOf" srcId="{E96CA8BE-0962-48F5-85AC-9EF28B9E2D33}" destId="{AC0292D4-CA84-4FCD-A043-D2565B6F0FE7}" srcOrd="5" destOrd="0" presId="urn:microsoft.com/office/officeart/2008/layout/LinedList"/>
    <dgm:cxn modelId="{01A88818-97C7-401F-B4A8-68843293C351}" type="presParOf" srcId="{AC0292D4-CA84-4FCD-A043-D2565B6F0FE7}" destId="{01190054-D36B-4707-8B8B-AE818E207170}" srcOrd="0" destOrd="0" presId="urn:microsoft.com/office/officeart/2008/layout/LinedList"/>
    <dgm:cxn modelId="{15407BFD-9EA3-4D91-BE99-1E4580C03D3F}" type="presParOf" srcId="{AC0292D4-CA84-4FCD-A043-D2565B6F0FE7}" destId="{6EA12416-9DF6-4EEE-875F-B8DD3C4AD42C}" srcOrd="1" destOrd="0" presId="urn:microsoft.com/office/officeart/2008/layout/LinedList"/>
    <dgm:cxn modelId="{F64CA633-6D18-4C5D-BC49-CA58060E1375}" type="presParOf" srcId="{E96CA8BE-0962-48F5-85AC-9EF28B9E2D33}" destId="{C3D3E9A6-49E3-4261-978D-81545FFE00E1}" srcOrd="6" destOrd="0" presId="urn:microsoft.com/office/officeart/2008/layout/LinedList"/>
    <dgm:cxn modelId="{2B93A1A2-55FC-4166-B726-91E9276EF286}" type="presParOf" srcId="{E96CA8BE-0962-48F5-85AC-9EF28B9E2D33}" destId="{BFE39119-C909-4023-83F1-A36BCC699436}" srcOrd="7" destOrd="0" presId="urn:microsoft.com/office/officeart/2008/layout/LinedList"/>
    <dgm:cxn modelId="{63873BEC-CD79-40FD-8D2C-21FA2040CECE}" type="presParOf" srcId="{BFE39119-C909-4023-83F1-A36BCC699436}" destId="{22918BA5-F615-4E11-8133-195094010EA5}" srcOrd="0" destOrd="0" presId="urn:microsoft.com/office/officeart/2008/layout/LinedList"/>
    <dgm:cxn modelId="{29400796-5D8A-480B-BAD2-5566B7847EB0}" type="presParOf" srcId="{BFE39119-C909-4023-83F1-A36BCC699436}" destId="{D87485CD-802C-4E0B-B4EF-FE7002141CB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CA561C-1381-4574-9A28-734B62C34C0A}">
      <dsp:nvSpPr>
        <dsp:cNvPr id="0" name=""/>
        <dsp:cNvSpPr/>
      </dsp:nvSpPr>
      <dsp:spPr>
        <a:xfrm>
          <a:off x="0" y="0"/>
          <a:ext cx="1093520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56FD46-B425-4955-B78C-1B8557B13A11}">
      <dsp:nvSpPr>
        <dsp:cNvPr id="0" name=""/>
        <dsp:cNvSpPr/>
      </dsp:nvSpPr>
      <dsp:spPr>
        <a:xfrm>
          <a:off x="0" y="0"/>
          <a:ext cx="2187041" cy="4116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b="1" kern="1200"/>
            <a:t>Disability-Related Absence</a:t>
          </a:r>
          <a:endParaRPr lang="en-US" sz="3600" kern="1200"/>
        </a:p>
      </dsp:txBody>
      <dsp:txXfrm>
        <a:off x="0" y="0"/>
        <a:ext cx="2187041" cy="4116276"/>
      </dsp:txXfrm>
    </dsp:sp>
    <dsp:sp modelId="{B1373C49-6237-43C8-9A79-955C9A5393C1}">
      <dsp:nvSpPr>
        <dsp:cNvPr id="0" name=""/>
        <dsp:cNvSpPr/>
      </dsp:nvSpPr>
      <dsp:spPr>
        <a:xfrm>
          <a:off x="2351069" y="64316"/>
          <a:ext cx="8584139" cy="1286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If A CCG is legally required to make reasonable adjustments to enable an employee who becomes disabled or becomes disabled while working under the Equality Act 2010 to continue working. Public sector employers were covered by the Act by extending the 1995 Disability Discrimination Act. </a:t>
          </a:r>
        </a:p>
      </dsp:txBody>
      <dsp:txXfrm>
        <a:off x="2351069" y="64316"/>
        <a:ext cx="8584139" cy="1286336"/>
      </dsp:txXfrm>
    </dsp:sp>
    <dsp:sp modelId="{516DEAF9-F3F9-4344-8E06-D6631E1A1C3F}">
      <dsp:nvSpPr>
        <dsp:cNvPr id="0" name=""/>
        <dsp:cNvSpPr/>
      </dsp:nvSpPr>
      <dsp:spPr>
        <a:xfrm>
          <a:off x="2187041" y="1350653"/>
          <a:ext cx="8748167"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87A480-46F4-44C9-AE89-00AB955D6FB7}">
      <dsp:nvSpPr>
        <dsp:cNvPr id="0" name=""/>
        <dsp:cNvSpPr/>
      </dsp:nvSpPr>
      <dsp:spPr>
        <a:xfrm>
          <a:off x="2351069" y="1414969"/>
          <a:ext cx="8584139" cy="1286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A person who is disabled by the Equality Act 2010 is defined by it as being unable to perform regular day-to-day activities due to a long-term physical or mental disorder. If a person is diagnosed with multiple sclerosis, cancer, HIV infection, or any progressive disease, they are considered disabled regardless of whether they are still able to perform daily tasks (Hagemann &amp; Kluge, 2017). </a:t>
          </a:r>
        </a:p>
      </dsp:txBody>
      <dsp:txXfrm>
        <a:off x="2351069" y="1414969"/>
        <a:ext cx="8584139" cy="1286336"/>
      </dsp:txXfrm>
    </dsp:sp>
    <dsp:sp modelId="{0288F2D9-356E-49E8-BD33-0CDECB39813E}">
      <dsp:nvSpPr>
        <dsp:cNvPr id="0" name=""/>
        <dsp:cNvSpPr/>
      </dsp:nvSpPr>
      <dsp:spPr>
        <a:xfrm>
          <a:off x="2187041" y="2701306"/>
          <a:ext cx="8748167"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583AFED-CE0D-4C94-94BC-9A64E049AEFA}">
      <dsp:nvSpPr>
        <dsp:cNvPr id="0" name=""/>
        <dsp:cNvSpPr/>
      </dsp:nvSpPr>
      <dsp:spPr>
        <a:xfrm>
          <a:off x="2351069" y="2765622"/>
          <a:ext cx="8584139" cy="1286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The federal Equal Employment Opportunity Commission notes that to ensure the equality of disabled employees, it may be necessary to restructure an employee's role, remove physical barriers, and/or provide extra assistance for the disabled employee.</a:t>
          </a:r>
        </a:p>
      </dsp:txBody>
      <dsp:txXfrm>
        <a:off x="2351069" y="2765622"/>
        <a:ext cx="8584139" cy="1286336"/>
      </dsp:txXfrm>
    </dsp:sp>
    <dsp:sp modelId="{6F67A208-728E-47AF-900F-603F1F252C26}">
      <dsp:nvSpPr>
        <dsp:cNvPr id="0" name=""/>
        <dsp:cNvSpPr/>
      </dsp:nvSpPr>
      <dsp:spPr>
        <a:xfrm>
          <a:off x="2187041" y="4051959"/>
          <a:ext cx="8748167"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412E4-A5EA-4A95-8946-D706FDD2807D}">
      <dsp:nvSpPr>
        <dsp:cNvPr id="0" name=""/>
        <dsp:cNvSpPr/>
      </dsp:nvSpPr>
      <dsp:spPr>
        <a:xfrm>
          <a:off x="338788" y="31113"/>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Economic factor: </a:t>
          </a:r>
        </a:p>
      </dsp:txBody>
      <dsp:txXfrm>
        <a:off x="338788" y="31113"/>
        <a:ext cx="3342605" cy="2005563"/>
      </dsp:txXfrm>
    </dsp:sp>
    <dsp:sp modelId="{F43B58C4-9BB3-4C45-BB1F-3BC4034C01CC}">
      <dsp:nvSpPr>
        <dsp:cNvPr id="0" name=""/>
        <dsp:cNvSpPr/>
      </dsp:nvSpPr>
      <dsp:spPr>
        <a:xfrm>
          <a:off x="4015654" y="2975"/>
          <a:ext cx="6161156"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Work, hiring practices, and management have changed due to globalization. As a result, labor markets have changed as well. Human resources can't hire the right employees if they aren't keeping up with market changes.</a:t>
          </a:r>
        </a:p>
      </dsp:txBody>
      <dsp:txXfrm>
        <a:off x="4015654" y="2975"/>
        <a:ext cx="6161156" cy="2005563"/>
      </dsp:txXfrm>
    </dsp:sp>
    <dsp:sp modelId="{F36A53D1-A0B3-42A7-868B-06116E60B19C}">
      <dsp:nvSpPr>
        <dsp:cNvPr id="0" name=""/>
        <dsp:cNvSpPr/>
      </dsp:nvSpPr>
      <dsp:spPr>
        <a:xfrm>
          <a:off x="310660" y="2342799"/>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Social factor: </a:t>
          </a:r>
        </a:p>
      </dsp:txBody>
      <dsp:txXfrm>
        <a:off x="310660" y="2342799"/>
        <a:ext cx="3342605" cy="2005563"/>
      </dsp:txXfrm>
    </dsp:sp>
    <dsp:sp modelId="{AD55CDBC-A1B5-4F68-A1DF-30CEF6AA3D36}">
      <dsp:nvSpPr>
        <dsp:cNvPr id="0" name=""/>
        <dsp:cNvSpPr/>
      </dsp:nvSpPr>
      <dsp:spPr>
        <a:xfrm>
          <a:off x="3987526" y="2342799"/>
          <a:ext cx="6217412"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Many companies have employees from different parts of the world. There may also be some differences in expectations for payment structure, communication, and training (</a:t>
          </a:r>
          <a:r>
            <a:rPr lang="en-US" sz="1600" kern="1200" dirty="0" err="1"/>
            <a:t>Frue</a:t>
          </a:r>
          <a:r>
            <a:rPr lang="en-US" sz="1600" kern="1200" dirty="0"/>
            <a:t>, 2019). This group of employees needs to be properly accommodated by HR, from information access to training, compensation, and benefits (if applicable). Workplace policies differ from one location to another. Employee rights must not be infringed upon, and all regulations should be followed while an employee works for a company.</a:t>
          </a:r>
        </a:p>
      </dsp:txBody>
      <dsp:txXfrm>
        <a:off x="3987526" y="2342799"/>
        <a:ext cx="6217412" cy="20055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CC52F1-C7A2-4D98-AC40-97F6A07B1DD1}">
      <dsp:nvSpPr>
        <dsp:cNvPr id="0" name=""/>
        <dsp:cNvSpPr/>
      </dsp:nvSpPr>
      <dsp:spPr>
        <a:xfrm>
          <a:off x="671988" y="580"/>
          <a:ext cx="2742307" cy="164538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Work that has meaning reduces sick leave</a:t>
          </a:r>
        </a:p>
      </dsp:txBody>
      <dsp:txXfrm>
        <a:off x="671988" y="580"/>
        <a:ext cx="2742307" cy="1645384"/>
      </dsp:txXfrm>
    </dsp:sp>
    <dsp:sp modelId="{2BD48502-D9CB-4905-8371-9B4B4BDF213A}">
      <dsp:nvSpPr>
        <dsp:cNvPr id="0" name=""/>
        <dsp:cNvSpPr/>
      </dsp:nvSpPr>
      <dsp:spPr>
        <a:xfrm>
          <a:off x="3688526" y="580"/>
          <a:ext cx="2742307" cy="1645384"/>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One's job satisfaction reduces sick leave. </a:t>
          </a:r>
        </a:p>
      </dsp:txBody>
      <dsp:txXfrm>
        <a:off x="3688526" y="580"/>
        <a:ext cx="2742307" cy="1645384"/>
      </dsp:txXfrm>
    </dsp:sp>
    <dsp:sp modelId="{F92CC6D0-46BE-4095-957A-1745E9FF6A25}">
      <dsp:nvSpPr>
        <dsp:cNvPr id="0" name=""/>
        <dsp:cNvSpPr/>
      </dsp:nvSpPr>
      <dsp:spPr>
        <a:xfrm>
          <a:off x="6705064" y="580"/>
          <a:ext cx="2742307" cy="1645384"/>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Respect from a supervisor reduces sick days</a:t>
          </a:r>
        </a:p>
      </dsp:txBody>
      <dsp:txXfrm>
        <a:off x="6705064" y="580"/>
        <a:ext cx="2742307" cy="1645384"/>
      </dsp:txXfrm>
    </dsp:sp>
    <dsp:sp modelId="{62DC452E-CE26-499A-B47B-00706BE625B7}">
      <dsp:nvSpPr>
        <dsp:cNvPr id="0" name=""/>
        <dsp:cNvSpPr/>
      </dsp:nvSpPr>
      <dsp:spPr>
        <a:xfrm>
          <a:off x="2180257" y="1920195"/>
          <a:ext cx="2742307" cy="1645384"/>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Employees who feel respected by their coworkers take fewer sick day</a:t>
          </a:r>
        </a:p>
      </dsp:txBody>
      <dsp:txXfrm>
        <a:off x="2180257" y="1920195"/>
        <a:ext cx="2742307" cy="1645384"/>
      </dsp:txXfrm>
    </dsp:sp>
    <dsp:sp modelId="{787CB1C2-776B-438C-9CC4-3DC5B9964AC2}">
      <dsp:nvSpPr>
        <dsp:cNvPr id="0" name=""/>
        <dsp:cNvSpPr/>
      </dsp:nvSpPr>
      <dsp:spPr>
        <a:xfrm>
          <a:off x="5196795" y="1920195"/>
          <a:ext cx="2742307" cy="1645384"/>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Problems with mental health</a:t>
          </a:r>
        </a:p>
      </dsp:txBody>
      <dsp:txXfrm>
        <a:off x="5196795" y="1920195"/>
        <a:ext cx="2742307" cy="16453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0871B-31FF-40A5-9854-1C92CD559C93}">
      <dsp:nvSpPr>
        <dsp:cNvPr id="0" name=""/>
        <dsp:cNvSpPr/>
      </dsp:nvSpPr>
      <dsp:spPr>
        <a:xfrm>
          <a:off x="0" y="0"/>
          <a:ext cx="105155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772A67-3219-47CB-BA58-B63A45F39E21}">
      <dsp:nvSpPr>
        <dsp:cNvPr id="0" name=""/>
        <dsp:cNvSpPr/>
      </dsp:nvSpPr>
      <dsp:spPr>
        <a:xfrm>
          <a:off x="0" y="0"/>
          <a:ext cx="10515597" cy="1038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There are some other trusts which have implemented automatic absence notification systems, so the trust is considering them. Short- and medium-term sickness absences are expected to be reduced as a result of this initiative. </a:t>
          </a:r>
        </a:p>
      </dsp:txBody>
      <dsp:txXfrm>
        <a:off x="0" y="0"/>
        <a:ext cx="10515597" cy="1038590"/>
      </dsp:txXfrm>
    </dsp:sp>
    <dsp:sp modelId="{AF9DD876-B0C7-4C20-93FF-281AD9CAAC73}">
      <dsp:nvSpPr>
        <dsp:cNvPr id="0" name=""/>
        <dsp:cNvSpPr/>
      </dsp:nvSpPr>
      <dsp:spPr>
        <a:xfrm>
          <a:off x="0" y="1038590"/>
          <a:ext cx="105155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1DA9DB-9D4D-4945-908B-0B1977E9C5BB}">
      <dsp:nvSpPr>
        <dsp:cNvPr id="0" name=""/>
        <dsp:cNvSpPr/>
      </dsp:nvSpPr>
      <dsp:spPr>
        <a:xfrm>
          <a:off x="0" y="1038590"/>
          <a:ext cx="10515597" cy="1038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This initiative is currently undergoing a business case. Physiotherapy reviews are being conducted to introduce physiotherapy for absent individuals with musculoskeletal problems. </a:t>
          </a:r>
        </a:p>
      </dsp:txBody>
      <dsp:txXfrm>
        <a:off x="0" y="1038590"/>
        <a:ext cx="10515597" cy="1038590"/>
      </dsp:txXfrm>
    </dsp:sp>
    <dsp:sp modelId="{BEEC305E-7B62-44C2-8E2A-1630FBBFE9F7}">
      <dsp:nvSpPr>
        <dsp:cNvPr id="0" name=""/>
        <dsp:cNvSpPr/>
      </dsp:nvSpPr>
      <dsp:spPr>
        <a:xfrm>
          <a:off x="0" y="2077180"/>
          <a:ext cx="105155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190054-D36B-4707-8B8B-AE818E207170}">
      <dsp:nvSpPr>
        <dsp:cNvPr id="0" name=""/>
        <dsp:cNvSpPr/>
      </dsp:nvSpPr>
      <dsp:spPr>
        <a:xfrm>
          <a:off x="0" y="2077180"/>
          <a:ext cx="10515597" cy="1038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To assist further with both short and long-term sickness, the trust is reviewing its physiotherapy arrangements. </a:t>
          </a:r>
        </a:p>
      </dsp:txBody>
      <dsp:txXfrm>
        <a:off x="0" y="2077180"/>
        <a:ext cx="10515597" cy="1038590"/>
      </dsp:txXfrm>
    </dsp:sp>
    <dsp:sp modelId="{C3D3E9A6-49E3-4261-978D-81545FFE00E1}">
      <dsp:nvSpPr>
        <dsp:cNvPr id="0" name=""/>
        <dsp:cNvSpPr/>
      </dsp:nvSpPr>
      <dsp:spPr>
        <a:xfrm>
          <a:off x="0" y="3115770"/>
          <a:ext cx="1051559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918BA5-F615-4E11-8133-195094010EA5}">
      <dsp:nvSpPr>
        <dsp:cNvPr id="0" name=""/>
        <dsp:cNvSpPr/>
      </dsp:nvSpPr>
      <dsp:spPr>
        <a:xfrm>
          <a:off x="0" y="3115770"/>
          <a:ext cx="10515597" cy="1038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A mental health program can be implemented early on (cognitive behavioral therapy or similar) to help prevent stress, depression, and anxiety.</a:t>
          </a:r>
        </a:p>
      </dsp:txBody>
      <dsp:txXfrm>
        <a:off x="0" y="3115770"/>
        <a:ext cx="10515597" cy="103859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89CD2-EA30-491B-866C-ED47F6D61ED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80356B-D41F-498A-9D6D-F859BF4EBB9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833FB93-9025-41D5-9A2F-A465E5D364C9}"/>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5" name="Footer Placeholder 4">
            <a:extLst>
              <a:ext uri="{FF2B5EF4-FFF2-40B4-BE49-F238E27FC236}">
                <a16:creationId xmlns:a16="http://schemas.microsoft.com/office/drawing/2014/main" id="{A98D882E-9ED1-404E-9D3A-BDBD6D36A8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64E136-68EA-4706-98AA-3C1EF4643961}"/>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2070629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3F368-0775-4458-834C-AB236C6EB1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DA98FC-CE7A-4FF8-AE45-0B137A7A1D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1D8966-BC94-4DDD-B8E1-04FA69E58A22}"/>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5" name="Footer Placeholder 4">
            <a:extLst>
              <a:ext uri="{FF2B5EF4-FFF2-40B4-BE49-F238E27FC236}">
                <a16:creationId xmlns:a16="http://schemas.microsoft.com/office/drawing/2014/main" id="{6198AA5D-C68D-4221-B96E-27374F3E04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0A3F46-030F-4224-9A40-C6E5B4BD2CE2}"/>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2365206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6545A-5D82-4601-ABD2-78B24F8214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C1510BF-812A-454B-A690-B2C24D3FE4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1B4B12-26D0-45E8-A2D7-5EF1A85D9D1B}"/>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5" name="Footer Placeholder 4">
            <a:extLst>
              <a:ext uri="{FF2B5EF4-FFF2-40B4-BE49-F238E27FC236}">
                <a16:creationId xmlns:a16="http://schemas.microsoft.com/office/drawing/2014/main" id="{B023CD44-A3B6-4183-82C0-E6C080F991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4D447E-08D7-4229-9934-B11E34BAD81D}"/>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333663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C4E98-C890-4ACD-ADFC-DC9A3B92838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B1DD934-8EAD-4B16-B731-5B45FBBD16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5B71229-E23B-40D1-BB3D-4267FF7AFF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7E44E2C-578C-4C45-8134-1E7793FD293D}"/>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6" name="Footer Placeholder 5">
            <a:extLst>
              <a:ext uri="{FF2B5EF4-FFF2-40B4-BE49-F238E27FC236}">
                <a16:creationId xmlns:a16="http://schemas.microsoft.com/office/drawing/2014/main" id="{1D58AC28-17AD-47EA-BE95-C98D74B3C1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7660E9-D0E6-4303-8F79-B42190E54F7E}"/>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1808622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174F6-0F4C-49F0-84A7-F09D77550F5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E30D902-DD64-4C85-93FA-EA810D18D1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56E789-53B1-4172-8C2B-B932DFF3763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29609C-BBE3-45F1-8D03-22ED863AA1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ECA5BE-6572-4C36-B093-8CD6BC1D06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B1BD5D4-6AFE-4E69-AA17-7AA642DE8081}"/>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8" name="Footer Placeholder 7">
            <a:extLst>
              <a:ext uri="{FF2B5EF4-FFF2-40B4-BE49-F238E27FC236}">
                <a16:creationId xmlns:a16="http://schemas.microsoft.com/office/drawing/2014/main" id="{32BC293F-4E03-4331-8120-AA1200A5CD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4A76CE7-8278-4719-9393-F4D2ABEB7CF0}"/>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1054110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E04-B34C-4CCC-A515-BAFA3D086B9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9176504-D736-47FE-AA68-DDD520103164}"/>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4" name="Footer Placeholder 3">
            <a:extLst>
              <a:ext uri="{FF2B5EF4-FFF2-40B4-BE49-F238E27FC236}">
                <a16:creationId xmlns:a16="http://schemas.microsoft.com/office/drawing/2014/main" id="{EA14AEA7-ECD3-4084-AE3D-836B01626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E07E2EA-8D13-4D69-8B88-4B74BB08DB91}"/>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2636929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CEFCB8-F532-4FC7-BBA6-63564CF73E97}"/>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3" name="Footer Placeholder 2">
            <a:extLst>
              <a:ext uri="{FF2B5EF4-FFF2-40B4-BE49-F238E27FC236}">
                <a16:creationId xmlns:a16="http://schemas.microsoft.com/office/drawing/2014/main" id="{39A974B4-10C8-4C62-9893-95D220F9BA6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29223FF-57DC-4241-8158-432CAF244E80}"/>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3820516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43794-1B68-4B35-BF27-5CD6B31562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0833710-B13A-44FC-8187-FB8BFDB6E7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6706CA0-9E95-4D53-9636-8EF2BFCD8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38FAFE-E6D0-41E3-884E-1E6BF9AB3CD4}"/>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6" name="Footer Placeholder 5">
            <a:extLst>
              <a:ext uri="{FF2B5EF4-FFF2-40B4-BE49-F238E27FC236}">
                <a16:creationId xmlns:a16="http://schemas.microsoft.com/office/drawing/2014/main" id="{07C8FAC6-FF24-41E6-AECD-03384EC41A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162D5D-6A41-4055-9774-9DA08741BB84}"/>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670018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30EBA-27D4-4BEA-89AF-17A1300599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FEA11AE-39A3-4D23-BB9A-16F0537137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2015C39-29D8-4CCB-BFDF-90EFA18879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5B1FAD-1B77-4222-9ED8-562A0E1B5D23}"/>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6" name="Footer Placeholder 5">
            <a:extLst>
              <a:ext uri="{FF2B5EF4-FFF2-40B4-BE49-F238E27FC236}">
                <a16:creationId xmlns:a16="http://schemas.microsoft.com/office/drawing/2014/main" id="{A4AE04AA-C2B3-4A6E-AB85-213B02AB5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3A30FC-B651-434B-95B4-61A64701D092}"/>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2061537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354C4-7D75-4457-8FE6-2ABF359969D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F75B872-0D0A-419B-A4A0-D86D093125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829D2B-2B76-4814-BB6B-FECC571938A2}"/>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5" name="Footer Placeholder 4">
            <a:extLst>
              <a:ext uri="{FF2B5EF4-FFF2-40B4-BE49-F238E27FC236}">
                <a16:creationId xmlns:a16="http://schemas.microsoft.com/office/drawing/2014/main" id="{6E49F4E2-10BD-4850-89FD-B98DF5357C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619D62-F84A-4E7F-ABCD-74D34E3F577D}"/>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3318241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7ED6BB-C78B-4968-86A4-BAF90FEB532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5C5614-8DBE-4E5F-B07C-6E723567F3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AEEFF-F7BF-4F4C-A3E6-21DFA6E55E82}"/>
              </a:ext>
            </a:extLst>
          </p:cNvPr>
          <p:cNvSpPr>
            <a:spLocks noGrp="1"/>
          </p:cNvSpPr>
          <p:nvPr>
            <p:ph type="dt" sz="half" idx="10"/>
          </p:nvPr>
        </p:nvSpPr>
        <p:spPr/>
        <p:txBody>
          <a:bodyPr/>
          <a:lstStyle/>
          <a:p>
            <a:fld id="{761574F8-7865-429D-A848-40DAAE662BB9}" type="datetimeFigureOut">
              <a:rPr lang="en-US" smtClean="0"/>
              <a:t>3/8/2022</a:t>
            </a:fld>
            <a:endParaRPr lang="en-US"/>
          </a:p>
        </p:txBody>
      </p:sp>
      <p:sp>
        <p:nvSpPr>
          <p:cNvPr id="5" name="Footer Placeholder 4">
            <a:extLst>
              <a:ext uri="{FF2B5EF4-FFF2-40B4-BE49-F238E27FC236}">
                <a16:creationId xmlns:a16="http://schemas.microsoft.com/office/drawing/2014/main" id="{DD51BF09-B207-4D1E-9652-C2AD13BB34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0AB921-F7E7-45B9-A2D3-19B37567F41D}"/>
              </a:ext>
            </a:extLst>
          </p:cNvPr>
          <p:cNvSpPr>
            <a:spLocks noGrp="1"/>
          </p:cNvSpPr>
          <p:nvPr>
            <p:ph type="sldNum" sz="quarter" idx="12"/>
          </p:nvPr>
        </p:nvSpPr>
        <p:spPr/>
        <p:txBody>
          <a:bodyPr/>
          <a:lstStyle/>
          <a:p>
            <a:fld id="{F1EF6117-CCB9-45E3-BCCD-7B435D8CAC63}" type="slidenum">
              <a:rPr lang="en-US" smtClean="0"/>
              <a:t>‹#›</a:t>
            </a:fld>
            <a:endParaRPr lang="en-US"/>
          </a:p>
        </p:txBody>
      </p:sp>
    </p:spTree>
    <p:extLst>
      <p:ext uri="{BB962C8B-B14F-4D97-AF65-F5344CB8AC3E}">
        <p14:creationId xmlns:p14="http://schemas.microsoft.com/office/powerpoint/2010/main" val="3707421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66FADB-AC42-422E-8A47-018DE8DE75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D238497-0A2D-4F51-9610-22B7635507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BE3CAB-3ED2-493C-B6AE-B5808BDE88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1574F8-7865-429D-A848-40DAAE662BB9}" type="datetimeFigureOut">
              <a:rPr lang="en-US" smtClean="0"/>
              <a:t>3/8/2022</a:t>
            </a:fld>
            <a:endParaRPr lang="en-US"/>
          </a:p>
        </p:txBody>
      </p:sp>
      <p:sp>
        <p:nvSpPr>
          <p:cNvPr id="5" name="Footer Placeholder 4">
            <a:extLst>
              <a:ext uri="{FF2B5EF4-FFF2-40B4-BE49-F238E27FC236}">
                <a16:creationId xmlns:a16="http://schemas.microsoft.com/office/drawing/2014/main" id="{A84D66B2-826B-4BBF-8A39-1EBA0AFA1D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36E3F4F-E04A-4CB0-9DF7-24D3FBA1EB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EF6117-CCB9-45E3-BCCD-7B435D8CAC63}" type="slidenum">
              <a:rPr lang="en-US" smtClean="0"/>
              <a:t>‹#›</a:t>
            </a:fld>
            <a:endParaRPr lang="en-US"/>
          </a:p>
        </p:txBody>
      </p:sp>
    </p:spTree>
    <p:extLst>
      <p:ext uri="{BB962C8B-B14F-4D97-AF65-F5344CB8AC3E}">
        <p14:creationId xmlns:p14="http://schemas.microsoft.com/office/powerpoint/2010/main" val="110114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8" Type="http://schemas.openxmlformats.org/officeDocument/2006/relationships/hyperlink" Target="http://www.ewin.nhs.uk/tools_and_resources/reducing-long-term-absenteeism" TargetMode="External"/><Relationship Id="rId3" Type="http://schemas.openxmlformats.org/officeDocument/2006/relationships/hyperlink" Target="https://doi.org/10.3399/bjgp11x561221" TargetMode="External"/><Relationship Id="rId7" Type="http://schemas.openxmlformats.org/officeDocument/2006/relationships/hyperlink" Target="https://scholarworks.waldenu.edu/cgi/viewcontent.cgi?article=5044&amp;context=dissertations" TargetMode="External"/><Relationship Id="rId2" Type="http://schemas.openxmlformats.org/officeDocument/2006/relationships/hyperlink" Target="https://pestleanalysis.com/pestle-analysis-for-human-resources-how-pestle-affects-hr/" TargetMode="External"/><Relationship Id="rId1" Type="http://schemas.openxmlformats.org/officeDocument/2006/relationships/slideLayout" Target="../slideLayouts/slideLayout2.xml"/><Relationship Id="rId6" Type="http://schemas.openxmlformats.org/officeDocument/2006/relationships/hyperlink" Target="https://www.cheshireccg.nhs.uk/media/2053/cccg-attendance-management-policy-july-2020.pdf" TargetMode="External"/><Relationship Id="rId5" Type="http://schemas.openxmlformats.org/officeDocument/2006/relationships/hyperlink" Target="https://doi.org/10.3389/fpsyg.2017.01730" TargetMode="External"/><Relationship Id="rId4" Type="http://schemas.openxmlformats.org/officeDocument/2006/relationships/hyperlink" Target="https://doi.org/10.1186/s12913-019-4745-2"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0B3B9DBC-97CC-4A18-B4A6-66E240292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F4492644-1D84-449E-94E4-5FC5C873D3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27"/>
            <a:ext cx="12188952" cy="455189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BAD618-AF07-482D-87EC-4C471E079447}"/>
              </a:ext>
            </a:extLst>
          </p:cNvPr>
          <p:cNvSpPr>
            <a:spLocks noGrp="1"/>
          </p:cNvSpPr>
          <p:nvPr>
            <p:ph type="ctrTitle"/>
          </p:nvPr>
        </p:nvSpPr>
        <p:spPr>
          <a:xfrm>
            <a:off x="795342" y="637953"/>
            <a:ext cx="8272458" cy="3189507"/>
          </a:xfrm>
        </p:spPr>
        <p:txBody>
          <a:bodyPr>
            <a:normAutofit/>
          </a:bodyPr>
          <a:lstStyle/>
          <a:p>
            <a:pPr algn="l"/>
            <a:r>
              <a:rPr lang="en-US" sz="8000">
                <a:solidFill>
                  <a:srgbClr val="FFFFFF"/>
                </a:solidFill>
              </a:rPr>
              <a:t>Reducing Long Term Absenteeism</a:t>
            </a:r>
            <a:endParaRPr lang="en-US" sz="8000" dirty="0">
              <a:solidFill>
                <a:srgbClr val="FFFFFF"/>
              </a:solidFill>
            </a:endParaRPr>
          </a:p>
        </p:txBody>
      </p:sp>
      <p:sp>
        <p:nvSpPr>
          <p:cNvPr id="55" name="Freeform 6">
            <a:extLst>
              <a:ext uri="{FF2B5EF4-FFF2-40B4-BE49-F238E27FC236}">
                <a16:creationId xmlns:a16="http://schemas.microsoft.com/office/drawing/2014/main" id="{94EE1A74-DEBF-434E-8B5E-7AB296ECB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7747" y="4208147"/>
            <a:ext cx="339126" cy="1938528"/>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7">
            <a:extLst>
              <a:ext uri="{FF2B5EF4-FFF2-40B4-BE49-F238E27FC236}">
                <a16:creationId xmlns:a16="http://schemas.microsoft.com/office/drawing/2014/main" id="{8C7C4D4B-92D9-4FA4-A294-749E8574FF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8739" y="4098333"/>
            <a:ext cx="201857" cy="1874520"/>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Rectangle 8">
            <a:extLst>
              <a:ext uri="{FF2B5EF4-FFF2-40B4-BE49-F238E27FC236}">
                <a16:creationId xmlns:a16="http://schemas.microsoft.com/office/drawing/2014/main" id="{BADA3358-2A3F-41B0-A458-6FD1DB3AF9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48" y="4098334"/>
            <a:ext cx="8933019" cy="177393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Rectangle 8">
            <a:extLst>
              <a:ext uri="{FF2B5EF4-FFF2-40B4-BE49-F238E27FC236}">
                <a16:creationId xmlns:a16="http://schemas.microsoft.com/office/drawing/2014/main" id="{E4737216-37B2-43AD-AB08-05BFCCEFC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066873" y="4377267"/>
            <a:ext cx="3122079" cy="177393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951571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8" name="Rectangle 114">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853880B0-00DC-490D-985C-F35F8CA41370}"/>
              </a:ext>
            </a:extLst>
          </p:cNvPr>
          <p:cNvSpPr>
            <a:spLocks noGrp="1"/>
          </p:cNvSpPr>
          <p:nvPr>
            <p:ph type="title"/>
          </p:nvPr>
        </p:nvSpPr>
        <p:spPr>
          <a:xfrm>
            <a:off x="731520" y="731520"/>
            <a:ext cx="6089904" cy="1426464"/>
          </a:xfrm>
        </p:spPr>
        <p:txBody>
          <a:bodyPr>
            <a:normAutofit/>
          </a:bodyPr>
          <a:lstStyle/>
          <a:p>
            <a:r>
              <a:rPr lang="en-US">
                <a:solidFill>
                  <a:srgbClr val="FFFFFF"/>
                </a:solidFill>
              </a:rPr>
              <a:t>Introduction</a:t>
            </a:r>
          </a:p>
        </p:txBody>
      </p:sp>
      <p:sp>
        <p:nvSpPr>
          <p:cNvPr id="117" name="Rectangle 116">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9" name="Rectangle 118">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1" name="Rectangle 120">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Content Placeholder 2">
            <a:extLst>
              <a:ext uri="{FF2B5EF4-FFF2-40B4-BE49-F238E27FC236}">
                <a16:creationId xmlns:a16="http://schemas.microsoft.com/office/drawing/2014/main" id="{6541D0E9-1A11-4C3C-9D74-AB2EB8172DD1}"/>
              </a:ext>
            </a:extLst>
          </p:cNvPr>
          <p:cNvSpPr>
            <a:spLocks noGrp="1"/>
          </p:cNvSpPr>
          <p:nvPr>
            <p:ph idx="1"/>
          </p:nvPr>
        </p:nvSpPr>
        <p:spPr>
          <a:xfrm>
            <a:off x="789456" y="2798385"/>
            <a:ext cx="10597729" cy="3283260"/>
          </a:xfrm>
        </p:spPr>
        <p:txBody>
          <a:bodyPr anchor="ctr">
            <a:normAutofit/>
          </a:bodyPr>
          <a:lstStyle/>
          <a:p>
            <a:r>
              <a:rPr lang="en-US" sz="1500"/>
              <a:t>Staff absenteeism has been a problem in many medium-sized general hospitals, including the Mid Cheshire Hospitals Trust (MCHT). In contrast with the previous target of 4.51%, the rolling average of the Trust from 2007 to 2012 steadily increased, despite being well within the CCG target and NHS Northwest target. </a:t>
            </a:r>
          </a:p>
          <a:p>
            <a:r>
              <a:rPr lang="en-US" sz="1500"/>
              <a:t>A high level of absenteeism resulted in a poorer quality of service as a result of an increase in temporary and agency labor. The Trust was spending more than £1 million annually on absenteeism per percentage point (Nicola &amp; Forte, 2017).</a:t>
            </a:r>
          </a:p>
          <a:p>
            <a:r>
              <a:rPr lang="en-US" sz="1500"/>
              <a:t>The head of human resources recognized the importance of this and presented a proposal to establish a human resources department that would be assigned to coordinate several measures that would reduce employee absenteeism. </a:t>
            </a:r>
          </a:p>
          <a:p>
            <a:r>
              <a:rPr lang="en-US" sz="1500"/>
              <a:t>As a result, the Trust updated its Managing Attendance Policy to reflect that long-term absence should be its primary concern. Employees who have suffered long-term health issues in the past can also undergo a voluntary health improvement assessment (HIA), and HR and occupational health personnel are now working more closely together in case management approaches. </a:t>
            </a:r>
          </a:p>
          <a:p>
            <a:r>
              <a:rPr lang="en-US" sz="1500"/>
              <a:t>Consequently, long-term sickness absences in the Trust have shot down significantly.</a:t>
            </a:r>
          </a:p>
          <a:p>
            <a:endParaRPr lang="en-US" sz="1500"/>
          </a:p>
          <a:p>
            <a:endParaRPr lang="en-US" sz="1500"/>
          </a:p>
        </p:txBody>
      </p:sp>
    </p:spTree>
    <p:extLst>
      <p:ext uri="{BB962C8B-B14F-4D97-AF65-F5344CB8AC3E}">
        <p14:creationId xmlns:p14="http://schemas.microsoft.com/office/powerpoint/2010/main" val="25994517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A7679-E6BD-4731-8761-AAFC82669869}"/>
              </a:ext>
            </a:extLst>
          </p:cNvPr>
          <p:cNvSpPr>
            <a:spLocks noGrp="1"/>
          </p:cNvSpPr>
          <p:nvPr>
            <p:ph type="title"/>
          </p:nvPr>
        </p:nvSpPr>
        <p:spPr>
          <a:xfrm>
            <a:off x="886968" y="1472184"/>
            <a:ext cx="3767328" cy="4581144"/>
          </a:xfrm>
        </p:spPr>
        <p:txBody>
          <a:bodyPr anchor="t">
            <a:normAutofit/>
          </a:bodyPr>
          <a:lstStyle/>
          <a:p>
            <a:r>
              <a:rPr lang="en-US" sz="5400" u="sng"/>
              <a:t>Complex Problems of Employees &amp; Organization</a:t>
            </a:r>
            <a:endParaRPr lang="en-US" sz="5400"/>
          </a:p>
        </p:txBody>
      </p:sp>
      <p:sp>
        <p:nvSpPr>
          <p:cNvPr id="3" name="Content Placeholder 2">
            <a:extLst>
              <a:ext uri="{FF2B5EF4-FFF2-40B4-BE49-F238E27FC236}">
                <a16:creationId xmlns:a16="http://schemas.microsoft.com/office/drawing/2014/main" id="{36D14E79-DAC0-4CCB-A8A4-DFA046B9797B}"/>
              </a:ext>
            </a:extLst>
          </p:cNvPr>
          <p:cNvSpPr>
            <a:spLocks noGrp="1"/>
          </p:cNvSpPr>
          <p:nvPr>
            <p:ph idx="1"/>
          </p:nvPr>
        </p:nvSpPr>
        <p:spPr>
          <a:xfrm>
            <a:off x="5248656" y="1472184"/>
            <a:ext cx="6153912" cy="4581144"/>
          </a:xfrm>
        </p:spPr>
        <p:txBody>
          <a:bodyPr>
            <a:normAutofit/>
          </a:bodyPr>
          <a:lstStyle/>
          <a:p>
            <a:pPr marL="0" indent="0">
              <a:buNone/>
            </a:pPr>
            <a:r>
              <a:rPr lang="en-US" sz="1700" b="1"/>
              <a:t>Sickness Absence</a:t>
            </a:r>
          </a:p>
          <a:p>
            <a:r>
              <a:rPr lang="en-US" sz="1700"/>
              <a:t>Reduced absences in the rolling twelve-month period - the average number of days that patients spent absent between August 2012 and February 2014 dropped from 4.51% to 3.56%, representing a 21% reduction. In numbers and duration, long-term sick days have decreased since September 2012.</a:t>
            </a:r>
          </a:p>
          <a:p>
            <a:r>
              <a:rPr lang="en-US" sz="1700"/>
              <a:t>The average number of out-of-work absences from September 2012 to June 2014 dropped from 55 to 29.5. There are currently 3,300 workers employed by the company. Long-term sickness was responsible for most of these absences. </a:t>
            </a:r>
          </a:p>
          <a:p>
            <a:r>
              <a:rPr lang="en-US" sz="1700"/>
              <a:t>Over the past few years, the number of children who were absent less than four weeks and over or under seven days remained relatively constant (Grønstad, Kjekshus, Tjerbo, &amp; Bernstrøm, 2019).</a:t>
            </a:r>
          </a:p>
          <a:p>
            <a:endParaRPr lang="en-US" sz="1700"/>
          </a:p>
          <a:p>
            <a:endParaRPr lang="en-US" sz="1700"/>
          </a:p>
        </p:txBody>
      </p:sp>
      <p:grpSp>
        <p:nvGrpSpPr>
          <p:cNvPr id="17" name="Group 16">
            <a:extLst>
              <a:ext uri="{FF2B5EF4-FFF2-40B4-BE49-F238E27FC236}">
                <a16:creationId xmlns:a16="http://schemas.microsoft.com/office/drawing/2014/main" id="{DDAE397D-2F47-480F-95CA-D5EDB24333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8" name="Freeform 5">
              <a:extLst>
                <a:ext uri="{FF2B5EF4-FFF2-40B4-BE49-F238E27FC236}">
                  <a16:creationId xmlns:a16="http://schemas.microsoft.com/office/drawing/2014/main" id="{BD66E0D2-4D47-45F5-9F6C-04DF950CB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48" name="Freeform 6">
              <a:extLst>
                <a:ext uri="{FF2B5EF4-FFF2-40B4-BE49-F238E27FC236}">
                  <a16:creationId xmlns:a16="http://schemas.microsoft.com/office/drawing/2014/main" id="{C36CD79E-81FA-41B2-9A38-E0E26BCBE8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7">
              <a:extLst>
                <a:ext uri="{FF2B5EF4-FFF2-40B4-BE49-F238E27FC236}">
                  <a16:creationId xmlns:a16="http://schemas.microsoft.com/office/drawing/2014/main" id="{58CF2E87-8DCB-4A21-A926-1879E39DE7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8">
              <a:extLst>
                <a:ext uri="{FF2B5EF4-FFF2-40B4-BE49-F238E27FC236}">
                  <a16:creationId xmlns:a16="http://schemas.microsoft.com/office/drawing/2014/main" id="{E8EBCED8-09A7-4078-908F-87C5C90943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2" name="Freeform 9">
              <a:extLst>
                <a:ext uri="{FF2B5EF4-FFF2-40B4-BE49-F238E27FC236}">
                  <a16:creationId xmlns:a16="http://schemas.microsoft.com/office/drawing/2014/main" id="{881B8E24-1A3B-4288-834C-5C75EE612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1" name="Freeform 10">
              <a:extLst>
                <a:ext uri="{FF2B5EF4-FFF2-40B4-BE49-F238E27FC236}">
                  <a16:creationId xmlns:a16="http://schemas.microsoft.com/office/drawing/2014/main" id="{CE6C6947-62CC-47B5-8006-0DBB11057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4" name="Freeform 11">
              <a:extLst>
                <a:ext uri="{FF2B5EF4-FFF2-40B4-BE49-F238E27FC236}">
                  <a16:creationId xmlns:a16="http://schemas.microsoft.com/office/drawing/2014/main" id="{5A3EA873-FF38-49B1-AA18-6CAA8278A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2">
              <a:extLst>
                <a:ext uri="{FF2B5EF4-FFF2-40B4-BE49-F238E27FC236}">
                  <a16:creationId xmlns:a16="http://schemas.microsoft.com/office/drawing/2014/main" id="{2B74FB34-BB05-4313-9474-A4F9B27A5F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3">
              <a:extLst>
                <a:ext uri="{FF2B5EF4-FFF2-40B4-BE49-F238E27FC236}">
                  <a16:creationId xmlns:a16="http://schemas.microsoft.com/office/drawing/2014/main" id="{3673863D-063E-49A6-9856-52014BB4D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4">
              <a:extLst>
                <a:ext uri="{FF2B5EF4-FFF2-40B4-BE49-F238E27FC236}">
                  <a16:creationId xmlns:a16="http://schemas.microsoft.com/office/drawing/2014/main" id="{59E7384A-6379-482C-8070-680EA33AF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5">
              <a:extLst>
                <a:ext uri="{FF2B5EF4-FFF2-40B4-BE49-F238E27FC236}">
                  <a16:creationId xmlns:a16="http://schemas.microsoft.com/office/drawing/2014/main" id="{C6A49E1B-06B5-467F-97A5-EE77945A7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16">
              <a:extLst>
                <a:ext uri="{FF2B5EF4-FFF2-40B4-BE49-F238E27FC236}">
                  <a16:creationId xmlns:a16="http://schemas.microsoft.com/office/drawing/2014/main" id="{C67D60A3-4CE7-453B-97D1-08DD83271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17">
              <a:extLst>
                <a:ext uri="{FF2B5EF4-FFF2-40B4-BE49-F238E27FC236}">
                  <a16:creationId xmlns:a16="http://schemas.microsoft.com/office/drawing/2014/main" id="{1333C1DC-BC77-4584-B472-AE19C4A09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18">
              <a:extLst>
                <a:ext uri="{FF2B5EF4-FFF2-40B4-BE49-F238E27FC236}">
                  <a16:creationId xmlns:a16="http://schemas.microsoft.com/office/drawing/2014/main" id="{30CC34F2-2D02-4DC8-8951-5E29E0866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19">
              <a:extLst>
                <a:ext uri="{FF2B5EF4-FFF2-40B4-BE49-F238E27FC236}">
                  <a16:creationId xmlns:a16="http://schemas.microsoft.com/office/drawing/2014/main" id="{C77A3E1B-1C72-4437-A8A1-FC659C9E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0">
              <a:extLst>
                <a:ext uri="{FF2B5EF4-FFF2-40B4-BE49-F238E27FC236}">
                  <a16:creationId xmlns:a16="http://schemas.microsoft.com/office/drawing/2014/main" id="{4EE3E561-115A-4994-832B-FB79E44989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4" name="Freeform 21">
              <a:extLst>
                <a:ext uri="{FF2B5EF4-FFF2-40B4-BE49-F238E27FC236}">
                  <a16:creationId xmlns:a16="http://schemas.microsoft.com/office/drawing/2014/main" id="{D389D14E-E715-4844-8E58-ED5A66AB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5" name="Freeform 22">
              <a:extLst>
                <a:ext uri="{FF2B5EF4-FFF2-40B4-BE49-F238E27FC236}">
                  <a16:creationId xmlns:a16="http://schemas.microsoft.com/office/drawing/2014/main" id="{4208B28A-82FB-48D4-9087-806354C858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6" name="Freeform 23">
              <a:extLst>
                <a:ext uri="{FF2B5EF4-FFF2-40B4-BE49-F238E27FC236}">
                  <a16:creationId xmlns:a16="http://schemas.microsoft.com/office/drawing/2014/main" id="{1330334B-C28B-49CB-8643-6EF946230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24">
              <a:extLst>
                <a:ext uri="{FF2B5EF4-FFF2-40B4-BE49-F238E27FC236}">
                  <a16:creationId xmlns:a16="http://schemas.microsoft.com/office/drawing/2014/main" id="{F221AA9B-1DD9-4FC4-947F-90C0582F7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25">
              <a:extLst>
                <a:ext uri="{FF2B5EF4-FFF2-40B4-BE49-F238E27FC236}">
                  <a16:creationId xmlns:a16="http://schemas.microsoft.com/office/drawing/2014/main" id="{9214B596-B3CC-43CB-A72A-2ADABBE5B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40" name="Isosceles Triangle 39">
            <a:extLst>
              <a:ext uri="{FF2B5EF4-FFF2-40B4-BE49-F238E27FC236}">
                <a16:creationId xmlns:a16="http://schemas.microsoft.com/office/drawing/2014/main" id="{64F9BF67-14D7-4F9D-A8E4-4BB8DE351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75225" y="1331697"/>
            <a:ext cx="193249" cy="166594"/>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600" dirty="0"/>
          </a:p>
        </p:txBody>
      </p:sp>
    </p:spTree>
    <p:extLst>
      <p:ext uri="{BB962C8B-B14F-4D97-AF65-F5344CB8AC3E}">
        <p14:creationId xmlns:p14="http://schemas.microsoft.com/office/powerpoint/2010/main" val="2681975112"/>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A8571C-EB0C-4E28-B8C9-CD455C2F0BBA}"/>
              </a:ext>
            </a:extLst>
          </p:cNvPr>
          <p:cNvSpPr>
            <a:spLocks noGrp="1"/>
          </p:cNvSpPr>
          <p:nvPr>
            <p:ph type="title"/>
          </p:nvPr>
        </p:nvSpPr>
        <p:spPr>
          <a:xfrm>
            <a:off x="1156851" y="637762"/>
            <a:ext cx="9888496" cy="900131"/>
          </a:xfrm>
        </p:spPr>
        <p:txBody>
          <a:bodyPr anchor="t">
            <a:normAutofit/>
          </a:bodyPr>
          <a:lstStyle/>
          <a:p>
            <a:r>
              <a:rPr lang="en-US" sz="3700" u="sng">
                <a:solidFill>
                  <a:schemeClr val="bg1"/>
                </a:solidFill>
              </a:rPr>
              <a:t>Complex Problems of Employees &amp; Organization</a:t>
            </a:r>
            <a:endParaRPr lang="en-US" sz="3700">
              <a:solidFill>
                <a:schemeClr val="bg1"/>
              </a:solidFill>
            </a:endParaRPr>
          </a:p>
        </p:txBody>
      </p:sp>
      <p:sp>
        <p:nvSpPr>
          <p:cNvPr id="15"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760D23-287F-4BCC-B0DD-50C6ABB65E57}"/>
              </a:ext>
            </a:extLst>
          </p:cNvPr>
          <p:cNvSpPr>
            <a:spLocks noGrp="1"/>
          </p:cNvSpPr>
          <p:nvPr>
            <p:ph idx="1"/>
          </p:nvPr>
        </p:nvSpPr>
        <p:spPr>
          <a:xfrm>
            <a:off x="1155548" y="2217343"/>
            <a:ext cx="9880893" cy="3959619"/>
          </a:xfrm>
        </p:spPr>
        <p:txBody>
          <a:bodyPr>
            <a:normAutofit/>
          </a:bodyPr>
          <a:lstStyle/>
          <a:p>
            <a:pPr marL="0" indent="0">
              <a:buNone/>
            </a:pPr>
            <a:r>
              <a:rPr lang="en-US" sz="2000" b="1" dirty="0"/>
              <a:t>Employees Undergoing Fertility Treatment</a:t>
            </a:r>
            <a:endParaRPr lang="en-US" sz="2000" dirty="0"/>
          </a:p>
          <a:p>
            <a:r>
              <a:rPr lang="en-US" sz="2000" dirty="0"/>
              <a:t>A CCG is aware of the emotional pressure involved when an employee undergoes IVF treatment and offers support where possible. If the employee takes a reasonable number of unpaid or annual leave days while undergoing treatment, the CCG will consider flexibly arranging their schedule to accommodate their needs. </a:t>
            </a:r>
          </a:p>
          <a:p>
            <a:r>
              <a:rPr lang="en-US" sz="2000" dirty="0"/>
              <a:t>Line managers will make any decisions regarding this. In vitro fertilization (IVF) is not covered by statutory leave provisions. The use of fertility treatments has not been deemed a cause of "deemed incapacity" to receive statutory sick pay. </a:t>
            </a:r>
          </a:p>
          <a:p>
            <a:r>
              <a:rPr lang="en-US" sz="2000" dirty="0"/>
              <a:t>If an employee is required to attend further appointments because of their treatment, they should notify their Line Manager (“Reducing Long-term Absenteeism | </a:t>
            </a:r>
            <a:r>
              <a:rPr lang="en-US" sz="2000" dirty="0" err="1"/>
              <a:t>eWIN</a:t>
            </a:r>
            <a:r>
              <a:rPr lang="en-US" sz="2000" dirty="0"/>
              <a:t>,” 2014).</a:t>
            </a:r>
          </a:p>
          <a:p>
            <a:endParaRPr lang="en-US" sz="2000" dirty="0"/>
          </a:p>
          <a:p>
            <a:endParaRPr lang="en-US" sz="2000" dirty="0"/>
          </a:p>
        </p:txBody>
      </p:sp>
    </p:spTree>
    <p:extLst>
      <p:ext uri="{BB962C8B-B14F-4D97-AF65-F5344CB8AC3E}">
        <p14:creationId xmlns:p14="http://schemas.microsoft.com/office/powerpoint/2010/main" val="3328727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04C7B6-4608-4025-9CEF-F526FF612795}"/>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Employees Undergoing Fertility Treatment</a:t>
            </a:r>
            <a:endParaRPr lang="en-US" sz="4000" dirty="0">
              <a:solidFill>
                <a:srgbClr val="FFFFFF"/>
              </a:solidFill>
            </a:endParaRPr>
          </a:p>
        </p:txBody>
      </p:sp>
      <p:graphicFrame>
        <p:nvGraphicFramePr>
          <p:cNvPr id="53" name="Content Placeholder 2">
            <a:extLst>
              <a:ext uri="{FF2B5EF4-FFF2-40B4-BE49-F238E27FC236}">
                <a16:creationId xmlns:a16="http://schemas.microsoft.com/office/drawing/2014/main" id="{245AB9EB-572B-42AD-8BDB-C285BC537AD8}"/>
              </a:ext>
            </a:extLst>
          </p:cNvPr>
          <p:cNvGraphicFramePr>
            <a:graphicFrameLocks noGrp="1"/>
          </p:cNvGraphicFramePr>
          <p:nvPr>
            <p:ph idx="1"/>
          </p:nvPr>
        </p:nvGraphicFramePr>
        <p:xfrm>
          <a:off x="160421" y="1885279"/>
          <a:ext cx="10935209" cy="41162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058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326E0-E1C5-4F38-85FE-CF3493023D32}"/>
              </a:ext>
            </a:extLst>
          </p:cNvPr>
          <p:cNvSpPr>
            <a:spLocks noGrp="1"/>
          </p:cNvSpPr>
          <p:nvPr>
            <p:ph type="title"/>
          </p:nvPr>
        </p:nvSpPr>
        <p:spPr>
          <a:xfrm>
            <a:off x="1653363" y="365760"/>
            <a:ext cx="9367203" cy="1188720"/>
          </a:xfrm>
        </p:spPr>
        <p:txBody>
          <a:bodyPr>
            <a:normAutofit/>
          </a:bodyPr>
          <a:lstStyle/>
          <a:p>
            <a:r>
              <a:rPr lang="en-US" u="sng" dirty="0"/>
              <a:t>PESTLE ANALYSIS: </a:t>
            </a:r>
            <a:endParaRPr lang="en-US" dirty="0"/>
          </a:p>
        </p:txBody>
      </p:sp>
      <p:sp>
        <p:nvSpPr>
          <p:cNvPr id="159" name="Freeform: Shape 150">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0" name="Freeform: Shape 152">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1" name="Freeform: Shape 154">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7" name="Content Placeholder 2">
            <a:extLst>
              <a:ext uri="{FF2B5EF4-FFF2-40B4-BE49-F238E27FC236}">
                <a16:creationId xmlns:a16="http://schemas.microsoft.com/office/drawing/2014/main" id="{9A1810B6-C1E5-489A-9761-D5F37F85AEEF}"/>
              </a:ext>
            </a:extLst>
          </p:cNvPr>
          <p:cNvSpPr>
            <a:spLocks noGrp="1"/>
          </p:cNvSpPr>
          <p:nvPr>
            <p:ph idx="1"/>
          </p:nvPr>
        </p:nvSpPr>
        <p:spPr>
          <a:xfrm>
            <a:off x="1653363" y="2176272"/>
            <a:ext cx="9367204" cy="4041648"/>
          </a:xfrm>
        </p:spPr>
        <p:txBody>
          <a:bodyPr anchor="t">
            <a:normAutofit/>
          </a:bodyPr>
          <a:lstStyle/>
          <a:p>
            <a:pPr marL="0" indent="0">
              <a:buNone/>
            </a:pPr>
            <a:r>
              <a:rPr lang="en-US" sz="1300"/>
              <a:t>Organizations are feeling more and more like they can replace people. According to them, loyalty isn't important. Employees and employers are always looking for new talent. Even when replacing employees isn't necessary, human resources always keep looking for new candidates. This occurs in some industries more often than others.</a:t>
            </a:r>
          </a:p>
          <a:p>
            <a:pPr marL="0" indent="0">
              <a:buNone/>
            </a:pPr>
            <a:r>
              <a:rPr lang="en-US" sz="1300" b="1"/>
              <a:t>Political Factor</a:t>
            </a:r>
          </a:p>
          <a:p>
            <a:pPr>
              <a:buFont typeface="Wingdings" panose="05000000000000000000" pitchFamily="2" charset="2"/>
              <a:buChar char="Ø"/>
            </a:pPr>
            <a:r>
              <a:rPr lang="en-US" sz="1300" b="1"/>
              <a:t>The shift in Focus:</a:t>
            </a:r>
            <a:r>
              <a:rPr lang="en-US" sz="1300"/>
              <a:t> </a:t>
            </a:r>
          </a:p>
          <a:p>
            <a:pPr marL="0" indent="0">
              <a:buNone/>
            </a:pPr>
            <a:r>
              <a:rPr lang="en-US" sz="1300"/>
              <a:t>Rather than performance-based management, talent management is becoming prevalent in companies. To maintain high-performance rates, HR must seek out, develop, and motivate talent. In performance management, HR must create an environment in which employees feel welcomed and motivated to improve their performance (Frue, 2019).</a:t>
            </a:r>
          </a:p>
          <a:p>
            <a:pPr>
              <a:buFont typeface="Wingdings" panose="05000000000000000000" pitchFamily="2" charset="2"/>
              <a:buChar char="Ø"/>
            </a:pPr>
            <a:r>
              <a:rPr lang="en-US" sz="1300" b="1"/>
              <a:t>Change in pay method</a:t>
            </a:r>
            <a:r>
              <a:rPr lang="en-US" sz="1300"/>
              <a:t>: </a:t>
            </a:r>
          </a:p>
          <a:p>
            <a:pPr marL="0" indent="0">
              <a:buNone/>
            </a:pPr>
            <a:r>
              <a:rPr lang="en-US" sz="1300"/>
              <a:t>Changing economic and political conditions have caused employee pay to change. Some employees are paid according to their performance. You can get paid more if your work performs well. You can get paid less if your work performs poorly. Some workers (such as copywriters) can take advantage of this payment system.</a:t>
            </a:r>
          </a:p>
          <a:p>
            <a:pPr>
              <a:buFont typeface="Wingdings" panose="05000000000000000000" pitchFamily="2" charset="2"/>
              <a:buChar char="Ø"/>
            </a:pPr>
            <a:r>
              <a:rPr lang="en-US" sz="1300" b="1"/>
              <a:t>Introducing new accommodations:</a:t>
            </a:r>
            <a:r>
              <a:rPr lang="en-US" sz="1300"/>
              <a:t> </a:t>
            </a:r>
          </a:p>
          <a:p>
            <a:pPr marL="0" indent="0">
              <a:buNone/>
            </a:pPr>
            <a:r>
              <a:rPr lang="en-US" sz="1300"/>
              <a:t>HR may find it difficult to train foreign employees if you hire firms overseas. Keeping everyone in the same office, starting work in the same time zone, and meeting weekly in person makes it much easier to keep everyone on the same page</a:t>
            </a:r>
            <a:endParaRPr lang="en-US" sz="1300" dirty="0"/>
          </a:p>
        </p:txBody>
      </p:sp>
    </p:spTree>
    <p:extLst>
      <p:ext uri="{BB962C8B-B14F-4D97-AF65-F5344CB8AC3E}">
        <p14:creationId xmlns:p14="http://schemas.microsoft.com/office/powerpoint/2010/main" val="2131898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26">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9" name="Group 28">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30" name="Freeform: Shape 29">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3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Isosceles Triangle 34">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8C03C8-544F-43F5-B886-E0856F623B23}"/>
              </a:ext>
            </a:extLst>
          </p:cNvPr>
          <p:cNvSpPr>
            <a:spLocks noGrp="1"/>
          </p:cNvSpPr>
          <p:nvPr>
            <p:ph type="title"/>
          </p:nvPr>
        </p:nvSpPr>
        <p:spPr/>
        <p:txBody>
          <a:bodyPr/>
          <a:lstStyle/>
          <a:p>
            <a:r>
              <a:rPr lang="en-US" u="sng"/>
              <a:t>PESTLE ANALYSIS:  </a:t>
            </a:r>
            <a:endParaRPr lang="en-US" u="sng" dirty="0"/>
          </a:p>
        </p:txBody>
      </p:sp>
      <p:graphicFrame>
        <p:nvGraphicFramePr>
          <p:cNvPr id="5" name="Content Placeholder 2">
            <a:extLst>
              <a:ext uri="{FF2B5EF4-FFF2-40B4-BE49-F238E27FC236}">
                <a16:creationId xmlns:a16="http://schemas.microsoft.com/office/drawing/2014/main" id="{C1CEB69A-1250-4730-AB82-16A6D7BDDCCE}"/>
              </a:ext>
            </a:extLst>
          </p:cNvPr>
          <p:cNvGraphicFramePr>
            <a:graphicFrameLocks noGrp="1"/>
          </p:cNvGraphicFramePr>
          <p:nvPr>
            <p:ph idx="1"/>
            <p:extLst>
              <p:ext uri="{D42A27DB-BD31-4B8C-83A1-F6EECF244321}">
                <p14:modId xmlns:p14="http://schemas.microsoft.com/office/powerpoint/2010/main" val="312690642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7805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 name="Rectangle 51">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7" name="Rectangle 53">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400" y="465745"/>
            <a:ext cx="11125200" cy="56394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101F34-07BE-421B-90EC-FE88F5A277FA}"/>
              </a:ext>
            </a:extLst>
          </p:cNvPr>
          <p:cNvSpPr>
            <a:spLocks noGrp="1"/>
          </p:cNvSpPr>
          <p:nvPr>
            <p:ph type="title"/>
          </p:nvPr>
        </p:nvSpPr>
        <p:spPr>
          <a:xfrm>
            <a:off x="838200" y="894027"/>
            <a:ext cx="3494362" cy="4782873"/>
          </a:xfrm>
        </p:spPr>
        <p:txBody>
          <a:bodyPr>
            <a:normAutofit/>
          </a:bodyPr>
          <a:lstStyle/>
          <a:p>
            <a:pPr algn="r"/>
            <a:r>
              <a:rPr lang="en-US" u="sng"/>
              <a:t>PESTLE ANALYSIS: </a:t>
            </a:r>
          </a:p>
        </p:txBody>
      </p:sp>
      <p:cxnSp>
        <p:nvCxnSpPr>
          <p:cNvPr id="68" name="Straight Connector 55">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84E8EFA4-55CB-469B-A768-4323C1EA640C}"/>
              </a:ext>
            </a:extLst>
          </p:cNvPr>
          <p:cNvSpPr>
            <a:spLocks noGrp="1"/>
          </p:cNvSpPr>
          <p:nvPr>
            <p:ph idx="1"/>
          </p:nvPr>
        </p:nvSpPr>
        <p:spPr>
          <a:xfrm>
            <a:off x="4976032" y="894027"/>
            <a:ext cx="6377768" cy="4782873"/>
          </a:xfrm>
        </p:spPr>
        <p:txBody>
          <a:bodyPr anchor="ctr">
            <a:normAutofit/>
          </a:bodyPr>
          <a:lstStyle/>
          <a:p>
            <a:r>
              <a:rPr lang="en-US" sz="1500" b="1"/>
              <a:t>Technological Factors</a:t>
            </a:r>
          </a:p>
          <a:p>
            <a:pPr marL="0" indent="0">
              <a:buNone/>
            </a:pPr>
            <a:r>
              <a:rPr lang="en-US" sz="1500"/>
              <a:t>Communication in the workplace has become easier thanks to technology. Human resources can send out text messages or emails immediately. A specific messaging app, such as WhatsApp, allows employees to participate in group chats. Alternatively, HR can call employees (if possible) or speak with them face-to-face (if convenient) (Gabbay et al., 2011).</a:t>
            </a:r>
          </a:p>
          <a:p>
            <a:r>
              <a:rPr lang="en-US" sz="1500" b="1"/>
              <a:t>Legal Factors</a:t>
            </a:r>
          </a:p>
          <a:p>
            <a:pPr marL="0" indent="0">
              <a:buNone/>
            </a:pPr>
            <a:r>
              <a:rPr lang="en-US" sz="1500"/>
              <a:t>HR Organizes employee contracts, as well as other legally binding papers. There are many laws that HR must follow, but confidentiality is paramount. HR has ethical as well as legal responsibilities in this regard. Employees who violate these guidelines may be fired. Managers may even face jail time for their actions. HR conducts background checks on new employees. The company could be subject to legal repercussions if HR fails to vet this information.</a:t>
            </a:r>
          </a:p>
          <a:p>
            <a:r>
              <a:rPr lang="en-US" sz="1500" b="1"/>
              <a:t>Environmental Factor</a:t>
            </a:r>
            <a:endParaRPr lang="en-US" sz="1500" b="1" u="sng"/>
          </a:p>
          <a:p>
            <a:pPr marL="0" indent="0">
              <a:buNone/>
            </a:pPr>
            <a:r>
              <a:rPr lang="en-US" sz="1500"/>
              <a:t>HR no longer needs so much paperwork thanks to the internet. Many of these documents (if not all) are now managed digitally, rather than printed out. For businesses to keep track of all the information, they only need a digital storage system.</a:t>
            </a:r>
          </a:p>
        </p:txBody>
      </p:sp>
    </p:spTree>
    <p:extLst>
      <p:ext uri="{BB962C8B-B14F-4D97-AF65-F5344CB8AC3E}">
        <p14:creationId xmlns:p14="http://schemas.microsoft.com/office/powerpoint/2010/main" val="816352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F526DD0-5E46-40B7-AEF1-9B26256CF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ln w="0">
            <a:noFill/>
            <a:prstDash val="solid"/>
            <a:round/>
            <a:headEnd/>
            <a:tailEnd/>
          </a:ln>
        </p:spPr>
        <p:txBody>
          <a:bodyPr rtlCol="0" anchor="ctr"/>
          <a:lstStyle/>
          <a:p>
            <a:pPr algn="ctr" defTabSz="457200"/>
            <a:endParaRPr lang="en-US">
              <a:solidFill>
                <a:schemeClr val="tx1"/>
              </a:solidFill>
            </a:endParaRPr>
          </a:p>
        </p:txBody>
      </p:sp>
      <p:grpSp>
        <p:nvGrpSpPr>
          <p:cNvPr id="23" name="Group 22">
            <a:extLst>
              <a:ext uri="{FF2B5EF4-FFF2-40B4-BE49-F238E27FC236}">
                <a16:creationId xmlns:a16="http://schemas.microsoft.com/office/drawing/2014/main" id="{B7E4032D-4110-4963-82B8-8A1B1BF4B6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273199" cy="6858000"/>
            <a:chOff x="1" y="0"/>
            <a:chExt cx="4273199" cy="6858000"/>
          </a:xfrm>
        </p:grpSpPr>
        <p:sp>
          <p:nvSpPr>
            <p:cNvPr id="24" name="Rectangle 23">
              <a:extLst>
                <a:ext uri="{FF2B5EF4-FFF2-40B4-BE49-F238E27FC236}">
                  <a16:creationId xmlns:a16="http://schemas.microsoft.com/office/drawing/2014/main" id="{66796880-E7D7-485E-A6D1-908B811A14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4273199" cy="6858000"/>
            </a:xfrm>
            <a:prstGeom prst="rect">
              <a:avLst/>
            </a:prstGeom>
            <a:solidFill>
              <a:srgbClr val="FFFFFF"/>
            </a:solidFill>
            <a:ln w="0">
              <a:noFill/>
              <a:prstDash val="solid"/>
              <a:round/>
              <a:headEnd/>
              <a:tailEnd/>
            </a:ln>
          </p:spPr>
          <p:txBody>
            <a:bodyPr wrap="square" rtlCol="0" anchor="ctr">
              <a:noAutofit/>
            </a:bodyPr>
            <a:lstStyle/>
            <a:p>
              <a:pPr algn="ctr"/>
              <a:endParaRPr lang="en-US" dirty="0"/>
            </a:p>
          </p:txBody>
        </p:sp>
        <p:sp>
          <p:nvSpPr>
            <p:cNvPr id="25" name="Rectangle 24">
              <a:extLst>
                <a:ext uri="{FF2B5EF4-FFF2-40B4-BE49-F238E27FC236}">
                  <a16:creationId xmlns:a16="http://schemas.microsoft.com/office/drawing/2014/main" id="{AC97B103-7494-4650-82C0-FC9F8D2723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4273199" cy="6858000"/>
            </a:xfrm>
            <a:prstGeom prst="rect">
              <a:avLst/>
            </a:prstGeom>
            <a:solidFill>
              <a:schemeClr val="accent1">
                <a:lumMod val="50000"/>
                <a:alpha val="25000"/>
              </a:schemeClr>
            </a:solidFill>
            <a:ln w="0">
              <a:noFill/>
              <a:prstDash val="solid"/>
              <a:round/>
              <a:headEnd/>
              <a:tailEnd/>
            </a:ln>
          </p:spPr>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B2CBB403-0C86-4572-BC1F-F25625AAA5EE}"/>
              </a:ext>
            </a:extLst>
          </p:cNvPr>
          <p:cNvSpPr>
            <a:spLocks noGrp="1"/>
          </p:cNvSpPr>
          <p:nvPr>
            <p:ph type="title"/>
          </p:nvPr>
        </p:nvSpPr>
        <p:spPr>
          <a:xfrm>
            <a:off x="1251677" y="619125"/>
            <a:ext cx="2652413" cy="5619749"/>
          </a:xfrm>
        </p:spPr>
        <p:txBody>
          <a:bodyPr anchor="ctr">
            <a:normAutofit/>
          </a:bodyPr>
          <a:lstStyle/>
          <a:p>
            <a:r>
              <a:rPr lang="en-US" u="sng">
                <a:solidFill>
                  <a:srgbClr val="000000"/>
                </a:solidFill>
              </a:rPr>
              <a:t>Cause and Effects</a:t>
            </a:r>
            <a:endParaRPr lang="en-US">
              <a:solidFill>
                <a:srgbClr val="000000"/>
              </a:solidFill>
            </a:endParaRPr>
          </a:p>
        </p:txBody>
      </p:sp>
      <p:grpSp>
        <p:nvGrpSpPr>
          <p:cNvPr id="27" name="Group 26">
            <a:extLst>
              <a:ext uri="{FF2B5EF4-FFF2-40B4-BE49-F238E27FC236}">
                <a16:creationId xmlns:a16="http://schemas.microsoft.com/office/drawing/2014/main" id="{5D133F51-4E9D-4F0B-A452-875C6A52B6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28" name="Freeform 6">
              <a:extLst>
                <a:ext uri="{FF2B5EF4-FFF2-40B4-BE49-F238E27FC236}">
                  <a16:creationId xmlns:a16="http://schemas.microsoft.com/office/drawing/2014/main" id="{BDC8164B-5FC0-4CBD-B7AE-0CB8780FFC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000000"/>
            </a:solidFill>
            <a:ln w="0">
              <a:noFill/>
              <a:prstDash val="solid"/>
              <a:round/>
              <a:headEnd/>
              <a:tailEnd/>
            </a:ln>
          </p:spPr>
        </p:sp>
        <p:sp>
          <p:nvSpPr>
            <p:cNvPr id="29" name="Freeform 6">
              <a:extLst>
                <a:ext uri="{FF2B5EF4-FFF2-40B4-BE49-F238E27FC236}">
                  <a16:creationId xmlns:a16="http://schemas.microsoft.com/office/drawing/2014/main" id="{DF21B6AB-8AF5-4823-92E3-F33B9EAEF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3" name="Content Placeholder 2">
            <a:extLst>
              <a:ext uri="{FF2B5EF4-FFF2-40B4-BE49-F238E27FC236}">
                <a16:creationId xmlns:a16="http://schemas.microsoft.com/office/drawing/2014/main" id="{064ADEA0-DE74-4174-B323-50F5504FFFC1}"/>
              </a:ext>
            </a:extLst>
          </p:cNvPr>
          <p:cNvSpPr>
            <a:spLocks noGrp="1"/>
          </p:cNvSpPr>
          <p:nvPr>
            <p:ph idx="1"/>
          </p:nvPr>
        </p:nvSpPr>
        <p:spPr>
          <a:xfrm>
            <a:off x="4916250" y="619125"/>
            <a:ext cx="6508987" cy="5619750"/>
          </a:xfrm>
        </p:spPr>
        <p:txBody>
          <a:bodyPr anchor="ctr">
            <a:normAutofit/>
          </a:bodyPr>
          <a:lstStyle/>
          <a:p>
            <a:r>
              <a:rPr lang="en-US" sz="2000">
                <a:solidFill>
                  <a:schemeClr val="tx1">
                    <a:alpha val="60000"/>
                  </a:schemeClr>
                </a:solidFill>
              </a:rPr>
              <a:t>A person's psychological, physical, and work environment interact to determine whether they are sick. In the workplace, employers can make a difference in several ways. </a:t>
            </a:r>
          </a:p>
          <a:p>
            <a:r>
              <a:rPr lang="en-US" sz="2000">
                <a:solidFill>
                  <a:schemeClr val="tx1">
                    <a:alpha val="60000"/>
                  </a:schemeClr>
                </a:solidFill>
              </a:rPr>
              <a:t>Five Boroughs has reduced sickness absence by offering rapid access to physiotherapy to its employees by winning the National Award for Providing the Best Workplace Health and Wellness Program, as well as Buckinghamshire Healthcare NHS Trust (</a:t>
            </a:r>
            <a:r>
              <a:rPr lang="en-US" sz="2000" i="1">
                <a:solidFill>
                  <a:schemeClr val="tx1">
                    <a:alpha val="60000"/>
                  </a:schemeClr>
                </a:solidFill>
              </a:rPr>
              <a:t>NHS Cheshire CCG Attendance Management Policy Effective from to add</a:t>
            </a:r>
            <a:r>
              <a:rPr lang="en-US" sz="2000">
                <a:solidFill>
                  <a:schemeClr val="tx1">
                    <a:alpha val="60000"/>
                  </a:schemeClr>
                </a:solidFill>
              </a:rPr>
              <a:t>, 2020). </a:t>
            </a:r>
          </a:p>
          <a:p>
            <a:r>
              <a:rPr lang="en-US" sz="2000">
                <a:solidFill>
                  <a:schemeClr val="tx1">
                    <a:alpha val="60000"/>
                  </a:schemeClr>
                </a:solidFill>
              </a:rPr>
              <a:t>An occupational physician can reduce sickness absence rates with structured early intervention. Occupational health plays an important role in this. Many effective initiatives are aimed at improving people's self-management and self-efficacy</a:t>
            </a:r>
          </a:p>
          <a:p>
            <a:endParaRPr lang="en-US" sz="2000">
              <a:solidFill>
                <a:schemeClr val="tx1">
                  <a:alpha val="60000"/>
                </a:schemeClr>
              </a:solidFill>
            </a:endParaRPr>
          </a:p>
        </p:txBody>
      </p:sp>
    </p:spTree>
    <p:extLst>
      <p:ext uri="{BB962C8B-B14F-4D97-AF65-F5344CB8AC3E}">
        <p14:creationId xmlns:p14="http://schemas.microsoft.com/office/powerpoint/2010/main" val="925769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124" name="Rectangle 123">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Rectangle 125">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A18EF42F-3A17-4434-A101-73006D0D70FC}"/>
              </a:ext>
            </a:extLst>
          </p:cNvPr>
          <p:cNvSpPr>
            <a:spLocks noGrp="1"/>
          </p:cNvSpPr>
          <p:nvPr>
            <p:ph type="title"/>
          </p:nvPr>
        </p:nvSpPr>
        <p:spPr>
          <a:xfrm>
            <a:off x="806043" y="1018673"/>
            <a:ext cx="10579608" cy="1188720"/>
          </a:xfrm>
        </p:spPr>
        <p:txBody>
          <a:bodyPr>
            <a:normAutofit/>
          </a:bodyPr>
          <a:lstStyle/>
          <a:p>
            <a:r>
              <a:rPr lang="en-US" sz="4000" dirty="0">
                <a:solidFill>
                  <a:schemeClr val="tx2"/>
                </a:solidFill>
              </a:rPr>
              <a:t>Factors Affecting Sickness Absence</a:t>
            </a:r>
            <a:br>
              <a:rPr lang="en-US" sz="4000" dirty="0">
                <a:solidFill>
                  <a:schemeClr val="tx2"/>
                </a:solidFill>
              </a:rPr>
            </a:br>
            <a:r>
              <a:rPr lang="en-US" sz="4000" dirty="0">
                <a:solidFill>
                  <a:schemeClr val="tx2"/>
                </a:solidFill>
              </a:rPr>
              <a:t>1.Psychological - individual</a:t>
            </a:r>
          </a:p>
        </p:txBody>
      </p:sp>
      <p:grpSp>
        <p:nvGrpSpPr>
          <p:cNvPr id="128" name="Group 127">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29" name="Freeform: Shape 128">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Freeform: Shape 129">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Freeform: Shape 130">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32" name="Freeform: Shape 131">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4" name="Group 133">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135" name="Freeform: Shape 134">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Freeform: Shape 135">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Shape 136">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Freeform: Shape 137">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63" name="Content Placeholder 2">
            <a:extLst>
              <a:ext uri="{FF2B5EF4-FFF2-40B4-BE49-F238E27FC236}">
                <a16:creationId xmlns:a16="http://schemas.microsoft.com/office/drawing/2014/main" id="{30CEDE86-328C-4BD3-A806-4858A8B4C1D5}"/>
              </a:ext>
            </a:extLst>
          </p:cNvPr>
          <p:cNvGraphicFramePr>
            <a:graphicFrameLocks noGrp="1"/>
          </p:cNvGraphicFramePr>
          <p:nvPr>
            <p:ph idx="1"/>
            <p:extLst>
              <p:ext uri="{D42A27DB-BD31-4B8C-83A1-F6EECF244321}">
                <p14:modId xmlns:p14="http://schemas.microsoft.com/office/powerpoint/2010/main" val="535957269"/>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0121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C3DEBB2-D54E-470C-86B3-631BDDF6CC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845820"/>
            <a:ext cx="6087194" cy="5166360"/>
          </a:xfrm>
          <a:custGeom>
            <a:avLst/>
            <a:gdLst>
              <a:gd name="connsiteX0" fmla="*/ 0 w 6087194"/>
              <a:gd name="connsiteY0" fmla="*/ 0 h 5166360"/>
              <a:gd name="connsiteX1" fmla="*/ 155740 w 6087194"/>
              <a:gd name="connsiteY1" fmla="*/ 0 h 5166360"/>
              <a:gd name="connsiteX2" fmla="*/ 5867656 w 6087194"/>
              <a:gd name="connsiteY2" fmla="*/ 0 h 5166360"/>
              <a:gd name="connsiteX3" fmla="*/ 6087194 w 6087194"/>
              <a:gd name="connsiteY3" fmla="*/ 0 h 5166360"/>
              <a:gd name="connsiteX4" fmla="*/ 3693315 w 6087194"/>
              <a:gd name="connsiteY4" fmla="*/ 5166360 h 5166360"/>
              <a:gd name="connsiteX5" fmla="*/ 3473777 w 6087194"/>
              <a:gd name="connsiteY5" fmla="*/ 5166360 h 5166360"/>
              <a:gd name="connsiteX6" fmla="*/ 155740 w 6087194"/>
              <a:gd name="connsiteY6" fmla="*/ 5166360 h 5166360"/>
              <a:gd name="connsiteX7" fmla="*/ 0 w 6087194"/>
              <a:gd name="connsiteY7" fmla="*/ 516636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7194" h="5166360">
                <a:moveTo>
                  <a:pt x="0" y="0"/>
                </a:moveTo>
                <a:lnTo>
                  <a:pt x="155740" y="0"/>
                </a:lnTo>
                <a:lnTo>
                  <a:pt x="5867656" y="0"/>
                </a:lnTo>
                <a:lnTo>
                  <a:pt x="6087194" y="0"/>
                </a:lnTo>
                <a:lnTo>
                  <a:pt x="3693315" y="5166360"/>
                </a:lnTo>
                <a:lnTo>
                  <a:pt x="3473777" y="5166360"/>
                </a:lnTo>
                <a:lnTo>
                  <a:pt x="155740"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847C7588-8C18-44D9-8469-ABB9865FE1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3726915" y="844868"/>
            <a:ext cx="8465085" cy="5167312"/>
          </a:xfrm>
          <a:custGeom>
            <a:avLst/>
            <a:gdLst>
              <a:gd name="connsiteX0" fmla="*/ 0 w 8465085"/>
              <a:gd name="connsiteY0" fmla="*/ 952 h 5167312"/>
              <a:gd name="connsiteX1" fmla="*/ 1898594 w 8465085"/>
              <a:gd name="connsiteY1" fmla="*/ 952 h 5167312"/>
              <a:gd name="connsiteX2" fmla="*/ 1898594 w 8465085"/>
              <a:gd name="connsiteY2" fmla="*/ 0 h 5167312"/>
              <a:gd name="connsiteX3" fmla="*/ 0 w 8465085"/>
              <a:gd name="connsiteY3" fmla="*/ 0 h 5167312"/>
              <a:gd name="connsiteX4" fmla="*/ 221324 w 8465085"/>
              <a:gd name="connsiteY4" fmla="*/ 5167312 h 5167312"/>
              <a:gd name="connsiteX5" fmla="*/ 7243482 w 8465085"/>
              <a:gd name="connsiteY5" fmla="*/ 5167312 h 5167312"/>
              <a:gd name="connsiteX6" fmla="*/ 8465085 w 8465085"/>
              <a:gd name="connsiteY6" fmla="*/ 5167312 h 5167312"/>
              <a:gd name="connsiteX7" fmla="*/ 8465085 w 8465085"/>
              <a:gd name="connsiteY7" fmla="*/ 0 h 5167312"/>
              <a:gd name="connsiteX8" fmla="*/ 7243482 w 8465085"/>
              <a:gd name="connsiteY8" fmla="*/ 0 h 5167312"/>
              <a:gd name="connsiteX9" fmla="*/ 2610976 w 8465085"/>
              <a:gd name="connsiteY9" fmla="*/ 0 h 5167312"/>
              <a:gd name="connsiteX10" fmla="*/ 2610976 w 8465085"/>
              <a:gd name="connsiteY10" fmla="*/ 952 h 5167312"/>
              <a:gd name="connsiteX11" fmla="*/ 2615203 w 8465085"/>
              <a:gd name="connsiteY11"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65085" h="5167312">
                <a:moveTo>
                  <a:pt x="0" y="952"/>
                </a:moveTo>
                <a:lnTo>
                  <a:pt x="1898594" y="952"/>
                </a:lnTo>
                <a:lnTo>
                  <a:pt x="1898594" y="0"/>
                </a:lnTo>
                <a:lnTo>
                  <a:pt x="0" y="0"/>
                </a:lnTo>
                <a:close/>
                <a:moveTo>
                  <a:pt x="221324" y="5167312"/>
                </a:moveTo>
                <a:lnTo>
                  <a:pt x="7243482" y="5167312"/>
                </a:lnTo>
                <a:lnTo>
                  <a:pt x="8465085" y="5167312"/>
                </a:lnTo>
                <a:lnTo>
                  <a:pt x="8465085" y="0"/>
                </a:lnTo>
                <a:lnTo>
                  <a:pt x="7243482" y="0"/>
                </a:lnTo>
                <a:lnTo>
                  <a:pt x="2610976" y="0"/>
                </a:lnTo>
                <a:lnTo>
                  <a:pt x="2610976" y="952"/>
                </a:lnTo>
                <a:lnTo>
                  <a:pt x="2615203"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E7C397B-4E51-4B3D-B47A-42533C0DA4CE}"/>
              </a:ext>
            </a:extLst>
          </p:cNvPr>
          <p:cNvSpPr>
            <a:spLocks noGrp="1"/>
          </p:cNvSpPr>
          <p:nvPr>
            <p:ph type="title"/>
          </p:nvPr>
        </p:nvSpPr>
        <p:spPr>
          <a:xfrm>
            <a:off x="838199" y="1841614"/>
            <a:ext cx="3409508" cy="3173819"/>
          </a:xfrm>
        </p:spPr>
        <p:txBody>
          <a:bodyPr>
            <a:normAutofit fontScale="90000"/>
          </a:bodyPr>
          <a:lstStyle/>
          <a:p>
            <a:r>
              <a:rPr lang="en-US" sz="3400" dirty="0">
                <a:solidFill>
                  <a:schemeClr val="bg1"/>
                </a:solidFill>
              </a:rPr>
              <a:t>Factors Affecting Sickness Absence</a:t>
            </a:r>
            <a:br>
              <a:rPr lang="en-US" sz="3400" dirty="0">
                <a:solidFill>
                  <a:schemeClr val="bg1"/>
                </a:solidFill>
              </a:rPr>
            </a:br>
            <a:br>
              <a:rPr lang="en-US" sz="3400" dirty="0">
                <a:solidFill>
                  <a:schemeClr val="bg1"/>
                </a:solidFill>
              </a:rPr>
            </a:br>
            <a:r>
              <a:rPr lang="en-US" sz="3400" dirty="0">
                <a:solidFill>
                  <a:schemeClr val="bg1"/>
                </a:solidFill>
              </a:rPr>
              <a:t>2. Mental health problems and the use of drugs</a:t>
            </a:r>
            <a:br>
              <a:rPr lang="en-US" sz="3400" dirty="0">
                <a:solidFill>
                  <a:schemeClr val="bg1"/>
                </a:solidFill>
              </a:rPr>
            </a:br>
            <a:endParaRPr lang="en-US" sz="3400" dirty="0">
              <a:solidFill>
                <a:schemeClr val="bg1"/>
              </a:solidFill>
            </a:endParaRPr>
          </a:p>
        </p:txBody>
      </p:sp>
      <p:sp>
        <p:nvSpPr>
          <p:cNvPr id="3" name="Content Placeholder 2">
            <a:extLst>
              <a:ext uri="{FF2B5EF4-FFF2-40B4-BE49-F238E27FC236}">
                <a16:creationId xmlns:a16="http://schemas.microsoft.com/office/drawing/2014/main" id="{68DBB4CE-21FC-4EF0-8AD1-C2661BC4D99C}"/>
              </a:ext>
            </a:extLst>
          </p:cNvPr>
          <p:cNvSpPr>
            <a:spLocks noGrp="1"/>
          </p:cNvSpPr>
          <p:nvPr>
            <p:ph idx="1"/>
          </p:nvPr>
        </p:nvSpPr>
        <p:spPr>
          <a:xfrm>
            <a:off x="6096000" y="844868"/>
            <a:ext cx="5257800" cy="4874972"/>
          </a:xfrm>
        </p:spPr>
        <p:txBody>
          <a:bodyPr anchor="ctr">
            <a:normAutofit/>
          </a:bodyPr>
          <a:lstStyle/>
          <a:p>
            <a:r>
              <a:rPr lang="en-US" sz="1900" dirty="0"/>
              <a:t>Physical characteristics of individuals</a:t>
            </a:r>
          </a:p>
          <a:p>
            <a:r>
              <a:rPr lang="en-US" sz="1900" dirty="0"/>
              <a:t>Participating in physical activity outside of work decreased sick leave</a:t>
            </a:r>
          </a:p>
          <a:p>
            <a:r>
              <a:rPr lang="en-US" sz="1900" dirty="0"/>
              <a:t>Being physically sedentary reduced sick leave</a:t>
            </a:r>
          </a:p>
          <a:p>
            <a:r>
              <a:rPr lang="en-US" sz="1900" dirty="0"/>
              <a:t>Health complaints</a:t>
            </a:r>
          </a:p>
          <a:p>
            <a:r>
              <a:rPr lang="en-US" sz="1900" dirty="0"/>
              <a:t>Back pain due to fatigue</a:t>
            </a:r>
          </a:p>
          <a:p>
            <a:r>
              <a:rPr lang="en-US" sz="1900" dirty="0"/>
              <a:t>The smoking habit</a:t>
            </a:r>
          </a:p>
          <a:p>
            <a:r>
              <a:rPr lang="en-US" sz="1900" dirty="0"/>
              <a:t>Abstinence from drinking is the most dangerous, followed by heavy drinkers and moderate drinkers.</a:t>
            </a:r>
          </a:p>
          <a:p>
            <a:r>
              <a:rPr lang="en-US" sz="1900" dirty="0"/>
              <a:t>Injuries to the neck</a:t>
            </a:r>
          </a:p>
          <a:p>
            <a:r>
              <a:rPr lang="en-US" sz="1900" dirty="0"/>
              <a:t>By doing aerobics or going to the gym, sickness absences were reduced</a:t>
            </a:r>
          </a:p>
        </p:txBody>
      </p:sp>
    </p:spTree>
    <p:extLst>
      <p:ext uri="{BB962C8B-B14F-4D97-AF65-F5344CB8AC3E}">
        <p14:creationId xmlns:p14="http://schemas.microsoft.com/office/powerpoint/2010/main" val="1789809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6E362-D598-44B9-9D2F-E8AFC5AF629B}"/>
              </a:ext>
            </a:extLst>
          </p:cNvPr>
          <p:cNvSpPr>
            <a:spLocks noGrp="1"/>
          </p:cNvSpPr>
          <p:nvPr>
            <p:ph type="title"/>
          </p:nvPr>
        </p:nvSpPr>
        <p:spPr>
          <a:xfrm>
            <a:off x="648929" y="629266"/>
            <a:ext cx="4944152" cy="1622321"/>
          </a:xfrm>
        </p:spPr>
        <p:txBody>
          <a:bodyPr>
            <a:normAutofit/>
          </a:bodyPr>
          <a:lstStyle/>
          <a:p>
            <a:r>
              <a:rPr lang="en-US"/>
              <a:t>Factors Affecting Sickness Absence</a:t>
            </a:r>
          </a:p>
        </p:txBody>
      </p:sp>
      <p:sp>
        <p:nvSpPr>
          <p:cNvPr id="3" name="Content Placeholder 2">
            <a:extLst>
              <a:ext uri="{FF2B5EF4-FFF2-40B4-BE49-F238E27FC236}">
                <a16:creationId xmlns:a16="http://schemas.microsoft.com/office/drawing/2014/main" id="{EA20F9FB-D957-4575-9CEE-D112A97245DC}"/>
              </a:ext>
            </a:extLst>
          </p:cNvPr>
          <p:cNvSpPr>
            <a:spLocks noGrp="1"/>
          </p:cNvSpPr>
          <p:nvPr>
            <p:ph idx="1"/>
          </p:nvPr>
        </p:nvSpPr>
        <p:spPr>
          <a:xfrm>
            <a:off x="648930" y="2438400"/>
            <a:ext cx="4944151" cy="3785419"/>
          </a:xfrm>
        </p:spPr>
        <p:txBody>
          <a:bodyPr>
            <a:normAutofit/>
          </a:bodyPr>
          <a:lstStyle/>
          <a:p>
            <a:pPr marL="0" indent="0">
              <a:buNone/>
            </a:pPr>
            <a:r>
              <a:rPr lang="en-US" sz="1700" b="1" dirty="0"/>
              <a:t>Organizational</a:t>
            </a:r>
          </a:p>
          <a:p>
            <a:r>
              <a:rPr lang="en-US" sz="1700" dirty="0"/>
              <a:t>Among the most important factors was workplace bullying</a:t>
            </a:r>
          </a:p>
          <a:p>
            <a:r>
              <a:rPr lang="en-US" sz="1700" dirty="0"/>
              <a:t> Managing leadership - reducing absenteeism strategies and procedures</a:t>
            </a:r>
          </a:p>
          <a:p>
            <a:r>
              <a:rPr lang="en-US" sz="1700" dirty="0"/>
              <a:t>Reduced absences due to employee development</a:t>
            </a:r>
          </a:p>
          <a:p>
            <a:r>
              <a:rPr lang="en-US" sz="1700" dirty="0"/>
              <a:t>Reduced absences due to good communication</a:t>
            </a:r>
          </a:p>
          <a:p>
            <a:r>
              <a:rPr lang="en-US" sz="1700" dirty="0"/>
              <a:t>Employee involvement and participation - reduced absence</a:t>
            </a:r>
          </a:p>
          <a:p>
            <a:r>
              <a:rPr lang="en-US" sz="1700" dirty="0"/>
              <a:t>Corporate vision and values reduce absenteeism</a:t>
            </a:r>
          </a:p>
          <a:p>
            <a:r>
              <a:rPr lang="en-US" sz="1700" dirty="0"/>
              <a:t>Reducing absenteeism by looking after employees' health</a:t>
            </a:r>
          </a:p>
          <a:p>
            <a:pPr marL="0" indent="0">
              <a:buNone/>
            </a:pPr>
            <a:endParaRPr lang="en-US" sz="1700" dirty="0"/>
          </a:p>
        </p:txBody>
      </p:sp>
      <p:sp>
        <p:nvSpPr>
          <p:cNvPr id="14" name="Rectangle 13">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toy person in front of two lines of white figures">
            <a:extLst>
              <a:ext uri="{FF2B5EF4-FFF2-40B4-BE49-F238E27FC236}">
                <a16:creationId xmlns:a16="http://schemas.microsoft.com/office/drawing/2014/main" id="{B5C09C68-A577-47D5-A6EB-902E29273AB2}"/>
              </a:ext>
            </a:extLst>
          </p:cNvPr>
          <p:cNvPicPr>
            <a:picLocks noChangeAspect="1"/>
          </p:cNvPicPr>
          <p:nvPr/>
        </p:nvPicPr>
        <p:blipFill rotWithShape="1">
          <a:blip r:embed="rId2"/>
          <a:srcRect l="29706" r="25851"/>
          <a:stretch/>
        </p:blipFill>
        <p:spPr>
          <a:xfrm>
            <a:off x="7389117" y="833418"/>
            <a:ext cx="3506715" cy="5187917"/>
          </a:xfrm>
          <a:prstGeom prst="rect">
            <a:avLst/>
          </a:prstGeom>
          <a:effectLst/>
        </p:spPr>
      </p:pic>
    </p:spTree>
    <p:extLst>
      <p:ext uri="{BB962C8B-B14F-4D97-AF65-F5344CB8AC3E}">
        <p14:creationId xmlns:p14="http://schemas.microsoft.com/office/powerpoint/2010/main" val="327049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32">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8CB46ACA-E3BF-446C-A28B-5FE262C00D82}"/>
              </a:ext>
            </a:extLst>
          </p:cNvPr>
          <p:cNvSpPr>
            <a:spLocks noGrp="1"/>
          </p:cNvSpPr>
          <p:nvPr>
            <p:ph type="title"/>
          </p:nvPr>
        </p:nvSpPr>
        <p:spPr>
          <a:xfrm>
            <a:off x="731520" y="731520"/>
            <a:ext cx="6089904" cy="1426464"/>
          </a:xfrm>
        </p:spPr>
        <p:txBody>
          <a:bodyPr>
            <a:normAutofit/>
          </a:bodyPr>
          <a:lstStyle/>
          <a:p>
            <a:r>
              <a:rPr lang="en-US" u="sng" dirty="0">
                <a:solidFill>
                  <a:srgbClr val="FFFFFF"/>
                </a:solidFill>
              </a:rPr>
              <a:t>Alternative Solutions</a:t>
            </a:r>
            <a:endParaRPr lang="en-US" dirty="0">
              <a:solidFill>
                <a:srgbClr val="FFFFFF"/>
              </a:solidFill>
            </a:endParaRPr>
          </a:p>
        </p:txBody>
      </p:sp>
      <p:sp>
        <p:nvSpPr>
          <p:cNvPr id="48" name="Rectangle 34">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7" name="Rectangle 36">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9" name="Rectangle 38">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Content Placeholder 2">
            <a:extLst>
              <a:ext uri="{FF2B5EF4-FFF2-40B4-BE49-F238E27FC236}">
                <a16:creationId xmlns:a16="http://schemas.microsoft.com/office/drawing/2014/main" id="{50C0FCF3-DF9A-477A-A683-2688F62D77E4}"/>
              </a:ext>
            </a:extLst>
          </p:cNvPr>
          <p:cNvSpPr>
            <a:spLocks noGrp="1"/>
          </p:cNvSpPr>
          <p:nvPr>
            <p:ph idx="1"/>
          </p:nvPr>
        </p:nvSpPr>
        <p:spPr>
          <a:xfrm>
            <a:off x="789456" y="2798385"/>
            <a:ext cx="10597729" cy="3283260"/>
          </a:xfrm>
        </p:spPr>
        <p:txBody>
          <a:bodyPr anchor="ctr">
            <a:normAutofit/>
          </a:bodyPr>
          <a:lstStyle/>
          <a:p>
            <a:pPr marL="0" indent="0">
              <a:buNone/>
            </a:pPr>
            <a:r>
              <a:rPr lang="en-US" sz="1500"/>
              <a:t>In maintaining close monitoring of long-term sickness absences and coordinating patient care is coordinated, the Trust has found it helpful. The managing attendance lead worked closely with HR assistants to accomplish this. So, even though the Trust was unable to undertake any usual duties, it was able to enable those eligible to work in some useful capacity when they were unable to do their regular duties.</a:t>
            </a:r>
          </a:p>
          <a:p>
            <a:pPr marL="0" indent="0">
              <a:buNone/>
            </a:pPr>
            <a:r>
              <a:rPr lang="en-US" sz="1500" b="1"/>
              <a:t>1- Introduction of Health Improvement Assessment: </a:t>
            </a:r>
          </a:p>
          <a:p>
            <a:r>
              <a:rPr lang="en-US" sz="1500"/>
              <a:t>Anyone who has been away from work for more than a week and has a medical condition can apply for an HIA, which provides support and assistance. Occupational health appointments are generally not recommended for people in this category since they are typically back at work within a few weeks. </a:t>
            </a:r>
          </a:p>
          <a:p>
            <a:r>
              <a:rPr lang="en-US" sz="1500"/>
              <a:t>A health impact assessment is a way to provide advice and support or to identify possible further interventions, such as physiotherapy referral, further investigation by a doctor, lifestyle changes, etc. </a:t>
            </a:r>
          </a:p>
          <a:p>
            <a:r>
              <a:rPr lang="en-US" sz="1500"/>
              <a:t>A steady uptake of the HIA has taken place, and referrals have led to interventions and referrals that might not otherwise have taken place (</a:t>
            </a:r>
            <a:r>
              <a:rPr lang="en-US" sz="1500" i="1"/>
              <a:t>Strategy 2021-2025 Improving Health and Wellbeing in Cheshire and Merseyside Our Vision Our Mission</a:t>
            </a:r>
            <a:r>
              <a:rPr lang="en-US" sz="1500"/>
              <a:t>, 2021).</a:t>
            </a:r>
          </a:p>
          <a:p>
            <a:endParaRPr lang="en-US" sz="1500"/>
          </a:p>
          <a:p>
            <a:endParaRPr lang="en-US" sz="1500"/>
          </a:p>
        </p:txBody>
      </p:sp>
    </p:spTree>
    <p:extLst>
      <p:ext uri="{BB962C8B-B14F-4D97-AF65-F5344CB8AC3E}">
        <p14:creationId xmlns:p14="http://schemas.microsoft.com/office/powerpoint/2010/main" val="766549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29">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8FB75F-F1A0-4765-BF0E-EC81D0C4FCC1}"/>
              </a:ext>
            </a:extLst>
          </p:cNvPr>
          <p:cNvSpPr>
            <a:spLocks noGrp="1"/>
          </p:cNvSpPr>
          <p:nvPr>
            <p:ph type="title"/>
          </p:nvPr>
        </p:nvSpPr>
        <p:spPr>
          <a:xfrm>
            <a:off x="838200" y="963877"/>
            <a:ext cx="3494362" cy="4930246"/>
          </a:xfrm>
        </p:spPr>
        <p:txBody>
          <a:bodyPr>
            <a:normAutofit/>
          </a:bodyPr>
          <a:lstStyle/>
          <a:p>
            <a:pPr algn="r"/>
            <a:r>
              <a:rPr lang="en-US" b="1">
                <a:solidFill>
                  <a:schemeClr val="accent1"/>
                </a:solidFill>
              </a:rPr>
              <a:t>Alternative solutions  </a:t>
            </a:r>
          </a:p>
        </p:txBody>
      </p:sp>
      <p:cxnSp>
        <p:nvCxnSpPr>
          <p:cNvPr id="35" name="Straight Connector 3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257F94-83BC-4FAD-B43A-AD4203922B0E}"/>
              </a:ext>
            </a:extLst>
          </p:cNvPr>
          <p:cNvSpPr>
            <a:spLocks noGrp="1"/>
          </p:cNvSpPr>
          <p:nvPr>
            <p:ph idx="1"/>
          </p:nvPr>
        </p:nvSpPr>
        <p:spPr>
          <a:xfrm>
            <a:off x="4976031" y="963877"/>
            <a:ext cx="6377769" cy="4930246"/>
          </a:xfrm>
        </p:spPr>
        <p:txBody>
          <a:bodyPr anchor="ctr">
            <a:normAutofit/>
          </a:bodyPr>
          <a:lstStyle/>
          <a:p>
            <a:pPr marL="0" indent="0">
              <a:buNone/>
            </a:pPr>
            <a:r>
              <a:rPr lang="en-US" sz="1500" b="1"/>
              <a:t>2: Motivational Interviewing</a:t>
            </a:r>
          </a:p>
          <a:p>
            <a:pPr marL="0" indent="0">
              <a:buNone/>
            </a:pPr>
            <a:r>
              <a:rPr lang="en-US" sz="1500"/>
              <a:t>The Trust engaged the services of Dr. Tim Anstiss, a medical doctor with specialized training in occupational medicine and motivational interviewing, to help occupational health advisers gain the new skills needed to discuss early return to work for those who are capable. A course of training conducted by Dr. Anstiss was beneficial for the Trust's Occupational Health and Human Resources teams, giving them a useful tool to deal with communication challenges that occur during long-term disability cases.</a:t>
            </a:r>
          </a:p>
          <a:p>
            <a:pPr marL="0" indent="0">
              <a:buNone/>
            </a:pPr>
            <a:r>
              <a:rPr lang="en-US" sz="1500" b="1"/>
              <a:t>3: Updating Trust Managing Attendance Policy</a:t>
            </a:r>
          </a:p>
          <a:p>
            <a:pPr marL="0" indent="0">
              <a:buNone/>
            </a:pPr>
            <a:r>
              <a:rPr lang="en-US" sz="1500"/>
              <a:t>With the help of union colleagues, several changes were made to the policy. Of particular importance to the discussion was clarifying the situation for long-term sick workers who return to work earlier than that originally established by their doctor's fit note. It is widely regarded that even medical professionals are mistaken when they insist on a GP's signature before the person can be allowed to return to work (Gabbay et al., 2011). A short-term sickness trigger was also added along with minor changes to the process. Health and well-being should not simply be seen as a matter of sickness absence or attendance when deciding what services are needed.</a:t>
            </a:r>
          </a:p>
        </p:txBody>
      </p:sp>
    </p:spTree>
    <p:extLst>
      <p:ext uri="{BB962C8B-B14F-4D97-AF65-F5344CB8AC3E}">
        <p14:creationId xmlns:p14="http://schemas.microsoft.com/office/powerpoint/2010/main" val="156267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64E585EA-75FD-4025-8270-F66A58A15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65FCA63-0B36-41FB-BACA-D08C33F223EA}"/>
              </a:ext>
            </a:extLst>
          </p:cNvPr>
          <p:cNvSpPr>
            <a:spLocks noGrp="1"/>
          </p:cNvSpPr>
          <p:nvPr>
            <p:ph type="title"/>
          </p:nvPr>
        </p:nvSpPr>
        <p:spPr>
          <a:xfrm>
            <a:off x="833002" y="365125"/>
            <a:ext cx="10520702" cy="1325563"/>
          </a:xfrm>
        </p:spPr>
        <p:txBody>
          <a:bodyPr>
            <a:normAutofit/>
          </a:bodyPr>
          <a:lstStyle/>
          <a:p>
            <a:r>
              <a:rPr lang="en-US" u="sng">
                <a:solidFill>
                  <a:srgbClr val="FFFFFF"/>
                </a:solidFill>
              </a:rPr>
              <a:t>Conclusion</a:t>
            </a:r>
            <a:endParaRPr lang="en-US">
              <a:solidFill>
                <a:srgbClr val="FFFFFF"/>
              </a:solidFill>
            </a:endParaRPr>
          </a:p>
        </p:txBody>
      </p:sp>
      <p:graphicFrame>
        <p:nvGraphicFramePr>
          <p:cNvPr id="14" name="Content Placeholder 2">
            <a:extLst>
              <a:ext uri="{FF2B5EF4-FFF2-40B4-BE49-F238E27FC236}">
                <a16:creationId xmlns:a16="http://schemas.microsoft.com/office/drawing/2014/main" id="{89D34F7E-B838-42E8-A4E4-F1802005BC9D}"/>
              </a:ext>
            </a:extLst>
          </p:cNvPr>
          <p:cNvGraphicFramePr>
            <a:graphicFrameLocks noGrp="1"/>
          </p:cNvGraphicFramePr>
          <p:nvPr>
            <p:ph idx="1"/>
          </p:nvPr>
        </p:nvGraphicFramePr>
        <p:xfrm>
          <a:off x="838201" y="2022601"/>
          <a:ext cx="10515598" cy="41543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8698330"/>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C8EB8D-EA9F-4397-AF8A-36A284D2EFA7}"/>
              </a:ext>
            </a:extLst>
          </p:cNvPr>
          <p:cNvSpPr>
            <a:spLocks noGrp="1"/>
          </p:cNvSpPr>
          <p:nvPr>
            <p:ph type="title"/>
          </p:nvPr>
        </p:nvSpPr>
        <p:spPr>
          <a:xfrm>
            <a:off x="838200" y="365125"/>
            <a:ext cx="10515600" cy="1325563"/>
          </a:xfrm>
        </p:spPr>
        <p:txBody>
          <a:bodyPr>
            <a:normAutofit/>
          </a:bodyPr>
          <a:lstStyle/>
          <a:p>
            <a:r>
              <a:rPr lang="en-US" sz="5400" u="sng"/>
              <a:t>Reference list</a:t>
            </a:r>
            <a:endParaRPr lang="en-US" sz="5400"/>
          </a:p>
        </p:txBody>
      </p:sp>
      <p:sp>
        <p:nvSpPr>
          <p:cNvPr id="3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717AF2-E0FC-4A02-BC6F-AC2C4569017A}"/>
              </a:ext>
            </a:extLst>
          </p:cNvPr>
          <p:cNvSpPr>
            <a:spLocks noGrp="1"/>
          </p:cNvSpPr>
          <p:nvPr>
            <p:ph idx="1"/>
          </p:nvPr>
        </p:nvSpPr>
        <p:spPr>
          <a:xfrm>
            <a:off x="838200" y="1929384"/>
            <a:ext cx="10515600" cy="4251960"/>
          </a:xfrm>
        </p:spPr>
        <p:txBody>
          <a:bodyPr>
            <a:normAutofit/>
          </a:bodyPr>
          <a:lstStyle/>
          <a:p>
            <a:r>
              <a:rPr lang="en-US" sz="1400" dirty="0" err="1"/>
              <a:t>Frue</a:t>
            </a:r>
            <a:r>
              <a:rPr lang="en-US" sz="1400" dirty="0"/>
              <a:t>, K. (2019, May 20). PESTLE Analysis for Human Resources: How PESTLE Affects HR. Retrieved from PESTLE Analysis website: </a:t>
            </a:r>
            <a:r>
              <a:rPr lang="en-US" sz="1400" u="sng" dirty="0">
                <a:hlinkClick r:id="rId2"/>
              </a:rPr>
              <a:t>https://pestleanalysis.com/pestle-analysis-for-human-resources-how-pestle-affects-hr/</a:t>
            </a:r>
          </a:p>
          <a:p>
            <a:r>
              <a:rPr lang="en-US" sz="1400" dirty="0" err="1"/>
              <a:t>Gabbay</a:t>
            </a:r>
            <a:r>
              <a:rPr lang="en-US" sz="1400" dirty="0"/>
              <a:t>, M., Taylor, L., Sheppard, L., </a:t>
            </a:r>
            <a:r>
              <a:rPr lang="en-US" sz="1400" dirty="0" err="1"/>
              <a:t>Hillage</a:t>
            </a:r>
            <a:r>
              <a:rPr lang="en-US" sz="1400" dirty="0"/>
              <a:t>, J., Bambra, C., Ford, F., … Kelly, M. P. (2011). NICE guidance on long-term sickness and incapacity. </a:t>
            </a:r>
            <a:r>
              <a:rPr lang="en-US" sz="1400" i="1" dirty="0"/>
              <a:t>British Journal of General Practice</a:t>
            </a:r>
            <a:r>
              <a:rPr lang="en-US" sz="1400" dirty="0"/>
              <a:t>, </a:t>
            </a:r>
            <a:r>
              <a:rPr lang="en-US" sz="1400" i="1" dirty="0"/>
              <a:t>61</a:t>
            </a:r>
            <a:r>
              <a:rPr lang="en-US" sz="1400" dirty="0"/>
              <a:t>(584), e118–e124. </a:t>
            </a:r>
            <a:r>
              <a:rPr lang="en-US" sz="1400" u="sng" dirty="0">
                <a:hlinkClick r:id="rId3"/>
              </a:rPr>
              <a:t>https://doi.org/10.3399/bjgp11x561221</a:t>
            </a:r>
          </a:p>
          <a:p>
            <a:r>
              <a:rPr lang="en-US" sz="1400" dirty="0" err="1"/>
              <a:t>Grønstad</a:t>
            </a:r>
            <a:r>
              <a:rPr lang="en-US" sz="1400" dirty="0"/>
              <a:t>, A., </a:t>
            </a:r>
            <a:r>
              <a:rPr lang="en-US" sz="1400" dirty="0" err="1"/>
              <a:t>Kjekshus</a:t>
            </a:r>
            <a:r>
              <a:rPr lang="en-US" sz="1400" dirty="0"/>
              <a:t>, L. E., </a:t>
            </a:r>
            <a:r>
              <a:rPr lang="en-US" sz="1400" dirty="0" err="1"/>
              <a:t>Tjerbo</a:t>
            </a:r>
            <a:r>
              <a:rPr lang="en-US" sz="1400" dirty="0"/>
              <a:t>, T., &amp; </a:t>
            </a:r>
            <a:r>
              <a:rPr lang="en-US" sz="1400" dirty="0" err="1"/>
              <a:t>Bernstrøm</a:t>
            </a:r>
            <a:r>
              <a:rPr lang="en-US" sz="1400" dirty="0"/>
              <a:t>, V. H. (2019). Organizational change and the risk of sickness absence: a longitudinal multilevel analysis of organizational unit-level change in hospitals. </a:t>
            </a:r>
            <a:r>
              <a:rPr lang="en-US" sz="1400" i="1" dirty="0"/>
              <a:t>BMC Health Services Research</a:t>
            </a:r>
            <a:r>
              <a:rPr lang="en-US" sz="1400" dirty="0"/>
              <a:t>, </a:t>
            </a:r>
            <a:r>
              <a:rPr lang="en-US" sz="1400" i="1" dirty="0"/>
              <a:t>19</a:t>
            </a:r>
            <a:r>
              <a:rPr lang="en-US" sz="1400" dirty="0"/>
              <a:t>(1). </a:t>
            </a:r>
            <a:r>
              <a:rPr lang="en-US" sz="1400" u="sng" dirty="0">
                <a:hlinkClick r:id="rId4"/>
              </a:rPr>
              <a:t>https://doi.org/10.1186/s12913-019-4745-2</a:t>
            </a:r>
          </a:p>
          <a:p>
            <a:r>
              <a:rPr lang="en-US" sz="1400" dirty="0"/>
              <a:t>Hagemann, V., &amp; Kluge, A. (2017). Complex Problem-Solving in Teams: The Impact of Collective Orientation on Team Process Demands. </a:t>
            </a:r>
            <a:r>
              <a:rPr lang="en-US" sz="1400" i="1" dirty="0"/>
              <a:t>Frontiers in Psychology</a:t>
            </a:r>
            <a:r>
              <a:rPr lang="en-US" sz="1400" dirty="0"/>
              <a:t>, </a:t>
            </a:r>
            <a:r>
              <a:rPr lang="en-US" sz="1400" i="1" dirty="0"/>
              <a:t>8</a:t>
            </a:r>
            <a:r>
              <a:rPr lang="en-US" sz="1400" dirty="0"/>
              <a:t>. </a:t>
            </a:r>
            <a:r>
              <a:rPr lang="en-US" sz="1400" u="sng" dirty="0">
                <a:hlinkClick r:id="rId5"/>
              </a:rPr>
              <a:t>https://doi.org/10.3389/fpsyg.2017.01730</a:t>
            </a:r>
          </a:p>
          <a:p>
            <a:r>
              <a:rPr lang="en-US" sz="1400" i="1" dirty="0"/>
              <a:t>NHS Cheshire CCG Attendance Management Policy NHS Cheshire CCG Attendance Management Policy Effective from to add</a:t>
            </a:r>
            <a:r>
              <a:rPr lang="en-US" sz="1400" dirty="0"/>
              <a:t>. (2020). Retrieved from </a:t>
            </a:r>
            <a:r>
              <a:rPr lang="en-US" sz="1400" u="sng" dirty="0">
                <a:hlinkClick r:id="rId6"/>
              </a:rPr>
              <a:t>https://www.cheshireccg.nhs.uk/media/2053/cccg-attendance-management-policy-july-2020.pdf</a:t>
            </a:r>
          </a:p>
          <a:p>
            <a:r>
              <a:rPr lang="en-US" sz="1400" dirty="0"/>
              <a:t>Nicola, A., &amp; Forte, S. (2017). </a:t>
            </a:r>
            <a:r>
              <a:rPr lang="en-US" sz="1400" i="1" dirty="0" err="1"/>
              <a:t>ScholarWorks</a:t>
            </a:r>
            <a:r>
              <a:rPr lang="en-US" sz="1400" i="1" dirty="0"/>
              <a:t> Strategies for Reducing Employee Absenteeism for a Sustainable Future: a Bermuda Perspective</a:t>
            </a:r>
            <a:r>
              <a:rPr lang="en-US" sz="1400" dirty="0"/>
              <a:t>. Retrieved from </a:t>
            </a:r>
            <a:r>
              <a:rPr lang="en-US" sz="1400" u="sng" dirty="0">
                <a:hlinkClick r:id="rId7"/>
              </a:rPr>
              <a:t>https://scholarworks.waldenu.edu/cgi/viewcontent.cgi?article=5044&amp;context=dissertations</a:t>
            </a:r>
          </a:p>
          <a:p>
            <a:r>
              <a:rPr lang="en-US" sz="1400" u="sng" dirty="0"/>
              <a:t>Reducing Long-term Absenteeism | </a:t>
            </a:r>
            <a:r>
              <a:rPr lang="en-US" sz="1400" u="sng" dirty="0" err="1"/>
              <a:t>eWIN</a:t>
            </a:r>
            <a:r>
              <a:rPr lang="en-US" sz="1400" u="sng" dirty="0"/>
              <a:t>. (2014). Retrieved March 6, 2022, from www.ewin.nhs.uk website: </a:t>
            </a:r>
            <a:r>
              <a:rPr lang="en-US" sz="1400" u="sng" dirty="0">
                <a:hlinkClick r:id="rId8"/>
              </a:rPr>
              <a:t>http://www.ewin.nhs.uk/tools_and_resources/reducing-long-term-absenteeism</a:t>
            </a:r>
          </a:p>
          <a:p>
            <a:r>
              <a:rPr lang="en-US" sz="1400" i="1" u="sng" dirty="0"/>
              <a:t>Strategy 2021-2025 Improving Health and Wellbeing in Cheshire and Merseyside Our Vision Our Mission</a:t>
            </a:r>
            <a:r>
              <a:rPr lang="en-US" sz="1400" u="sng" dirty="0"/>
              <a:t>. (2021). Retrieved from https://www.cheshireandmerseysidepartnership.co.uk/wp-content/uploads/2021/04/Strategy-Document-Final-Version-April-2021.pdf</a:t>
            </a:r>
            <a:endParaRPr lang="en-US" sz="1400" dirty="0"/>
          </a:p>
        </p:txBody>
      </p:sp>
    </p:spTree>
    <p:extLst>
      <p:ext uri="{BB962C8B-B14F-4D97-AF65-F5344CB8AC3E}">
        <p14:creationId xmlns:p14="http://schemas.microsoft.com/office/powerpoint/2010/main" val="2786025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Right Triangle 10">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13D2E252-EBE3-4B67-9AFF-FEE16E0478A1}"/>
              </a:ext>
            </a:extLst>
          </p:cNvPr>
          <p:cNvPicPr>
            <a:picLocks noChangeAspect="1"/>
          </p:cNvPicPr>
          <p:nvPr/>
        </p:nvPicPr>
        <p:blipFill>
          <a:blip r:embed="rId2"/>
          <a:stretch>
            <a:fillRect/>
          </a:stretch>
        </p:blipFill>
        <p:spPr>
          <a:xfrm>
            <a:off x="1349984" y="918546"/>
            <a:ext cx="6971067" cy="4979334"/>
          </a:xfrm>
          <a:prstGeom prst="rect">
            <a:avLst/>
          </a:prstGeom>
        </p:spPr>
      </p:pic>
    </p:spTree>
    <p:extLst>
      <p:ext uri="{BB962C8B-B14F-4D97-AF65-F5344CB8AC3E}">
        <p14:creationId xmlns:p14="http://schemas.microsoft.com/office/powerpoint/2010/main" val="1357019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2427</Words>
  <Application>Microsoft Office PowerPoint</Application>
  <PresentationFormat>Widescreen</PresentationFormat>
  <Paragraphs>97</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Wingdings</vt:lpstr>
      <vt:lpstr>Office Theme</vt:lpstr>
      <vt:lpstr>Reducing Long Term Absenteeism</vt:lpstr>
      <vt:lpstr>Introduction</vt:lpstr>
      <vt:lpstr>Complex Problems of Employees &amp; Organization</vt:lpstr>
      <vt:lpstr>Complex Problems of Employees &amp; Organization</vt:lpstr>
      <vt:lpstr>Employees Undergoing Fertility Treatment</vt:lpstr>
      <vt:lpstr>PESTLE ANALYSIS: </vt:lpstr>
      <vt:lpstr>PESTLE ANALYSIS:  </vt:lpstr>
      <vt:lpstr>PESTLE ANALYSIS: </vt:lpstr>
      <vt:lpstr>Cause and Effects</vt:lpstr>
      <vt:lpstr>Factors Affecting Sickness Absence 1.Psychological - individual</vt:lpstr>
      <vt:lpstr>Factors Affecting Sickness Absence  2. Mental health problems and the use of drugs </vt:lpstr>
      <vt:lpstr>Factors Affecting Sickness Absence</vt:lpstr>
      <vt:lpstr>Alternative Solutions</vt:lpstr>
      <vt:lpstr>Alternative solutions  </vt:lpstr>
      <vt:lpstr>Conclusion</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Reducing Long Term Absenteeism</dc:title>
  <dc:creator>zahra naqvi</dc:creator>
  <cp:lastModifiedBy>zahra naqvi</cp:lastModifiedBy>
  <cp:revision>3</cp:revision>
  <dcterms:created xsi:type="dcterms:W3CDTF">2022-03-08T07:36:22Z</dcterms:created>
  <dcterms:modified xsi:type="dcterms:W3CDTF">2022-03-08T09:00:39Z</dcterms:modified>
</cp:coreProperties>
</file>