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79" r:id="rId5"/>
    <p:sldId id="269" r:id="rId6"/>
    <p:sldId id="289" r:id="rId7"/>
    <p:sldId id="273" r:id="rId8"/>
    <p:sldId id="275" r:id="rId9"/>
    <p:sldId id="270" r:id="rId10"/>
    <p:sldId id="272" r:id="rId11"/>
    <p:sldId id="277" r:id="rId12"/>
    <p:sldId id="281" r:id="rId13"/>
    <p:sldId id="292" r:id="rId14"/>
    <p:sldId id="282" r:id="rId15"/>
    <p:sldId id="293" r:id="rId16"/>
    <p:sldId id="283" r:id="rId17"/>
    <p:sldId id="303" r:id="rId18"/>
    <p:sldId id="268" r:id="rId19"/>
    <p:sldId id="285" r:id="rId20"/>
    <p:sldId id="296" r:id="rId21"/>
    <p:sldId id="262" r:id="rId22"/>
    <p:sldId id="304" r:id="rId2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5501" autoAdjust="0"/>
  </p:normalViewPr>
  <p:slideViewPr>
    <p:cSldViewPr>
      <p:cViewPr varScale="1">
        <p:scale>
          <a:sx n="109" d="100"/>
          <a:sy n="109" d="100"/>
        </p:scale>
        <p:origin x="1668" y="5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5" d="100"/>
          <a:sy n="65" d="100"/>
        </p:scale>
        <p:origin x="2886" y="60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Intro and aims / expectations 5-10 minutes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6387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5259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7067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377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584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1777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06879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b="1" dirty="0" smtClean="0"/>
              <a:t>Learning</a:t>
            </a:r>
            <a:r>
              <a:rPr lang="en-GB" b="1" baseline="0" dirty="0" smtClean="0"/>
              <a:t> Outcome 3: </a:t>
            </a:r>
            <a:r>
              <a:rPr lang="en-GB" b="1" dirty="0"/>
              <a:t>Evaluate (INSERT sector) importance in enabling children and young people to access their rights and subsequently take ownership and integrate the training into their own workforce planning. 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Content </a:t>
            </a:r>
          </a:p>
          <a:p>
            <a:pPr lvl="0"/>
            <a:r>
              <a:rPr lang="en-GB" dirty="0" smtClean="0"/>
              <a:t>LO3: Exploration of both the benefits and barriers of enabling children and young people to access their rights within (INSERT SECTOR). </a:t>
            </a:r>
            <a:r>
              <a:rPr lang="en-GB" b="1" dirty="0" smtClean="0">
                <a:solidFill>
                  <a:schemeClr val="accent2"/>
                </a:solidFill>
              </a:rPr>
              <a:t>Review of examples of practice:</a:t>
            </a:r>
            <a:r>
              <a:rPr lang="en-GB" b="1" baseline="0" dirty="0" smtClean="0">
                <a:solidFill>
                  <a:schemeClr val="accent2"/>
                </a:solidFill>
              </a:rPr>
              <a:t> This should include a </a:t>
            </a:r>
            <a:r>
              <a:rPr lang="en-GB" b="1" dirty="0" smtClean="0">
                <a:solidFill>
                  <a:schemeClr val="accent2"/>
                </a:solidFill>
              </a:rPr>
              <a:t> discussion that follows on from the sector specific videos,</a:t>
            </a:r>
            <a:r>
              <a:rPr lang="en-GB" b="1" baseline="0" dirty="0" smtClean="0">
                <a:solidFill>
                  <a:schemeClr val="accent2"/>
                </a:solidFill>
              </a:rPr>
              <a:t> </a:t>
            </a:r>
            <a:endParaRPr lang="en-GB" b="1" dirty="0" smtClean="0">
              <a:solidFill>
                <a:schemeClr val="accent2"/>
              </a:solidFill>
            </a:endParaRP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LO3: Identification of how: (INSERT SECTOR) can enable children and young people to access their rights. Explore strategies for implementing rights and assess impact;  </a:t>
            </a:r>
            <a:r>
              <a:rPr lang="en-GB" b="1" dirty="0" smtClean="0"/>
              <a:t>Pearls</a:t>
            </a:r>
            <a:r>
              <a:rPr lang="en-GB" b="1" baseline="0" dirty="0" smtClean="0"/>
              <a:t> of Wisdom video  on the impact of rights on young people, discuss how this can be achieved in practice , utilise and look at some resources provided.</a:t>
            </a:r>
            <a:endParaRPr lang="en-GB" b="1" dirty="0" smtClean="0"/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LO3:  Engagement in reflection on future action within participant’s workplace context---in relation to sharing the message and integrating the training in to their workforce planning. Links to current useful resources will be identified. Reflective</a:t>
            </a:r>
            <a:r>
              <a:rPr lang="en-GB" baseline="0" dirty="0" smtClean="0"/>
              <a:t> exercise: </a:t>
            </a:r>
            <a:r>
              <a:rPr lang="en-GB" b="1" baseline="0" dirty="0" smtClean="0"/>
              <a:t>Ask participants to work in small groups to  develop a brief action plan on what messages they will take back to their workplaces, outline the links to resources available. Also ask partcipnats how they may assess impact ? Give an example of the Welsh Governments Impact assessment. </a:t>
            </a:r>
            <a:endParaRPr lang="en-GB" b="1" dirty="0" smtClean="0"/>
          </a:p>
          <a:p>
            <a:pPr hangingPunct="0"/>
            <a:r>
              <a:rPr lang="en-GB" dirty="0" smtClean="0"/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10013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4462" indent="-224462">
              <a:buAutoNum type="arabicPeriod"/>
            </a:pPr>
            <a:r>
              <a:rPr lang="en-GB" dirty="0" smtClean="0"/>
              <a:t>Watch Pearls</a:t>
            </a:r>
            <a:r>
              <a:rPr lang="en-GB" baseline="0" dirty="0" smtClean="0"/>
              <a:t> of Wisdom 1 = 5 minutes</a:t>
            </a:r>
          </a:p>
          <a:p>
            <a:pPr marL="224462" indent="-224462">
              <a:buAutoNum type="arabicPeriod"/>
            </a:pPr>
            <a:r>
              <a:rPr lang="en-GB" baseline="0" dirty="0" smtClean="0"/>
              <a:t>Engage in activity 2 Getting Acquainted Diamond Ranking exercise = 5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6227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Dimanin</a:t>
            </a:r>
            <a:r>
              <a:rPr lang="en-GB" dirty="0" smtClean="0"/>
              <a:t> Ranking 5 minutes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7763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5 minutes video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7061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8853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Ask the individuals to note examples on post it notes and place</a:t>
            </a:r>
            <a:r>
              <a:rPr lang="en-GB" baseline="0" dirty="0" smtClean="0"/>
              <a:t> in a box. </a:t>
            </a:r>
          </a:p>
          <a:p>
            <a:r>
              <a:rPr lang="en-GB" baseline="0" dirty="0" smtClean="0"/>
              <a:t>For a large group discussion then pull some out to discuss with all of the group. </a:t>
            </a:r>
          </a:p>
          <a:p>
            <a:r>
              <a:rPr lang="en-GB" dirty="0" smtClean="0"/>
              <a:t>5 minutes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1289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5 minutes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7144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7094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dirty="0" smtClean="0"/>
              <a:t>Activity 5 : </a:t>
            </a:r>
            <a:r>
              <a:rPr lang="en-GB" dirty="0"/>
              <a:t>BRICKS IN THE WALL = 10 minutes</a:t>
            </a:r>
          </a:p>
          <a:p>
            <a:r>
              <a:rPr lang="en-GB" dirty="0"/>
              <a:t>A way of looking at how to remove or reduce obstacles to young</a:t>
            </a:r>
          </a:p>
          <a:p>
            <a:r>
              <a:rPr lang="en-GB" dirty="0"/>
              <a:t>people having their rights upheld. See instruction sheet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3159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899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9258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01/04/2019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uact=8&amp;ved=0ahUKEwj7hKaXg67JAhXEOBoKHYSOC0EQjRwIBw&amp;url=http://www.cadarn.ac.uk/article/new-policy-statement-higher-education-wales&amp;psig=AFQjCNE-7U2nlMZOGcdDs-5VMJjug96fDg&amp;ust=1448625099773727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dds.ac.uk/cy/ccuhp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uwtsd.ac.uk/uncrc/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256490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sz="2200" b="1" dirty="0"/>
              <a:t>	</a:t>
            </a:r>
            <a:r>
              <a:rPr lang="cy-GB" sz="3600" b="1" dirty="0">
                <a:solidFill>
                  <a:schemeClr val="bg1"/>
                </a:solidFill>
              </a:rPr>
              <a:t>Confensiwn y Cenhedloedd Unedig ar Hawliau'r Plentyn (CCUHP</a:t>
            </a:r>
            <a:r>
              <a:rPr lang="cy-GB" sz="3600" b="1" dirty="0" smtClean="0">
                <a:solidFill>
                  <a:schemeClr val="bg1"/>
                </a:solidFill>
              </a:rPr>
              <a:t>)</a:t>
            </a:r>
            <a:br>
              <a:rPr lang="cy-GB" sz="3600" b="1" dirty="0" smtClean="0">
                <a:solidFill>
                  <a:schemeClr val="bg1"/>
                </a:solidFill>
              </a:rPr>
            </a:br>
            <a:r>
              <a:rPr lang="cy-GB" sz="3600" b="1" dirty="0">
                <a:solidFill>
                  <a:schemeClr val="bg1"/>
                </a:solidFill>
              </a:rPr>
              <a:t/>
            </a:r>
            <a:br>
              <a:rPr lang="cy-GB" sz="3600" b="1" dirty="0">
                <a:solidFill>
                  <a:schemeClr val="bg1"/>
                </a:solidFill>
              </a:rPr>
            </a:br>
            <a:r>
              <a:rPr lang="cy-GB" sz="3600" b="1" dirty="0" smtClean="0">
                <a:solidFill>
                  <a:schemeClr val="bg1"/>
                </a:solidFill>
              </a:rPr>
              <a:t> </a:t>
            </a:r>
            <a:r>
              <a:rPr lang="cy-GB" sz="3600" b="1" dirty="0" err="1">
                <a:solidFill>
                  <a:schemeClr val="bg1"/>
                </a:solidFill>
              </a:rPr>
              <a:t>United</a:t>
            </a:r>
            <a:r>
              <a:rPr lang="cy-GB" sz="3600" b="1" dirty="0">
                <a:solidFill>
                  <a:schemeClr val="bg1"/>
                </a:solidFill>
              </a:rPr>
              <a:t> </a:t>
            </a:r>
            <a:r>
              <a:rPr lang="cy-GB" sz="3600" b="1" noProof="0" dirty="0" err="1" smtClean="0">
                <a:solidFill>
                  <a:schemeClr val="bg1"/>
                </a:solidFill>
              </a:rPr>
              <a:t>Nations</a:t>
            </a:r>
            <a:r>
              <a:rPr lang="cy-GB" sz="3600" b="1" noProof="0" dirty="0" smtClean="0">
                <a:solidFill>
                  <a:schemeClr val="bg1"/>
                </a:solidFill>
              </a:rPr>
              <a:t> </a:t>
            </a:r>
            <a:r>
              <a:rPr lang="cy-GB" sz="3600" b="1" noProof="0" dirty="0" err="1" smtClean="0">
                <a:solidFill>
                  <a:schemeClr val="bg1"/>
                </a:solidFill>
              </a:rPr>
              <a:t>Convention</a:t>
            </a:r>
            <a:r>
              <a:rPr lang="cy-GB" sz="3600" b="1" noProof="0" dirty="0" smtClean="0">
                <a:solidFill>
                  <a:schemeClr val="bg1"/>
                </a:solidFill>
              </a:rPr>
              <a:t> </a:t>
            </a:r>
            <a:r>
              <a:rPr lang="cy-GB" sz="3600" b="1" noProof="0" dirty="0" err="1" smtClean="0">
                <a:solidFill>
                  <a:schemeClr val="bg1"/>
                </a:solidFill>
              </a:rPr>
              <a:t>on</a:t>
            </a:r>
            <a:r>
              <a:rPr lang="cy-GB" sz="3600" b="1" noProof="0" dirty="0" smtClean="0">
                <a:solidFill>
                  <a:schemeClr val="bg1"/>
                </a:solidFill>
              </a:rPr>
              <a:t> the </a:t>
            </a:r>
            <a:r>
              <a:rPr lang="cy-GB" sz="3600" b="1" noProof="0" dirty="0" err="1" smtClean="0">
                <a:solidFill>
                  <a:schemeClr val="bg1"/>
                </a:solidFill>
              </a:rPr>
              <a:t>Rights</a:t>
            </a:r>
            <a:r>
              <a:rPr lang="cy-GB" sz="3600" b="1" noProof="0" dirty="0" smtClean="0">
                <a:solidFill>
                  <a:schemeClr val="bg1"/>
                </a:solidFill>
              </a:rPr>
              <a:t> of the </a:t>
            </a:r>
            <a:r>
              <a:rPr lang="cy-GB" sz="3600" b="1" noProof="0" dirty="0" err="1" smtClean="0">
                <a:solidFill>
                  <a:schemeClr val="bg1"/>
                </a:solidFill>
              </a:rPr>
              <a:t>Child</a:t>
            </a:r>
            <a:r>
              <a:rPr lang="cy-GB" sz="3600" b="1" noProof="0" dirty="0" smtClean="0">
                <a:solidFill>
                  <a:schemeClr val="bg1"/>
                </a:solidFill>
              </a:rPr>
              <a:t> (UNCRC) </a:t>
            </a:r>
            <a:br>
              <a:rPr lang="cy-GB" sz="3600" b="1" noProof="0" dirty="0" smtClean="0">
                <a:solidFill>
                  <a:schemeClr val="bg1"/>
                </a:solidFill>
              </a:rPr>
            </a:br>
            <a:r>
              <a:rPr lang="cy-GB" sz="3600" b="1" noProof="0" dirty="0" smtClean="0">
                <a:solidFill>
                  <a:schemeClr val="bg1"/>
                </a:solidFill>
              </a:rPr>
              <a:t/>
            </a:r>
            <a:br>
              <a:rPr lang="cy-GB" sz="3600" b="1" noProof="0" dirty="0" smtClean="0">
                <a:solidFill>
                  <a:schemeClr val="bg1"/>
                </a:solidFill>
              </a:rPr>
            </a:br>
            <a:r>
              <a:rPr lang="cy-GB" sz="3600" noProof="0" dirty="0" smtClean="0">
                <a:solidFill>
                  <a:schemeClr val="bg1"/>
                </a:solidFill>
              </a:rPr>
              <a:t/>
            </a:r>
            <a:br>
              <a:rPr lang="cy-GB" sz="3600" noProof="0" dirty="0" smtClean="0">
                <a:solidFill>
                  <a:schemeClr val="bg1"/>
                </a:solidFill>
              </a:rPr>
            </a:br>
            <a:r>
              <a:rPr lang="cy-GB" b="1" noProof="0" dirty="0" smtClean="0">
                <a:solidFill>
                  <a:schemeClr val="bg1"/>
                </a:solidFill>
              </a:rPr>
              <a:t/>
            </a:r>
            <a:br>
              <a:rPr lang="cy-GB" b="1" noProof="0" dirty="0" smtClean="0">
                <a:solidFill>
                  <a:schemeClr val="bg1"/>
                </a:solidFill>
              </a:rPr>
            </a:br>
            <a:endParaRPr lang="cy-GB" noProof="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80528" y="4208884"/>
            <a:ext cx="5938936" cy="1752600"/>
          </a:xfrm>
        </p:spPr>
        <p:txBody>
          <a:bodyPr>
            <a:noAutofit/>
          </a:bodyPr>
          <a:lstStyle/>
          <a:p>
            <a:r>
              <a:rPr lang="cy-GB" sz="2800" noProof="0" dirty="0" smtClean="0">
                <a:solidFill>
                  <a:schemeClr val="bg1"/>
                </a:solidFill>
              </a:rPr>
              <a:t>Hyfforddiant â Chymorth Llywodraeth Cymru </a:t>
            </a:r>
          </a:p>
          <a:p>
            <a:r>
              <a:rPr lang="cy-GB" sz="2800" noProof="0" dirty="0" smtClean="0">
                <a:solidFill>
                  <a:schemeClr val="bg1"/>
                </a:solidFill>
              </a:rPr>
              <a:t>Welsh </a:t>
            </a:r>
            <a:r>
              <a:rPr lang="cy-GB" sz="2800" noProof="0" dirty="0" err="1" smtClean="0">
                <a:solidFill>
                  <a:schemeClr val="bg1"/>
                </a:solidFill>
              </a:rPr>
              <a:t>Government</a:t>
            </a:r>
            <a:r>
              <a:rPr lang="cy-GB" sz="2800" noProof="0" dirty="0" smtClean="0">
                <a:solidFill>
                  <a:schemeClr val="bg1"/>
                </a:solidFill>
              </a:rPr>
              <a:t> </a:t>
            </a:r>
            <a:r>
              <a:rPr lang="cy-GB" sz="2800" noProof="0" dirty="0" err="1" smtClean="0">
                <a:solidFill>
                  <a:schemeClr val="bg1"/>
                </a:solidFill>
              </a:rPr>
              <a:t>Supported</a:t>
            </a:r>
            <a:r>
              <a:rPr lang="cy-GB" sz="2800" noProof="0" dirty="0" smtClean="0">
                <a:solidFill>
                  <a:schemeClr val="bg1"/>
                </a:solidFill>
              </a:rPr>
              <a:t> </a:t>
            </a:r>
            <a:r>
              <a:rPr lang="cy-GB" sz="2800" noProof="0" dirty="0" err="1" smtClean="0">
                <a:solidFill>
                  <a:schemeClr val="bg1"/>
                </a:solidFill>
              </a:rPr>
              <a:t>Training</a:t>
            </a:r>
            <a:r>
              <a:rPr lang="cy-GB" sz="2800" noProof="0" dirty="0" smtClean="0">
                <a:solidFill>
                  <a:schemeClr val="bg1"/>
                </a:solidFill>
              </a:rPr>
              <a:t> </a:t>
            </a:r>
            <a:endParaRPr lang="cy-GB" sz="2800" noProof="0" dirty="0">
              <a:solidFill>
                <a:schemeClr val="bg1"/>
              </a:solidFill>
            </a:endParaRPr>
          </a:p>
        </p:txBody>
      </p:sp>
      <p:pic>
        <p:nvPicPr>
          <p:cNvPr id="4" name="irc_mi" descr="http://www.cadarn.ac.uk/sites/default/files/styles/article_header/public/article/20140818/welsh-gov.JPG">
            <a:hlinkClick r:id="rId3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53136"/>
            <a:ext cx="2016224" cy="8640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95539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Croeso</a:t>
            </a:r>
            <a:br>
              <a:rPr lang="cy-GB" noProof="0" dirty="0" smtClean="0"/>
            </a:br>
            <a:r>
              <a:rPr lang="cy-GB" noProof="0" dirty="0" err="1" smtClean="0"/>
              <a:t>Welcome</a:t>
            </a:r>
            <a:r>
              <a:rPr lang="cy-GB" noProof="0" dirty="0" smtClean="0"/>
              <a:t> </a:t>
            </a:r>
            <a:br>
              <a:rPr lang="cy-GB" noProof="0" dirty="0" smtClean="0"/>
            </a:br>
            <a:endParaRPr lang="cy-GB" noProof="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Hyfforddiant a ariennir gan Lywodraeth Cymru i gwrdd â’i dyletswydd:</a:t>
            </a:r>
          </a:p>
          <a:p>
            <a:pPr>
              <a:buFontTx/>
              <a:buChar char="-"/>
            </a:pPr>
            <a:endParaRPr lang="en-GB" sz="13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Welsh </a:t>
            </a:r>
            <a:r>
              <a:rPr lang="cy-GB" noProof="0" dirty="0" err="1" smtClean="0"/>
              <a:t>Government</a:t>
            </a:r>
            <a:r>
              <a:rPr lang="cy-GB" noProof="0" dirty="0" smtClean="0"/>
              <a:t>  </a:t>
            </a:r>
            <a:r>
              <a:rPr lang="cy-GB" noProof="0" dirty="0" err="1" smtClean="0"/>
              <a:t>funded</a:t>
            </a:r>
            <a:r>
              <a:rPr lang="cy-GB" noProof="0" dirty="0" smtClean="0"/>
              <a:t> </a:t>
            </a:r>
            <a:r>
              <a:rPr lang="cy-GB" noProof="0" dirty="0" err="1" smtClean="0"/>
              <a:t>training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meet</a:t>
            </a:r>
            <a:r>
              <a:rPr lang="cy-GB" noProof="0" dirty="0" smtClean="0"/>
              <a:t> </a:t>
            </a:r>
            <a:r>
              <a:rPr lang="cy-GB" noProof="0" dirty="0" err="1" smtClean="0"/>
              <a:t>its</a:t>
            </a:r>
            <a:r>
              <a:rPr lang="cy-GB" noProof="0" dirty="0" smtClean="0"/>
              <a:t> </a:t>
            </a:r>
            <a:r>
              <a:rPr lang="cy-GB" noProof="0" dirty="0" err="1" smtClean="0"/>
              <a:t>duty</a:t>
            </a:r>
            <a:r>
              <a:rPr lang="cy-GB" noProof="0" dirty="0" smtClean="0"/>
              <a:t>: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90671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Dyletswydd </a:t>
            </a:r>
            <a:r>
              <a:rPr lang="en-GB" dirty="0" err="1" smtClean="0"/>
              <a:t>LlC</a:t>
            </a:r>
            <a:r>
              <a:rPr lang="cy-GB" dirty="0"/>
              <a:t/>
            </a:r>
            <a:br>
              <a:rPr lang="cy-GB" dirty="0"/>
            </a:br>
            <a:r>
              <a:rPr lang="en-GB" dirty="0" smtClean="0"/>
              <a:t>/ WG Duty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 “i hybu gwybodaeth a dealltwriaeth o’r Confensiwn a’r Protocolau ymhlith y cyhoedd (gan gynnwys plant)” </a:t>
            </a:r>
          </a:p>
          <a:p>
            <a:pPr lvl="1">
              <a:buFontTx/>
              <a:buChar char="-"/>
            </a:pPr>
            <a:r>
              <a:rPr lang="cy-GB" sz="1100" dirty="0"/>
              <a:t>(Llywodraeth Cymru 2011: </a:t>
            </a:r>
            <a:r>
              <a:rPr lang="cy-GB" sz="1100" b="1" dirty="0"/>
              <a:t>Mesur Hawliau Plant a Phobl Ifanc (Cymru) 2011</a:t>
            </a:r>
            <a:r>
              <a:rPr lang="cy-GB" sz="1100" dirty="0"/>
              <a:t>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/>
              <a:t>“to </a:t>
            </a:r>
            <a:r>
              <a:rPr lang="cy-GB" dirty="0" err="1"/>
              <a:t>promote</a:t>
            </a:r>
            <a:r>
              <a:rPr lang="cy-GB" dirty="0"/>
              <a:t> </a:t>
            </a:r>
            <a:r>
              <a:rPr lang="cy-GB" dirty="0" err="1"/>
              <a:t>knowledge</a:t>
            </a:r>
            <a:r>
              <a:rPr lang="cy-GB" dirty="0"/>
              <a:t> </a:t>
            </a:r>
            <a:r>
              <a:rPr lang="cy-GB" dirty="0" err="1"/>
              <a:t>and</a:t>
            </a:r>
            <a:r>
              <a:rPr lang="cy-GB" dirty="0"/>
              <a:t> </a:t>
            </a:r>
            <a:r>
              <a:rPr lang="cy-GB" dirty="0" err="1"/>
              <a:t>understanding</a:t>
            </a:r>
            <a:r>
              <a:rPr lang="cy-GB" dirty="0"/>
              <a:t> </a:t>
            </a:r>
            <a:r>
              <a:rPr lang="cy-GB" dirty="0" err="1"/>
              <a:t>amongst</a:t>
            </a:r>
            <a:r>
              <a:rPr lang="cy-GB" dirty="0"/>
              <a:t> the </a:t>
            </a:r>
            <a:r>
              <a:rPr lang="cy-GB" dirty="0" err="1"/>
              <a:t>public</a:t>
            </a:r>
            <a:r>
              <a:rPr lang="cy-GB" dirty="0"/>
              <a:t> (</a:t>
            </a:r>
            <a:r>
              <a:rPr lang="cy-GB" dirty="0" err="1"/>
              <a:t>including</a:t>
            </a:r>
            <a:r>
              <a:rPr lang="cy-GB" dirty="0"/>
              <a:t> </a:t>
            </a:r>
            <a:r>
              <a:rPr lang="cy-GB" dirty="0" err="1"/>
              <a:t>children</a:t>
            </a:r>
            <a:r>
              <a:rPr lang="cy-GB" dirty="0"/>
              <a:t>) of the </a:t>
            </a:r>
            <a:r>
              <a:rPr lang="cy-GB" dirty="0" err="1"/>
              <a:t>Convention</a:t>
            </a:r>
            <a:r>
              <a:rPr lang="cy-GB" dirty="0"/>
              <a:t> </a:t>
            </a:r>
            <a:r>
              <a:rPr lang="cy-GB" dirty="0" err="1"/>
              <a:t>and</a:t>
            </a:r>
            <a:r>
              <a:rPr lang="cy-GB" dirty="0"/>
              <a:t> the </a:t>
            </a:r>
            <a:r>
              <a:rPr lang="cy-GB" dirty="0" err="1"/>
              <a:t>Protocols</a:t>
            </a:r>
            <a:r>
              <a:rPr lang="cy-GB" dirty="0"/>
              <a:t>” </a:t>
            </a:r>
          </a:p>
          <a:p>
            <a:pPr lvl="1"/>
            <a:r>
              <a:rPr lang="cy-GB" sz="1100" dirty="0"/>
              <a:t>(Welsh </a:t>
            </a:r>
            <a:r>
              <a:rPr lang="cy-GB" sz="1100" dirty="0" err="1"/>
              <a:t>Government</a:t>
            </a:r>
            <a:r>
              <a:rPr lang="cy-GB" sz="1100" dirty="0"/>
              <a:t> 2011: </a:t>
            </a:r>
            <a:r>
              <a:rPr lang="cy-GB" sz="1100" b="1" dirty="0" err="1"/>
              <a:t>Rights</a:t>
            </a:r>
            <a:r>
              <a:rPr lang="cy-GB" sz="1100" b="1" dirty="0"/>
              <a:t> of </a:t>
            </a:r>
            <a:r>
              <a:rPr lang="cy-GB" sz="1100" b="1" dirty="0" err="1"/>
              <a:t>Children</a:t>
            </a:r>
            <a:r>
              <a:rPr lang="cy-GB" sz="1100" b="1" dirty="0"/>
              <a:t> </a:t>
            </a:r>
            <a:r>
              <a:rPr lang="cy-GB" sz="1100" b="1" dirty="0" err="1"/>
              <a:t>and</a:t>
            </a:r>
            <a:r>
              <a:rPr lang="cy-GB" sz="1100" b="1" dirty="0"/>
              <a:t> Young </a:t>
            </a:r>
            <a:r>
              <a:rPr lang="cy-GB" sz="1100" b="1" dirty="0" err="1"/>
              <a:t>Persons</a:t>
            </a:r>
            <a:r>
              <a:rPr lang="cy-GB" sz="1100" b="1" dirty="0"/>
              <a:t> (Wales) </a:t>
            </a:r>
            <a:r>
              <a:rPr lang="cy-GB" sz="1100" b="1" dirty="0" err="1"/>
              <a:t>Measure</a:t>
            </a:r>
            <a:r>
              <a:rPr lang="cy-GB" sz="1100" b="1" dirty="0"/>
              <a:t> 2011)</a:t>
            </a:r>
            <a:endParaRPr lang="cy-GB" sz="1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36999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CCUHP</a:t>
            </a:r>
            <a:br>
              <a:rPr lang="cy-GB" noProof="0" dirty="0" smtClean="0"/>
            </a:br>
            <a:r>
              <a:rPr lang="cy-GB" noProof="0" dirty="0" smtClean="0"/>
              <a:t>UNCRC 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Mae CCUHP yn gytundeb rhyngwladol sy'n diogelu hawliau dynol plant o dan 18 oed. Cafodd ei gadarnhau gan Gynulliad Cyffredinol y Cenhedloedd Unedig yn 1989</a:t>
            </a:r>
          </a:p>
          <a:p>
            <a:endParaRPr lang="cy-GB" noProof="0" dirty="0" smtClean="0"/>
          </a:p>
          <a:p>
            <a:pPr marL="0" lvl="0" indent="0" eaLnBrk="0" fontAlgn="b" hangingPunct="0">
              <a:spcBef>
                <a:spcPct val="0"/>
              </a:spcBef>
              <a:spcAft>
                <a:spcPct val="0"/>
              </a:spcAft>
              <a:buNone/>
            </a:pP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The UNCRC is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international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agreement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protects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human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under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18.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was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ratified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the UN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General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Assembly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1989 </a:t>
            </a:r>
            <a:endParaRPr lang="cy-GB" noProof="0" dirty="0" smtClean="0"/>
          </a:p>
          <a:p>
            <a:endParaRPr lang="cy-GB" noProof="0" dirty="0"/>
          </a:p>
        </p:txBody>
      </p:sp>
      <p:pic>
        <p:nvPicPr>
          <p:cNvPr id="2051" name="Picture 3" descr="UNCRC Awareness Raising Log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00" y="131762"/>
            <a:ext cx="1905000" cy="1285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618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66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noProof="0" dirty="0" smtClean="0"/>
              <a:t>Cynllun y Sesiwn</a:t>
            </a:r>
            <a:br>
              <a:rPr lang="cy-GB" noProof="0" dirty="0" smtClean="0"/>
            </a:br>
            <a:r>
              <a:rPr lang="cy-GB" noProof="0" dirty="0" err="1" smtClean="0"/>
              <a:t>Session</a:t>
            </a:r>
            <a:r>
              <a:rPr lang="cy-GB" noProof="0" dirty="0" smtClean="0"/>
              <a:t> Plan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412776"/>
            <a:ext cx="4038600" cy="3989040"/>
          </a:xfrm>
        </p:spPr>
        <p:txBody>
          <a:bodyPr>
            <a:noAutofit/>
          </a:bodyPr>
          <a:lstStyle/>
          <a:p>
            <a:pPr>
              <a:spcBef>
                <a:spcPts val="500"/>
              </a:spcBef>
            </a:pPr>
            <a:r>
              <a:rPr lang="cy-GB" sz="3200" noProof="0" dirty="0" smtClean="0"/>
              <a:t>A: Cyflwyniad i CCUHP</a:t>
            </a:r>
          </a:p>
          <a:p>
            <a:pPr>
              <a:spcBef>
                <a:spcPts val="500"/>
              </a:spcBef>
            </a:pPr>
            <a:endParaRPr lang="cy-GB" sz="3200" noProof="0" dirty="0" smtClean="0"/>
          </a:p>
          <a:p>
            <a:pPr>
              <a:spcBef>
                <a:spcPts val="500"/>
              </a:spcBef>
            </a:pPr>
            <a:r>
              <a:rPr lang="cy-GB" sz="3200" noProof="0" dirty="0" smtClean="0"/>
              <a:t>B: Gweithredu’r Hawliau </a:t>
            </a:r>
          </a:p>
          <a:p>
            <a:pPr>
              <a:spcBef>
                <a:spcPts val="500"/>
              </a:spcBef>
            </a:pPr>
            <a:endParaRPr lang="cy-GB" sz="3200" noProof="0" dirty="0" smtClean="0"/>
          </a:p>
          <a:p>
            <a:pPr>
              <a:spcBef>
                <a:spcPts val="500"/>
              </a:spcBef>
            </a:pPr>
            <a:r>
              <a:rPr lang="cy-GB" sz="3200" noProof="0" dirty="0" smtClean="0"/>
              <a:t>Clo ac Arfarniad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3989040"/>
          </a:xfrm>
        </p:spPr>
        <p:txBody>
          <a:bodyPr>
            <a:normAutofit fontScale="92500" lnSpcReduction="10000"/>
          </a:bodyPr>
          <a:lstStyle/>
          <a:p>
            <a:r>
              <a:rPr lang="cy-GB" sz="3200" noProof="0" dirty="0" smtClean="0"/>
              <a:t>A: Introduction to UNCRC </a:t>
            </a:r>
          </a:p>
          <a:p>
            <a:endParaRPr lang="cy-GB" sz="3200" noProof="0" dirty="0" smtClean="0"/>
          </a:p>
          <a:p>
            <a:r>
              <a:rPr lang="cy-GB" sz="3200" noProof="0" dirty="0" smtClean="0"/>
              <a:t>B: Implementation of Rights </a:t>
            </a:r>
          </a:p>
          <a:p>
            <a:endParaRPr lang="cy-GB" sz="3200" noProof="0" dirty="0" smtClean="0"/>
          </a:p>
          <a:p>
            <a:r>
              <a:rPr lang="cy-GB" sz="3200" noProof="0" dirty="0" smtClean="0"/>
              <a:t>Closure and Evaluation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6275382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Nod y Sesiwn</a:t>
            </a:r>
            <a:br>
              <a:rPr lang="cy-GB" noProof="0" dirty="0" smtClean="0"/>
            </a:br>
            <a:r>
              <a:rPr lang="cy-GB" noProof="0" dirty="0" err="1" smtClean="0"/>
              <a:t>Aim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Session</a:t>
            </a:r>
            <a:r>
              <a:rPr lang="cy-GB" noProof="0" dirty="0" smtClean="0"/>
              <a:t> 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y-GB" noProof="0" dirty="0" smtClean="0"/>
              <a:t>Datblygu’r wybodaeth a’r ddealltwriaeth angenrheidiol er mwyn sicrhau bod egwyddorion CCUHP yn cael eu hintegreiddio o fewn eich arferion yng nghyd-destun eich gweithlu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y-GB" noProof="0" dirty="0" smtClean="0"/>
              <a:t>To develop knowledge and understanding required to ensure that the </a:t>
            </a:r>
            <a:r>
              <a:rPr lang="en-GB" noProof="0" dirty="0"/>
              <a:t>p</a:t>
            </a:r>
            <a:r>
              <a:rPr lang="en-GB" dirty="0" err="1" smtClean="0"/>
              <a:t>rinciples</a:t>
            </a:r>
            <a:r>
              <a:rPr lang="en-GB" dirty="0" smtClean="0"/>
              <a:t> </a:t>
            </a:r>
            <a:r>
              <a:rPr lang="cy-GB" noProof="0" dirty="0" smtClean="0"/>
              <a:t>of the UNCRC are integrated into own  practices within your workforce context</a:t>
            </a:r>
          </a:p>
          <a:p>
            <a:pPr marL="0" lvl="0" indent="0">
              <a:buNone/>
            </a:pPr>
            <a:r>
              <a:rPr lang="cy-GB" noProof="0" dirty="0" smtClean="0"/>
              <a:t> 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416979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Disgwyliadau</a:t>
            </a:r>
            <a:br>
              <a:rPr lang="cy-GB" noProof="0" dirty="0" smtClean="0"/>
            </a:br>
            <a:r>
              <a:rPr lang="cy-GB" noProof="0" dirty="0" err="1" smtClean="0"/>
              <a:t>Expectations</a:t>
            </a:r>
            <a:r>
              <a:rPr lang="cy-GB" noProof="0" dirty="0" smtClean="0"/>
              <a:t> </a:t>
            </a:r>
            <a:endParaRPr lang="cy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Beth hoffech chi ei gael o’r sesiwn hon?</a:t>
            </a:r>
            <a:endParaRPr lang="cy-GB" noProof="0" dirty="0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noProof="0" dirty="0" err="1" smtClean="0"/>
              <a:t>What</a:t>
            </a:r>
            <a:r>
              <a:rPr lang="cy-GB" noProof="0" dirty="0" smtClean="0"/>
              <a:t> </a:t>
            </a:r>
            <a:r>
              <a:rPr lang="cy-GB" noProof="0" dirty="0" err="1" smtClean="0"/>
              <a:t>would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</a:t>
            </a:r>
            <a:r>
              <a:rPr lang="cy-GB" noProof="0" dirty="0" smtClean="0"/>
              <a:t> </a:t>
            </a:r>
            <a:r>
              <a:rPr lang="cy-GB" noProof="0" dirty="0" err="1" smtClean="0"/>
              <a:t>like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gain</a:t>
            </a:r>
            <a:r>
              <a:rPr lang="cy-GB" noProof="0" dirty="0" smtClean="0"/>
              <a:t> </a:t>
            </a:r>
            <a:r>
              <a:rPr lang="cy-GB" noProof="0" dirty="0" err="1" smtClean="0"/>
              <a:t>from</a:t>
            </a:r>
            <a:r>
              <a:rPr lang="cy-GB" noProof="0" dirty="0" smtClean="0"/>
              <a:t> </a:t>
            </a:r>
            <a:r>
              <a:rPr lang="cy-GB" noProof="0" dirty="0" err="1" smtClean="0"/>
              <a:t>this</a:t>
            </a:r>
            <a:r>
              <a:rPr lang="cy-GB" noProof="0" dirty="0" smtClean="0"/>
              <a:t> </a:t>
            </a:r>
            <a:r>
              <a:rPr lang="cy-GB" noProof="0" dirty="0" err="1" smtClean="0"/>
              <a:t>session</a:t>
            </a:r>
            <a:r>
              <a:rPr lang="cy-GB" noProof="0" dirty="0" smtClean="0"/>
              <a:t>? </a:t>
            </a:r>
          </a:p>
          <a:p>
            <a:endParaRPr lang="cy-GB" noProof="0" dirty="0"/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0" y="-394648"/>
            <a:ext cx="346249" cy="1246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kumimoji="0" lang="en-US" altLang="en-US" sz="8100" b="1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US" altLang="en-US" sz="800" b="1" i="0" u="none" strike="noStrike" cap="none" normalizeH="0" baseline="0" dirty="0" smtClean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 descr="Logo y Pecyn Cymort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969564"/>
            <a:ext cx="5760640" cy="388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3031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/>
            </a:r>
            <a:br>
              <a:rPr lang="cy-GB" noProof="0" dirty="0" smtClean="0"/>
            </a:br>
            <a:endParaRPr lang="cy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4653136"/>
            <a:ext cx="6400800" cy="1420143"/>
          </a:xfrm>
        </p:spPr>
        <p:txBody>
          <a:bodyPr>
            <a:normAutofit lnSpcReduction="10000"/>
          </a:bodyPr>
          <a:lstStyle/>
          <a:p>
            <a:r>
              <a:rPr lang="cy-GB" sz="2800" dirty="0">
                <a:solidFill>
                  <a:schemeClr val="bg1"/>
                </a:solidFill>
              </a:rPr>
              <a:t>Galluogi Hawliau Plant a Phobl Ifanc</a:t>
            </a:r>
          </a:p>
          <a:p>
            <a:r>
              <a:rPr lang="cy-GB" sz="2800" b="1" dirty="0" err="1">
                <a:solidFill>
                  <a:schemeClr val="bg1"/>
                </a:solidFill>
              </a:rPr>
              <a:t>Enabling</a:t>
            </a:r>
            <a:r>
              <a:rPr lang="cy-GB" sz="2800" b="1" dirty="0">
                <a:solidFill>
                  <a:schemeClr val="bg1"/>
                </a:solidFill>
              </a:rPr>
              <a:t> </a:t>
            </a:r>
            <a:r>
              <a:rPr lang="cy-GB" sz="2800" b="1" dirty="0" err="1">
                <a:solidFill>
                  <a:schemeClr val="bg1"/>
                </a:solidFill>
              </a:rPr>
              <a:t>Children’s</a:t>
            </a:r>
            <a:r>
              <a:rPr lang="cy-GB" sz="2800" b="1" dirty="0">
                <a:solidFill>
                  <a:schemeClr val="bg1"/>
                </a:solidFill>
              </a:rPr>
              <a:t> </a:t>
            </a:r>
            <a:r>
              <a:rPr lang="cy-GB" sz="2800" b="1" dirty="0" err="1">
                <a:solidFill>
                  <a:schemeClr val="bg1"/>
                </a:solidFill>
              </a:rPr>
              <a:t>and</a:t>
            </a:r>
            <a:r>
              <a:rPr lang="cy-GB" sz="2800" b="1" dirty="0">
                <a:solidFill>
                  <a:schemeClr val="bg1"/>
                </a:solidFill>
              </a:rPr>
              <a:t> Young </a:t>
            </a:r>
            <a:r>
              <a:rPr lang="cy-GB" sz="2800" b="1" dirty="0" err="1">
                <a:solidFill>
                  <a:schemeClr val="bg1"/>
                </a:solidFill>
              </a:rPr>
              <a:t>People’s</a:t>
            </a:r>
            <a:r>
              <a:rPr lang="cy-GB" sz="2800" b="1" dirty="0">
                <a:solidFill>
                  <a:schemeClr val="bg1"/>
                </a:solidFill>
              </a:rPr>
              <a:t> </a:t>
            </a:r>
            <a:r>
              <a:rPr lang="cy-GB" sz="2800" b="1" dirty="0" err="1">
                <a:solidFill>
                  <a:schemeClr val="bg1"/>
                </a:solidFill>
              </a:rPr>
              <a:t>Rights</a:t>
            </a:r>
            <a:r>
              <a:rPr lang="cy-GB" sz="2800" b="1" dirty="0">
                <a:solidFill>
                  <a:schemeClr val="bg1"/>
                </a:solidFill>
              </a:rPr>
              <a:t> </a:t>
            </a:r>
          </a:p>
          <a:p>
            <a:endParaRPr lang="cy-GB" sz="2800" noProof="0" dirty="0" smtClean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99592" y="1124744"/>
            <a:ext cx="6984776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y-GB" sz="3200" b="1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ctr"/>
            <a:r>
              <a:rPr lang="cy-GB" sz="32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Sesiwn RHAN A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Cyflwyniad i CCUHP</a:t>
            </a:r>
          </a:p>
          <a:p>
            <a:pPr marL="2286000" indent="-2286000" algn="ctr" hangingPunct="0"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sz="3200" b="1" dirty="0" smtClean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286000" indent="-2286000" algn="ctr" hangingPunct="0"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3200" b="1" dirty="0" smtClean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SESSION </a:t>
            </a: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PART A</a:t>
            </a:r>
            <a:endParaRPr lang="en-GB" sz="3200" b="1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/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Introduction to the </a:t>
            </a:r>
            <a:r>
              <a:rPr lang="en-GB" sz="3200" dirty="0" smtClean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UNCRC</a:t>
            </a:r>
          </a:p>
          <a:p>
            <a:pPr algn="ctr"/>
            <a:r>
              <a:rPr lang="en-GB" sz="4400" dirty="0" smtClean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1183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Cyflwyno CCUHP</a:t>
            </a:r>
            <a:br>
              <a:rPr lang="cy-GB" noProof="0" dirty="0" smtClean="0"/>
            </a:br>
            <a:r>
              <a:rPr lang="cy-GB" noProof="0" dirty="0" err="1" smtClean="0"/>
              <a:t>Introducing</a:t>
            </a:r>
            <a:r>
              <a:rPr lang="cy-GB" noProof="0" dirty="0" smtClean="0"/>
              <a:t> the UNCRC 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631604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 smtClean="0"/>
              <a:t>Perlau Doethineb 1:</a:t>
            </a:r>
          </a:p>
          <a:p>
            <a:pPr marL="0" indent="0">
              <a:buNone/>
            </a:pPr>
            <a:r>
              <a:rPr lang="cy-GB" noProof="0" dirty="0" smtClean="0"/>
              <a:t>Cyflwyno CCUHP</a:t>
            </a:r>
          </a:p>
          <a:p>
            <a:pPr marL="0" indent="0">
              <a:buNone/>
            </a:pPr>
            <a:endParaRPr lang="cy-GB" noProof="0" dirty="0" smtClean="0"/>
          </a:p>
          <a:p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636912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 err="1" smtClean="0"/>
              <a:t>Pearls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Wisdom</a:t>
            </a:r>
            <a:r>
              <a:rPr lang="cy-GB" noProof="0" dirty="0" smtClean="0"/>
              <a:t> 1: </a:t>
            </a:r>
            <a:r>
              <a:rPr lang="cy-GB" noProof="0" dirty="0" err="1" smtClean="0"/>
              <a:t>Introducing</a:t>
            </a:r>
            <a:r>
              <a:rPr lang="cy-GB" noProof="0" dirty="0" smtClean="0"/>
              <a:t> the UNCRC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noProof="0" dirty="0" smtClean="0"/>
          </a:p>
          <a:p>
            <a:endParaRPr lang="cy-GB" noProof="0" dirty="0" smtClean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726267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Cyflwyno CCUHP</a:t>
            </a:r>
            <a:br>
              <a:rPr lang="cy-GB" dirty="0"/>
            </a:br>
            <a:r>
              <a:rPr lang="cy-GB" dirty="0" err="1"/>
              <a:t>Introducing</a:t>
            </a:r>
            <a:r>
              <a:rPr lang="cy-GB" dirty="0"/>
              <a:t> the UNCRC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44824"/>
            <a:ext cx="4038600" cy="3989040"/>
          </a:xfrm>
        </p:spPr>
        <p:txBody>
          <a:bodyPr/>
          <a:lstStyle/>
          <a:p>
            <a:r>
              <a:rPr lang="cy-GB" dirty="0"/>
              <a:t>Ar ôl gwylio’r Perl: Cyflwyniad i </a:t>
            </a:r>
            <a:r>
              <a:rPr lang="cy-GB" dirty="0" smtClean="0"/>
              <a:t>CCUHP:</a:t>
            </a:r>
          </a:p>
          <a:p>
            <a:endParaRPr lang="cy-GB" dirty="0"/>
          </a:p>
          <a:p>
            <a:r>
              <a:rPr lang="cy-GB" dirty="0"/>
              <a:t>Cymerwch ran yng Ngweithgaredd </a:t>
            </a:r>
            <a:r>
              <a:rPr lang="cy-GB" dirty="0" smtClean="0"/>
              <a:t>1 </a:t>
            </a:r>
            <a:r>
              <a:rPr lang="cy-GB" dirty="0"/>
              <a:t>i archwilio’r perthnasedd ar gyfer eich sector chi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0466"/>
            <a:ext cx="4038600" cy="3989040"/>
          </a:xfrm>
        </p:spPr>
        <p:txBody>
          <a:bodyPr/>
          <a:lstStyle/>
          <a:p>
            <a:r>
              <a:rPr lang="cy-GB" dirty="0"/>
              <a:t>Having </a:t>
            </a:r>
            <a:r>
              <a:rPr lang="cy-GB" dirty="0" err="1"/>
              <a:t>watched</a:t>
            </a:r>
            <a:r>
              <a:rPr lang="cy-GB" dirty="0"/>
              <a:t> the </a:t>
            </a:r>
            <a:r>
              <a:rPr lang="cy-GB" dirty="0" err="1"/>
              <a:t>Pearl</a:t>
            </a:r>
            <a:r>
              <a:rPr lang="cy-GB" dirty="0"/>
              <a:t>: </a:t>
            </a:r>
            <a:r>
              <a:rPr lang="cy-GB" dirty="0" err="1"/>
              <a:t>Introduction</a:t>
            </a:r>
            <a:r>
              <a:rPr lang="cy-GB" dirty="0"/>
              <a:t> to the UNCRC </a:t>
            </a:r>
            <a:r>
              <a:rPr lang="cy-GB" dirty="0" smtClean="0"/>
              <a:t>:</a:t>
            </a:r>
            <a:endParaRPr lang="cy-GB" dirty="0"/>
          </a:p>
          <a:p>
            <a:r>
              <a:rPr lang="cy-GB" dirty="0"/>
              <a:t>Engage in Activity </a:t>
            </a:r>
            <a:r>
              <a:rPr lang="cy-GB" dirty="0" smtClean="0"/>
              <a:t>1 </a:t>
            </a:r>
            <a:r>
              <a:rPr lang="cy-GB" dirty="0"/>
              <a:t>to explore the relevance to your own </a:t>
            </a:r>
            <a:r>
              <a:rPr lang="cy-GB" dirty="0" smtClean="0"/>
              <a:t>sector </a:t>
            </a:r>
            <a:endParaRPr lang="cy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0677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Safbwynt Cymru ar Hawliau Plant</a:t>
            </a:r>
            <a:br>
              <a:rPr lang="cy-GB" noProof="0" dirty="0" smtClean="0"/>
            </a:br>
            <a:r>
              <a:rPr lang="cy-GB" noProof="0" dirty="0" smtClean="0"/>
              <a:t>Wales </a:t>
            </a:r>
            <a:r>
              <a:rPr lang="cy-GB" noProof="0" dirty="0" err="1" smtClean="0"/>
              <a:t>Position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Children’s</a:t>
            </a:r>
            <a:r>
              <a:rPr lang="cy-GB" noProof="0" dirty="0" smtClean="0"/>
              <a:t> </a:t>
            </a:r>
            <a:r>
              <a:rPr lang="cy-GB" noProof="0" dirty="0" err="1" smtClean="0"/>
              <a:t>Rights</a:t>
            </a:r>
            <a:r>
              <a:rPr lang="cy-GB" noProof="0" dirty="0" smtClean="0"/>
              <a:t> </a:t>
            </a:r>
            <a:endParaRPr lang="cy-GB" noProof="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 smtClean="0"/>
              <a:t>Perlau Doethineb 2: Safbwynt Cymru ar Hawliau Plant</a:t>
            </a:r>
          </a:p>
          <a:p>
            <a:pPr marL="0" indent="0">
              <a:buNone/>
            </a:pPr>
            <a:endParaRPr lang="cy-GB" noProof="0" dirty="0" smtClean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 err="1" smtClean="0"/>
              <a:t>Pearls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Wisdom</a:t>
            </a:r>
            <a:r>
              <a:rPr lang="cy-GB" noProof="0" dirty="0" smtClean="0"/>
              <a:t> 2: Wales </a:t>
            </a:r>
            <a:r>
              <a:rPr lang="cy-GB" noProof="0" dirty="0" err="1" smtClean="0"/>
              <a:t>position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on</a:t>
            </a:r>
            <a:r>
              <a:rPr lang="cy-GB" noProof="0" dirty="0" smtClean="0"/>
              <a:t> </a:t>
            </a:r>
            <a:r>
              <a:rPr lang="cy-GB" noProof="0" dirty="0" err="1" smtClean="0"/>
              <a:t>Children’s</a:t>
            </a:r>
            <a:r>
              <a:rPr lang="cy-GB" noProof="0" dirty="0" smtClean="0"/>
              <a:t> </a:t>
            </a:r>
            <a:r>
              <a:rPr lang="cy-GB" noProof="0" dirty="0" err="1" smtClean="0"/>
              <a:t>Rights</a:t>
            </a:r>
            <a:r>
              <a:rPr lang="cy-GB" noProof="0" dirty="0" smtClean="0"/>
              <a:t>.</a:t>
            </a:r>
          </a:p>
          <a:p>
            <a:endParaRPr lang="cy-GB" noProof="0" dirty="0" smtClean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7910939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Safbwynt Cymru ar Hawliau Plant</a:t>
            </a:r>
            <a:br>
              <a:rPr lang="cy-GB" dirty="0"/>
            </a:br>
            <a:r>
              <a:rPr lang="cy-GB" dirty="0"/>
              <a:t>Wales </a:t>
            </a:r>
            <a:r>
              <a:rPr lang="cy-GB" dirty="0" err="1"/>
              <a:t>Position</a:t>
            </a:r>
            <a:r>
              <a:rPr lang="cy-GB" dirty="0"/>
              <a:t> </a:t>
            </a:r>
            <a:r>
              <a:rPr lang="cy-GB" dirty="0" err="1" smtClean="0"/>
              <a:t>Children’s</a:t>
            </a:r>
            <a:r>
              <a:rPr lang="cy-GB" dirty="0" smtClean="0"/>
              <a:t> </a:t>
            </a:r>
            <a:r>
              <a:rPr lang="cy-GB" dirty="0" err="1"/>
              <a:t>Rights</a:t>
            </a:r>
            <a:r>
              <a:rPr lang="cy-GB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Ar ôl gwylio’r fideo, trafodwch mewn grwpiau bach (</a:t>
            </a:r>
            <a:r>
              <a:rPr lang="cy-GB" dirty="0" smtClean="0"/>
              <a:t>A2)</a:t>
            </a:r>
          </a:p>
          <a:p>
            <a:endParaRPr lang="cy-GB" dirty="0"/>
          </a:p>
          <a:p>
            <a:pPr marL="914400" lvl="1" indent="-514350">
              <a:buAutoNum type="romanLcPeriod"/>
            </a:pPr>
            <a:r>
              <a:rPr lang="cy-GB" dirty="0"/>
              <a:t>sut mae cyd-destun y polisi yn berthnasol i’ch sector, </a:t>
            </a:r>
            <a:r>
              <a:rPr lang="cy-GB" dirty="0" smtClean="0"/>
              <a:t>a</a:t>
            </a:r>
          </a:p>
          <a:p>
            <a:pPr marL="914400" lvl="1" indent="-514350">
              <a:buAutoNum type="romanLcPeriod"/>
            </a:pPr>
            <a:r>
              <a:rPr lang="cy-GB" dirty="0" smtClean="0"/>
              <a:t>beth </a:t>
            </a:r>
            <a:r>
              <a:rPr lang="cy-GB" dirty="0" err="1"/>
              <a:t>allai’r</a:t>
            </a:r>
            <a:r>
              <a:rPr lang="cy-GB" dirty="0"/>
              <a:t> traweffaith fod ar eich arfer?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Having watched the video, discuss in small groups (</a:t>
            </a:r>
            <a:r>
              <a:rPr lang="cy-GB" dirty="0" smtClean="0"/>
              <a:t>A2) </a:t>
            </a:r>
          </a:p>
          <a:p>
            <a:endParaRPr lang="cy-GB" dirty="0"/>
          </a:p>
          <a:p>
            <a:pPr marL="971550" lvl="1" indent="-514350">
              <a:buFont typeface="+mj-lt"/>
              <a:buAutoNum type="romanLcPeriod"/>
            </a:pPr>
            <a:r>
              <a:rPr lang="cy-GB" dirty="0" err="1"/>
              <a:t>how</a:t>
            </a:r>
            <a:r>
              <a:rPr lang="cy-GB" dirty="0"/>
              <a:t> </a:t>
            </a:r>
            <a:r>
              <a:rPr lang="cy-GB" dirty="0" err="1"/>
              <a:t>this</a:t>
            </a:r>
            <a:r>
              <a:rPr lang="cy-GB" dirty="0"/>
              <a:t> </a:t>
            </a:r>
            <a:r>
              <a:rPr lang="cy-GB" dirty="0" err="1"/>
              <a:t>policy</a:t>
            </a:r>
            <a:r>
              <a:rPr lang="cy-GB" dirty="0"/>
              <a:t> </a:t>
            </a:r>
            <a:r>
              <a:rPr lang="cy-GB" dirty="0" err="1"/>
              <a:t>context</a:t>
            </a:r>
            <a:r>
              <a:rPr lang="cy-GB" dirty="0"/>
              <a:t> </a:t>
            </a:r>
            <a:r>
              <a:rPr lang="cy-GB" dirty="0" err="1"/>
              <a:t>relates</a:t>
            </a:r>
            <a:r>
              <a:rPr lang="cy-GB" dirty="0"/>
              <a:t> to </a:t>
            </a:r>
            <a:r>
              <a:rPr lang="cy-GB" dirty="0" err="1"/>
              <a:t>your</a:t>
            </a:r>
            <a:r>
              <a:rPr lang="cy-GB" dirty="0"/>
              <a:t> </a:t>
            </a:r>
            <a:r>
              <a:rPr lang="cy-GB" dirty="0" err="1"/>
              <a:t>own</a:t>
            </a:r>
            <a:r>
              <a:rPr lang="cy-GB" dirty="0"/>
              <a:t> sector </a:t>
            </a:r>
            <a:r>
              <a:rPr lang="cy-GB" dirty="0" err="1" smtClean="0"/>
              <a:t>and</a:t>
            </a:r>
            <a:endParaRPr lang="cy-GB" dirty="0"/>
          </a:p>
          <a:p>
            <a:pPr marL="971550" lvl="1" indent="-514350">
              <a:buFont typeface="+mj-lt"/>
              <a:buAutoNum type="romanLcPeriod"/>
            </a:pPr>
            <a:r>
              <a:rPr lang="cy-GB" dirty="0" err="1" smtClean="0"/>
              <a:t>what</a:t>
            </a:r>
            <a:r>
              <a:rPr lang="cy-GB" dirty="0" smtClean="0"/>
              <a:t> </a:t>
            </a:r>
            <a:r>
              <a:rPr lang="cy-GB" dirty="0" err="1"/>
              <a:t>could</a:t>
            </a:r>
            <a:r>
              <a:rPr lang="cy-GB" dirty="0"/>
              <a:t> be the </a:t>
            </a:r>
            <a:r>
              <a:rPr lang="cy-GB" dirty="0" err="1"/>
              <a:t>impact</a:t>
            </a:r>
            <a:r>
              <a:rPr lang="cy-GB" dirty="0"/>
              <a:t> </a:t>
            </a:r>
            <a:r>
              <a:rPr lang="cy-GB" dirty="0" err="1"/>
              <a:t>on</a:t>
            </a:r>
            <a:r>
              <a:rPr lang="cy-GB" dirty="0"/>
              <a:t>  </a:t>
            </a:r>
            <a:r>
              <a:rPr lang="cy-GB" dirty="0" err="1"/>
              <a:t>your</a:t>
            </a:r>
            <a:r>
              <a:rPr lang="cy-GB" dirty="0"/>
              <a:t> </a:t>
            </a:r>
            <a:r>
              <a:rPr lang="cy-GB" dirty="0" err="1"/>
              <a:t>practice</a:t>
            </a:r>
            <a:r>
              <a:rPr lang="cy-GB" dirty="0"/>
              <a:t>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4352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Erthygl 12 Cyfranogiad</a:t>
            </a:r>
            <a:br>
              <a:rPr lang="cy-GB" noProof="0" dirty="0" smtClean="0"/>
            </a:br>
            <a:r>
              <a:rPr lang="cy-GB" noProof="0" dirty="0" err="1" smtClean="0"/>
              <a:t>Article</a:t>
            </a:r>
            <a:r>
              <a:rPr lang="cy-GB" noProof="0" dirty="0" smtClean="0"/>
              <a:t> 12 </a:t>
            </a:r>
            <a:r>
              <a:rPr lang="cy-GB" noProof="0" dirty="0" err="1" smtClean="0"/>
              <a:t>Participation</a:t>
            </a:r>
            <a:r>
              <a:rPr lang="cy-GB" noProof="0" dirty="0" smtClean="0"/>
              <a:t> 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2264" y="2204864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 smtClean="0"/>
              <a:t>Perlau Doethineb 3: </a:t>
            </a:r>
          </a:p>
          <a:p>
            <a:pPr marL="0" indent="0">
              <a:buNone/>
            </a:pPr>
            <a:r>
              <a:rPr lang="cy-GB" noProof="0" dirty="0" smtClean="0"/>
              <a:t>Erthygl 12 Cyfranogiad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36926" y="2180506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 err="1" smtClean="0"/>
              <a:t>Pearls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Wisdom</a:t>
            </a:r>
            <a:r>
              <a:rPr lang="cy-GB" noProof="0" dirty="0" smtClean="0"/>
              <a:t> 3: </a:t>
            </a:r>
            <a:r>
              <a:rPr lang="cy-GB" noProof="0" dirty="0" err="1" smtClean="0"/>
              <a:t>Article</a:t>
            </a:r>
            <a:r>
              <a:rPr lang="cy-GB" noProof="0" dirty="0" smtClean="0"/>
              <a:t> 12 </a:t>
            </a:r>
            <a:r>
              <a:rPr lang="cy-GB" noProof="0" dirty="0" err="1" smtClean="0"/>
              <a:t>Participation</a:t>
            </a:r>
            <a:r>
              <a:rPr lang="cy-GB" noProof="0" dirty="0" smtClean="0"/>
              <a:t>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5237332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Imbalances of Power </a:t>
            </a:r>
            <a:r>
              <a:rPr lang="cy-GB" dirty="0"/>
              <a:t>Anghydbwysedd Grym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Gweithgarwch 5: Gorymdaith Grym </a:t>
            </a:r>
          </a:p>
          <a:p>
            <a:pPr lvl="1"/>
            <a:r>
              <a:rPr lang="cy-GB" dirty="0"/>
              <a:t>archwilio sut mae grwpiau gwahanol yn y gymdeithas yn profi anghydbwysedd grym o ran cynnal eu hawliau.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Activity 5: Power Walk </a:t>
            </a:r>
          </a:p>
          <a:p>
            <a:pPr lvl="1"/>
            <a:r>
              <a:rPr lang="en-GB" dirty="0"/>
              <a:t>examine how different groups in society </a:t>
            </a:r>
            <a:r>
              <a:rPr lang="en-GB" dirty="0" smtClean="0"/>
              <a:t>experience imbalances </a:t>
            </a:r>
            <a:r>
              <a:rPr lang="en-GB" dirty="0"/>
              <a:t>of power in having their rights upheld.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5705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420888"/>
            <a:ext cx="7772400" cy="1470025"/>
          </a:xfrm>
        </p:spPr>
        <p:txBody>
          <a:bodyPr>
            <a:noAutofit/>
          </a:bodyPr>
          <a:lstStyle/>
          <a:p>
            <a:pPr lvl="0">
              <a:spcBef>
                <a:spcPts val="0"/>
              </a:spcBef>
            </a:pPr>
            <a:r>
              <a:rPr lang="cy-GB" sz="3200" b="1" dirty="0">
                <a:solidFill>
                  <a:prstClr val="white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SESIWN RHAN B</a:t>
            </a:r>
            <a:br>
              <a:rPr lang="cy-GB" sz="3200" b="1" dirty="0">
                <a:solidFill>
                  <a:prstClr val="white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</a:br>
            <a:r>
              <a:rPr lang="cy-GB" sz="3200" dirty="0">
                <a:solidFill>
                  <a:schemeClr val="bg1"/>
                </a:solidFill>
              </a:rPr>
              <a:t>Gweithredu Hawliau Plant a Phobl Ifanc </a:t>
            </a:r>
            <a:r>
              <a:rPr lang="cy-GB" sz="3200" dirty="0" smtClean="0">
                <a:solidFill>
                  <a:schemeClr val="bg1"/>
                </a:solidFill>
              </a:rPr>
              <a:t/>
            </a:r>
            <a:br>
              <a:rPr lang="cy-GB" sz="3200" dirty="0" smtClean="0">
                <a:solidFill>
                  <a:schemeClr val="bg1"/>
                </a:solidFill>
              </a:rPr>
            </a:br>
            <a:r>
              <a:rPr lang="cy-GB" sz="3200" dirty="0" smtClean="0">
                <a:solidFill>
                  <a:schemeClr val="bg1"/>
                </a:solidFill>
              </a:rPr>
              <a:t/>
            </a:r>
            <a:br>
              <a:rPr lang="cy-GB" sz="3200" dirty="0" smtClean="0">
                <a:solidFill>
                  <a:schemeClr val="bg1"/>
                </a:solidFill>
              </a:rPr>
            </a:br>
            <a:r>
              <a:rPr lang="cy-GB" sz="3200" b="1" noProof="0" dirty="0" smtClean="0">
                <a:solidFill>
                  <a:schemeClr val="bg1"/>
                </a:solidFill>
              </a:rPr>
              <a:t>SESSION PART B</a:t>
            </a:r>
            <a:br>
              <a:rPr lang="cy-GB" sz="3200" b="1" noProof="0" dirty="0" smtClean="0">
                <a:solidFill>
                  <a:schemeClr val="bg1"/>
                </a:solidFill>
              </a:rPr>
            </a:br>
            <a:r>
              <a:rPr lang="cy-GB" sz="3200" noProof="0" dirty="0" err="1" smtClean="0">
                <a:solidFill>
                  <a:schemeClr val="bg1"/>
                </a:solidFill>
              </a:rPr>
              <a:t>Implementation</a:t>
            </a:r>
            <a:r>
              <a:rPr lang="cy-GB" sz="3200" noProof="0" dirty="0" smtClean="0">
                <a:solidFill>
                  <a:schemeClr val="bg1"/>
                </a:solidFill>
              </a:rPr>
              <a:t> of </a:t>
            </a:r>
            <a:r>
              <a:rPr lang="cy-GB" sz="3200" noProof="0" dirty="0" err="1" smtClean="0">
                <a:solidFill>
                  <a:schemeClr val="bg1"/>
                </a:solidFill>
              </a:rPr>
              <a:t>Children’s</a:t>
            </a:r>
            <a:r>
              <a:rPr lang="cy-GB" sz="3200" noProof="0" dirty="0" smtClean="0">
                <a:solidFill>
                  <a:schemeClr val="bg1"/>
                </a:solidFill>
              </a:rPr>
              <a:t> </a:t>
            </a:r>
            <a:r>
              <a:rPr lang="cy-GB" sz="3200" noProof="0" dirty="0" err="1" smtClean="0">
                <a:solidFill>
                  <a:schemeClr val="bg1"/>
                </a:solidFill>
              </a:rPr>
              <a:t>and</a:t>
            </a:r>
            <a:r>
              <a:rPr lang="cy-GB" sz="3200" noProof="0" dirty="0" smtClean="0">
                <a:solidFill>
                  <a:schemeClr val="bg1"/>
                </a:solidFill>
              </a:rPr>
              <a:t> Young </a:t>
            </a:r>
            <a:r>
              <a:rPr lang="cy-GB" sz="3200" noProof="0" dirty="0" err="1" smtClean="0">
                <a:solidFill>
                  <a:schemeClr val="bg1"/>
                </a:solidFill>
              </a:rPr>
              <a:t>People’s</a:t>
            </a:r>
            <a:r>
              <a:rPr lang="cy-GB" sz="3200" noProof="0" dirty="0" smtClean="0">
                <a:solidFill>
                  <a:schemeClr val="bg1"/>
                </a:solidFill>
              </a:rPr>
              <a:t> </a:t>
            </a:r>
            <a:r>
              <a:rPr lang="cy-GB" sz="3200" noProof="0" dirty="0" err="1" smtClean="0">
                <a:solidFill>
                  <a:schemeClr val="bg1"/>
                </a:solidFill>
              </a:rPr>
              <a:t>Rights</a:t>
            </a:r>
            <a:r>
              <a:rPr lang="cy-GB" sz="3200" noProof="0" dirty="0" smtClean="0">
                <a:solidFill>
                  <a:schemeClr val="bg1"/>
                </a:solidFill>
              </a:rPr>
              <a:t/>
            </a:r>
            <a:br>
              <a:rPr lang="cy-GB" sz="3200" noProof="0" dirty="0" smtClean="0">
                <a:solidFill>
                  <a:schemeClr val="bg1"/>
                </a:solidFill>
              </a:rPr>
            </a:br>
            <a:r>
              <a:rPr lang="cy-GB" sz="3200" noProof="0" dirty="0" smtClean="0">
                <a:solidFill>
                  <a:schemeClr val="bg1"/>
                </a:solidFill>
              </a:rPr>
              <a:t/>
            </a:r>
            <a:br>
              <a:rPr lang="cy-GB" sz="3200" noProof="0" dirty="0" smtClean="0">
                <a:solidFill>
                  <a:schemeClr val="bg1"/>
                </a:solidFill>
              </a:rPr>
            </a:br>
            <a:endParaRPr lang="cy-GB" sz="3200" noProof="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4941168"/>
            <a:ext cx="6400800" cy="1728191"/>
          </a:xfrm>
        </p:spPr>
        <p:txBody>
          <a:bodyPr>
            <a:normAutofit fontScale="85000" lnSpcReduction="20000"/>
          </a:bodyPr>
          <a:lstStyle/>
          <a:p>
            <a:r>
              <a:rPr lang="cy-GB" sz="3300" dirty="0">
                <a:solidFill>
                  <a:schemeClr val="bg1"/>
                </a:solidFill>
              </a:rPr>
              <a:t>Galluogi Hawliau Plant a Phobl Ifanc</a:t>
            </a:r>
          </a:p>
          <a:p>
            <a:r>
              <a:rPr lang="cy-GB" sz="3300" noProof="0" dirty="0" err="1" smtClean="0">
                <a:solidFill>
                  <a:schemeClr val="bg1"/>
                </a:solidFill>
              </a:rPr>
              <a:t>Enabling</a:t>
            </a:r>
            <a:r>
              <a:rPr lang="cy-GB" sz="3300" noProof="0" dirty="0" smtClean="0">
                <a:solidFill>
                  <a:schemeClr val="bg1"/>
                </a:solidFill>
              </a:rPr>
              <a:t> </a:t>
            </a:r>
            <a:r>
              <a:rPr lang="cy-GB" sz="3300" noProof="0" dirty="0" err="1" smtClean="0">
                <a:solidFill>
                  <a:schemeClr val="bg1"/>
                </a:solidFill>
              </a:rPr>
              <a:t>Children’s</a:t>
            </a:r>
            <a:r>
              <a:rPr lang="cy-GB" sz="3300" noProof="0" dirty="0" smtClean="0">
                <a:solidFill>
                  <a:schemeClr val="bg1"/>
                </a:solidFill>
              </a:rPr>
              <a:t> </a:t>
            </a:r>
            <a:r>
              <a:rPr lang="cy-GB" sz="3300" noProof="0" dirty="0" err="1" smtClean="0">
                <a:solidFill>
                  <a:schemeClr val="bg1"/>
                </a:solidFill>
              </a:rPr>
              <a:t>and</a:t>
            </a:r>
            <a:r>
              <a:rPr lang="cy-GB" sz="3300" noProof="0" dirty="0" smtClean="0">
                <a:solidFill>
                  <a:schemeClr val="bg1"/>
                </a:solidFill>
              </a:rPr>
              <a:t> Young </a:t>
            </a:r>
            <a:r>
              <a:rPr lang="cy-GB" sz="3300" noProof="0" dirty="0" err="1" smtClean="0">
                <a:solidFill>
                  <a:schemeClr val="bg1"/>
                </a:solidFill>
              </a:rPr>
              <a:t>People’s</a:t>
            </a:r>
            <a:r>
              <a:rPr lang="cy-GB" sz="3300" noProof="0" dirty="0" smtClean="0">
                <a:solidFill>
                  <a:schemeClr val="bg1"/>
                </a:solidFill>
              </a:rPr>
              <a:t> </a:t>
            </a:r>
            <a:r>
              <a:rPr lang="cy-GB" sz="3300" noProof="0" dirty="0" err="1" smtClean="0">
                <a:solidFill>
                  <a:schemeClr val="bg1"/>
                </a:solidFill>
              </a:rPr>
              <a:t>Rights</a:t>
            </a:r>
            <a:endParaRPr lang="cy-GB" sz="3300" noProof="0" dirty="0" smtClean="0">
              <a:solidFill>
                <a:schemeClr val="bg1"/>
              </a:solidFill>
            </a:endParaRPr>
          </a:p>
          <a:p>
            <a:r>
              <a:rPr lang="cy-GB" noProof="0" dirty="0" smtClean="0">
                <a:solidFill>
                  <a:schemeClr val="bg1"/>
                </a:solidFill>
              </a:rPr>
              <a:t>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2543047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Buddion a Rhwystrau</a:t>
            </a:r>
            <a:br>
              <a:rPr lang="cy-GB" noProof="0" dirty="0" smtClean="0"/>
            </a:br>
            <a:r>
              <a:rPr lang="cy-GB" noProof="0" dirty="0" err="1" smtClean="0"/>
              <a:t>Benefits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Barriers</a:t>
            </a:r>
            <a:r>
              <a:rPr lang="cy-GB" noProof="0" dirty="0" smtClean="0"/>
              <a:t> 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Perlau Doethineb 5:  buddion a rhwystrau galluogi plant a phobl ifanc i gael mynediad i’w hawliau yn eich sector: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 smtClean="0"/>
              <a:t>Pearls of Wisdom 4: Benefits and barriers of enabling children and young people to access their rights in your sector: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756581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Buddion a Rhwystrau</a:t>
            </a:r>
            <a:br>
              <a:rPr lang="cy-GB" dirty="0"/>
            </a:br>
            <a:r>
              <a:rPr lang="cy-GB" dirty="0" err="1"/>
              <a:t>Benefits</a:t>
            </a:r>
            <a:r>
              <a:rPr lang="cy-GB" dirty="0"/>
              <a:t> </a:t>
            </a:r>
            <a:r>
              <a:rPr lang="cy-GB" dirty="0" err="1"/>
              <a:t>and</a:t>
            </a:r>
            <a:r>
              <a:rPr lang="cy-GB" dirty="0"/>
              <a:t> </a:t>
            </a:r>
            <a:r>
              <a:rPr lang="cy-GB" dirty="0" err="1"/>
              <a:t>Barriers</a:t>
            </a:r>
            <a:r>
              <a:rPr lang="cy-GB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44824"/>
            <a:ext cx="4038600" cy="3989040"/>
          </a:xfrm>
        </p:spPr>
        <p:txBody>
          <a:bodyPr/>
          <a:lstStyle/>
          <a:p>
            <a:pPr marL="342900" lvl="1" indent="-342900">
              <a:buFont typeface="Arial" pitchFamily="34" charset="0"/>
              <a:buChar char="•"/>
            </a:pPr>
            <a:r>
              <a:rPr lang="cy-GB" dirty="0"/>
              <a:t>Ar ôl gwylio’r fideo, cymerwch ran yng Ngweithgaredd 5 i archwilio’r buddion a’r rhwystrau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2186" y="1844824"/>
            <a:ext cx="4038600" cy="3989040"/>
          </a:xfrm>
        </p:spPr>
        <p:txBody>
          <a:bodyPr/>
          <a:lstStyle/>
          <a:p>
            <a:pPr marL="342900" lvl="1" indent="-342900">
              <a:buFont typeface="Arial" pitchFamily="34" charset="0"/>
              <a:buChar char="•"/>
            </a:pPr>
            <a:r>
              <a:rPr lang="cy-GB" dirty="0"/>
              <a:t>Having watched the video, engage in Activity 4</a:t>
            </a:r>
            <a:r>
              <a:rPr lang="cy-GB" dirty="0" smtClean="0"/>
              <a:t> </a:t>
            </a:r>
            <a:r>
              <a:rPr lang="cy-GB" dirty="0"/>
              <a:t>to explore benefits and barriers </a:t>
            </a:r>
            <a:endParaRPr lang="cy-GB" dirty="0" smtClean="0"/>
          </a:p>
          <a:p>
            <a:pPr marL="0" lvl="1" indent="0">
              <a:buNone/>
            </a:pPr>
            <a:endParaRPr lang="cy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41861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Cysylltiadau: Adnoddau</a:t>
            </a:r>
            <a:br>
              <a:rPr lang="cy-GB" noProof="0" dirty="0" smtClean="0"/>
            </a:br>
            <a:r>
              <a:rPr lang="cy-GB" noProof="0" dirty="0" err="1" smtClean="0"/>
              <a:t>Links</a:t>
            </a:r>
            <a:r>
              <a:rPr lang="cy-GB" noProof="0" dirty="0" smtClean="0"/>
              <a:t> : Resources 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Fe fydd adnoddau ar gael o </a:t>
            </a:r>
          </a:p>
          <a:p>
            <a:pPr lvl="1"/>
            <a:r>
              <a:rPr lang="cy-GB" noProof="0" dirty="0" smtClean="0"/>
              <a:t>Wefan y Drindod Dewi Sant.</a:t>
            </a:r>
          </a:p>
          <a:p>
            <a:pPr lvl="1"/>
            <a:r>
              <a:rPr lang="en-GB" u="sng" dirty="0">
                <a:hlinkClick r:id="rId3"/>
              </a:rPr>
              <a:t>www.ydds.ac.uk/cy/ccuhp</a:t>
            </a:r>
            <a:r>
              <a:rPr lang="en-GB" dirty="0"/>
              <a:t> </a:t>
            </a:r>
            <a:endParaRPr lang="cy-GB" noProof="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Resources </a:t>
            </a:r>
            <a:r>
              <a:rPr lang="cy-GB" noProof="0" dirty="0" err="1" smtClean="0"/>
              <a:t>will</a:t>
            </a:r>
            <a:r>
              <a:rPr lang="cy-GB" noProof="0" dirty="0" smtClean="0"/>
              <a:t> be </a:t>
            </a:r>
            <a:r>
              <a:rPr lang="cy-GB" noProof="0" dirty="0" err="1" smtClean="0"/>
              <a:t>available</a:t>
            </a:r>
            <a:r>
              <a:rPr lang="cy-GB" noProof="0" dirty="0" smtClean="0"/>
              <a:t> </a:t>
            </a:r>
            <a:r>
              <a:rPr lang="cy-GB" noProof="0" dirty="0" err="1" smtClean="0"/>
              <a:t>from</a:t>
            </a:r>
            <a:r>
              <a:rPr lang="cy-GB" noProof="0" dirty="0" smtClean="0"/>
              <a:t>: </a:t>
            </a:r>
          </a:p>
          <a:p>
            <a:pPr lvl="1"/>
            <a:r>
              <a:rPr lang="cy-GB" noProof="0" dirty="0" smtClean="0"/>
              <a:t>UWTSD </a:t>
            </a:r>
            <a:r>
              <a:rPr lang="cy-GB" noProof="0" dirty="0" err="1" smtClean="0"/>
              <a:t>website</a:t>
            </a:r>
            <a:endParaRPr lang="cy-GB" noProof="0" dirty="0" smtClean="0"/>
          </a:p>
          <a:p>
            <a:pPr lvl="1"/>
            <a:r>
              <a:rPr lang="cy-GB" b="1" i="1" dirty="0" smtClean="0">
                <a:hlinkClick r:id="rId4"/>
              </a:rPr>
              <a:t>http</a:t>
            </a:r>
            <a:r>
              <a:rPr lang="cy-GB" b="1" i="1" dirty="0">
                <a:hlinkClick r:id="rId4"/>
              </a:rPr>
              <a:t>://www.uwtsd.ac.uk/uncrc</a:t>
            </a:r>
            <a:r>
              <a:rPr lang="cy-GB" b="1" i="1" dirty="0" smtClean="0">
                <a:hlinkClick r:id="rId4"/>
              </a:rPr>
              <a:t>/</a:t>
            </a:r>
            <a:r>
              <a:rPr lang="cy-GB" b="1" i="1" dirty="0" smtClean="0"/>
              <a:t> </a:t>
            </a:r>
            <a:endParaRPr lang="cy-GB" b="1" i="1" noProof="0" dirty="0" smtClean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4236263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GB" dirty="0" err="1" smtClean="0"/>
              <a:t>Addewid</a:t>
            </a:r>
            <a:r>
              <a:rPr lang="en-GB" dirty="0" smtClean="0"/>
              <a:t>: </a:t>
            </a:r>
            <a:r>
              <a:rPr lang="en-GB" dirty="0" err="1" smtClean="0"/>
              <a:t>Gweithredoedd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Pledge: Actions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cardiau</a:t>
            </a:r>
            <a:r>
              <a:rPr lang="en-GB" dirty="0" smtClean="0"/>
              <a:t> </a:t>
            </a:r>
            <a:r>
              <a:rPr lang="en-GB" dirty="0" err="1" smtClean="0"/>
              <a:t>Addewid</a:t>
            </a:r>
            <a:r>
              <a:rPr lang="en-GB" dirty="0" smtClean="0"/>
              <a:t> a </a:t>
            </a:r>
            <a:r>
              <a:rPr lang="en-GB" dirty="0" err="1" smtClean="0"/>
              <a:t>ddarperir</a:t>
            </a:r>
            <a:r>
              <a:rPr lang="en-GB" dirty="0" smtClean="0"/>
              <a:t>, </a:t>
            </a:r>
            <a:r>
              <a:rPr lang="en-GB" dirty="0" err="1" smtClean="0"/>
              <a:t>meddyliwch</a:t>
            </a:r>
            <a:r>
              <a:rPr lang="en-GB" dirty="0" smtClean="0"/>
              <a:t> am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allech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alluogi</a:t>
            </a:r>
            <a:r>
              <a:rPr lang="en-GB" dirty="0" smtClean="0"/>
              <a:t> </a:t>
            </a:r>
            <a:r>
              <a:rPr lang="en-GB" dirty="0" err="1" smtClean="0"/>
              <a:t>Hawliau</a:t>
            </a:r>
            <a:r>
              <a:rPr lang="en-GB" dirty="0" smtClean="0"/>
              <a:t> Plant / </a:t>
            </a:r>
            <a:r>
              <a:rPr lang="en-GB" dirty="0" err="1" smtClean="0"/>
              <a:t>Pobl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cyd-destun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hun</a:t>
            </a:r>
            <a:r>
              <a:rPr lang="en-GB" dirty="0" smtClean="0"/>
              <a:t>…..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noFill/>
        </p:spPr>
        <p:txBody>
          <a:bodyPr>
            <a:normAutofit/>
          </a:bodyPr>
          <a:lstStyle/>
          <a:p>
            <a:r>
              <a:rPr lang="en-GB" dirty="0" smtClean="0"/>
              <a:t>On the Pledge cards provided consider what you may do to enable Children’s/ Young People’s Rights in your own context…..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3129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2006/metadata/properties"/>
    <ds:schemaRef ds:uri="http://schemas.openxmlformats.org/package/2006/metadata/core-properties"/>
    <ds:schemaRef ds:uri="303dbf9b-b85b-46a0-94f1-894078c07ecd"/>
    <ds:schemaRef ds:uri="http://schemas.microsoft.com/office/infopath/2007/PartnerControls"/>
    <ds:schemaRef ds:uri="http://purl.org/dc/dcmitype/"/>
    <ds:schemaRef ds:uri="http://purl.org/dc/elements/1.1/"/>
    <ds:schemaRef ds:uri="http://schemas.microsoft.com/office/2006/documentManagement/typ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2032</TotalTime>
  <Words>1029</Words>
  <Application>Microsoft Office PowerPoint</Application>
  <PresentationFormat>On-screen Show (4:3)</PresentationFormat>
  <Paragraphs>135</Paragraphs>
  <Slides>19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Myriad Pro</vt:lpstr>
      <vt:lpstr>Times New Roman</vt:lpstr>
      <vt:lpstr>20140311PresentationUWTSDTemplate</vt:lpstr>
      <vt:lpstr> Confensiwn y Cenhedloedd Unedig ar Hawliau'r Plentyn (CCUHP)   United Nations Convention on the Rights of the Child (UNCRC)     </vt:lpstr>
      <vt:lpstr>Croeso Welcome  </vt:lpstr>
      <vt:lpstr>Dyletswydd LlC / WG Duty</vt:lpstr>
      <vt:lpstr>CCUHP UNCRC </vt:lpstr>
      <vt:lpstr>Cynllun y Sesiwn Session Plan</vt:lpstr>
      <vt:lpstr>Nod y Sesiwn Aim of Session </vt:lpstr>
      <vt:lpstr>Disgwyliadau Expectations </vt:lpstr>
      <vt:lpstr> </vt:lpstr>
      <vt:lpstr>Cyflwyno CCUHP Introducing the UNCRC </vt:lpstr>
      <vt:lpstr>Cyflwyno CCUHP Introducing the UNCRC </vt:lpstr>
      <vt:lpstr>Safbwynt Cymru ar Hawliau Plant Wales Position Children’s Rights </vt:lpstr>
      <vt:lpstr>Safbwynt Cymru ar Hawliau Plant Wales Position Children’s Rights </vt:lpstr>
      <vt:lpstr>Erthygl 12 Cyfranogiad Article 12 Participation </vt:lpstr>
      <vt:lpstr>Imbalances of Power Anghydbwysedd Grym</vt:lpstr>
      <vt:lpstr>SESIWN RHAN B Gweithredu Hawliau Plant a Phobl Ifanc   SESSION PART B Implementation of Children’s and Young People’s Rights  </vt:lpstr>
      <vt:lpstr>Buddion a Rhwystrau Benefits and Barriers </vt:lpstr>
      <vt:lpstr>Buddion a Rhwystrau Benefits and Barriers </vt:lpstr>
      <vt:lpstr>Cysylltiadau: Adnoddau Links : Resources </vt:lpstr>
      <vt:lpstr>Addewid: Gweithredoedd Pledge: Actions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Nicola Welton</cp:lastModifiedBy>
  <cp:revision>88</cp:revision>
  <cp:lastPrinted>2018-02-13T10:02:54Z</cp:lastPrinted>
  <dcterms:created xsi:type="dcterms:W3CDTF">2015-04-14T15:21:28Z</dcterms:created>
  <dcterms:modified xsi:type="dcterms:W3CDTF">2019-04-01T12:49:17Z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