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95" r:id="rId4"/>
    <p:sldId id="297" r:id="rId5"/>
    <p:sldId id="281" r:id="rId6"/>
    <p:sldId id="298" r:id="rId7"/>
    <p:sldId id="282" r:id="rId8"/>
    <p:sldId id="302" r:id="rId9"/>
    <p:sldId id="303" r:id="rId10"/>
    <p:sldId id="301" r:id="rId11"/>
    <p:sldId id="286" r:id="rId12"/>
    <p:sldId id="287" r:id="rId13"/>
    <p:sldId id="291" r:id="rId14"/>
    <p:sldId id="290" r:id="rId15"/>
    <p:sldId id="300" r:id="rId16"/>
    <p:sldId id="305" r:id="rId17"/>
    <p:sldId id="306" r:id="rId18"/>
    <p:sldId id="30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4" autoAdjust="0"/>
    <p:restoredTop sz="94660"/>
  </p:normalViewPr>
  <p:slideViewPr>
    <p:cSldViewPr>
      <p:cViewPr varScale="1">
        <p:scale>
          <a:sx n="108" d="100"/>
          <a:sy n="108" d="100"/>
        </p:scale>
        <p:origin x="88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446F4F-15E8-4AD2-907F-BB6B43BFFF9D}" type="datetimeFigureOut">
              <a:rPr lang="en-GB" smtClean="0"/>
              <a:pPr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87726D8-FE36-40E3-B6C9-28748367083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"/><Relationship Id="rId2" Type="http://schemas.openxmlformats.org/officeDocument/2006/relationships/image" Target="../media/image24.t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5256656"/>
            <a:ext cx="7848872" cy="1556720"/>
          </a:xfrm>
        </p:spPr>
        <p:txBody>
          <a:bodyPr>
            <a:normAutofit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3400631"/>
            <a:ext cx="7704856" cy="1252505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Burials from Chalcolithic Cyprus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FE6215-B745-4E2A-90EC-8A86FAB184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20688"/>
            <a:ext cx="5693571" cy="305826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map_neo_chal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9512" y="839528"/>
            <a:ext cx="8820472" cy="5857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Chalcolithic Cyprus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8157592" cy="201622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CC"/>
                </a:solidFill>
              </a:rPr>
              <a:t>Early Chalcolithic: c.4000-3500 BC</a:t>
            </a:r>
          </a:p>
          <a:p>
            <a:r>
              <a:rPr lang="en-GB" sz="2400" dirty="0">
                <a:solidFill>
                  <a:srgbClr val="0000CC"/>
                </a:solidFill>
              </a:rPr>
              <a:t>Middle Chalcolithic: 3500-2700 BC</a:t>
            </a:r>
          </a:p>
          <a:p>
            <a:r>
              <a:rPr lang="en-GB" sz="2400" dirty="0">
                <a:solidFill>
                  <a:srgbClr val="0000CC"/>
                </a:solidFill>
              </a:rPr>
              <a:t>Late Chalcolithic: c.2700-2400 BC</a:t>
            </a:r>
          </a:p>
          <a:p>
            <a:endParaRPr lang="en-GB" sz="2400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map_neo_chal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9512" y="839528"/>
            <a:ext cx="8820472" cy="5857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Chalcolithic Cyprus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8157592" cy="201622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CC"/>
                </a:solidFill>
              </a:rPr>
              <a:t>Large villages (up to 10 hectares)</a:t>
            </a:r>
          </a:p>
          <a:p>
            <a:r>
              <a:rPr lang="en-GB" sz="2400" dirty="0">
                <a:solidFill>
                  <a:srgbClr val="0000CC"/>
                </a:solidFill>
              </a:rPr>
              <a:t>Limited copper production; farming economy</a:t>
            </a:r>
          </a:p>
          <a:p>
            <a:r>
              <a:rPr lang="en-GB" sz="2400" dirty="0">
                <a:solidFill>
                  <a:srgbClr val="0000CC"/>
                </a:solidFill>
              </a:rPr>
              <a:t>Largely isolated from East Mediterranean until </a:t>
            </a:r>
            <a:r>
              <a:rPr lang="en-GB" sz="2400" dirty="0" err="1">
                <a:solidFill>
                  <a:srgbClr val="0000CC"/>
                </a:solidFill>
              </a:rPr>
              <a:t>LChal</a:t>
            </a:r>
            <a:endParaRPr lang="en-GB" sz="2400" dirty="0">
              <a:solidFill>
                <a:srgbClr val="0000CC"/>
              </a:solidFill>
            </a:endParaRPr>
          </a:p>
          <a:p>
            <a:endParaRPr lang="en-GB" sz="2400" dirty="0">
              <a:solidFill>
                <a:srgbClr val="0000CC"/>
              </a:solidFill>
            </a:endParaRPr>
          </a:p>
          <a:p>
            <a:endParaRPr lang="en-GB" sz="2400" dirty="0">
              <a:solidFill>
                <a:srgbClr val="0000CC"/>
              </a:solidFill>
            </a:endParaRPr>
          </a:p>
        </p:txBody>
      </p:sp>
      <p:pic>
        <p:nvPicPr>
          <p:cNvPr id="5" name="Picture 4" descr="lemba1">
            <a:extLst>
              <a:ext uri="{FF2B5EF4-FFF2-40B4-BE49-F238E27FC236}">
                <a16:creationId xmlns:a16="http://schemas.microsoft.com/office/drawing/2014/main" id="{76D13D83-F387-4A60-9EA6-111FCE2E2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lum bright="-20000" contrast="-20000"/>
          </a:blip>
          <a:srcRect/>
          <a:stretch>
            <a:fillRect/>
          </a:stretch>
        </p:blipFill>
        <p:spPr bwMode="auto">
          <a:xfrm>
            <a:off x="4382424" y="3573017"/>
            <a:ext cx="4275776" cy="2841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753AF6-F4AA-4436-B1DB-9421016CB30F}"/>
              </a:ext>
            </a:extLst>
          </p:cNvPr>
          <p:cNvSpPr txBox="1"/>
          <p:nvPr/>
        </p:nvSpPr>
        <p:spPr>
          <a:xfrm>
            <a:off x="4572000" y="3698682"/>
            <a:ext cx="2643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View over </a:t>
            </a:r>
            <a:r>
              <a:rPr lang="en-GB" dirty="0" err="1"/>
              <a:t>Lemba</a:t>
            </a:r>
            <a:r>
              <a:rPr lang="en-GB" dirty="0"/>
              <a:t> </a:t>
            </a:r>
            <a:r>
              <a:rPr lang="en-GB" i="1" dirty="0" err="1"/>
              <a:t>Lakkous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56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BE58E-2D8C-4B0D-8DEE-ED37FD210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Chalcolithic Period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8C383-9BFD-41AE-85B5-A5788CA377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08512" cy="500479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Sites: extensively pitted &amp; lack of standing architectural remains</a:t>
            </a:r>
          </a:p>
          <a:p>
            <a:r>
              <a:rPr lang="en-GB" sz="2400" dirty="0"/>
              <a:t>Burials: very limited &amp; no formalised funerary location</a:t>
            </a:r>
          </a:p>
          <a:p>
            <a:r>
              <a:rPr lang="en-GB" sz="2400" dirty="0" err="1"/>
              <a:t>Kissonerga</a:t>
            </a:r>
            <a:r>
              <a:rPr lang="en-GB" sz="2400" dirty="0"/>
              <a:t> </a:t>
            </a:r>
            <a:r>
              <a:rPr lang="en-GB" sz="2400" dirty="0" err="1"/>
              <a:t>Mylouthkia</a:t>
            </a:r>
            <a:r>
              <a:rPr lang="en-GB" sz="2400" dirty="0"/>
              <a:t>:</a:t>
            </a:r>
          </a:p>
          <a:p>
            <a:pPr lvl="1"/>
            <a:r>
              <a:rPr lang="en-GB" sz="2000" dirty="0"/>
              <a:t>2 disarticulated skeletons placed in a pit  with deer bones, domestic refuse, figurine fragments</a:t>
            </a:r>
          </a:p>
          <a:p>
            <a:r>
              <a:rPr lang="en-GB" sz="2400" dirty="0"/>
              <a:t>Kalavasos </a:t>
            </a:r>
            <a:r>
              <a:rPr lang="en-GB" sz="2400" dirty="0" err="1"/>
              <a:t>Ayious</a:t>
            </a:r>
            <a:r>
              <a:rPr lang="en-GB" sz="2400" dirty="0"/>
              <a:t>: some disarticulated human remains</a:t>
            </a:r>
          </a:p>
          <a:p>
            <a:pPr lvl="1"/>
            <a:r>
              <a:rPr lang="en-GB" sz="2000" dirty="0"/>
              <a:t>Incomplete, disturbed skeleton of young child placed in a shallow depression</a:t>
            </a:r>
          </a:p>
          <a:p>
            <a:pPr lvl="1"/>
            <a:r>
              <a:rPr lang="en-GB" sz="2000" dirty="0"/>
              <a:t>2 cranial fragments of an adult found on a surface</a:t>
            </a:r>
          </a:p>
          <a:p>
            <a:pPr lvl="1"/>
            <a:r>
              <a:rPr lang="en-GB" sz="2000" dirty="0"/>
              <a:t>Child’s teeth in a pit</a:t>
            </a:r>
          </a:p>
          <a:p>
            <a:pPr lvl="1"/>
            <a:endParaRPr lang="en-GB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415B58-3937-4BB1-BD2E-31D2038B0B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76872"/>
            <a:ext cx="3865724" cy="2852904"/>
          </a:xfrm>
          <a:ln w="38100"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62A826-5252-452C-9B7E-62BB0B82CA17}"/>
              </a:ext>
            </a:extLst>
          </p:cNvPr>
          <p:cNvSpPr txBox="1"/>
          <p:nvPr/>
        </p:nvSpPr>
        <p:spPr>
          <a:xfrm>
            <a:off x="6588224" y="5229200"/>
            <a:ext cx="1811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Kalavasos </a:t>
            </a:r>
            <a:r>
              <a:rPr lang="en-GB" i="1" dirty="0" err="1"/>
              <a:t>Ayious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7365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Middle Chalcolithic Ideology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r>
              <a:rPr lang="en-GB" sz="2400" dirty="0"/>
              <a:t>Island-wide symbolic system with strong funerary connotations</a:t>
            </a:r>
          </a:p>
          <a:p>
            <a:r>
              <a:rPr lang="en-GB" sz="2400" dirty="0"/>
              <a:t>Large  stone figures </a:t>
            </a:r>
          </a:p>
          <a:p>
            <a:pPr lvl="1"/>
            <a:r>
              <a:rPr lang="en-GB" sz="2000" dirty="0"/>
              <a:t>Hand held figures: stone, </a:t>
            </a:r>
            <a:r>
              <a:rPr lang="en-GB" sz="2000" dirty="0" err="1"/>
              <a:t>picrolite</a:t>
            </a:r>
            <a:r>
              <a:rPr lang="en-GB" sz="2000" dirty="0"/>
              <a:t>, ceramic</a:t>
            </a:r>
          </a:p>
          <a:p>
            <a:pPr lvl="1"/>
            <a:r>
              <a:rPr lang="en-GB" sz="2000" dirty="0"/>
              <a:t>Personal adornment</a:t>
            </a:r>
          </a:p>
          <a:p>
            <a:r>
              <a:rPr lang="en-GB" sz="2400" dirty="0"/>
              <a:t>Emphasis on female fertility (or ambiguity?)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80111" y="6190844"/>
            <a:ext cx="17379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Picrolite figure</a:t>
            </a:r>
          </a:p>
        </p:txBody>
      </p:sp>
      <p:pic>
        <p:nvPicPr>
          <p:cNvPr id="9" name="Picture 7" descr="yialia figurine">
            <a:extLst>
              <a:ext uri="{FF2B5EF4-FFF2-40B4-BE49-F238E27FC236}">
                <a16:creationId xmlns:a16="http://schemas.microsoft.com/office/drawing/2014/main" id="{373AA490-E60F-4AFE-B950-7D1F3062542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1" y="1773936"/>
            <a:ext cx="3139509" cy="4309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24093-20C9-4924-A727-8A7398F16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Spatial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5E9D2-FF62-4250-B578-AFD8FE4DF7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Age related differences:</a:t>
            </a:r>
          </a:p>
          <a:p>
            <a:pPr lvl="1"/>
            <a:r>
              <a:rPr lang="en-GB" dirty="0"/>
              <a:t>Some burials in settlements, primarily infants</a:t>
            </a:r>
          </a:p>
          <a:p>
            <a:pPr lvl="1"/>
            <a:r>
              <a:rPr lang="en-GB" dirty="0"/>
              <a:t>Some burials in cemeteries, primarily adults</a:t>
            </a:r>
          </a:p>
        </p:txBody>
      </p:sp>
      <p:pic>
        <p:nvPicPr>
          <p:cNvPr id="5" name="Picture 5" descr="vathyrkakas">
            <a:extLst>
              <a:ext uri="{FF2B5EF4-FFF2-40B4-BE49-F238E27FC236}">
                <a16:creationId xmlns:a16="http://schemas.microsoft.com/office/drawing/2014/main" id="{8E050DF5-D26B-45FA-B44D-B3857C432DF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116806"/>
            <a:ext cx="3654407" cy="5489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029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Burial Practices (Adults)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sz="2400" dirty="0"/>
              <a:t>Shaft tombs</a:t>
            </a:r>
          </a:p>
          <a:p>
            <a:r>
              <a:rPr lang="en-GB" sz="2400" dirty="0"/>
              <a:t>Up to 14 burials in a tomb</a:t>
            </a:r>
          </a:p>
          <a:p>
            <a:r>
              <a:rPr lang="en-GB" sz="2400" dirty="0"/>
              <a:t>Multi-phased ritual</a:t>
            </a:r>
          </a:p>
          <a:p>
            <a:r>
              <a:rPr lang="en-GB" sz="2400" dirty="0"/>
              <a:t>Primary burial contracted on right side</a:t>
            </a:r>
          </a:p>
          <a:p>
            <a:r>
              <a:rPr lang="en-GB" sz="2400" dirty="0"/>
              <a:t>Secondary burials:</a:t>
            </a:r>
          </a:p>
          <a:p>
            <a:pPr lvl="1"/>
            <a:r>
              <a:rPr lang="en-GB" sz="2000" dirty="0"/>
              <a:t>Post-cranial remains bundled against tomb wall</a:t>
            </a:r>
          </a:p>
          <a:p>
            <a:pPr lvl="1"/>
            <a:r>
              <a:rPr lang="en-GB" sz="2000" dirty="0"/>
              <a:t>Maintained integrity of individual</a:t>
            </a:r>
          </a:p>
          <a:p>
            <a:pPr lvl="1"/>
            <a:r>
              <a:rPr lang="en-GB" sz="2000" dirty="0"/>
              <a:t>Skull placed on top of bundle</a:t>
            </a:r>
          </a:p>
          <a:p>
            <a:r>
              <a:rPr lang="en-GB" sz="2400" dirty="0"/>
              <a:t>Final burial left in situ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B21DB5E-22C5-4BC9-8762-F927E2435D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418" y="1138130"/>
            <a:ext cx="3165280" cy="252028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1E9E389-4FD3-47B9-91C0-53F829CBBB6A}"/>
              </a:ext>
            </a:extLst>
          </p:cNvPr>
          <p:cNvSpPr txBox="1"/>
          <p:nvPr/>
        </p:nvSpPr>
        <p:spPr>
          <a:xfrm>
            <a:off x="5448418" y="3716512"/>
            <a:ext cx="3105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Grave at </a:t>
            </a:r>
            <a:r>
              <a:rPr lang="en-GB" dirty="0" err="1"/>
              <a:t>Souskiou</a:t>
            </a:r>
            <a:r>
              <a:rPr lang="en-GB" dirty="0"/>
              <a:t> </a:t>
            </a:r>
            <a:r>
              <a:rPr lang="en-GB" i="1" dirty="0" err="1"/>
              <a:t>Vathyrkakas</a:t>
            </a:r>
            <a:endParaRPr lang="en-GB" dirty="0"/>
          </a:p>
        </p:txBody>
      </p:sp>
      <p:pic>
        <p:nvPicPr>
          <p:cNvPr id="6" name="Picture 9" descr="souskiou_T21">
            <a:extLst>
              <a:ext uri="{FF2B5EF4-FFF2-40B4-BE49-F238E27FC236}">
                <a16:creationId xmlns:a16="http://schemas.microsoft.com/office/drawing/2014/main" id="{6B71F418-E78C-419C-B5D2-18036E90F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364087" y="4158989"/>
            <a:ext cx="2592289" cy="25466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7FC-DFF7-439F-982B-516786343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Lemba</a:t>
            </a:r>
            <a:r>
              <a:rPr lang="en-GB" dirty="0"/>
              <a:t> Building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A4973-FB2E-42CF-B58A-9BE42B8B1E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104456" cy="4623816"/>
          </a:xfrm>
        </p:spPr>
        <p:txBody>
          <a:bodyPr>
            <a:normAutofit/>
          </a:bodyPr>
          <a:lstStyle/>
          <a:p>
            <a:r>
              <a:rPr lang="en-GB" sz="2400" dirty="0"/>
              <a:t>Specialised funerary function?</a:t>
            </a:r>
          </a:p>
          <a:p>
            <a:pPr lvl="1"/>
            <a:r>
              <a:rPr lang="en-GB" sz="2000" dirty="0"/>
              <a:t>Prominent position on the edge of the terrace 100m from habitation area</a:t>
            </a:r>
          </a:p>
          <a:p>
            <a:pPr lvl="1"/>
            <a:r>
              <a:rPr lang="en-GB" sz="2000" dirty="0"/>
              <a:t>Concentration of burials immediate to north</a:t>
            </a:r>
          </a:p>
          <a:p>
            <a:pPr lvl="1"/>
            <a:r>
              <a:rPr lang="en-GB" sz="2000" dirty="0"/>
              <a:t>2 burials placed against the walls</a:t>
            </a:r>
            <a:endParaRPr lang="en-GB" sz="2400" dirty="0"/>
          </a:p>
        </p:txBody>
      </p:sp>
      <p:pic>
        <p:nvPicPr>
          <p:cNvPr id="5" name="Content Placeholder 9" descr="lemba_bldg1.tif">
            <a:extLst>
              <a:ext uri="{FF2B5EF4-FFF2-40B4-BE49-F238E27FC236}">
                <a16:creationId xmlns:a16="http://schemas.microsoft.com/office/drawing/2014/main" id="{060EF468-AC51-4301-A383-A8FC90F2E5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427984" y="2204864"/>
            <a:ext cx="4539985" cy="288032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F35D7701-D313-4BAC-8ADC-6816C53E45AE}"/>
              </a:ext>
            </a:extLst>
          </p:cNvPr>
          <p:cNvSpPr/>
          <p:nvPr/>
        </p:nvSpPr>
        <p:spPr>
          <a:xfrm>
            <a:off x="5796136" y="2303798"/>
            <a:ext cx="864096" cy="693154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7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7FC-DFF7-439F-982B-516786343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Lemba</a:t>
            </a:r>
            <a:r>
              <a:rPr lang="en-GB" dirty="0"/>
              <a:t> Building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A4973-FB2E-42CF-B58A-9BE42B8B1E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806729"/>
            <a:ext cx="4254624" cy="4623816"/>
          </a:xfrm>
        </p:spPr>
        <p:txBody>
          <a:bodyPr>
            <a:normAutofit/>
          </a:bodyPr>
          <a:lstStyle/>
          <a:p>
            <a:r>
              <a:rPr lang="en-GB" sz="2400" dirty="0"/>
              <a:t>Special finds reiterate potential ceremonial aspect of building:</a:t>
            </a:r>
          </a:p>
          <a:p>
            <a:pPr lvl="1"/>
            <a:r>
              <a:rPr lang="en-GB" sz="2000" dirty="0"/>
              <a:t>Limestone figurine</a:t>
            </a:r>
          </a:p>
          <a:p>
            <a:pPr lvl="1"/>
            <a:r>
              <a:rPr lang="en-GB" sz="2000" dirty="0"/>
              <a:t>Large quantities of Red on White pottery: storage jars, bowls and flasks</a:t>
            </a:r>
          </a:p>
          <a:p>
            <a:pPr lvl="1"/>
            <a:r>
              <a:rPr lang="en-GB" sz="2000" dirty="0"/>
              <a:t>Cache of stone axes</a:t>
            </a:r>
          </a:p>
          <a:p>
            <a:r>
              <a:rPr lang="en-GB" sz="2400" dirty="0"/>
              <a:t>Food preparation and consumption (feasting?)</a:t>
            </a:r>
          </a:p>
          <a:p>
            <a:r>
              <a:rPr lang="en-GB" sz="2400" dirty="0"/>
              <a:t>Related to birthing ideology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04F4A0-628C-4915-9BEF-02C7960DD81F}"/>
              </a:ext>
            </a:extLst>
          </p:cNvPr>
          <p:cNvSpPr txBox="1"/>
          <p:nvPr/>
        </p:nvSpPr>
        <p:spPr>
          <a:xfrm>
            <a:off x="7668344" y="6028420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Mabel</a:t>
            </a:r>
          </a:p>
        </p:txBody>
      </p:sp>
      <p:pic>
        <p:nvPicPr>
          <p:cNvPr id="9" name="Picture 4" descr="mabel">
            <a:extLst>
              <a:ext uri="{FF2B5EF4-FFF2-40B4-BE49-F238E27FC236}">
                <a16:creationId xmlns:a16="http://schemas.microsoft.com/office/drawing/2014/main" id="{C1BF3F0F-F555-4908-BC17-001411DBA6B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436096" y="620688"/>
            <a:ext cx="3250704" cy="5311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2418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D949B-D08C-426B-A4FF-7276E8730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pic>
        <p:nvPicPr>
          <p:cNvPr id="5" name="Content Placeholder 8" descr="RoW bottle">
            <a:extLst>
              <a:ext uri="{FF2B5EF4-FFF2-40B4-BE49-F238E27FC236}">
                <a16:creationId xmlns:a16="http://schemas.microsoft.com/office/drawing/2014/main" id="{B44A12E4-BC31-4272-863D-626276144DE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213476" y="1809056"/>
            <a:ext cx="249852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EBB40943-B931-4F2D-825C-16DBF14A226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35" y="3258385"/>
            <a:ext cx="2171608" cy="327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AEFFF35-0822-4BC6-91F1-F2D42C44D8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951" y="4008444"/>
            <a:ext cx="335847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502E6EE9-CFA6-44F7-9E49-55D4751400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314" y="188640"/>
            <a:ext cx="2548037" cy="35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43313E-F6AE-4887-A91A-5F63A5262FF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275790"/>
            <a:ext cx="2852288" cy="155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425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Birthing Ideology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56704"/>
            <a:ext cx="4752528" cy="501768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Dentalium necklace with picrolite pendant</a:t>
            </a:r>
          </a:p>
          <a:p>
            <a:pPr lvl="1"/>
            <a:r>
              <a:rPr lang="en-GB" dirty="0"/>
              <a:t>Gender/age associations</a:t>
            </a:r>
          </a:p>
          <a:p>
            <a:pPr lvl="1"/>
            <a:r>
              <a:rPr lang="en-GB" dirty="0"/>
              <a:t>Use-wear analysis</a:t>
            </a:r>
          </a:p>
          <a:p>
            <a:pPr lvl="1"/>
            <a:r>
              <a:rPr lang="en-GB" dirty="0"/>
              <a:t>Analysis of form/gesture</a:t>
            </a:r>
          </a:p>
          <a:p>
            <a:r>
              <a:rPr lang="en-GB" dirty="0"/>
              <a:t>Identified as birthing figures</a:t>
            </a:r>
          </a:p>
          <a:p>
            <a:pPr lvl="1"/>
            <a:r>
              <a:rPr lang="en-GB" dirty="0" err="1"/>
              <a:t>Apotropaic</a:t>
            </a:r>
            <a:r>
              <a:rPr lang="en-GB" dirty="0"/>
              <a:t> charms used in childbirth?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Inherited wealth?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Personal gift indicative of grief?</a:t>
            </a:r>
            <a:endParaRPr lang="en-GB" sz="2800" dirty="0"/>
          </a:p>
          <a:p>
            <a:pPr>
              <a:buNone/>
            </a:pPr>
            <a:endParaRPr lang="en-GB" sz="3200" dirty="0"/>
          </a:p>
        </p:txBody>
      </p:sp>
      <p:pic>
        <p:nvPicPr>
          <p:cNvPr id="5" name="Content Placeholder 4" descr="necklace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68144" y="1789831"/>
            <a:ext cx="2808312" cy="4357563"/>
          </a:xfrm>
        </p:spPr>
      </p:pic>
      <p:sp>
        <p:nvSpPr>
          <p:cNvPr id="6" name="TextBox 5"/>
          <p:cNvSpPr txBox="1"/>
          <p:nvPr/>
        </p:nvSpPr>
        <p:spPr>
          <a:xfrm>
            <a:off x="5436096" y="6274278"/>
            <a:ext cx="3485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Kissonerga</a:t>
            </a:r>
            <a:r>
              <a:rPr lang="en-GB" sz="2000" dirty="0"/>
              <a:t> </a:t>
            </a:r>
            <a:r>
              <a:rPr lang="en-GB" sz="2000" i="1" dirty="0" err="1"/>
              <a:t>Mosphilia</a:t>
            </a:r>
            <a:r>
              <a:rPr lang="en-GB" sz="2000" i="1" dirty="0"/>
              <a:t> </a:t>
            </a:r>
            <a:r>
              <a:rPr lang="en-GB" sz="2000" dirty="0"/>
              <a:t>Grave 563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6" descr="birth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6256" y="2852936"/>
            <a:ext cx="2072725" cy="3240360"/>
          </a:xfrm>
          <a:prstGeom prst="rect">
            <a:avLst/>
          </a:prstGeom>
          <a:noFill/>
        </p:spPr>
      </p:pic>
      <p:pic>
        <p:nvPicPr>
          <p:cNvPr id="9" name="Picture 5" descr="stone figure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699883" y="1844824"/>
            <a:ext cx="2108587" cy="3004812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Birthing Ideology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 err="1"/>
              <a:t>Kissonerga</a:t>
            </a:r>
            <a:r>
              <a:rPr lang="en-GB" dirty="0"/>
              <a:t> </a:t>
            </a:r>
            <a:r>
              <a:rPr lang="en-GB" i="1" dirty="0" err="1"/>
              <a:t>Mosphilia</a:t>
            </a:r>
            <a:r>
              <a:rPr lang="en-GB" dirty="0"/>
              <a:t>: ceremonial deposit reiterates birthing ideology</a:t>
            </a:r>
          </a:p>
          <a:p>
            <a:r>
              <a:rPr lang="en-GB" dirty="0"/>
              <a:t>Terracotta figures of women giving birth</a:t>
            </a:r>
          </a:p>
          <a:p>
            <a:r>
              <a:rPr lang="en-GB" dirty="0"/>
              <a:t>Stone figures: use wear analysis</a:t>
            </a:r>
          </a:p>
          <a:p>
            <a:r>
              <a:rPr lang="en-GB" dirty="0"/>
              <a:t>Found in model house deposited in closure ceremony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948264" y="6093296"/>
            <a:ext cx="1715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Birthing figure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932040" y="495336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Stone didactic figure</a:t>
            </a:r>
          </a:p>
        </p:txBody>
      </p:sp>
    </p:spTree>
    <p:extLst>
      <p:ext uri="{BB962C8B-B14F-4D97-AF65-F5344CB8AC3E}">
        <p14:creationId xmlns:p14="http://schemas.microsoft.com/office/powerpoint/2010/main" val="272357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Ritual Deposit</a:t>
            </a:r>
          </a:p>
        </p:txBody>
      </p:sp>
      <p:pic>
        <p:nvPicPr>
          <p:cNvPr id="102404" name="Picture 4" descr="kissonerga_mchal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395288" y="1125538"/>
            <a:ext cx="3965575" cy="5541962"/>
          </a:xfrm>
          <a:prstGeom prst="rect">
            <a:avLst/>
          </a:prstGeom>
          <a:noFill/>
        </p:spPr>
      </p:pic>
      <p:pic>
        <p:nvPicPr>
          <p:cNvPr id="102405" name="Picture 5" descr="K_ceremonial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932040" y="1700808"/>
            <a:ext cx="3603625" cy="3888432"/>
          </a:xfrm>
          <a:prstGeom prst="rect">
            <a:avLst/>
          </a:prstGeom>
          <a:noFill/>
        </p:spPr>
      </p:pic>
      <p:sp>
        <p:nvSpPr>
          <p:cNvPr id="102408" name="Line 8"/>
          <p:cNvSpPr>
            <a:spLocks noChangeShapeType="1"/>
          </p:cNvSpPr>
          <p:nvPr/>
        </p:nvSpPr>
        <p:spPr bwMode="auto">
          <a:xfrm flipV="1">
            <a:off x="2915816" y="1700808"/>
            <a:ext cx="1944688" cy="208915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 anchor="ctr"/>
          <a:lstStyle/>
          <a:p>
            <a:endParaRPr lang="en-GB"/>
          </a:p>
        </p:txBody>
      </p:sp>
      <p:sp>
        <p:nvSpPr>
          <p:cNvPr id="102409" name="Line 9"/>
          <p:cNvSpPr>
            <a:spLocks noChangeShapeType="1"/>
          </p:cNvSpPr>
          <p:nvPr/>
        </p:nvSpPr>
        <p:spPr bwMode="auto">
          <a:xfrm>
            <a:off x="3276601" y="4149725"/>
            <a:ext cx="1655440" cy="1439515"/>
          </a:xfrm>
          <a:prstGeom prst="line">
            <a:avLst/>
          </a:prstGeom>
          <a:noFill/>
          <a:ln w="44450">
            <a:solidFill>
              <a:srgbClr val="FF3300"/>
            </a:solidFill>
            <a:round/>
            <a:headEnd/>
            <a:tailEnd/>
          </a:ln>
          <a:effectLst/>
        </p:spPr>
        <p:txBody>
          <a:bodyPr anchor="ctr"/>
          <a:lstStyle/>
          <a:p>
            <a:endParaRPr lang="en-GB"/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3419475" y="3392488"/>
            <a:ext cx="84455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b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B994</a:t>
            </a:r>
          </a:p>
        </p:txBody>
      </p:sp>
    </p:spTree>
    <p:extLst>
      <p:ext uri="{BB962C8B-B14F-4D97-AF65-F5344CB8AC3E}">
        <p14:creationId xmlns:p14="http://schemas.microsoft.com/office/powerpoint/2010/main" val="3360189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7" name="Picture 9" descr="K_ceremonial bowl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9512" y="1340768"/>
            <a:ext cx="4537075" cy="3487737"/>
          </a:xfrm>
          <a:prstGeom prst="rect">
            <a:avLst/>
          </a:prstGeom>
          <a:noFill/>
        </p:spPr>
      </p:pic>
      <p:sp>
        <p:nvSpPr>
          <p:cNvPr id="1044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332656"/>
            <a:ext cx="8496944" cy="1143000"/>
          </a:xfrm>
        </p:spPr>
        <p:txBody>
          <a:bodyPr>
            <a:normAutofit/>
          </a:bodyPr>
          <a:lstStyle/>
          <a:p>
            <a:r>
              <a:rPr lang="en-GB" dirty="0"/>
              <a:t>Ceremonial Area: House Model</a:t>
            </a:r>
          </a:p>
        </p:txBody>
      </p:sp>
      <p:pic>
        <p:nvPicPr>
          <p:cNvPr id="104459" name="Picture 11" descr="K_ceremonial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95738" y="3451225"/>
            <a:ext cx="4895850" cy="32178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95529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24093-20C9-4924-A727-8A7398F16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Chalcolithic Burials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F94475-D871-485F-9031-F043CCEE65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342" y="1781363"/>
            <a:ext cx="3537130" cy="474782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5691EBE-B649-4356-9D4E-61954081B5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08512" cy="2088232"/>
          </a:xfrm>
        </p:spPr>
        <p:txBody>
          <a:bodyPr>
            <a:normAutofit/>
          </a:bodyPr>
          <a:lstStyle/>
          <a:p>
            <a:r>
              <a:rPr lang="en-GB" sz="2400" dirty="0" err="1"/>
              <a:t>Lemba</a:t>
            </a:r>
            <a:r>
              <a:rPr lang="en-GB" sz="2400" dirty="0"/>
              <a:t>: typically single inhumation: occasionally more than one person</a:t>
            </a:r>
          </a:p>
          <a:p>
            <a:r>
              <a:rPr lang="en-GB" sz="2400" dirty="0"/>
              <a:t>Small holes leading into graves:</a:t>
            </a:r>
          </a:p>
          <a:p>
            <a:pPr lvl="1"/>
            <a:r>
              <a:rPr lang="en-GB" sz="2000" dirty="0"/>
              <a:t>Channels for libations?</a:t>
            </a:r>
          </a:p>
        </p:txBody>
      </p: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0F730F04-9A31-4CB6-B546-9AF8C52DAE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05064"/>
            <a:ext cx="403860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29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A02F2-EDC1-409B-A5B5-6C058AAA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Chalcolithic Burials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F0773-5EBC-4F57-8FC1-BBAD36816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677094"/>
            <a:ext cx="4536504" cy="4857542"/>
          </a:xfrm>
        </p:spPr>
        <p:txBody>
          <a:bodyPr>
            <a:normAutofit/>
          </a:bodyPr>
          <a:lstStyle/>
          <a:p>
            <a:r>
              <a:rPr lang="en-GB" sz="2400" dirty="0" err="1"/>
              <a:t>Kissonerga</a:t>
            </a:r>
            <a:r>
              <a:rPr lang="en-GB" sz="2400" dirty="0"/>
              <a:t> </a:t>
            </a:r>
            <a:r>
              <a:rPr lang="en-GB" sz="2400" i="1" dirty="0" err="1"/>
              <a:t>Mosphilia</a:t>
            </a:r>
            <a:endParaRPr lang="en-GB" sz="2400" dirty="0"/>
          </a:p>
          <a:p>
            <a:r>
              <a:rPr lang="en-GB" sz="2400" dirty="0"/>
              <a:t>New tomb type in settlement:</a:t>
            </a:r>
          </a:p>
          <a:p>
            <a:pPr lvl="1"/>
            <a:r>
              <a:rPr lang="en-GB" sz="2000" dirty="0"/>
              <a:t>Chamber tomb: vertical circular shaft leading to one or two small circular chambers, cut into earlier occupation levels</a:t>
            </a:r>
          </a:p>
          <a:p>
            <a:pPr lvl="1"/>
            <a:r>
              <a:rPr lang="en-GB" sz="2000" dirty="0"/>
              <a:t>Double burials of adults</a:t>
            </a:r>
          </a:p>
          <a:p>
            <a:pPr lvl="1"/>
            <a:r>
              <a:rPr lang="en-GB" sz="2000" dirty="0"/>
              <a:t>Increased emphasis on liquids</a:t>
            </a:r>
          </a:p>
          <a:p>
            <a:pPr lvl="1"/>
            <a:r>
              <a:rPr lang="en-GB" sz="2000" dirty="0"/>
              <a:t>Pottery, faience beads, conical stones</a:t>
            </a:r>
          </a:p>
          <a:p>
            <a:r>
              <a:rPr lang="en-GB" sz="2400" dirty="0"/>
              <a:t>Child burials in shallow pits</a:t>
            </a:r>
          </a:p>
          <a:p>
            <a:pPr lvl="1"/>
            <a:r>
              <a:rPr lang="en-GB" sz="2000" dirty="0"/>
              <a:t>End of birthing ideology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A86713FA-DD6D-42B6-853F-82BF7534AE1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29399" y="1196752"/>
            <a:ext cx="3157402" cy="485754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7EF020-8398-4920-BD3D-D8804924F637}"/>
              </a:ext>
            </a:extLst>
          </p:cNvPr>
          <p:cNvSpPr txBox="1"/>
          <p:nvPr/>
        </p:nvSpPr>
        <p:spPr>
          <a:xfrm>
            <a:off x="5364088" y="6165304"/>
            <a:ext cx="3157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Kissonerga</a:t>
            </a:r>
            <a:r>
              <a:rPr lang="en-GB" dirty="0"/>
              <a:t> </a:t>
            </a:r>
            <a:r>
              <a:rPr lang="en-GB" i="1" dirty="0" err="1"/>
              <a:t>Mosphilia</a:t>
            </a:r>
            <a:r>
              <a:rPr lang="en-GB" i="1" dirty="0"/>
              <a:t> </a:t>
            </a:r>
            <a:r>
              <a:rPr lang="en-GB" dirty="0"/>
              <a:t>Tomb 526</a:t>
            </a:r>
          </a:p>
        </p:txBody>
      </p:sp>
    </p:spTree>
    <p:extLst>
      <p:ext uri="{BB962C8B-B14F-4D97-AF65-F5344CB8AC3E}">
        <p14:creationId xmlns:p14="http://schemas.microsoft.com/office/powerpoint/2010/main" val="393399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2DD010-CC1A-4F6A-9C9D-2E380296A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Mosphilia</a:t>
            </a:r>
            <a:r>
              <a:rPr lang="en-GB" dirty="0"/>
              <a:t>: </a:t>
            </a:r>
            <a:r>
              <a:rPr lang="en-GB" altLang="en-US" sz="4800" dirty="0"/>
              <a:t>Burial Enclosure B375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5B4AE7-370C-467F-AF34-90CA98EBE9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/>
          </a:bodyPr>
          <a:lstStyle/>
          <a:p>
            <a:r>
              <a:rPr lang="en-GB" altLang="en-US" sz="2600" dirty="0"/>
              <a:t>Wooden palisade enclosing six large graves</a:t>
            </a:r>
          </a:p>
          <a:p>
            <a:r>
              <a:rPr lang="en-GB" altLang="en-US" sz="2600" dirty="0"/>
              <a:t>Polished rectangular platform at entrance aligned with the hearth in the adjacent Building 98</a:t>
            </a:r>
          </a:p>
          <a:p>
            <a:pPr lvl="1"/>
            <a:r>
              <a:rPr lang="en-GB" altLang="en-US" sz="2200" dirty="0"/>
              <a:t>Burial plot for family, social group?  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0D23E83-F1F9-4A7F-B703-3748D410BF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165673"/>
            <a:ext cx="3027595" cy="5548070"/>
          </a:xfrm>
        </p:spPr>
      </p:pic>
      <p:sp>
        <p:nvSpPr>
          <p:cNvPr id="10" name="Oval 5">
            <a:extLst>
              <a:ext uri="{FF2B5EF4-FFF2-40B4-BE49-F238E27FC236}">
                <a16:creationId xmlns:a16="http://schemas.microsoft.com/office/drawing/2014/main" id="{B2306D3D-B56A-452F-9EC6-C8FD560639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0232" y="3356992"/>
            <a:ext cx="863600" cy="863600"/>
          </a:xfrm>
          <a:prstGeom prst="ellipse">
            <a:avLst/>
          </a:prstGeom>
          <a:noFill/>
          <a:ln w="57150" algn="ctr">
            <a:solidFill>
              <a:schemeClr val="accent5">
                <a:lumMod val="75000"/>
              </a:schemeClr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2496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87265-4C4A-4E16-B3CE-D42F88002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3AD1C-BB5E-4B9F-A42D-7955EC671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Some interesting pattern which seem to relate funerary ritual with other major life-cycle patterns (think in terms of Kopytoff, Hoskins, van </a:t>
            </a:r>
            <a:r>
              <a:rPr lang="en-GB" sz="2800" dirty="0" err="1"/>
              <a:t>Gennep</a:t>
            </a:r>
            <a:r>
              <a:rPr lang="en-GB" sz="2800" dirty="0"/>
              <a:t>)</a:t>
            </a:r>
          </a:p>
          <a:p>
            <a:pPr lvl="1"/>
            <a:r>
              <a:rPr lang="en-GB" sz="2400" dirty="0"/>
              <a:t>Age determines burial location &amp; rituals</a:t>
            </a:r>
          </a:p>
          <a:p>
            <a:pPr lvl="1"/>
            <a:r>
              <a:rPr lang="en-GB" sz="2400" dirty="0"/>
              <a:t>Importance of birthing ideology reflected in funerary ritual</a:t>
            </a:r>
          </a:p>
          <a:p>
            <a:r>
              <a:rPr lang="en-GB" sz="2800" dirty="0"/>
              <a:t>Less attempt has been made to shoe-horn the evidence into the usual narratives of secondary burial &amp; ancestors</a:t>
            </a:r>
          </a:p>
          <a:p>
            <a:r>
              <a:rPr lang="en-GB" sz="2800" dirty="0"/>
              <a:t>Some evidence for importance of feasting, preparation of foods &amp; burials as social events</a:t>
            </a:r>
          </a:p>
        </p:txBody>
      </p:sp>
    </p:spTree>
    <p:extLst>
      <p:ext uri="{BB962C8B-B14F-4D97-AF65-F5344CB8AC3E}">
        <p14:creationId xmlns:p14="http://schemas.microsoft.com/office/powerpoint/2010/main" val="66104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2309</TotalTime>
  <Words>589</Words>
  <Application>Microsoft Office PowerPoint</Application>
  <PresentationFormat>On-screen Show (4:3)</PresentationFormat>
  <Paragraphs>101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Corbel</vt:lpstr>
      <vt:lpstr>Wingdings</vt:lpstr>
      <vt:lpstr>Wingdings 2</vt:lpstr>
      <vt:lpstr>Wingdings 3</vt:lpstr>
      <vt:lpstr>Module</vt:lpstr>
      <vt:lpstr>Ancestors, Death and Burial</vt:lpstr>
      <vt:lpstr>Chalcolithic Cyprus</vt:lpstr>
      <vt:lpstr>Chalcolithic Cyprus</vt:lpstr>
      <vt:lpstr>Early Chalcolithic Period</vt:lpstr>
      <vt:lpstr>Middle Chalcolithic Ideology</vt:lpstr>
      <vt:lpstr>Spatial Configuration</vt:lpstr>
      <vt:lpstr>Burial Practices (Adults)</vt:lpstr>
      <vt:lpstr>Lemba Building 1</vt:lpstr>
      <vt:lpstr>Lemba Building 1</vt:lpstr>
      <vt:lpstr>Grave Goods</vt:lpstr>
      <vt:lpstr>Birthing Ideology</vt:lpstr>
      <vt:lpstr>Birthing Ideology</vt:lpstr>
      <vt:lpstr>Ritual Deposit</vt:lpstr>
      <vt:lpstr>Ceremonial Area: House Model</vt:lpstr>
      <vt:lpstr>Late Chalcolithic Burials</vt:lpstr>
      <vt:lpstr>Late Chalcolithic Burials</vt:lpstr>
      <vt:lpstr>Mosphilia: Burial Enclosure B375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Civilisation? AHAR4002</dc:title>
  <dc:creator>Louise</dc:creator>
  <cp:lastModifiedBy>Louise Steel</cp:lastModifiedBy>
  <cp:revision>101</cp:revision>
  <dcterms:created xsi:type="dcterms:W3CDTF">2013-10-08T09:35:34Z</dcterms:created>
  <dcterms:modified xsi:type="dcterms:W3CDTF">2020-12-01T14:55:25Z</dcterms:modified>
</cp:coreProperties>
</file>