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1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770"/>
    <p:restoredTop sz="94682"/>
  </p:normalViewPr>
  <p:slideViewPr>
    <p:cSldViewPr snapToGrid="0" snapToObjects="1">
      <p:cViewPr>
        <p:scale>
          <a:sx n="111" d="100"/>
          <a:sy n="111" d="100"/>
        </p:scale>
        <p:origin x="1080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B9917C-C70C-4D2C-8C51-2C77BE0E2FF8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152A11B-3239-4F03-BC4E-55F06A89DD7C}">
      <dgm:prSet/>
      <dgm:spPr/>
      <dgm:t>
        <a:bodyPr/>
        <a:lstStyle/>
        <a:p>
          <a:r>
            <a:rPr lang="en-US" b="1"/>
            <a:t>Primary issue was asking myself what the idea of a “king” means to me and overcoming my own biases of what I feel the role should be</a:t>
          </a:r>
          <a:endParaRPr lang="en-US"/>
        </a:p>
      </dgm:t>
    </dgm:pt>
    <dgm:pt modelId="{208AE8B1-647A-4AE9-B00A-2F1A93436F52}" type="parTrans" cxnId="{60860AFA-1589-4D23-8790-8792A83B5EC0}">
      <dgm:prSet/>
      <dgm:spPr/>
      <dgm:t>
        <a:bodyPr/>
        <a:lstStyle/>
        <a:p>
          <a:endParaRPr lang="en-US"/>
        </a:p>
      </dgm:t>
    </dgm:pt>
    <dgm:pt modelId="{93BCB426-6CE9-4598-95E8-88A253D4AD0A}" type="sibTrans" cxnId="{60860AFA-1589-4D23-8790-8792A83B5EC0}">
      <dgm:prSet/>
      <dgm:spPr/>
      <dgm:t>
        <a:bodyPr/>
        <a:lstStyle/>
        <a:p>
          <a:endParaRPr lang="en-US"/>
        </a:p>
      </dgm:t>
    </dgm:pt>
    <dgm:pt modelId="{CE9CD28A-6373-4B3E-9151-6472C3607614}">
      <dgm:prSet/>
      <dgm:spPr/>
      <dgm:t>
        <a:bodyPr/>
        <a:lstStyle/>
        <a:p>
          <a:r>
            <a:rPr lang="en-US" b="1"/>
            <a:t>Redefining the role and doing away with a modern concept and preconception</a:t>
          </a:r>
          <a:endParaRPr lang="en-US"/>
        </a:p>
      </dgm:t>
    </dgm:pt>
    <dgm:pt modelId="{31FE64B2-9F17-49BA-8387-3F3D6B6F00CF}" type="parTrans" cxnId="{45D8349C-494F-43F4-AB4D-520CB618D32E}">
      <dgm:prSet/>
      <dgm:spPr/>
      <dgm:t>
        <a:bodyPr/>
        <a:lstStyle/>
        <a:p>
          <a:endParaRPr lang="en-US"/>
        </a:p>
      </dgm:t>
    </dgm:pt>
    <dgm:pt modelId="{21CFA89A-D099-45CE-B59D-620EF44401FD}" type="sibTrans" cxnId="{45D8349C-494F-43F4-AB4D-520CB618D32E}">
      <dgm:prSet/>
      <dgm:spPr/>
      <dgm:t>
        <a:bodyPr/>
        <a:lstStyle/>
        <a:p>
          <a:endParaRPr lang="en-US"/>
        </a:p>
      </dgm:t>
    </dgm:pt>
    <dgm:pt modelId="{3B4FF637-26B8-0046-81F2-00E5C32C0A43}" type="pres">
      <dgm:prSet presAssocID="{50B9917C-C70C-4D2C-8C51-2C77BE0E2FF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592E358B-A9B2-3442-9094-1DE0E5815988}" type="pres">
      <dgm:prSet presAssocID="{B152A11B-3239-4F03-BC4E-55F06A89DD7C}" presName="hierRoot1" presStyleCnt="0"/>
      <dgm:spPr/>
    </dgm:pt>
    <dgm:pt modelId="{502421E1-77C9-7F46-B0A6-16DDE7F6BAB5}" type="pres">
      <dgm:prSet presAssocID="{B152A11B-3239-4F03-BC4E-55F06A89DD7C}" presName="composite" presStyleCnt="0"/>
      <dgm:spPr/>
    </dgm:pt>
    <dgm:pt modelId="{18D6474F-A3D2-F944-A093-15594B687BEF}" type="pres">
      <dgm:prSet presAssocID="{B152A11B-3239-4F03-BC4E-55F06A89DD7C}" presName="background" presStyleLbl="node0" presStyleIdx="0" presStyleCnt="2"/>
      <dgm:spPr/>
    </dgm:pt>
    <dgm:pt modelId="{4C1E2A01-FADD-7A4D-BB3E-F2F5A3E2161E}" type="pres">
      <dgm:prSet presAssocID="{B152A11B-3239-4F03-BC4E-55F06A89DD7C}" presName="text" presStyleLbl="fgAcc0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9EDF75B-39FD-874B-A096-498CF6A9D878}" type="pres">
      <dgm:prSet presAssocID="{B152A11B-3239-4F03-BC4E-55F06A89DD7C}" presName="hierChild2" presStyleCnt="0"/>
      <dgm:spPr/>
    </dgm:pt>
    <dgm:pt modelId="{0E74D555-DC7C-174F-8FD6-64C6CF344D03}" type="pres">
      <dgm:prSet presAssocID="{CE9CD28A-6373-4B3E-9151-6472C3607614}" presName="hierRoot1" presStyleCnt="0"/>
      <dgm:spPr/>
    </dgm:pt>
    <dgm:pt modelId="{4BE138B2-F810-914C-A727-7F503C8B963E}" type="pres">
      <dgm:prSet presAssocID="{CE9CD28A-6373-4B3E-9151-6472C3607614}" presName="composite" presStyleCnt="0"/>
      <dgm:spPr/>
    </dgm:pt>
    <dgm:pt modelId="{83EA61B6-6086-B543-9FC5-44C010ACAF28}" type="pres">
      <dgm:prSet presAssocID="{CE9CD28A-6373-4B3E-9151-6472C3607614}" presName="background" presStyleLbl="node0" presStyleIdx="1" presStyleCnt="2"/>
      <dgm:spPr/>
    </dgm:pt>
    <dgm:pt modelId="{46525711-C6E8-224D-9C24-4DF3EB623AC5}" type="pres">
      <dgm:prSet presAssocID="{CE9CD28A-6373-4B3E-9151-6472C3607614}" presName="text" presStyleLbl="fgAcc0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1E443C8-738E-7F45-9C63-63F73E91077B}" type="pres">
      <dgm:prSet presAssocID="{CE9CD28A-6373-4B3E-9151-6472C3607614}" presName="hierChild2" presStyleCnt="0"/>
      <dgm:spPr/>
    </dgm:pt>
  </dgm:ptLst>
  <dgm:cxnLst>
    <dgm:cxn modelId="{45D8349C-494F-43F4-AB4D-520CB618D32E}" srcId="{50B9917C-C70C-4D2C-8C51-2C77BE0E2FF8}" destId="{CE9CD28A-6373-4B3E-9151-6472C3607614}" srcOrd="1" destOrd="0" parTransId="{31FE64B2-9F17-49BA-8387-3F3D6B6F00CF}" sibTransId="{21CFA89A-D099-45CE-B59D-620EF44401FD}"/>
    <dgm:cxn modelId="{5D190399-F4E4-6E4A-98BB-A8ED85ACDCC5}" type="presOf" srcId="{B152A11B-3239-4F03-BC4E-55F06A89DD7C}" destId="{4C1E2A01-FADD-7A4D-BB3E-F2F5A3E2161E}" srcOrd="0" destOrd="0" presId="urn:microsoft.com/office/officeart/2005/8/layout/hierarchy1"/>
    <dgm:cxn modelId="{FEB8F537-5632-0645-8105-C9290FF4D5D9}" type="presOf" srcId="{CE9CD28A-6373-4B3E-9151-6472C3607614}" destId="{46525711-C6E8-224D-9C24-4DF3EB623AC5}" srcOrd="0" destOrd="0" presId="urn:microsoft.com/office/officeart/2005/8/layout/hierarchy1"/>
    <dgm:cxn modelId="{60860AFA-1589-4D23-8790-8792A83B5EC0}" srcId="{50B9917C-C70C-4D2C-8C51-2C77BE0E2FF8}" destId="{B152A11B-3239-4F03-BC4E-55F06A89DD7C}" srcOrd="0" destOrd="0" parTransId="{208AE8B1-647A-4AE9-B00A-2F1A93436F52}" sibTransId="{93BCB426-6CE9-4598-95E8-88A253D4AD0A}"/>
    <dgm:cxn modelId="{18273056-E37E-3345-9A62-27BCAECAAF40}" type="presOf" srcId="{50B9917C-C70C-4D2C-8C51-2C77BE0E2FF8}" destId="{3B4FF637-26B8-0046-81F2-00E5C32C0A43}" srcOrd="0" destOrd="0" presId="urn:microsoft.com/office/officeart/2005/8/layout/hierarchy1"/>
    <dgm:cxn modelId="{C52CD24C-560C-F843-9EDD-2E8AE89E3F0E}" type="presParOf" srcId="{3B4FF637-26B8-0046-81F2-00E5C32C0A43}" destId="{592E358B-A9B2-3442-9094-1DE0E5815988}" srcOrd="0" destOrd="0" presId="urn:microsoft.com/office/officeart/2005/8/layout/hierarchy1"/>
    <dgm:cxn modelId="{B062C248-35CB-CA4B-B44E-A66847720E29}" type="presParOf" srcId="{592E358B-A9B2-3442-9094-1DE0E5815988}" destId="{502421E1-77C9-7F46-B0A6-16DDE7F6BAB5}" srcOrd="0" destOrd="0" presId="urn:microsoft.com/office/officeart/2005/8/layout/hierarchy1"/>
    <dgm:cxn modelId="{BBBB8890-6A73-644B-93A9-70D8EC4F1BE6}" type="presParOf" srcId="{502421E1-77C9-7F46-B0A6-16DDE7F6BAB5}" destId="{18D6474F-A3D2-F944-A093-15594B687BEF}" srcOrd="0" destOrd="0" presId="urn:microsoft.com/office/officeart/2005/8/layout/hierarchy1"/>
    <dgm:cxn modelId="{8CED8C3C-E47D-9641-A8CC-CC54463505D1}" type="presParOf" srcId="{502421E1-77C9-7F46-B0A6-16DDE7F6BAB5}" destId="{4C1E2A01-FADD-7A4D-BB3E-F2F5A3E2161E}" srcOrd="1" destOrd="0" presId="urn:microsoft.com/office/officeart/2005/8/layout/hierarchy1"/>
    <dgm:cxn modelId="{EBB6CDD6-32B2-BE41-80F6-DA53DECEC390}" type="presParOf" srcId="{592E358B-A9B2-3442-9094-1DE0E5815988}" destId="{09EDF75B-39FD-874B-A096-498CF6A9D878}" srcOrd="1" destOrd="0" presId="urn:microsoft.com/office/officeart/2005/8/layout/hierarchy1"/>
    <dgm:cxn modelId="{B668D2A6-DBFF-BC46-9558-7C59BA4A3C18}" type="presParOf" srcId="{3B4FF637-26B8-0046-81F2-00E5C32C0A43}" destId="{0E74D555-DC7C-174F-8FD6-64C6CF344D03}" srcOrd="1" destOrd="0" presId="urn:microsoft.com/office/officeart/2005/8/layout/hierarchy1"/>
    <dgm:cxn modelId="{D1C1422D-68DD-6949-979F-908CB7F1A86D}" type="presParOf" srcId="{0E74D555-DC7C-174F-8FD6-64C6CF344D03}" destId="{4BE138B2-F810-914C-A727-7F503C8B963E}" srcOrd="0" destOrd="0" presId="urn:microsoft.com/office/officeart/2005/8/layout/hierarchy1"/>
    <dgm:cxn modelId="{7864E62B-2456-9D4E-B72F-E5FA518C96FB}" type="presParOf" srcId="{4BE138B2-F810-914C-A727-7F503C8B963E}" destId="{83EA61B6-6086-B543-9FC5-44C010ACAF28}" srcOrd="0" destOrd="0" presId="urn:microsoft.com/office/officeart/2005/8/layout/hierarchy1"/>
    <dgm:cxn modelId="{B3E017FD-C7A3-2E42-B216-AB69FC2E240C}" type="presParOf" srcId="{4BE138B2-F810-914C-A727-7F503C8B963E}" destId="{46525711-C6E8-224D-9C24-4DF3EB623AC5}" srcOrd="1" destOrd="0" presId="urn:microsoft.com/office/officeart/2005/8/layout/hierarchy1"/>
    <dgm:cxn modelId="{24C9B3FA-5728-8E48-B0C0-BBFD76B0DB76}" type="presParOf" srcId="{0E74D555-DC7C-174F-8FD6-64C6CF344D03}" destId="{71E443C8-738E-7F45-9C63-63F73E91077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564AAF-B7F2-4404-8E97-5C00F59C41F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41B3F0F-DDEF-4378-8299-E50E1F5ACACD}">
      <dgm:prSet/>
      <dgm:spPr/>
      <dgm:t>
        <a:bodyPr/>
        <a:lstStyle/>
        <a:p>
          <a:r>
            <a:rPr lang="en-US" baseline="0"/>
            <a:t>The debate of what it means to be a king will provide the foundation for my work.</a:t>
          </a:r>
          <a:endParaRPr lang="en-US"/>
        </a:p>
      </dgm:t>
    </dgm:pt>
    <dgm:pt modelId="{D67A1AA6-084B-4D17-B2DE-AEC04CA8759F}" type="parTrans" cxnId="{0B167762-08EE-4184-8B79-9F4CE1F1F080}">
      <dgm:prSet/>
      <dgm:spPr/>
      <dgm:t>
        <a:bodyPr/>
        <a:lstStyle/>
        <a:p>
          <a:endParaRPr lang="en-US"/>
        </a:p>
      </dgm:t>
    </dgm:pt>
    <dgm:pt modelId="{34D3CE57-A940-4C71-99E6-3425D0DE5387}" type="sibTrans" cxnId="{0B167762-08EE-4184-8B79-9F4CE1F1F080}">
      <dgm:prSet/>
      <dgm:spPr/>
      <dgm:t>
        <a:bodyPr/>
        <a:lstStyle/>
        <a:p>
          <a:endParaRPr lang="en-US"/>
        </a:p>
      </dgm:t>
    </dgm:pt>
    <dgm:pt modelId="{92B2B0CB-8EB0-4BC2-ACC1-BF0D0DE92346}">
      <dgm:prSet/>
      <dgm:spPr/>
      <dgm:t>
        <a:bodyPr/>
        <a:lstStyle/>
        <a:p>
          <a:r>
            <a:rPr lang="en-US" baseline="0"/>
            <a:t>Delving into Alexander’s presence in various locations throughout his empire will paint a picture of his personal ruling style and unique political identity. </a:t>
          </a:r>
          <a:endParaRPr lang="en-US"/>
        </a:p>
      </dgm:t>
    </dgm:pt>
    <dgm:pt modelId="{BE4BF374-E2EA-4FB2-9531-1420D82B4AAE}" type="parTrans" cxnId="{F5F92B23-2649-4E68-B1AD-9B13D91CF0A6}">
      <dgm:prSet/>
      <dgm:spPr/>
      <dgm:t>
        <a:bodyPr/>
        <a:lstStyle/>
        <a:p>
          <a:endParaRPr lang="en-US"/>
        </a:p>
      </dgm:t>
    </dgm:pt>
    <dgm:pt modelId="{61550943-7992-4C77-8B8E-BE0512042106}" type="sibTrans" cxnId="{F5F92B23-2649-4E68-B1AD-9B13D91CF0A6}">
      <dgm:prSet/>
      <dgm:spPr/>
      <dgm:t>
        <a:bodyPr/>
        <a:lstStyle/>
        <a:p>
          <a:endParaRPr lang="en-US"/>
        </a:p>
      </dgm:t>
    </dgm:pt>
    <dgm:pt modelId="{91AF1BE4-FAB7-44FE-B827-393B6DE4AB96}">
      <dgm:prSet/>
      <dgm:spPr/>
      <dgm:t>
        <a:bodyPr/>
        <a:lstStyle/>
        <a:p>
          <a:r>
            <a:rPr lang="en-US" baseline="0"/>
            <a:t>I aim to provide a deeper understanding of Alexander as a king and ruler.</a:t>
          </a:r>
          <a:endParaRPr lang="en-US"/>
        </a:p>
      </dgm:t>
    </dgm:pt>
    <dgm:pt modelId="{163AA084-777E-41C1-9DAB-65CFD0EAD35B}" type="parTrans" cxnId="{70C13E75-19E4-40B6-9C03-589DB66381FE}">
      <dgm:prSet/>
      <dgm:spPr/>
      <dgm:t>
        <a:bodyPr/>
        <a:lstStyle/>
        <a:p>
          <a:endParaRPr lang="en-US"/>
        </a:p>
      </dgm:t>
    </dgm:pt>
    <dgm:pt modelId="{48E9003D-2579-4B34-ABB3-4CA103353A4F}" type="sibTrans" cxnId="{70C13E75-19E4-40B6-9C03-589DB66381FE}">
      <dgm:prSet/>
      <dgm:spPr/>
      <dgm:t>
        <a:bodyPr/>
        <a:lstStyle/>
        <a:p>
          <a:endParaRPr lang="en-US"/>
        </a:p>
      </dgm:t>
    </dgm:pt>
    <dgm:pt modelId="{4DB56DEE-4BC6-4044-AC6D-729D45F36838}">
      <dgm:prSet/>
      <dgm:spPr/>
      <dgm:t>
        <a:bodyPr/>
        <a:lstStyle/>
        <a:p>
          <a:r>
            <a:rPr lang="en-US" baseline="0"/>
            <a:t>Attempting to separate Alexander from his conquests and look into how he managed the places he conquered will demonstrate his abilities as a diplomat and politician.</a:t>
          </a:r>
          <a:endParaRPr lang="en-US"/>
        </a:p>
      </dgm:t>
    </dgm:pt>
    <dgm:pt modelId="{17351899-BFF2-45B1-BA5C-6EF6B79FEDB3}" type="parTrans" cxnId="{34292335-6BEB-49D7-B768-3278E586A573}">
      <dgm:prSet/>
      <dgm:spPr/>
      <dgm:t>
        <a:bodyPr/>
        <a:lstStyle/>
        <a:p>
          <a:endParaRPr lang="en-US"/>
        </a:p>
      </dgm:t>
    </dgm:pt>
    <dgm:pt modelId="{E8FE41FF-20C0-43FB-BD85-3F9E326D37A4}" type="sibTrans" cxnId="{34292335-6BEB-49D7-B768-3278E586A573}">
      <dgm:prSet/>
      <dgm:spPr/>
      <dgm:t>
        <a:bodyPr/>
        <a:lstStyle/>
        <a:p>
          <a:endParaRPr lang="en-US"/>
        </a:p>
      </dgm:t>
    </dgm:pt>
    <dgm:pt modelId="{79ADEC39-225A-B044-A8B8-1BA22952B406}" type="pres">
      <dgm:prSet presAssocID="{A1564AAF-B7F2-4404-8E97-5C00F59C41FE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8AA74DA4-BC7F-D145-BF02-3DEC6956E832}" type="pres">
      <dgm:prSet presAssocID="{D41B3F0F-DDEF-4378-8299-E50E1F5ACACD}" presName="thickLine" presStyleLbl="alignNode1" presStyleIdx="0" presStyleCnt="4"/>
      <dgm:spPr/>
    </dgm:pt>
    <dgm:pt modelId="{CCDD043D-97DC-F94C-B7E9-6AF7DACD1F62}" type="pres">
      <dgm:prSet presAssocID="{D41B3F0F-DDEF-4378-8299-E50E1F5ACACD}" presName="horz1" presStyleCnt="0"/>
      <dgm:spPr/>
    </dgm:pt>
    <dgm:pt modelId="{228BC6F0-FF4C-A346-B198-5384CD5A6FD8}" type="pres">
      <dgm:prSet presAssocID="{D41B3F0F-DDEF-4378-8299-E50E1F5ACACD}" presName="tx1" presStyleLbl="revTx" presStyleIdx="0" presStyleCnt="4"/>
      <dgm:spPr/>
      <dgm:t>
        <a:bodyPr/>
        <a:lstStyle/>
        <a:p>
          <a:endParaRPr lang="en-US"/>
        </a:p>
      </dgm:t>
    </dgm:pt>
    <dgm:pt modelId="{9E5438E1-10B3-9642-BD5A-377E9E462FF3}" type="pres">
      <dgm:prSet presAssocID="{D41B3F0F-DDEF-4378-8299-E50E1F5ACACD}" presName="vert1" presStyleCnt="0"/>
      <dgm:spPr/>
    </dgm:pt>
    <dgm:pt modelId="{0A956374-64A2-D64E-9127-DA365E3B7BC2}" type="pres">
      <dgm:prSet presAssocID="{92B2B0CB-8EB0-4BC2-ACC1-BF0D0DE92346}" presName="thickLine" presStyleLbl="alignNode1" presStyleIdx="1" presStyleCnt="4"/>
      <dgm:spPr/>
    </dgm:pt>
    <dgm:pt modelId="{34244F50-F7C7-AF48-96E5-833A7C229EF6}" type="pres">
      <dgm:prSet presAssocID="{92B2B0CB-8EB0-4BC2-ACC1-BF0D0DE92346}" presName="horz1" presStyleCnt="0"/>
      <dgm:spPr/>
    </dgm:pt>
    <dgm:pt modelId="{6961AF9D-49CC-BF4F-A5B8-13D5838B338C}" type="pres">
      <dgm:prSet presAssocID="{92B2B0CB-8EB0-4BC2-ACC1-BF0D0DE92346}" presName="tx1" presStyleLbl="revTx" presStyleIdx="1" presStyleCnt="4"/>
      <dgm:spPr/>
      <dgm:t>
        <a:bodyPr/>
        <a:lstStyle/>
        <a:p>
          <a:endParaRPr lang="en-US"/>
        </a:p>
      </dgm:t>
    </dgm:pt>
    <dgm:pt modelId="{7510CEB6-D966-6243-A99C-CADEF28441F3}" type="pres">
      <dgm:prSet presAssocID="{92B2B0CB-8EB0-4BC2-ACC1-BF0D0DE92346}" presName="vert1" presStyleCnt="0"/>
      <dgm:spPr/>
    </dgm:pt>
    <dgm:pt modelId="{51376FAC-CB83-2841-BEB9-87DAD8EF5B29}" type="pres">
      <dgm:prSet presAssocID="{91AF1BE4-FAB7-44FE-B827-393B6DE4AB96}" presName="thickLine" presStyleLbl="alignNode1" presStyleIdx="2" presStyleCnt="4"/>
      <dgm:spPr/>
    </dgm:pt>
    <dgm:pt modelId="{4AF164F3-856B-204F-B892-8FA0D0771D0F}" type="pres">
      <dgm:prSet presAssocID="{91AF1BE4-FAB7-44FE-B827-393B6DE4AB96}" presName="horz1" presStyleCnt="0"/>
      <dgm:spPr/>
    </dgm:pt>
    <dgm:pt modelId="{621D2F27-02B7-AB40-8F44-050A398EE953}" type="pres">
      <dgm:prSet presAssocID="{91AF1BE4-FAB7-44FE-B827-393B6DE4AB96}" presName="tx1" presStyleLbl="revTx" presStyleIdx="2" presStyleCnt="4"/>
      <dgm:spPr/>
      <dgm:t>
        <a:bodyPr/>
        <a:lstStyle/>
        <a:p>
          <a:endParaRPr lang="en-US"/>
        </a:p>
      </dgm:t>
    </dgm:pt>
    <dgm:pt modelId="{EEF3E72B-B80D-1A46-B800-C20A58BF8003}" type="pres">
      <dgm:prSet presAssocID="{91AF1BE4-FAB7-44FE-B827-393B6DE4AB96}" presName="vert1" presStyleCnt="0"/>
      <dgm:spPr/>
    </dgm:pt>
    <dgm:pt modelId="{E997D4D6-5CE2-244B-AEF8-7CA40CCF7B24}" type="pres">
      <dgm:prSet presAssocID="{4DB56DEE-4BC6-4044-AC6D-729D45F36838}" presName="thickLine" presStyleLbl="alignNode1" presStyleIdx="3" presStyleCnt="4"/>
      <dgm:spPr/>
    </dgm:pt>
    <dgm:pt modelId="{677070BC-223F-914C-946A-AD9434A63518}" type="pres">
      <dgm:prSet presAssocID="{4DB56DEE-4BC6-4044-AC6D-729D45F36838}" presName="horz1" presStyleCnt="0"/>
      <dgm:spPr/>
    </dgm:pt>
    <dgm:pt modelId="{B93387C4-D19F-DA44-917A-9DC40FAFD972}" type="pres">
      <dgm:prSet presAssocID="{4DB56DEE-4BC6-4044-AC6D-729D45F36838}" presName="tx1" presStyleLbl="revTx" presStyleIdx="3" presStyleCnt="4"/>
      <dgm:spPr/>
      <dgm:t>
        <a:bodyPr/>
        <a:lstStyle/>
        <a:p>
          <a:endParaRPr lang="en-US"/>
        </a:p>
      </dgm:t>
    </dgm:pt>
    <dgm:pt modelId="{68911D67-0E0A-7847-B85C-FAAB5B67CF2C}" type="pres">
      <dgm:prSet presAssocID="{4DB56DEE-4BC6-4044-AC6D-729D45F36838}" presName="vert1" presStyleCnt="0"/>
      <dgm:spPr/>
    </dgm:pt>
  </dgm:ptLst>
  <dgm:cxnLst>
    <dgm:cxn modelId="{FAA93E26-1F1D-2D45-88CB-012C2004C1ED}" type="presOf" srcId="{D41B3F0F-DDEF-4378-8299-E50E1F5ACACD}" destId="{228BC6F0-FF4C-A346-B198-5384CD5A6FD8}" srcOrd="0" destOrd="0" presId="urn:microsoft.com/office/officeart/2008/layout/LinedList"/>
    <dgm:cxn modelId="{F5F92B23-2649-4E68-B1AD-9B13D91CF0A6}" srcId="{A1564AAF-B7F2-4404-8E97-5C00F59C41FE}" destId="{92B2B0CB-8EB0-4BC2-ACC1-BF0D0DE92346}" srcOrd="1" destOrd="0" parTransId="{BE4BF374-E2EA-4FB2-9531-1420D82B4AAE}" sibTransId="{61550943-7992-4C77-8B8E-BE0512042106}"/>
    <dgm:cxn modelId="{C8CBA613-75E5-9944-AE22-D9AE0C0A73BC}" type="presOf" srcId="{92B2B0CB-8EB0-4BC2-ACC1-BF0D0DE92346}" destId="{6961AF9D-49CC-BF4F-A5B8-13D5838B338C}" srcOrd="0" destOrd="0" presId="urn:microsoft.com/office/officeart/2008/layout/LinedList"/>
    <dgm:cxn modelId="{426C46D3-67B8-C049-A5BB-BA31AFADBDFE}" type="presOf" srcId="{4DB56DEE-4BC6-4044-AC6D-729D45F36838}" destId="{B93387C4-D19F-DA44-917A-9DC40FAFD972}" srcOrd="0" destOrd="0" presId="urn:microsoft.com/office/officeart/2008/layout/LinedList"/>
    <dgm:cxn modelId="{34292335-6BEB-49D7-B768-3278E586A573}" srcId="{A1564AAF-B7F2-4404-8E97-5C00F59C41FE}" destId="{4DB56DEE-4BC6-4044-AC6D-729D45F36838}" srcOrd="3" destOrd="0" parTransId="{17351899-BFF2-45B1-BA5C-6EF6B79FEDB3}" sibTransId="{E8FE41FF-20C0-43FB-BD85-3F9E326D37A4}"/>
    <dgm:cxn modelId="{0B167762-08EE-4184-8B79-9F4CE1F1F080}" srcId="{A1564AAF-B7F2-4404-8E97-5C00F59C41FE}" destId="{D41B3F0F-DDEF-4378-8299-E50E1F5ACACD}" srcOrd="0" destOrd="0" parTransId="{D67A1AA6-084B-4D17-B2DE-AEC04CA8759F}" sibTransId="{34D3CE57-A940-4C71-99E6-3425D0DE5387}"/>
    <dgm:cxn modelId="{2042732A-6222-EF4F-9573-FB1CFF17F07E}" type="presOf" srcId="{A1564AAF-B7F2-4404-8E97-5C00F59C41FE}" destId="{79ADEC39-225A-B044-A8B8-1BA22952B406}" srcOrd="0" destOrd="0" presId="urn:microsoft.com/office/officeart/2008/layout/LinedList"/>
    <dgm:cxn modelId="{C8F8ABAA-0A03-7245-A800-A99A6623903B}" type="presOf" srcId="{91AF1BE4-FAB7-44FE-B827-393B6DE4AB96}" destId="{621D2F27-02B7-AB40-8F44-050A398EE953}" srcOrd="0" destOrd="0" presId="urn:microsoft.com/office/officeart/2008/layout/LinedList"/>
    <dgm:cxn modelId="{70C13E75-19E4-40B6-9C03-589DB66381FE}" srcId="{A1564AAF-B7F2-4404-8E97-5C00F59C41FE}" destId="{91AF1BE4-FAB7-44FE-B827-393B6DE4AB96}" srcOrd="2" destOrd="0" parTransId="{163AA084-777E-41C1-9DAB-65CFD0EAD35B}" sibTransId="{48E9003D-2579-4B34-ABB3-4CA103353A4F}"/>
    <dgm:cxn modelId="{ACDCC911-EECC-0A4F-9DB9-C959BA679D13}" type="presParOf" srcId="{79ADEC39-225A-B044-A8B8-1BA22952B406}" destId="{8AA74DA4-BC7F-D145-BF02-3DEC6956E832}" srcOrd="0" destOrd="0" presId="urn:microsoft.com/office/officeart/2008/layout/LinedList"/>
    <dgm:cxn modelId="{61F1C311-B02F-094D-A45C-4CB41718D0DC}" type="presParOf" srcId="{79ADEC39-225A-B044-A8B8-1BA22952B406}" destId="{CCDD043D-97DC-F94C-B7E9-6AF7DACD1F62}" srcOrd="1" destOrd="0" presId="urn:microsoft.com/office/officeart/2008/layout/LinedList"/>
    <dgm:cxn modelId="{CD0EF4FF-0F1F-614E-8F83-6211046A3674}" type="presParOf" srcId="{CCDD043D-97DC-F94C-B7E9-6AF7DACD1F62}" destId="{228BC6F0-FF4C-A346-B198-5384CD5A6FD8}" srcOrd="0" destOrd="0" presId="urn:microsoft.com/office/officeart/2008/layout/LinedList"/>
    <dgm:cxn modelId="{684F8435-941E-3242-93A6-73750A70E8A2}" type="presParOf" srcId="{CCDD043D-97DC-F94C-B7E9-6AF7DACD1F62}" destId="{9E5438E1-10B3-9642-BD5A-377E9E462FF3}" srcOrd="1" destOrd="0" presId="urn:microsoft.com/office/officeart/2008/layout/LinedList"/>
    <dgm:cxn modelId="{E4210726-6631-1F44-AD03-8FB641CFE316}" type="presParOf" srcId="{79ADEC39-225A-B044-A8B8-1BA22952B406}" destId="{0A956374-64A2-D64E-9127-DA365E3B7BC2}" srcOrd="2" destOrd="0" presId="urn:microsoft.com/office/officeart/2008/layout/LinedList"/>
    <dgm:cxn modelId="{1ED687E2-69B1-5546-A7D6-D81BF064167A}" type="presParOf" srcId="{79ADEC39-225A-B044-A8B8-1BA22952B406}" destId="{34244F50-F7C7-AF48-96E5-833A7C229EF6}" srcOrd="3" destOrd="0" presId="urn:microsoft.com/office/officeart/2008/layout/LinedList"/>
    <dgm:cxn modelId="{30ED9ABC-F3EC-0942-856F-1BFB8F5CBBE0}" type="presParOf" srcId="{34244F50-F7C7-AF48-96E5-833A7C229EF6}" destId="{6961AF9D-49CC-BF4F-A5B8-13D5838B338C}" srcOrd="0" destOrd="0" presId="urn:microsoft.com/office/officeart/2008/layout/LinedList"/>
    <dgm:cxn modelId="{7BC5ACE7-3336-F641-A2E7-89963CE901AA}" type="presParOf" srcId="{34244F50-F7C7-AF48-96E5-833A7C229EF6}" destId="{7510CEB6-D966-6243-A99C-CADEF28441F3}" srcOrd="1" destOrd="0" presId="urn:microsoft.com/office/officeart/2008/layout/LinedList"/>
    <dgm:cxn modelId="{9940EE88-DA4F-E546-97DC-EF588789DD45}" type="presParOf" srcId="{79ADEC39-225A-B044-A8B8-1BA22952B406}" destId="{51376FAC-CB83-2841-BEB9-87DAD8EF5B29}" srcOrd="4" destOrd="0" presId="urn:microsoft.com/office/officeart/2008/layout/LinedList"/>
    <dgm:cxn modelId="{0794546F-F13A-0049-A63D-ECD5C1117F0F}" type="presParOf" srcId="{79ADEC39-225A-B044-A8B8-1BA22952B406}" destId="{4AF164F3-856B-204F-B892-8FA0D0771D0F}" srcOrd="5" destOrd="0" presId="urn:microsoft.com/office/officeart/2008/layout/LinedList"/>
    <dgm:cxn modelId="{0AEB6C3A-FF45-F74F-9290-ED7E165069E5}" type="presParOf" srcId="{4AF164F3-856B-204F-B892-8FA0D0771D0F}" destId="{621D2F27-02B7-AB40-8F44-050A398EE953}" srcOrd="0" destOrd="0" presId="urn:microsoft.com/office/officeart/2008/layout/LinedList"/>
    <dgm:cxn modelId="{1361EE9C-58CC-F348-AF7E-65CF91486A87}" type="presParOf" srcId="{4AF164F3-856B-204F-B892-8FA0D0771D0F}" destId="{EEF3E72B-B80D-1A46-B800-C20A58BF8003}" srcOrd="1" destOrd="0" presId="urn:microsoft.com/office/officeart/2008/layout/LinedList"/>
    <dgm:cxn modelId="{7C87F882-C150-A24A-AC0F-74FD3F1EA266}" type="presParOf" srcId="{79ADEC39-225A-B044-A8B8-1BA22952B406}" destId="{E997D4D6-5CE2-244B-AEF8-7CA40CCF7B24}" srcOrd="6" destOrd="0" presId="urn:microsoft.com/office/officeart/2008/layout/LinedList"/>
    <dgm:cxn modelId="{83C70DDD-9EFC-3B46-9079-51A0A8EC8BF3}" type="presParOf" srcId="{79ADEC39-225A-B044-A8B8-1BA22952B406}" destId="{677070BC-223F-914C-946A-AD9434A63518}" srcOrd="7" destOrd="0" presId="urn:microsoft.com/office/officeart/2008/layout/LinedList"/>
    <dgm:cxn modelId="{73F03579-297C-4148-B222-5919C6D15DA8}" type="presParOf" srcId="{677070BC-223F-914C-946A-AD9434A63518}" destId="{B93387C4-D19F-DA44-917A-9DC40FAFD972}" srcOrd="0" destOrd="0" presId="urn:microsoft.com/office/officeart/2008/layout/LinedList"/>
    <dgm:cxn modelId="{C70FCDEC-B6D5-4F4D-B702-3F260FB8C96E}" type="presParOf" srcId="{677070BC-223F-914C-946A-AD9434A63518}" destId="{68911D67-0E0A-7847-B85C-FAAB5B67CF2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6474F-A3D2-F944-A093-15594B687BEF}">
      <dsp:nvSpPr>
        <dsp:cNvPr id="0" name=""/>
        <dsp:cNvSpPr/>
      </dsp:nvSpPr>
      <dsp:spPr>
        <a:xfrm>
          <a:off x="1203" y="536719"/>
          <a:ext cx="4223907" cy="26821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C1E2A01-FADD-7A4D-BB3E-F2F5A3E2161E}">
      <dsp:nvSpPr>
        <dsp:cNvPr id="0" name=""/>
        <dsp:cNvSpPr/>
      </dsp:nvSpPr>
      <dsp:spPr>
        <a:xfrm>
          <a:off x="470526" y="982576"/>
          <a:ext cx="4223907" cy="26821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/>
            <a:t>Primary issue was asking myself what the idea of a “king” means to me and overcoming my own biases of what I feel the role should be</a:t>
          </a:r>
          <a:endParaRPr lang="en-US" sz="2400" kern="1200"/>
        </a:p>
      </dsp:txBody>
      <dsp:txXfrm>
        <a:off x="549084" y="1061134"/>
        <a:ext cx="4066791" cy="2525065"/>
      </dsp:txXfrm>
    </dsp:sp>
    <dsp:sp modelId="{83EA61B6-6086-B543-9FC5-44C010ACAF28}">
      <dsp:nvSpPr>
        <dsp:cNvPr id="0" name=""/>
        <dsp:cNvSpPr/>
      </dsp:nvSpPr>
      <dsp:spPr>
        <a:xfrm>
          <a:off x="5163757" y="536719"/>
          <a:ext cx="4223907" cy="26821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6525711-C6E8-224D-9C24-4DF3EB623AC5}">
      <dsp:nvSpPr>
        <dsp:cNvPr id="0" name=""/>
        <dsp:cNvSpPr/>
      </dsp:nvSpPr>
      <dsp:spPr>
        <a:xfrm>
          <a:off x="5633080" y="982576"/>
          <a:ext cx="4223907" cy="26821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/>
            <a:t>Redefining the role and doing away with a modern concept and preconception</a:t>
          </a:r>
          <a:endParaRPr lang="en-US" sz="2400" kern="1200"/>
        </a:p>
      </dsp:txBody>
      <dsp:txXfrm>
        <a:off x="5711638" y="1061134"/>
        <a:ext cx="4066791" cy="25250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A74DA4-BC7F-D145-BF02-3DEC6956E832}">
      <dsp:nvSpPr>
        <dsp:cNvPr id="0" name=""/>
        <dsp:cNvSpPr/>
      </dsp:nvSpPr>
      <dsp:spPr>
        <a:xfrm>
          <a:off x="0" y="0"/>
          <a:ext cx="599013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8BC6F0-FF4C-A346-B198-5384CD5A6FD8}">
      <dsp:nvSpPr>
        <dsp:cNvPr id="0" name=""/>
        <dsp:cNvSpPr/>
      </dsp:nvSpPr>
      <dsp:spPr>
        <a:xfrm>
          <a:off x="0" y="0"/>
          <a:ext cx="5990135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baseline="0"/>
            <a:t>The debate of what it means to be a king will provide the foundation for my work.</a:t>
          </a:r>
          <a:endParaRPr lang="en-US" sz="2100" kern="1200"/>
        </a:p>
      </dsp:txBody>
      <dsp:txXfrm>
        <a:off x="0" y="0"/>
        <a:ext cx="5990135" cy="1315513"/>
      </dsp:txXfrm>
    </dsp:sp>
    <dsp:sp modelId="{0A956374-64A2-D64E-9127-DA365E3B7BC2}">
      <dsp:nvSpPr>
        <dsp:cNvPr id="0" name=""/>
        <dsp:cNvSpPr/>
      </dsp:nvSpPr>
      <dsp:spPr>
        <a:xfrm>
          <a:off x="0" y="1315513"/>
          <a:ext cx="5990135" cy="0"/>
        </a:xfrm>
        <a:prstGeom prst="line">
          <a:avLst/>
        </a:prstGeom>
        <a:solidFill>
          <a:schemeClr val="accent2">
            <a:hueOff val="-2474889"/>
            <a:satOff val="807"/>
            <a:lumOff val="-719"/>
            <a:alphaOff val="0"/>
          </a:schemeClr>
        </a:solidFill>
        <a:ln w="13970" cap="flat" cmpd="sng" algn="ctr">
          <a:solidFill>
            <a:schemeClr val="accent2">
              <a:hueOff val="-2474889"/>
              <a:satOff val="807"/>
              <a:lumOff val="-7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61AF9D-49CC-BF4F-A5B8-13D5838B338C}">
      <dsp:nvSpPr>
        <dsp:cNvPr id="0" name=""/>
        <dsp:cNvSpPr/>
      </dsp:nvSpPr>
      <dsp:spPr>
        <a:xfrm>
          <a:off x="0" y="1315513"/>
          <a:ext cx="5990135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baseline="0"/>
            <a:t>Delving into Alexander’s presence in various locations throughout his empire will paint a picture of his personal ruling style and unique political identity. </a:t>
          </a:r>
          <a:endParaRPr lang="en-US" sz="2100" kern="1200"/>
        </a:p>
      </dsp:txBody>
      <dsp:txXfrm>
        <a:off x="0" y="1315513"/>
        <a:ext cx="5990135" cy="1315513"/>
      </dsp:txXfrm>
    </dsp:sp>
    <dsp:sp modelId="{51376FAC-CB83-2841-BEB9-87DAD8EF5B29}">
      <dsp:nvSpPr>
        <dsp:cNvPr id="0" name=""/>
        <dsp:cNvSpPr/>
      </dsp:nvSpPr>
      <dsp:spPr>
        <a:xfrm>
          <a:off x="0" y="2631026"/>
          <a:ext cx="5990135" cy="0"/>
        </a:xfrm>
        <a:prstGeom prst="line">
          <a:avLst/>
        </a:prstGeom>
        <a:solidFill>
          <a:schemeClr val="accent2">
            <a:hueOff val="-4949778"/>
            <a:satOff val="1615"/>
            <a:lumOff val="-1438"/>
            <a:alphaOff val="0"/>
          </a:schemeClr>
        </a:solidFill>
        <a:ln w="13970" cap="flat" cmpd="sng" algn="ctr">
          <a:solidFill>
            <a:schemeClr val="accent2">
              <a:hueOff val="-4949778"/>
              <a:satOff val="1615"/>
              <a:lumOff val="-14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D2F27-02B7-AB40-8F44-050A398EE953}">
      <dsp:nvSpPr>
        <dsp:cNvPr id="0" name=""/>
        <dsp:cNvSpPr/>
      </dsp:nvSpPr>
      <dsp:spPr>
        <a:xfrm>
          <a:off x="0" y="2631026"/>
          <a:ext cx="5990135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baseline="0"/>
            <a:t>I aim to provide a deeper understanding of Alexander as a king and ruler.</a:t>
          </a:r>
          <a:endParaRPr lang="en-US" sz="2100" kern="1200"/>
        </a:p>
      </dsp:txBody>
      <dsp:txXfrm>
        <a:off x="0" y="2631026"/>
        <a:ext cx="5990135" cy="1315513"/>
      </dsp:txXfrm>
    </dsp:sp>
    <dsp:sp modelId="{E997D4D6-5CE2-244B-AEF8-7CA40CCF7B24}">
      <dsp:nvSpPr>
        <dsp:cNvPr id="0" name=""/>
        <dsp:cNvSpPr/>
      </dsp:nvSpPr>
      <dsp:spPr>
        <a:xfrm>
          <a:off x="0" y="3946540"/>
          <a:ext cx="5990135" cy="0"/>
        </a:xfrm>
        <a:prstGeom prst="line">
          <a:avLst/>
        </a:prstGeom>
        <a:solidFill>
          <a:schemeClr val="accent2">
            <a:hueOff val="-7424667"/>
            <a:satOff val="2422"/>
            <a:lumOff val="-2157"/>
            <a:alphaOff val="0"/>
          </a:schemeClr>
        </a:solidFill>
        <a:ln w="13970" cap="flat" cmpd="sng" algn="ctr">
          <a:solidFill>
            <a:schemeClr val="accent2">
              <a:hueOff val="-7424667"/>
              <a:satOff val="2422"/>
              <a:lumOff val="-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387C4-D19F-DA44-917A-9DC40FAFD972}">
      <dsp:nvSpPr>
        <dsp:cNvPr id="0" name=""/>
        <dsp:cNvSpPr/>
      </dsp:nvSpPr>
      <dsp:spPr>
        <a:xfrm>
          <a:off x="0" y="3946540"/>
          <a:ext cx="5990135" cy="1315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baseline="0"/>
            <a:t>Attempting to separate Alexander from his conquests and look into how he managed the places he conquered will demonstrate his abilities as a diplomat and politician.</a:t>
          </a:r>
          <a:endParaRPr lang="en-US" sz="2100" kern="1200"/>
        </a:p>
      </dsp:txBody>
      <dsp:txXfrm>
        <a:off x="0" y="3946540"/>
        <a:ext cx="5990135" cy="1315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343368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399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8229978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342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17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30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98243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7396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336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3893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847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270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hyperlink" Target="https://www.flickr.com/photos/28772513@N07/8570397448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War and Conquest Aside: A Look into Alexander’s Ruling Style and Kingship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Jordan </a:t>
            </a:r>
            <a:r>
              <a:rPr lang="en-US" dirty="0" err="1" smtClean="0"/>
              <a:t>Kinnicutt</a:t>
            </a:r>
            <a:r>
              <a:rPr lang="en-US" dirty="0" smtClean="0"/>
              <a:t> – 1600613 - HPAH6028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83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xmlns="" id="{C758EC8D-68D1-4138-B719-BE00C78AD1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" y="0"/>
            <a:ext cx="122072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14579E4-5B5F-42C9-B08F-A904C81B14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811"/>
            <a:ext cx="2556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1322904" y="2514944"/>
            <a:ext cx="5054601" cy="1955108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02654" y="965199"/>
            <a:ext cx="6670520" cy="5207002"/>
          </a:xfrm>
          <a:noFill/>
        </p:spPr>
        <p:txBody>
          <a:bodyPr anchor="t">
            <a:normAutofit/>
          </a:bodyPr>
          <a:lstStyle/>
          <a:p>
            <a:r>
              <a:rPr lang="en-US" sz="2000" b="1"/>
              <a:t>“But Antipater was not ‘regent’ in the sense that he was operating the Macedonian state in Macedonia in the absence of the king. </a:t>
            </a:r>
            <a:r>
              <a:rPr lang="en-US" sz="2000" b="1" u="sng"/>
              <a:t>Rather the Macedonian state travelled with the king</a:t>
            </a:r>
            <a:r>
              <a:rPr lang="en-US" sz="2000" b="1"/>
              <a:t>.” (Hammond 1980, pp. 246)</a:t>
            </a:r>
          </a:p>
          <a:p>
            <a:endParaRPr lang="en-US" sz="2000"/>
          </a:p>
          <a:p>
            <a:pPr lvl="2"/>
            <a:r>
              <a:rPr lang="en-US" sz="2000"/>
              <a:t>The thought of Alexander the Great as a military commander and conqueror comes easily to us. My aim is to analyze Alexander’s skills as a king and ruler, rather than strictly his military successes. </a:t>
            </a:r>
          </a:p>
          <a:p>
            <a:pPr lvl="2"/>
            <a:endParaRPr lang="en-US" sz="2000"/>
          </a:p>
          <a:p>
            <a:pPr lvl="2"/>
            <a:r>
              <a:rPr lang="en-US" sz="2000"/>
              <a:t>I have found a shockingly small amount of information regarding Alexander’s traits and successes specifically when it comes to ruling his empire.</a:t>
            </a:r>
          </a:p>
          <a:p>
            <a:endParaRPr lang="en-US" sz="20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B41BF6CF-E1B8-4EE2-9AE1-86A58DAFD7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20369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876248C8-0720-48AB-91BA-5F530BB41E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1" y="365760"/>
            <a:ext cx="9858383" cy="1325562"/>
          </a:xfrm>
        </p:spPr>
        <p:txBody>
          <a:bodyPr>
            <a:normAutofit/>
          </a:bodyPr>
          <a:lstStyle/>
          <a:p>
            <a:r>
              <a:rPr lang="en-US" dirty="0"/>
              <a:t>Main – Considering the role and meaning of “king”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523BEDA7-D0B8-4802-8168-92452653BC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D2EFF34B-7B1A-4F9D-8CEE-A40962BC7C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3724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F70BCACD-19E6-4223-88C2-2B766E2C79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8805682"/>
              </p:ext>
            </p:extLst>
          </p:nvPr>
        </p:nvGraphicFramePr>
        <p:xfrm>
          <a:off x="1262063" y="2013055"/>
          <a:ext cx="9858191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7438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53F4E5A-C9EE-4859-B46B-F018F7D73A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4564674"/>
            <a:ext cx="4010820" cy="1615461"/>
          </a:xfrm>
        </p:spPr>
        <p:txBody>
          <a:bodyPr anchor="ctr">
            <a:normAutofit/>
          </a:bodyPr>
          <a:lstStyle/>
          <a:p>
            <a:r>
              <a:rPr lang="en-US" sz="3200"/>
              <a:t>Location by location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01" b="14868"/>
          <a:stretch/>
        </p:blipFill>
        <p:spPr>
          <a:xfrm>
            <a:off x="20" y="1"/>
            <a:ext cx="11292820" cy="421270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041A955B-D579-48FD-A51C-51B0C0B69F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88640" y="4564673"/>
            <a:ext cx="5665871" cy="1615463"/>
          </a:xfrm>
        </p:spPr>
        <p:txBody>
          <a:bodyPr anchor="ctr">
            <a:normAutofit lnSpcReduction="10000"/>
          </a:bodyPr>
          <a:lstStyle/>
          <a:p>
            <a:pPr marL="0" lvl="2" indent="0">
              <a:spcBef>
                <a:spcPts val="1400"/>
              </a:spcBef>
              <a:spcAft>
                <a:spcPts val="200"/>
              </a:spcAft>
              <a:buSzPct val="80000"/>
              <a:buNone/>
            </a:pPr>
            <a:endParaRPr lang="en-US" sz="2000" dirty="0" smtClean="0"/>
          </a:p>
          <a:p>
            <a:pPr marL="0" lvl="2" indent="0">
              <a:spcBef>
                <a:spcPts val="1400"/>
              </a:spcBef>
              <a:spcAft>
                <a:spcPts val="200"/>
              </a:spcAft>
              <a:buSzPct val="80000"/>
              <a:buNone/>
            </a:pPr>
            <a:r>
              <a:rPr lang="en-US" sz="2000" dirty="0" smtClean="0"/>
              <a:t>Working </a:t>
            </a:r>
            <a:r>
              <a:rPr lang="en-US" sz="2000" dirty="0"/>
              <a:t>on a location by location basis will allow me to see any trends or precedent that Alexander set during his reign and as his empire grew.</a:t>
            </a:r>
          </a:p>
          <a:p>
            <a:endParaRPr lang="en-US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216108" y="4212709"/>
            <a:ext cx="6169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Image available from: </a:t>
            </a:r>
            <a:r>
              <a:rPr lang="en-US" sz="1200" dirty="0">
                <a:hlinkClick r:id="rId3"/>
              </a:rPr>
              <a:t>https://</a:t>
            </a:r>
            <a:r>
              <a:rPr lang="en-US" sz="1200" dirty="0" smtClean="0">
                <a:hlinkClick r:id="rId3"/>
              </a:rPr>
              <a:t>www.flickr.com/photos/28772513@N07/8570397448</a:t>
            </a:r>
            <a:r>
              <a:rPr lang="en-US" sz="1200" dirty="0" smtClean="0"/>
              <a:t> (Accessed on 1/2/20)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646703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30B3D270-B19D-4DB8-BD3C-3E707485B5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541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058" y="836023"/>
            <a:ext cx="2718788" cy="5183777"/>
          </a:xfrm>
        </p:spPr>
        <p:txBody>
          <a:bodyPr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49BDAF94-B52E-4307-B54C-EF413086FC7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xmlns="" id="{04C1E866-B9DC-4DF8-AD12-A4A5F7DD4C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6466737"/>
              </p:ext>
            </p:extLst>
          </p:nvPr>
        </p:nvGraphicFramePr>
        <p:xfrm>
          <a:off x="4658815" y="804672"/>
          <a:ext cx="5990136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2474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GB" dirty="0" smtClean="0"/>
              <a:t>Arrian</a:t>
            </a:r>
            <a:r>
              <a:rPr lang="en-GB" dirty="0"/>
              <a:t>. </a:t>
            </a:r>
            <a:r>
              <a:rPr lang="en-GB" i="1" dirty="0"/>
              <a:t>The Anabasis of Alexander. </a:t>
            </a:r>
            <a:r>
              <a:rPr lang="en-GB" dirty="0"/>
              <a:t>E.J. </a:t>
            </a:r>
            <a:r>
              <a:rPr lang="en-GB" dirty="0" err="1"/>
              <a:t>Chinnock</a:t>
            </a:r>
            <a:r>
              <a:rPr lang="en-GB" dirty="0"/>
              <a:t> (trans.). 1884. London: Hodder and Stoughton</a:t>
            </a:r>
            <a:endParaRPr lang="en-US" dirty="0"/>
          </a:p>
          <a:p>
            <a:r>
              <a:rPr lang="en-GB" dirty="0"/>
              <a:t> </a:t>
            </a:r>
            <a:r>
              <a:rPr lang="en-GB" dirty="0" smtClean="0"/>
              <a:t>Plutarch</a:t>
            </a:r>
            <a:r>
              <a:rPr lang="en-GB" dirty="0"/>
              <a:t>, </a:t>
            </a:r>
            <a:r>
              <a:rPr lang="en-GB" i="1" dirty="0"/>
              <a:t>Plutarch’s Lives. </a:t>
            </a:r>
            <a:r>
              <a:rPr lang="en-GB" dirty="0"/>
              <a:t>B. Perrin (trans.). 1919. Cambridge, MA: Harvard University Press</a:t>
            </a:r>
            <a:endParaRPr lang="en-US" dirty="0"/>
          </a:p>
          <a:p>
            <a:r>
              <a:rPr lang="en-GB" dirty="0" smtClean="0"/>
              <a:t>Bosworth</a:t>
            </a:r>
            <a:r>
              <a:rPr lang="en-GB" dirty="0"/>
              <a:t>, A.B. 1988. </a:t>
            </a:r>
            <a:r>
              <a:rPr lang="en-GB" i="1" dirty="0"/>
              <a:t>Conquest and Empire: The Reign of Alexander the Great. </a:t>
            </a:r>
            <a:r>
              <a:rPr lang="en-GB" dirty="0"/>
              <a:t>Cambridge: Cambridge University Press</a:t>
            </a:r>
            <a:endParaRPr lang="en-US" dirty="0"/>
          </a:p>
          <a:p>
            <a:r>
              <a:rPr lang="en-GB" dirty="0"/>
              <a:t> </a:t>
            </a:r>
            <a:r>
              <a:rPr lang="en-GB" dirty="0" smtClean="0"/>
              <a:t>Hammond</a:t>
            </a:r>
            <a:r>
              <a:rPr lang="en-GB" dirty="0"/>
              <a:t>, N.G.L. 1980. </a:t>
            </a:r>
            <a:r>
              <a:rPr lang="en-GB" i="1" dirty="0"/>
              <a:t>Alexander the Great: King, Commander and Statesman. </a:t>
            </a:r>
            <a:r>
              <a:rPr lang="en-GB" dirty="0"/>
              <a:t>Wiltshire: The Cromwell Press Ltd. </a:t>
            </a:r>
            <a:endParaRPr lang="en-US" dirty="0"/>
          </a:p>
          <a:p>
            <a:r>
              <a:rPr lang="en-GB" dirty="0"/>
              <a:t> </a:t>
            </a:r>
            <a:r>
              <a:rPr lang="en-GB" dirty="0" smtClean="0"/>
              <a:t>Carney</a:t>
            </a:r>
            <a:r>
              <a:rPr lang="en-GB" dirty="0"/>
              <a:t>, E. 2015. </a:t>
            </a:r>
            <a:r>
              <a:rPr lang="en-GB" i="1" dirty="0"/>
              <a:t>King and Court in Ancient Macedonia: Rivalry, Treason, and Conspiracy. </a:t>
            </a:r>
            <a:r>
              <a:rPr lang="en-GB" dirty="0"/>
              <a:t>Swansea: The Classical Press of Wales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784042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53</TotalTime>
  <Words>325</Words>
  <Application>Microsoft Macintosh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Century Schoolbook</vt:lpstr>
      <vt:lpstr>Wingdings 2</vt:lpstr>
      <vt:lpstr>Arial</vt:lpstr>
      <vt:lpstr>View</vt:lpstr>
      <vt:lpstr>War and Conquest Aside: A Look into Alexander’s Ruling Style and Kingship</vt:lpstr>
      <vt:lpstr>Introduction</vt:lpstr>
      <vt:lpstr>Main – Considering the role and meaning of “king”</vt:lpstr>
      <vt:lpstr>Location by location</vt:lpstr>
      <vt:lpstr>Conclusion</vt:lpstr>
      <vt:lpstr>Bibliography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War and Conquest Aside: A Look into Alexander’s Ruling Style and Kingship</dc:title>
  <dc:creator>Jordan Kinnicutt</dc:creator>
  <cp:lastModifiedBy>Jordan Kinnicutt</cp:lastModifiedBy>
  <cp:revision>12</cp:revision>
  <dcterms:created xsi:type="dcterms:W3CDTF">2020-02-03T16:12:31Z</dcterms:created>
  <dcterms:modified xsi:type="dcterms:W3CDTF">2020-02-03T23:47:07Z</dcterms:modified>
</cp:coreProperties>
</file>