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1291" r:id="rId2"/>
    <p:sldId id="625" r:id="rId3"/>
    <p:sldId id="634" r:id="rId4"/>
    <p:sldId id="841" r:id="rId5"/>
    <p:sldId id="630" r:id="rId6"/>
    <p:sldId id="1220" r:id="rId7"/>
    <p:sldId id="165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34867B8E-0F29-4EAF-A1EF-4EA7F9081C23}"/>
    <pc:docChg chg="delSld modSld">
      <pc:chgData name="Irina Neaga" userId="13ef5b0c-644d-4705-8b70-f94d4b718805" providerId="ADAL" clId="{34867B8E-0F29-4EAF-A1EF-4EA7F9081C23}" dt="2024-11-14T12:55:41.756" v="53" actId="14100"/>
      <pc:docMkLst>
        <pc:docMk/>
      </pc:docMkLst>
      <pc:sldChg chg="del">
        <pc:chgData name="Irina Neaga" userId="13ef5b0c-644d-4705-8b70-f94d4b718805" providerId="ADAL" clId="{34867B8E-0F29-4EAF-A1EF-4EA7F9081C23}" dt="2024-11-14T12:54:13.307" v="8" actId="47"/>
        <pc:sldMkLst>
          <pc:docMk/>
          <pc:sldMk cId="3526478387" sldId="328"/>
        </pc:sldMkLst>
      </pc:sldChg>
      <pc:sldChg chg="del">
        <pc:chgData name="Irina Neaga" userId="13ef5b0c-644d-4705-8b70-f94d4b718805" providerId="ADAL" clId="{34867B8E-0F29-4EAF-A1EF-4EA7F9081C23}" dt="2024-11-14T12:54:13.948" v="9" actId="47"/>
        <pc:sldMkLst>
          <pc:docMk/>
          <pc:sldMk cId="847228142" sldId="329"/>
        </pc:sldMkLst>
      </pc:sldChg>
      <pc:sldChg chg="del">
        <pc:chgData name="Irina Neaga" userId="13ef5b0c-644d-4705-8b70-f94d4b718805" providerId="ADAL" clId="{34867B8E-0F29-4EAF-A1EF-4EA7F9081C23}" dt="2024-11-14T12:54:12.741" v="7" actId="47"/>
        <pc:sldMkLst>
          <pc:docMk/>
          <pc:sldMk cId="2261514166" sldId="772"/>
        </pc:sldMkLst>
      </pc:sldChg>
      <pc:sldChg chg="del">
        <pc:chgData name="Irina Neaga" userId="13ef5b0c-644d-4705-8b70-f94d4b718805" providerId="ADAL" clId="{34867B8E-0F29-4EAF-A1EF-4EA7F9081C23}" dt="2024-11-14T12:54:12.219" v="6" actId="47"/>
        <pc:sldMkLst>
          <pc:docMk/>
          <pc:sldMk cId="1903031075" sldId="774"/>
        </pc:sldMkLst>
      </pc:sldChg>
      <pc:sldChg chg="del">
        <pc:chgData name="Irina Neaga" userId="13ef5b0c-644d-4705-8b70-f94d4b718805" providerId="ADAL" clId="{34867B8E-0F29-4EAF-A1EF-4EA7F9081C23}" dt="2024-11-14T12:54:07.597" v="3" actId="47"/>
        <pc:sldMkLst>
          <pc:docMk/>
          <pc:sldMk cId="4264930217" sldId="777"/>
        </pc:sldMkLst>
      </pc:sldChg>
      <pc:sldChg chg="del">
        <pc:chgData name="Irina Neaga" userId="13ef5b0c-644d-4705-8b70-f94d4b718805" providerId="ADAL" clId="{34867B8E-0F29-4EAF-A1EF-4EA7F9081C23}" dt="2024-11-14T12:54:06.307" v="2" actId="47"/>
        <pc:sldMkLst>
          <pc:docMk/>
          <pc:sldMk cId="539972510" sldId="797"/>
        </pc:sldMkLst>
      </pc:sldChg>
      <pc:sldChg chg="modSp mod">
        <pc:chgData name="Irina Neaga" userId="13ef5b0c-644d-4705-8b70-f94d4b718805" providerId="ADAL" clId="{34867B8E-0F29-4EAF-A1EF-4EA7F9081C23}" dt="2024-11-14T12:55:41.756" v="53" actId="14100"/>
        <pc:sldMkLst>
          <pc:docMk/>
          <pc:sldMk cId="541956045" sldId="841"/>
        </pc:sldMkLst>
        <pc:graphicFrameChg chg="mod modGraphic">
          <ac:chgData name="Irina Neaga" userId="13ef5b0c-644d-4705-8b70-f94d4b718805" providerId="ADAL" clId="{34867B8E-0F29-4EAF-A1EF-4EA7F9081C23}" dt="2024-11-14T12:55:41.756" v="53" actId="14100"/>
          <ac:graphicFrameMkLst>
            <pc:docMk/>
            <pc:sldMk cId="541956045" sldId="841"/>
            <ac:graphicFrameMk id="3" creationId="{00000000-0000-0000-0000-000000000000}"/>
          </ac:graphicFrameMkLst>
        </pc:graphicFrameChg>
      </pc:sldChg>
      <pc:sldChg chg="del">
        <pc:chgData name="Irina Neaga" userId="13ef5b0c-644d-4705-8b70-f94d4b718805" providerId="ADAL" clId="{34867B8E-0F29-4EAF-A1EF-4EA7F9081C23}" dt="2024-11-14T12:54:15.287" v="10" actId="47"/>
        <pc:sldMkLst>
          <pc:docMk/>
          <pc:sldMk cId="1934928280" sldId="880"/>
        </pc:sldMkLst>
      </pc:sldChg>
      <pc:sldChg chg="del">
        <pc:chgData name="Irina Neaga" userId="13ef5b0c-644d-4705-8b70-f94d4b718805" providerId="ADAL" clId="{34867B8E-0F29-4EAF-A1EF-4EA7F9081C23}" dt="2024-11-14T12:54:09.228" v="4" actId="47"/>
        <pc:sldMkLst>
          <pc:docMk/>
          <pc:sldMk cId="3876151428" sldId="937"/>
        </pc:sldMkLst>
      </pc:sldChg>
      <pc:sldChg chg="del">
        <pc:chgData name="Irina Neaga" userId="13ef5b0c-644d-4705-8b70-f94d4b718805" providerId="ADAL" clId="{34867B8E-0F29-4EAF-A1EF-4EA7F9081C23}" dt="2024-11-14T12:54:03.506" v="0" actId="47"/>
        <pc:sldMkLst>
          <pc:docMk/>
          <pc:sldMk cId="1331589194" sldId="1281"/>
        </pc:sldMkLst>
      </pc:sldChg>
      <pc:sldChg chg="del">
        <pc:chgData name="Irina Neaga" userId="13ef5b0c-644d-4705-8b70-f94d4b718805" providerId="ADAL" clId="{34867B8E-0F29-4EAF-A1EF-4EA7F9081C23}" dt="2024-11-14T12:54:04.450" v="1" actId="47"/>
        <pc:sldMkLst>
          <pc:docMk/>
          <pc:sldMk cId="3700049714" sldId="1290"/>
        </pc:sldMkLst>
      </pc:sldChg>
      <pc:sldChg chg="modSp mod">
        <pc:chgData name="Irina Neaga" userId="13ef5b0c-644d-4705-8b70-f94d4b718805" providerId="ADAL" clId="{34867B8E-0F29-4EAF-A1EF-4EA7F9081C23}" dt="2024-11-14T12:54:56.119" v="51" actId="6549"/>
        <pc:sldMkLst>
          <pc:docMk/>
          <pc:sldMk cId="1871784811" sldId="1291"/>
        </pc:sldMkLst>
        <pc:spChg chg="mod">
          <ac:chgData name="Irina Neaga" userId="13ef5b0c-644d-4705-8b70-f94d4b718805" providerId="ADAL" clId="{34867B8E-0F29-4EAF-A1EF-4EA7F9081C23}" dt="2024-11-14T12:54:51.875" v="50" actId="14100"/>
          <ac:spMkLst>
            <pc:docMk/>
            <pc:sldMk cId="1871784811" sldId="1291"/>
            <ac:spMk id="5" creationId="{C8FA75A6-3AA1-4F03-A9A6-8F37CCB6D886}"/>
          </ac:spMkLst>
        </pc:spChg>
        <pc:spChg chg="mod">
          <ac:chgData name="Irina Neaga" userId="13ef5b0c-644d-4705-8b70-f94d4b718805" providerId="ADAL" clId="{34867B8E-0F29-4EAF-A1EF-4EA7F9081C23}" dt="2024-11-14T12:54:56.119" v="51" actId="6549"/>
          <ac:spMkLst>
            <pc:docMk/>
            <pc:sldMk cId="1871784811" sldId="1291"/>
            <ac:spMk id="8" creationId="{F45A9923-EFC8-471B-B609-843BFCA702E8}"/>
          </ac:spMkLst>
        </pc:spChg>
      </pc:sldChg>
      <pc:sldChg chg="del">
        <pc:chgData name="Irina Neaga" userId="13ef5b0c-644d-4705-8b70-f94d4b718805" providerId="ADAL" clId="{34867B8E-0F29-4EAF-A1EF-4EA7F9081C23}" dt="2024-11-14T12:54:11.204" v="5" actId="47"/>
        <pc:sldMkLst>
          <pc:docMk/>
          <pc:sldMk cId="3845985210" sldId="1654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Lbls>
            <c:dLbl>
              <c:idx val="0"/>
              <c:spPr>
                <a:noFill/>
                <a:ln w="25401">
                  <a:noFill/>
                </a:ln>
              </c:spPr>
              <c:txPr>
                <a:bodyPr/>
                <a:lstStyle/>
                <a:p>
                  <a:pPr>
                    <a:defRPr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DEA3-4348-A233-E91519A679C6}"/>
                </c:ext>
              </c:extLst>
            </c:dLbl>
            <c:dLbl>
              <c:idx val="1"/>
              <c:layout>
                <c:manualLayout>
                  <c:x val="-5.5985472019204514E-3"/>
                  <c:y val="6.307587880188326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A3-4348-A233-E91519A679C6}"/>
                </c:ext>
              </c:extLst>
            </c:dLbl>
            <c:dLbl>
              <c:idx val="2"/>
              <c:layout>
                <c:manualLayout>
                  <c:x val="-3.5438689574470984E-4"/>
                  <c:y val="-3.4792335707964975E-5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A3-4348-A233-E91519A679C6}"/>
                </c:ext>
              </c:extLst>
            </c:dLbl>
            <c:dLbl>
              <c:idx val="8"/>
              <c:layout>
                <c:manualLayout>
                  <c:x val="1.8716118769773245E-2"/>
                  <c:y val="3.1600303021550257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EA3-4348-A233-E91519A679C6}"/>
                </c:ext>
              </c:extLst>
            </c:dLbl>
            <c:spPr>
              <a:noFill/>
              <a:ln w="25401">
                <a:noFill/>
              </a:ln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Sheet1!$A$2:$A$10</c:f>
              <c:strCache>
                <c:ptCount val="9"/>
                <c:pt idx="0">
                  <c:v>Warehouse lighting</c:v>
                </c:pt>
                <c:pt idx="1">
                  <c:v>Office lighting</c:v>
                </c:pt>
                <c:pt idx="2">
                  <c:v>Battery charging</c:v>
                </c:pt>
                <c:pt idx="3">
                  <c:v>Vending machines</c:v>
                </c:pt>
                <c:pt idx="4">
                  <c:v>Fans and pumps</c:v>
                </c:pt>
                <c:pt idx="5">
                  <c:v>IT</c:v>
                </c:pt>
                <c:pt idx="6">
                  <c:v>Space heating (kerosene)</c:v>
                </c:pt>
                <c:pt idx="7">
                  <c:v>Domestic hot water - gas oil</c:v>
                </c:pt>
                <c:pt idx="8">
                  <c:v>Space heating - gas oil</c:v>
                </c:pt>
              </c:strCache>
            </c:strRef>
          </c:cat>
          <c:val>
            <c:numRef>
              <c:f>Sheet1!$B$2:$B$10</c:f>
              <c:numCache>
                <c:formatCode>0%</c:formatCode>
                <c:ptCount val="9"/>
                <c:pt idx="0">
                  <c:v>0.65000000000000746</c:v>
                </c:pt>
                <c:pt idx="1">
                  <c:v>6.0000000000000123E-2</c:v>
                </c:pt>
                <c:pt idx="2">
                  <c:v>7.0000000000000034E-2</c:v>
                </c:pt>
                <c:pt idx="3">
                  <c:v>3.0000000000000082E-2</c:v>
                </c:pt>
                <c:pt idx="4">
                  <c:v>1.0000000000000023E-2</c:v>
                </c:pt>
                <c:pt idx="5">
                  <c:v>1.0000000000000023E-2</c:v>
                </c:pt>
                <c:pt idx="6">
                  <c:v>3.0000000000000082E-2</c:v>
                </c:pt>
                <c:pt idx="7">
                  <c:v>2.0000000000000042E-2</c:v>
                </c:pt>
                <c:pt idx="8">
                  <c:v>0.12000000000000002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EA3-4348-A233-E91519A679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1">
          <a:noFill/>
        </a:ln>
      </c:spPr>
    </c:plotArea>
    <c:legend>
      <c:legendPos val="r"/>
      <c:layout>
        <c:manualLayout>
          <c:xMode val="edge"/>
          <c:yMode val="edge"/>
          <c:x val="0.64165144682781894"/>
          <c:y val="8.6083459592312603E-2"/>
          <c:w val="0.32703064145520738"/>
          <c:h val="0.88056843840604659"/>
        </c:manualLayout>
      </c:layout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zero"/>
    <c:showDLblsOverMax val="0"/>
  </c:chart>
  <c:txPr>
    <a:bodyPr/>
    <a:lstStyle/>
    <a:p>
      <a:pPr>
        <a:defRPr sz="2000"/>
      </a:pPr>
      <a:endParaRPr lang="en-US"/>
    </a:p>
  </c:tx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C9318-4F4B-4917-8E2B-428D000949C8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752C3-6F0F-4F93-9427-1F2580B6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110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57F075-E235-41DB-80AD-480D07779D2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37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37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dirty="0"/>
              <a:t>Discuss early environment</a:t>
            </a:r>
            <a:r>
              <a:rPr lang="en-US" baseline="0" dirty="0"/>
              <a:t> slides – Then discuss future legislation and what potential technologies are coming online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267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4150" y="1352550"/>
            <a:ext cx="6489700" cy="36512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8D8EED-2F8C-489F-B8C5-B839F4E9AF7D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222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oleObject" Target="../embeddings/oleObject1.bin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C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D7F44E3-9A5A-4D74-9CB5-CCACED5CA5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3B849-B01F-45E0-9139-ABD5345A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11E182-D938-4589-9D91-8B0F8D0915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8830" cy="928125"/>
          </a:xfrm>
          <a:prstGeom prst="rect">
            <a:avLst/>
          </a:prstGeom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8D5CEF7-4351-4674-A022-2AEA58D62F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7D68E27-6B70-47F3-9AD0-7076B89F75F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8A50CCA-91CC-48DA-B36B-14535FD45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284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E67EB-9B10-4918-821F-5F95530E2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3F12E7-65AF-4019-9DEE-9F0042BC4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C213C-4079-4D00-9D0B-BE90F8D738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5D633-7F95-4578-983F-81219480EDC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350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CA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72FC-A3EB-445E-AE5F-6564FFAEC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-952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D3DE1-C276-4BE7-80EB-17E25F6A2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780E7-EA19-4C2A-863E-23DAC638E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graphicFrame>
        <p:nvGraphicFramePr>
          <p:cNvPr id="7" name="Object 22">
            <a:extLst>
              <a:ext uri="{FF2B5EF4-FFF2-40B4-BE49-F238E27FC236}">
                <a16:creationId xmlns:a16="http://schemas.microsoft.com/office/drawing/2014/main" id="{6A35402B-C1B9-4596-984F-D7B08F2A851A}"/>
              </a:ext>
            </a:extLst>
          </p:cNvPr>
          <p:cNvGraphicFramePr>
            <a:graphicFrameLocks noChangeAspect="1"/>
          </p:cNvGraphicFramePr>
          <p:nvPr userDrawn="1">
            <p:extLst>
              <p:ext uri="{D42A27DB-BD31-4B8C-83A1-F6EECF244321}">
                <p14:modId xmlns:p14="http://schemas.microsoft.com/office/powerpoint/2010/main" val="3673836881"/>
              </p:ext>
            </p:extLst>
          </p:nvPr>
        </p:nvGraphicFramePr>
        <p:xfrm>
          <a:off x="0" y="0"/>
          <a:ext cx="1042988" cy="1052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1428949" imgH="1362265" progId="">
                  <p:embed/>
                </p:oleObj>
              </mc:Choice>
              <mc:Fallback>
                <p:oleObj name="Photo Editor Photo" r:id="rId2" imgW="1428949" imgH="1362265" progId="">
                  <p:embed/>
                  <p:pic>
                    <p:nvPicPr>
                      <p:cNvPr id="7" name="Object 22">
                        <a:extLst>
                          <a:ext uri="{FF2B5EF4-FFF2-40B4-BE49-F238E27FC236}">
                            <a16:creationId xmlns:a16="http://schemas.microsoft.com/office/drawing/2014/main" id="{6A35402B-C1B9-4596-984F-D7B08F2A851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1042988" cy="1052512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2B01E7BB-067B-4894-9B3A-B6C5AA067A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13360" y="63874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1CA84C-BC31-40F4-9B16-FBD4BF4C866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513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53D96AB-F7C1-41B9-A03F-F8DC26AE2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8BE11BC-DD74-4A33-A3AE-A03E05A6E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D905147-D197-45D4-96BD-3EC1D96EE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16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CA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18206-F5AD-4284-B984-80526AD30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ADE98-134C-4DA3-9909-0516BEF0C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C0409-E8C4-451B-BD69-A12B6B03C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6778-E7B7-4C63-A249-F454827E9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757DB36-6F62-40FB-8D69-5935E0DA0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0" y="64928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06684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ED9A-9CAB-4D4C-88F9-A19D69755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5C3E2-0A80-4C5D-81B9-D20A162B83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14D95F-A3F8-4EF4-821F-E1ED3CEE77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8EBB5E-7159-4F23-B1A5-27A5AA912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6767697-2F16-4C01-A165-596C5EAB2BFE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11470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6D77-F6D0-4904-861B-921127B33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5738C4-3F08-42B7-8BB9-7E081F841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6C9E5C-413E-4399-B2DB-D97DDE849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8F3114-F880-486A-906A-98CB300F19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4E3AD4-1A82-4813-9A45-8A93D5FB34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C0F867-12E3-4440-9871-DFEA5E3C8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771510E-EA78-49C6-A2E0-3DE3C77E4B47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07814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BC661-9DCC-46DE-968F-46F4FE4C7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D8B4A-DC29-40FA-8A32-2C6211027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F1AC09D-D9F3-4AA4-BB78-6315DFBA7F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06754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C29B3-892A-4BFC-86E2-430969E56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62515C-5BC8-4557-BEEC-5C3E76660D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07720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DA1DC-ED1D-46D8-906F-BDADB3CE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B382E-5EF6-4EED-A050-AE1F90486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BF9469-DC00-43A3-B778-7C371814E0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C77AE-7E8C-448F-9C90-3D652BFB2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FCD87EB-3936-43B1-9A40-A93053A0626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20336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9ECF2-F23B-428C-B61B-C1476E962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FC385D-7873-4BEF-8A24-7D64C000C0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BA817F-C2A9-4F4E-B419-8673BE36A1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A562E-67D3-43BF-B09B-60E00F970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ECF47284-EE0A-440A-92DC-5767D7F8510D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8277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BF504-4223-4912-8BDD-1E570E106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2AAB72-E4A2-4BF3-BE79-1AF1D6B51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E2983-C82F-4887-A559-F99C34B08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5D3DEAD-C2BA-4A04-9952-705F39BBE057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7569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23639E-82F1-43F0-93B2-7D1F260B21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C5A2F7-2503-4BC8-9270-3384E3C41B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AB2FC-9532-480C-A33C-739299ECB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2BDA2BB-0E56-4D5F-B907-AE797BD1D036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994687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5" y="404664"/>
            <a:ext cx="9040767" cy="503386"/>
          </a:xfrm>
        </p:spPr>
        <p:txBody>
          <a:bodyPr>
            <a:noAutofit/>
          </a:bodyPr>
          <a:lstStyle>
            <a:lvl1pPr algn="l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5ABA4F-A121-45B2-BC5B-A704EFDE9E77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4116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F112574-D063-42CF-A8ED-79F26FDA965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76322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5" y="403225"/>
            <a:ext cx="8272681" cy="433487"/>
          </a:xfrm>
        </p:spPr>
        <p:txBody>
          <a:bodyPr>
            <a:noAutofit/>
          </a:bodyPr>
          <a:lstStyle>
            <a:lvl1pPr algn="l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11456B4-873F-4B2E-8F03-77502E46AFFF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8231662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91824F-80A5-4D1B-B253-B44B29F9BA16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5618713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CBA2423-2140-46C9-BA90-463872BC048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613380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C796911-237E-48DE-9FA4-3C2BD6B8882C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994165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E25FBB11-44C3-46FA-890C-0EBE6884D441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464966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6AF87EB-D297-4939-B1BC-7CE45D16364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33386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FD88513-A0AF-4EA6-A9BF-5D181233F2C5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4361275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BE98983-AA9B-4229-AB6A-E26A2072FD01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71881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6B76D96-B87D-4ECF-A792-2BE035385E0B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353888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2825AF36-A784-4DED-8354-99BC19BC88E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652719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FB85094-1CC7-4AE7-B181-E76DA7A7D66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14242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344ECF-93B2-4857-84F6-5ADD192D02E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716319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9E559FC-8E4F-4002-8D8F-9B14957955A2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37843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E76EF8A-A637-4CE6-A633-DCDEE4DA7B7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8964048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F0B70-EB72-46C9-ADF9-24F7CAD5C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7B9544-C436-4227-9446-63709B607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F1369E7-2398-490A-A7D5-B511687CC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305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67F7B-40D5-4E40-BFEF-1C852F330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03F73F-B79A-437A-A157-513E7C532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03EA2-49B5-4442-A650-329221DA9D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FC705-1FC3-4BFC-AD8C-D7C3C9D79D6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380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7DBB7-1DA3-4FE7-B459-1D5A64236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0ECCD0-0F62-4B78-8F15-33055DD6F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4D4BE-2472-4271-80EB-F178B492B6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D77A-FC3C-4FDC-8D14-05E7472DF6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064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C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078F28C-7B77-4590-B4EE-3CF3C016B535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127542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AC06D13B-743F-4DA3-80F9-2A7A5B7A4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8106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46D0C16D-C9FC-4992-83C4-EEB3F86C7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8446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AB64E96-0F21-4AE0-8074-E049BC851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8694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EFA409E-1EE9-457F-9888-9DBBD3794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107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9F9C009-0CD1-4A73-83F9-16C5959DC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93018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A9C5985D-AEC1-438F-BBCA-3CF080D23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92069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0179DCF4-8BA3-40F1-9EF8-86F92FFEE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028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5DCA735-E9A4-47FC-8028-5AC401D00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91539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B1AC81-E8BD-4D83-9B9A-AAF7FE688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1418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82B35E3F-EA91-479E-9C04-4FAEF8236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76757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795D1BE5-A3B7-4904-87DA-5E55509B9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40113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D58361F8-0110-4EE8-AB6F-0BB456056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85297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582BCDC8-671F-461B-9388-A311574C2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98652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C72F0DD1-69FA-4920-A0A7-73D0A1D8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21736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26080E6-9E97-4AAE-98E5-6E7B13AAC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58190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71AC7A2-F4FA-4D51-82E1-DC0123EC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69209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FF11032-F374-4934-BF3F-D4417047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1598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CA0FF41-3F34-4509-A76F-3FA4E4AE0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98874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224BC58-8DCB-4AF8-911B-BDB114CF3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01280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E8B681CF-6067-4546-90FD-98EFD50D5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92453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6C4080D-002E-496E-ACE8-9FB0D50C4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4168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5026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A5B6A58-8928-42FF-8D99-1004A157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185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AD77019-6116-4B14-946E-05460EF3E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341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BE9C273A-6740-4BEA-ACE4-D49A20CC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18396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144E467-8124-4316-9300-5396E87D1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25696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57F7EC78-F65D-49FB-A1E2-34431BCCF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22961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27C8C8DE-CC24-4C7F-BC66-915F9CC1F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33669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A6961CAF-3BD6-4F34-A278-FD6C98D19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4168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71554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2766C98F-E749-4D66-9AEC-F1BA5EDD0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3632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2FCC5E6-EB7C-4E96-BB38-D0AE1FAD9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50361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FE5C30E2-1FA8-475C-8203-C7B9EA6D0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38958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CEE743F-DCF5-4CC0-877D-2A0068E7C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55575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1B89C23-F924-48CE-BA67-2CB1A7FDC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12068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163FB97-4089-4C3E-9F60-ECB2EEAF7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03780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792C46BC-E66F-4039-82F8-497BABE2D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4168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78911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4618F13-CE1B-4DBA-ADA3-6F28165F2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7772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D5244E3B-8CD9-4169-948B-8BBD14F7D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63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B9337311-C2E0-41D9-9CD0-2590690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52505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0D3F8D81-F024-4ED7-B707-741603488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67667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C3A0EFE0-DC3E-4ECA-8A68-491361B1D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86380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5F27A51E-E36F-4A4A-A03A-79EEF8448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67817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844F60E5-11D2-4498-9374-484EFBE5A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45829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B45C8E7E-FABC-4295-925C-C5472128D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64791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07D4906F-67EC-4805-A8B4-48610E5C9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75953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FD1A8437-80CD-4359-AC77-1179320A1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093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44853626-C26E-4F52-A60C-CE294F92C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47563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47730A7B-EC34-4429-A54B-B3C469A2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1776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8B89637-7876-4406-98DA-7E55F494E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1016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6C709D3-B01F-4AA5-A8C2-3A68836C1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10597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EA80ED02-F3DE-4EF7-B47C-B759B935E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15406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4CC876D8-3AB9-4CC3-8237-FE561B548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15053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741EA54-64C4-4FE2-A032-ADDB9901C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96436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25A0AAB-CC24-4430-94A9-BCD799DAC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82619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D6F9921C-B0E7-4768-8884-C909BD15D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05685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21D889C-9984-4535-ABBC-A5DB2E107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28577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4C9455C-7F49-48E7-9C3C-48C7A475B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49818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E69B0390-514F-4AC5-8227-085E5EE56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07922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849C97C8-FD26-4D7E-A577-AAF653700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03497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AB964C84-E783-45EF-8E21-5AEDD954B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4168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66427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C7C71D8-5259-46EB-8718-A9C37AB7E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1" y="6356351"/>
            <a:ext cx="10858500" cy="365125"/>
          </a:xfrm>
          <a:prstGeom prst="rect">
            <a:avLst/>
          </a:prstGeom>
        </p:spPr>
        <p:txBody>
          <a:bodyPr/>
          <a:lstStyle>
            <a:lvl1pPr algn="ctr">
              <a:defRPr b="1" i="1">
                <a:solidFill>
                  <a:srgbClr val="9000D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97773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759EA6AC-F049-4863-BC27-90DC414AC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76279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11C93B9-E437-4CA7-9D89-69A6BB533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79842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4BF8887-2D55-451D-A7C4-2521973C2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1440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EB5F4350-2936-4A17-B269-746746293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83511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A865ECC1-6857-48F9-A61D-A11394834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48246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D642635E-364B-4717-B88B-37F906D2B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8673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2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63CE1-952C-45DD-AF2C-9AF601185E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8FE073A-4359-4505-B32D-FB8A222E2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05067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4584637-CF9D-44D8-8689-C3BE97C4F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02118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B8BF24A0-D29D-431A-9FD9-951EADFC0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06261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3A96330B-4C4F-4E76-A380-769B285A5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833276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BD52CBA-966F-46E8-88BD-10E39744B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67732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617F546-7439-4320-935E-ECF984629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1" y="6356351"/>
            <a:ext cx="10858500" cy="365125"/>
          </a:xfrm>
          <a:prstGeom prst="rect">
            <a:avLst/>
          </a:prstGeom>
        </p:spPr>
        <p:txBody>
          <a:bodyPr/>
          <a:lstStyle>
            <a:lvl1pPr algn="ctr">
              <a:defRPr b="1" i="1">
                <a:solidFill>
                  <a:srgbClr val="9000D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49314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D3F90D1F-EB37-4978-ADCF-8C5891C5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02665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5796CDE4-63E1-47A1-A470-ABE6420B7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01243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12B2248D-D654-46E5-B824-C34B95851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42372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916ECE4A-121A-4AB0-9A94-86EE951E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1947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B388308B-ED2A-4DD3-B550-62B1675F0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70519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F8B94E-925D-4A32-90AE-A4FAA5B8065E}" type="slidenum">
              <a:rPr lang="en-GB" altLang="en-US" sz="1800" kern="0" smtClean="0">
                <a:solidFill>
                  <a:sysClr val="windowText" lastClr="000000"/>
                </a:solidFill>
              </a:rPr>
              <a:pPr>
                <a:defRPr/>
              </a:pPr>
              <a:t>‹#›</a:t>
            </a:fld>
            <a:endParaRPr lang="en-GB" altLang="en-US" sz="1800" kern="0">
              <a:solidFill>
                <a:sysClr val="windowText" lastClr="000000"/>
              </a:solidFill>
            </a:endParaRP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86A0CB9-3AEA-4B0E-9B25-55952E596242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8275861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143934" y="908050"/>
            <a:ext cx="11904133" cy="0"/>
          </a:xfrm>
          <a:prstGeom prst="line">
            <a:avLst/>
          </a:prstGeom>
          <a:ln w="31750" cmpd="sng">
            <a:solidFill>
              <a:srgbClr val="E3211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39" y="116632"/>
            <a:ext cx="9040767" cy="720080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E32118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43339" y="980728"/>
            <a:ext cx="11940965" cy="5472608"/>
          </a:xfrm>
        </p:spPr>
        <p:txBody>
          <a:bodyPr/>
          <a:lstStyle>
            <a:lvl1pPr>
              <a:buClr>
                <a:srgbClr val="E32118"/>
              </a:buClr>
              <a:defRPr baseline="0">
                <a:solidFill>
                  <a:schemeClr val="bg1">
                    <a:lumMod val="50000"/>
                  </a:schemeClr>
                </a:solidFill>
              </a:defRPr>
            </a:lvl1pPr>
            <a:lvl2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2pPr>
            <a:lvl3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3pPr>
            <a:lvl4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4pPr>
            <a:lvl5pPr>
              <a:buClr>
                <a:srgbClr val="E32118"/>
              </a:buClr>
              <a:defRPr>
                <a:solidFill>
                  <a:schemeClr val="bg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11377085" y="6524625"/>
            <a:ext cx="706967" cy="2936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F4E02-DA28-4012-A6B0-37F6F9D00C6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439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slideLayout" Target="../slideLayouts/slideLayout84.xml"/><Relationship Id="rId89" Type="http://schemas.openxmlformats.org/officeDocument/2006/relationships/slideLayout" Target="../slideLayouts/slideLayout89.xml"/><Relationship Id="rId112" Type="http://schemas.openxmlformats.org/officeDocument/2006/relationships/slideLayout" Target="../slideLayouts/slideLayout112.xml"/><Relationship Id="rId16" Type="http://schemas.openxmlformats.org/officeDocument/2006/relationships/slideLayout" Target="../slideLayouts/slideLayout16.xml"/><Relationship Id="rId107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102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5.xml"/><Relationship Id="rId90" Type="http://schemas.openxmlformats.org/officeDocument/2006/relationships/slideLayout" Target="../slideLayouts/slideLayout90.xml"/><Relationship Id="rId95" Type="http://schemas.openxmlformats.org/officeDocument/2006/relationships/slideLayout" Target="../slideLayouts/slideLayout95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113" Type="http://schemas.openxmlformats.org/officeDocument/2006/relationships/theme" Target="../theme/theme1.xml"/><Relationship Id="rId80" Type="http://schemas.openxmlformats.org/officeDocument/2006/relationships/slideLayout" Target="../slideLayouts/slideLayout80.xml"/><Relationship Id="rId85" Type="http://schemas.openxmlformats.org/officeDocument/2006/relationships/slideLayout" Target="../slideLayouts/slideLayout85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59" Type="http://schemas.openxmlformats.org/officeDocument/2006/relationships/slideLayout" Target="../slideLayouts/slideLayout59.xml"/><Relationship Id="rId103" Type="http://schemas.openxmlformats.org/officeDocument/2006/relationships/slideLayout" Target="../slideLayouts/slideLayout103.xml"/><Relationship Id="rId108" Type="http://schemas.openxmlformats.org/officeDocument/2006/relationships/slideLayout" Target="../slideLayouts/slideLayout108.xml"/><Relationship Id="rId54" Type="http://schemas.openxmlformats.org/officeDocument/2006/relationships/slideLayout" Target="../slideLayouts/slideLayout54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91" Type="http://schemas.openxmlformats.org/officeDocument/2006/relationships/slideLayout" Target="../slideLayouts/slideLayout91.xml"/><Relationship Id="rId96" Type="http://schemas.openxmlformats.org/officeDocument/2006/relationships/slideLayout" Target="../slideLayouts/slideLayout9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6" Type="http://schemas.openxmlformats.org/officeDocument/2006/relationships/slideLayout" Target="../slideLayouts/slideLayout106.xml"/><Relationship Id="rId114" Type="http://schemas.openxmlformats.org/officeDocument/2006/relationships/image" Target="../media/image1.emf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86" Type="http://schemas.openxmlformats.org/officeDocument/2006/relationships/slideLayout" Target="../slideLayouts/slideLayout86.xml"/><Relationship Id="rId94" Type="http://schemas.openxmlformats.org/officeDocument/2006/relationships/slideLayout" Target="../slideLayouts/slideLayout94.xml"/><Relationship Id="rId99" Type="http://schemas.openxmlformats.org/officeDocument/2006/relationships/slideLayout" Target="../slideLayouts/slideLayout99.xml"/><Relationship Id="rId101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109" Type="http://schemas.openxmlformats.org/officeDocument/2006/relationships/slideLayout" Target="../slideLayouts/slideLayout10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97" Type="http://schemas.openxmlformats.org/officeDocument/2006/relationships/slideLayout" Target="../slideLayouts/slideLayout97.xml"/><Relationship Id="rId104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9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Relationship Id="rId87" Type="http://schemas.openxmlformats.org/officeDocument/2006/relationships/slideLayout" Target="../slideLayouts/slideLayout87.xml"/><Relationship Id="rId110" Type="http://schemas.openxmlformats.org/officeDocument/2006/relationships/slideLayout" Target="../slideLayouts/slideLayout110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56" Type="http://schemas.openxmlformats.org/officeDocument/2006/relationships/slideLayout" Target="../slideLayouts/slideLayout56.xml"/><Relationship Id="rId77" Type="http://schemas.openxmlformats.org/officeDocument/2006/relationships/slideLayout" Target="../slideLayouts/slideLayout77.xml"/><Relationship Id="rId100" Type="http://schemas.openxmlformats.org/officeDocument/2006/relationships/slideLayout" Target="../slideLayouts/slideLayout100.xml"/><Relationship Id="rId105" Type="http://schemas.openxmlformats.org/officeDocument/2006/relationships/slideLayout" Target="../slideLayouts/slideLayout105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93" Type="http://schemas.openxmlformats.org/officeDocument/2006/relationships/slideLayout" Target="../slideLayouts/slideLayout93.xml"/><Relationship Id="rId9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3.xml"/><Relationship Id="rId25" Type="http://schemas.openxmlformats.org/officeDocument/2006/relationships/slideLayout" Target="../slideLayouts/slideLayout25.xml"/><Relationship Id="rId46" Type="http://schemas.openxmlformats.org/officeDocument/2006/relationships/slideLayout" Target="../slideLayouts/slideLayout46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62" Type="http://schemas.openxmlformats.org/officeDocument/2006/relationships/slideLayout" Target="../slideLayouts/slideLayout62.xml"/><Relationship Id="rId83" Type="http://schemas.openxmlformats.org/officeDocument/2006/relationships/slideLayout" Target="../slideLayouts/slideLayout83.xml"/><Relationship Id="rId88" Type="http://schemas.openxmlformats.org/officeDocument/2006/relationships/slideLayout" Target="../slideLayouts/slideLayout88.xml"/><Relationship Id="rId111" Type="http://schemas.openxmlformats.org/officeDocument/2006/relationships/slideLayout" Target="../slideLayouts/slideLayout1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915532-1C6F-4093-8BCF-7017E0A36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830" y="1383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E470C-A6FA-4B50-9CC6-E98B21499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939F3E-2109-4F02-8ABC-015A0B9273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z="900"/>
              <a:t>Apprise Consulting Ltd©</a:t>
            </a:r>
            <a:endParaRPr lang="en-GB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A53E7-59F1-4B9A-91D6-ED4B8356B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91E00-7844-4E74-98B1-1CF5ABD9E20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F6BD092-0012-4596-AC9F-5EC4DF5DFEFB}"/>
              </a:ext>
            </a:extLst>
          </p:cNvPr>
          <p:cNvSpPr txBox="1">
            <a:spLocks/>
          </p:cNvSpPr>
          <p:nvPr userDrawn="1"/>
        </p:nvSpPr>
        <p:spPr>
          <a:xfrm>
            <a:off x="428244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117615-5839-4C9C-8264-B08E15AD9C1B}"/>
              </a:ext>
            </a:extLst>
          </p:cNvPr>
          <p:cNvPicPr>
            <a:picLocks noChangeAspect="1"/>
          </p:cNvPicPr>
          <p:nvPr userDrawn="1"/>
        </p:nvPicPr>
        <p:blipFill>
          <a:blip r:embed="rId114"/>
          <a:stretch>
            <a:fillRect/>
          </a:stretch>
        </p:blipFill>
        <p:spPr>
          <a:xfrm>
            <a:off x="0" y="0"/>
            <a:ext cx="918830" cy="928125"/>
          </a:xfrm>
          <a:prstGeom prst="rect">
            <a:avLst/>
          </a:prstGeom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6C1D6FF-5DD5-42FD-895C-D390976425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778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  <p:sldLayoutId id="2147483724" r:id="rId64"/>
    <p:sldLayoutId id="2147483725" r:id="rId65"/>
    <p:sldLayoutId id="2147483726" r:id="rId66"/>
    <p:sldLayoutId id="2147483727" r:id="rId67"/>
    <p:sldLayoutId id="2147483728" r:id="rId68"/>
    <p:sldLayoutId id="2147483729" r:id="rId69"/>
    <p:sldLayoutId id="2147483730" r:id="rId70"/>
    <p:sldLayoutId id="2147483731" r:id="rId71"/>
    <p:sldLayoutId id="2147483732" r:id="rId72"/>
    <p:sldLayoutId id="2147483733" r:id="rId73"/>
    <p:sldLayoutId id="2147483734" r:id="rId74"/>
    <p:sldLayoutId id="2147483735" r:id="rId75"/>
    <p:sldLayoutId id="2147483736" r:id="rId76"/>
    <p:sldLayoutId id="2147483737" r:id="rId77"/>
    <p:sldLayoutId id="2147483738" r:id="rId78"/>
    <p:sldLayoutId id="2147483739" r:id="rId79"/>
    <p:sldLayoutId id="2147483740" r:id="rId80"/>
    <p:sldLayoutId id="2147483741" r:id="rId81"/>
    <p:sldLayoutId id="2147483742" r:id="rId82"/>
    <p:sldLayoutId id="2147483743" r:id="rId83"/>
    <p:sldLayoutId id="2147483744" r:id="rId84"/>
    <p:sldLayoutId id="2147483745" r:id="rId85"/>
    <p:sldLayoutId id="2147483746" r:id="rId86"/>
    <p:sldLayoutId id="2147483747" r:id="rId87"/>
    <p:sldLayoutId id="2147483748" r:id="rId88"/>
    <p:sldLayoutId id="2147483749" r:id="rId89"/>
    <p:sldLayoutId id="2147483750" r:id="rId90"/>
    <p:sldLayoutId id="2147483751" r:id="rId91"/>
    <p:sldLayoutId id="2147483752" r:id="rId92"/>
    <p:sldLayoutId id="2147483753" r:id="rId93"/>
    <p:sldLayoutId id="2147483754" r:id="rId94"/>
    <p:sldLayoutId id="2147483755" r:id="rId95"/>
    <p:sldLayoutId id="2147483756" r:id="rId96"/>
    <p:sldLayoutId id="2147483757" r:id="rId97"/>
    <p:sldLayoutId id="2147483758" r:id="rId98"/>
    <p:sldLayoutId id="2147483759" r:id="rId99"/>
    <p:sldLayoutId id="2147483760" r:id="rId100"/>
    <p:sldLayoutId id="2147483761" r:id="rId101"/>
    <p:sldLayoutId id="2147483762" r:id="rId102"/>
    <p:sldLayoutId id="2147483763" r:id="rId103"/>
    <p:sldLayoutId id="2147483764" r:id="rId104"/>
    <p:sldLayoutId id="2147483765" r:id="rId105"/>
    <p:sldLayoutId id="2147483766" r:id="rId106"/>
    <p:sldLayoutId id="2147483767" r:id="rId107"/>
    <p:sldLayoutId id="2147483768" r:id="rId108"/>
    <p:sldLayoutId id="2147483769" r:id="rId109"/>
    <p:sldLayoutId id="2147483770" r:id="rId110"/>
    <p:sldLayoutId id="2147483771" r:id="rId111"/>
    <p:sldLayoutId id="2147483772" r:id="rId1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kwa.org.uk/_files/23-carbon-trust-23.pdf" TargetMode="Externa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kwa.org.uk/_files/23-carbon-trust-23.pdf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Blue%20Planet%20Stoke.mp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groupltd.co.uk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8FA75A6-3AA1-4F03-A9A6-8F37CCB6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42" y="637953"/>
            <a:ext cx="9872658" cy="3189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The Environment and the Warehouse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D2D2E2-3491-4709-A3F1-342D524959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17536" y="6382512"/>
            <a:ext cx="282549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819363-FF51-47A2-8FD7-BAEE6F48D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69F4E02-DA28-4012-A6B0-37F6F9D00C6E}" type="slidenum"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F45A9923-EFC8-471B-B609-843BFCA702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93804"/>
            <a:ext cx="9144000" cy="1163995"/>
          </a:xfrm>
        </p:spPr>
        <p:txBody>
          <a:bodyPr/>
          <a:lstStyle/>
          <a:p>
            <a:pPr algn="l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784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sz="3200" dirty="0">
                <a:solidFill>
                  <a:schemeClr val="tx1"/>
                </a:solidFill>
              </a:rPr>
              <a:t>Environmental issues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1402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Energy use</a:t>
            </a:r>
          </a:p>
          <a:p>
            <a:pPr eaLnBrk="1" hangingPunct="1"/>
            <a:r>
              <a:rPr lang="en-US" dirty="0"/>
              <a:t>Waste production and disposal</a:t>
            </a:r>
          </a:p>
          <a:p>
            <a:pPr eaLnBrk="1" hangingPunct="1"/>
            <a:r>
              <a:rPr lang="en-US" dirty="0">
                <a:solidFill>
                  <a:schemeClr val="tx1"/>
                </a:solidFill>
              </a:rPr>
              <a:t>Type of packaging used</a:t>
            </a:r>
          </a:p>
          <a:p>
            <a:pPr eaLnBrk="1" hangingPunct="1"/>
            <a:r>
              <a:rPr lang="en-US" dirty="0"/>
              <a:t>Inventory levels</a:t>
            </a:r>
          </a:p>
          <a:p>
            <a:pPr eaLnBrk="1" hangingPunct="1"/>
            <a:r>
              <a:rPr lang="en-US" dirty="0">
                <a:solidFill>
                  <a:schemeClr val="tx1"/>
                </a:solidFill>
              </a:rPr>
              <a:t>Equipment use</a:t>
            </a:r>
          </a:p>
          <a:p>
            <a:pPr eaLnBrk="1" hangingPunct="1"/>
            <a:r>
              <a:rPr lang="en-US" dirty="0"/>
              <a:t>Productivity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A4B87A-77E3-4422-86F7-2611203B4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9F4E02-DA28-4012-A6B0-37F6F9D00C6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9968FB-3D1B-45B6-BC18-23D2F22F1A6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1033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/>
          <p:cNvGraphicFramePr/>
          <p:nvPr/>
        </p:nvGraphicFramePr>
        <p:xfrm>
          <a:off x="2351584" y="476672"/>
          <a:ext cx="7704856" cy="6093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Rectangle 2"/>
          <p:cNvSpPr/>
          <p:nvPr/>
        </p:nvSpPr>
        <p:spPr>
          <a:xfrm>
            <a:off x="2855640" y="6453336"/>
            <a:ext cx="57423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Source: http://www.ukwa.org.uk/_files/23-carbon-trust-23.pdf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Warehouse energy usage</a:t>
            </a:r>
            <a:br>
              <a:rPr lang="en-US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6EA616-7F5E-46D5-A86A-C637130F2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9F4E02-DA28-4012-A6B0-37F6F9D00C6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CFDD93A-0CC7-47F6-9334-5395568B725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672064" y="1340768"/>
            <a:ext cx="79208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461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7568" y="332657"/>
            <a:ext cx="7630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Checklist for Potential Energy Savings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892563"/>
              </p:ext>
            </p:extLst>
          </p:nvPr>
        </p:nvGraphicFramePr>
        <p:xfrm>
          <a:off x="493909" y="1147024"/>
          <a:ext cx="10452193" cy="51708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81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9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940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Initiative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</a:t>
                      </a:r>
                      <a:r>
                        <a:rPr lang="en-GB" baseline="0" dirty="0"/>
                        <a:t> Saving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Switch off all non-essential lighting out of business hours. Install timers.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10% of lighting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Install photocell controls to switch off some lighting on brighter days 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20% of lighting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Replace traditional tungsten lamps with energy efficient, compact fluorescent lamps (CFLs) to reduce operating and maintenance costs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75% of tungsten lighting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Experiment with switch-on times for heating and air conditioning and switch off well before closing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20% of heating and cooling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Ensure thermostats are set correctly — increase temperature set-point for cooling and reduce set-point for heating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 1ºC reduction in temperature during the heating season can cut costs by 8%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Install time controls so that equipment (such as escalators and vending machines) and only run during business 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15% of power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Set a gap or ‘dead-band’ between heating and air conditioning control temperatures of about 5ºC to avoid them operating at the same time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10% of heating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Turn off unnecessary equipment during the day and especially out of hours to reduce heat build-up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5% of energy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59403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Check insulation levels and increase wherever practical to reduce heating requirements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5% of energy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6852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Walk around your site at different times of the day and during different seasons to see how and when heaters and coolers are working. Check time and temperature settings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5% of heating costs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735960" y="657580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Source: http://www.ukwa.org.uk/_files/23-carbon-trust-23.pdf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2F7EF-3AAA-4180-A6F9-3A985B28F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9F4E02-DA28-4012-A6B0-37F6F9D00C6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54799D3-91E1-4A0E-8C8D-DBE0ED26BEC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1956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Environmental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128" y="1526259"/>
            <a:ext cx="10515600" cy="4351338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Roof lights optimise natural daylight into the warehouse, minimise night time light pollution and generate power for use in the building </a:t>
            </a:r>
          </a:p>
          <a:p>
            <a:r>
              <a:rPr lang="en-GB" sz="1800" dirty="0">
                <a:solidFill>
                  <a:schemeClr val="tx1"/>
                </a:solidFill>
              </a:rPr>
              <a:t>Naturally heated air used for internal heating </a:t>
            </a:r>
          </a:p>
          <a:p>
            <a:r>
              <a:rPr lang="en-GB" sz="1800" dirty="0">
                <a:solidFill>
                  <a:schemeClr val="tx1"/>
                </a:solidFill>
              </a:rPr>
              <a:t>Solar thermal hot water system pre heats water for use in the offices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Roof mounted photovoltaic panels supplement the building’s electrical power supply</a:t>
            </a:r>
          </a:p>
          <a:p>
            <a:r>
              <a:rPr lang="en-GB" sz="1800" dirty="0">
                <a:solidFill>
                  <a:schemeClr val="tx1"/>
                </a:solidFill>
              </a:rPr>
              <a:t>Under floor heating to warehouse</a:t>
            </a:r>
          </a:p>
          <a:p>
            <a:r>
              <a:rPr lang="en-GB" sz="1800" dirty="0">
                <a:solidFill>
                  <a:schemeClr val="tx1"/>
                </a:solidFill>
              </a:rPr>
              <a:t>Air tightness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Utilisation of thermal mass within the offices providing heating and cooling savings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Natural ventilation within offices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Rainwater collection for re-use in offices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Low water use sanitary appliances, leak detection and enhanced water metering </a:t>
            </a:r>
          </a:p>
          <a:p>
            <a:r>
              <a:rPr lang="en-GB" sz="1800" dirty="0">
                <a:solidFill>
                  <a:schemeClr val="tx1"/>
                </a:solidFill>
              </a:rPr>
              <a:t>Kinetic energy plates provision in the access road produce power when driven over by vehicles entering or leaving the site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sz="1800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581742-3299-4E77-A676-818C935DD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9F4E02-DA28-4012-A6B0-37F6F9D00C6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FEC01-F8E9-4BB3-A52F-189819783D8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9618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of Eco-warehousing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6513" y="1394462"/>
            <a:ext cx="10515600" cy="4351338"/>
          </a:xfrm>
        </p:spPr>
        <p:txBody>
          <a:bodyPr/>
          <a:lstStyle/>
          <a:p>
            <a:pPr>
              <a:buNone/>
            </a:pPr>
            <a:r>
              <a:rPr lang="en-GB" sz="2800" dirty="0"/>
              <a:t>Gazeley Chatterley Valley Staffordshire and M &amp; S Donnington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endParaRPr lang="en-GB" sz="2800" dirty="0"/>
          </a:p>
        </p:txBody>
      </p:sp>
      <p:pic>
        <p:nvPicPr>
          <p:cNvPr id="4" name="Picture 3" descr="G.Park Blue Planet Chatterley Valley">
            <a:hlinkClick r:id="rId3" action="ppaction://hlinkfile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826" y="2130683"/>
            <a:ext cx="4881320" cy="3332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126774" y="6369671"/>
            <a:ext cx="2108417" cy="248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13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t>http://www.gazeley.com</a:t>
            </a:r>
          </a:p>
        </p:txBody>
      </p:sp>
      <p:pic>
        <p:nvPicPr>
          <p:cNvPr id="8" name="Picture 7" descr="http://www.firstindustrial.co.uk/images/news/mandsaerial.jpg">
            <a:extLst>
              <a:ext uri="{FF2B5EF4-FFF2-40B4-BE49-F238E27FC236}">
                <a16:creationId xmlns:a16="http://schemas.microsoft.com/office/drawing/2014/main" id="{7C781623-A1E3-4101-869A-694E3B31669B}"/>
              </a:ext>
            </a:extLst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34313" y="2130683"/>
            <a:ext cx="5138057" cy="3332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Date Placeholder 1">
            <a:extLst>
              <a:ext uri="{FF2B5EF4-FFF2-40B4-BE49-F238E27FC236}">
                <a16:creationId xmlns:a16="http://schemas.microsoft.com/office/drawing/2014/main" id="{E4B1B4AC-7A8A-4F5D-A312-7B67DBE482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13360" y="6387465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Apprise Consulting Ltd©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5609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1" y="115889"/>
            <a:ext cx="6780213" cy="720725"/>
          </a:xfrm>
        </p:spPr>
        <p:txBody>
          <a:bodyPr>
            <a:normAutofit/>
          </a:bodyPr>
          <a:lstStyle/>
          <a:p>
            <a:r>
              <a:rPr lang="en-GB" dirty="0"/>
              <a:t>M&amp;S Environmental Features</a:t>
            </a:r>
          </a:p>
        </p:txBody>
      </p:sp>
      <p:sp>
        <p:nvSpPr>
          <p:cNvPr id="5" name="Content Placeholder 4"/>
          <p:cNvSpPr txBox="1">
            <a:spLocks noGrp="1"/>
          </p:cNvSpPr>
          <p:nvPr>
            <p:ph idx="4294967295"/>
          </p:nvPr>
        </p:nvSpPr>
        <p:spPr>
          <a:xfrm>
            <a:off x="1524000" y="1592263"/>
            <a:ext cx="5094288" cy="5200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Aft>
                <a:spcPts val="900"/>
              </a:spcAft>
            </a:pPr>
            <a:r>
              <a:rPr lang="en-GB" sz="1800" dirty="0"/>
              <a:t>Carbon neutral.</a:t>
            </a:r>
          </a:p>
          <a:p>
            <a:pPr marL="214313" indent="-214313">
              <a:spcAft>
                <a:spcPts val="900"/>
              </a:spcAft>
            </a:pPr>
            <a:r>
              <a:rPr lang="en-GB" sz="1800" dirty="0"/>
              <a:t>Part built using concrete from a former power station.</a:t>
            </a:r>
          </a:p>
          <a:p>
            <a:pPr marL="214313" indent="-214313">
              <a:spcAft>
                <a:spcPts val="900"/>
              </a:spcAft>
            </a:pPr>
            <a:r>
              <a:rPr lang="en-GB" sz="1800" dirty="0"/>
              <a:t>UK’s largest single roof mounted solar panel array- 24,272 panels.  Generates nearly 25% of energy required for the site.</a:t>
            </a:r>
          </a:p>
          <a:p>
            <a:pPr marL="214313" indent="-214313">
              <a:spcAft>
                <a:spcPts val="900"/>
              </a:spcAft>
            </a:pPr>
            <a:r>
              <a:rPr lang="en-GB" sz="1800" dirty="0"/>
              <a:t>Rain water harvesting.</a:t>
            </a:r>
          </a:p>
          <a:p>
            <a:pPr marL="214313" indent="-214313">
              <a:spcAft>
                <a:spcPts val="900"/>
              </a:spcAft>
            </a:pPr>
            <a:r>
              <a:rPr lang="en-GB" sz="1800" dirty="0"/>
              <a:t>Airtight building fabric- 4 times as airtight as current building regulations specify.</a:t>
            </a:r>
          </a:p>
          <a:p>
            <a:pPr marL="214313" indent="-214313">
              <a:spcAft>
                <a:spcPts val="900"/>
              </a:spcAft>
            </a:pPr>
            <a:r>
              <a:rPr lang="en-GB" sz="1800" dirty="0"/>
              <a:t>Plenty of natural light - roof lights to minimise artificial lighting.</a:t>
            </a:r>
          </a:p>
          <a:p>
            <a:pPr marL="214313" indent="-214313"/>
            <a:endParaRPr lang="en-GB" dirty="0"/>
          </a:p>
          <a:p>
            <a:endParaRPr lang="en-GB" dirty="0"/>
          </a:p>
        </p:txBody>
      </p:sp>
      <p:pic>
        <p:nvPicPr>
          <p:cNvPr id="6" name="Picture 5" descr="http://www.cagroupltd.co.uk/wp-content/themes/mt-wp-frame-8-cag/assets/images/MandS-PVs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6765" y="2197957"/>
            <a:ext cx="3855308" cy="2127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676766" y="4352759"/>
            <a:ext cx="253931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http://www.cagroupltd.co.uk</a:t>
            </a:r>
            <a:r>
              <a:rPr kumimoji="0" lang="en-GB" sz="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37524084"/>
      </p:ext>
    </p:extLst>
  </p:cSld>
  <p:clrMapOvr>
    <a:masterClrMapping/>
  </p:clrMapOvr>
</p:sld>
</file>

<file path=ppt/theme/theme1.xml><?xml version="1.0" encoding="utf-8"?>
<a:theme xmlns:a="http://schemas.openxmlformats.org/drawingml/2006/main" name="SCA mas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569</Words>
  <Application>Microsoft Office PowerPoint</Application>
  <PresentationFormat>Widescreen</PresentationFormat>
  <Paragraphs>71</Paragraphs>
  <Slides>7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SCA master</vt:lpstr>
      <vt:lpstr>Photo Editor Photo</vt:lpstr>
      <vt:lpstr>The Environment and the Warehouse</vt:lpstr>
      <vt:lpstr>Environmental issues</vt:lpstr>
      <vt:lpstr> Warehouse energy usage </vt:lpstr>
      <vt:lpstr>PowerPoint Presentation</vt:lpstr>
      <vt:lpstr>Environmental Initiatives</vt:lpstr>
      <vt:lpstr>Example of Eco-warehousing</vt:lpstr>
      <vt:lpstr>M&amp;S Environmental Features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Section 10</dc:title>
  <dc:creator>Amy Minshull</dc:creator>
  <cp:lastModifiedBy>Irina Neaga</cp:lastModifiedBy>
  <cp:revision>1</cp:revision>
  <dcterms:created xsi:type="dcterms:W3CDTF">2021-09-15T11:05:40Z</dcterms:created>
  <dcterms:modified xsi:type="dcterms:W3CDTF">2024-11-14T12:55:48Z</dcterms:modified>
</cp:coreProperties>
</file>