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vml" ContentType="application/vnd.openxmlformats-officedocument.vmlDrawing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30"/>
  </p:notesMasterIdLst>
  <p:handoutMasterIdLst>
    <p:handoutMasterId r:id="rId31"/>
  </p:handoutMasterIdLst>
  <p:sldIdLst>
    <p:sldId id="277" r:id="rId2"/>
    <p:sldId id="415" r:id="rId3"/>
    <p:sldId id="469" r:id="rId4"/>
    <p:sldId id="470" r:id="rId5"/>
    <p:sldId id="419" r:id="rId6"/>
    <p:sldId id="423" r:id="rId7"/>
    <p:sldId id="424" r:id="rId8"/>
    <p:sldId id="427" r:id="rId9"/>
    <p:sldId id="425" r:id="rId10"/>
    <p:sldId id="426" r:id="rId11"/>
    <p:sldId id="430" r:id="rId12"/>
    <p:sldId id="431" r:id="rId13"/>
    <p:sldId id="432" r:id="rId14"/>
    <p:sldId id="437" r:id="rId15"/>
    <p:sldId id="467" r:id="rId16"/>
    <p:sldId id="434" r:id="rId17"/>
    <p:sldId id="439" r:id="rId18"/>
    <p:sldId id="443" r:id="rId19"/>
    <p:sldId id="444" r:id="rId20"/>
    <p:sldId id="446" r:id="rId21"/>
    <p:sldId id="450" r:id="rId22"/>
    <p:sldId id="451" r:id="rId23"/>
    <p:sldId id="452" r:id="rId24"/>
    <p:sldId id="453" r:id="rId25"/>
    <p:sldId id="461" r:id="rId26"/>
    <p:sldId id="448" r:id="rId27"/>
    <p:sldId id="466" r:id="rId28"/>
    <p:sldId id="468" r:id="rId29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875" autoAdjust="0"/>
    <p:restoredTop sz="93347" autoAdjust="0"/>
  </p:normalViewPr>
  <p:slideViewPr>
    <p:cSldViewPr>
      <p:cViewPr varScale="1">
        <p:scale>
          <a:sx n="118" d="100"/>
          <a:sy n="118" d="100"/>
        </p:scale>
        <p:origin x="1352" y="20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  <p:sldLst>
      <p:sld r:id="rId1" collapse="1"/>
      <p:sld r:id="rId2" collapse="1"/>
      <p:sld r:id="rId3" collapse="1"/>
      <p:sld r:id="rId4" collapse="1"/>
      <p:sld r:id="rId5" collapse="1"/>
    </p:sldLst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notesMaster" Target="notesMasters/notesMaster1.xml"/><Relationship Id="rId35" Type="http://schemas.openxmlformats.org/officeDocument/2006/relationships/tableStyles" Target="tableStyles.xml"/><Relationship Id="rId8" Type="http://schemas.openxmlformats.org/officeDocument/2006/relationships/slide" Target="slides/slide7.xml"/></Relationships>
</file>

<file path=ppt/_rels/viewProps.xml.rels><?xml version="1.0" encoding="UTF-8" standalone="yes"?>
<Relationships xmlns="http://schemas.openxmlformats.org/package/2006/relationships"><Relationship Id="rId3" Type="http://schemas.openxmlformats.org/officeDocument/2006/relationships/slide" Target="slides/slide10.xml"/><Relationship Id="rId2" Type="http://schemas.openxmlformats.org/officeDocument/2006/relationships/slide" Target="slides/slide9.xml"/><Relationship Id="rId1" Type="http://schemas.openxmlformats.org/officeDocument/2006/relationships/slide" Target="slides/slide8.xml"/><Relationship Id="rId5" Type="http://schemas.openxmlformats.org/officeDocument/2006/relationships/slide" Target="slides/slide13.xml"/><Relationship Id="rId4" Type="http://schemas.openxmlformats.org/officeDocument/2006/relationships/slide" Target="slides/slide1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7.w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682598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1DD6A9B-10B2-43F1-9157-065846D2B87E}" type="slidenum">
              <a:rPr lang="en-US" smtClean="0"/>
              <a:pPr/>
              <a:t>8</a:t>
            </a:fld>
            <a:endParaRPr lang="en-US"/>
          </a:p>
        </p:txBody>
      </p:sp>
      <p:sp>
        <p:nvSpPr>
          <p:cNvPr id="5325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 cap="flat"/>
        </p:spPr>
      </p:sp>
      <p:sp>
        <p:nvSpPr>
          <p:cNvPr id="5325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157300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58A6278F-C3E1-4193-AD2B-F89CD58567F8}" type="slidenum">
              <a:rPr lang="en-US" smtClean="0"/>
              <a:pPr/>
              <a:t>9</a:t>
            </a:fld>
            <a:endParaRPr lang="en-US"/>
          </a:p>
        </p:txBody>
      </p:sp>
      <p:sp>
        <p:nvSpPr>
          <p:cNvPr id="5427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 cap="flat"/>
        </p:spPr>
      </p:sp>
      <p:sp>
        <p:nvSpPr>
          <p:cNvPr id="5427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034536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5BC036-933B-4515-976D-EB8F47447045}" type="slidenum">
              <a:rPr lang="en-US" smtClean="0"/>
              <a:pPr/>
              <a:t>10</a:t>
            </a:fld>
            <a:endParaRPr lang="en-US"/>
          </a:p>
        </p:txBody>
      </p:sp>
      <p:sp>
        <p:nvSpPr>
          <p:cNvPr id="5529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 cap="flat"/>
        </p:spPr>
      </p:sp>
      <p:sp>
        <p:nvSpPr>
          <p:cNvPr id="5530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15642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B75E5CE2-6B45-463B-916D-C89FEAEFD3B7}" type="slidenum">
              <a:rPr lang="en-US" smtClean="0"/>
              <a:pPr/>
              <a:t>11</a:t>
            </a:fld>
            <a:endParaRPr lang="en-US"/>
          </a:p>
        </p:txBody>
      </p:sp>
      <p:sp>
        <p:nvSpPr>
          <p:cNvPr id="6246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 cap="flat"/>
        </p:spPr>
      </p:sp>
      <p:sp>
        <p:nvSpPr>
          <p:cNvPr id="6246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133267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8D12787B-A04C-42D4-A810-FE1A5BBE8DD5}" type="slidenum">
              <a:rPr lang="en-US" smtClean="0"/>
              <a:pPr/>
              <a:t>12</a:t>
            </a:fld>
            <a:endParaRPr lang="en-US"/>
          </a:p>
        </p:txBody>
      </p:sp>
      <p:sp>
        <p:nvSpPr>
          <p:cNvPr id="6349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 cap="flat"/>
        </p:spPr>
      </p:sp>
      <p:sp>
        <p:nvSpPr>
          <p:cNvPr id="6349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67612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548CB3C2-6D9E-456C-A516-7A578A495E75}" type="slidenum">
              <a:rPr lang="en-US" smtClean="0"/>
              <a:pPr/>
              <a:t>13</a:t>
            </a:fld>
            <a:endParaRPr lang="en-US"/>
          </a:p>
        </p:txBody>
      </p:sp>
      <p:sp>
        <p:nvSpPr>
          <p:cNvPr id="6451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 cap="flat"/>
        </p:spPr>
      </p:sp>
      <p:sp>
        <p:nvSpPr>
          <p:cNvPr id="6451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105802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B0064033-83DF-4AB4-87E8-869202DBB752}" type="slidenum">
              <a:rPr lang="en-US" smtClean="0"/>
              <a:pPr/>
              <a:t>16</a:t>
            </a:fld>
            <a:endParaRPr lang="en-US"/>
          </a:p>
        </p:txBody>
      </p:sp>
      <p:sp>
        <p:nvSpPr>
          <p:cNvPr id="665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656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519384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478296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6814992E-3D73-463B-89A9-784F8970F4DB}" type="slidenum">
              <a:rPr lang="en-US" smtClean="0"/>
              <a:pPr/>
              <a:t>19</a:t>
            </a:fld>
            <a:endParaRPr lang="en-US"/>
          </a:p>
        </p:txBody>
      </p:sp>
      <p:sp>
        <p:nvSpPr>
          <p:cNvPr id="7065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066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572169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9F42B53D-7639-4029-9CCC-2FD546FEAF5D}" type="slidenum">
              <a:rPr lang="en-US" smtClean="0"/>
              <a:pPr/>
              <a:t>21</a:t>
            </a:fld>
            <a:endParaRPr lang="en-US"/>
          </a:p>
        </p:txBody>
      </p:sp>
      <p:sp>
        <p:nvSpPr>
          <p:cNvPr id="7270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 cap="flat"/>
        </p:spPr>
      </p:sp>
      <p:sp>
        <p:nvSpPr>
          <p:cNvPr id="7270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09235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3BE74C0-CA22-42D8-A048-9E6711B6EAAD}" type="slidenum">
              <a:rPr lang="en-US" smtClean="0"/>
              <a:pPr/>
              <a:t>22</a:t>
            </a:fld>
            <a:endParaRPr lang="en-US"/>
          </a:p>
        </p:txBody>
      </p:sp>
      <p:sp>
        <p:nvSpPr>
          <p:cNvPr id="7373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 cap="flat"/>
        </p:spPr>
      </p:sp>
      <p:sp>
        <p:nvSpPr>
          <p:cNvPr id="7373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950340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1A4334C0-5C28-4A07-8BC7-1139965902A4}" type="slidenum">
              <a:rPr lang="en-US" smtClean="0"/>
              <a:pPr>
                <a:defRPr/>
              </a:pPr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8563989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D89D2B35-F59E-460B-B54E-3308DEE3F7A8}" type="slidenum">
              <a:rPr lang="en-US" smtClean="0"/>
              <a:pPr/>
              <a:t>24</a:t>
            </a:fld>
            <a:endParaRPr lang="en-US"/>
          </a:p>
        </p:txBody>
      </p:sp>
      <p:sp>
        <p:nvSpPr>
          <p:cNvPr id="7475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475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5170047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89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EC779E8-6569-4AE0-9BDF-6E3F0EB45197}" type="slidenum">
              <a:rPr lang="en-US" smtClean="0"/>
              <a:pPr/>
              <a:t>25</a:t>
            </a:fld>
            <a:endParaRPr lang="en-US"/>
          </a:p>
        </p:txBody>
      </p:sp>
      <p:sp>
        <p:nvSpPr>
          <p:cNvPr id="8089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090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9922983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8472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A025B2A-A06D-244E-9AE6-D880823983AC}" type="datetime1">
              <a:rPr lang="en-GB" altLang="en-US" smtClean="0"/>
              <a:t>16/11/2020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en-GB" altLang="en-US"/>
              <a:t>Ching Yang. UWTSD. Oct '15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E8E06A-E05A-C64B-9653-68396C333F61}" type="datetime1">
              <a:rPr lang="en-GB" altLang="en-US" smtClean="0"/>
              <a:t>16/11/2020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en-GB" altLang="en-US"/>
              <a:t>Ching Yang. UWTSD. Oct '15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C5BC1F-ECEC-7D4A-874C-B3EC9D5B9055}" type="datetime1">
              <a:rPr lang="en-GB" altLang="en-US" smtClean="0"/>
              <a:t>16/11/2020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63CCBD-8E07-EC4B-984C-8270035F7575}" type="datetime1">
              <a:rPr lang="en-GB" altLang="en-US" smtClean="0"/>
              <a:t>16/11/2020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341203-B4BB-A04E-B895-8CD234538550}" type="datetime1">
              <a:rPr lang="en-GB" altLang="en-US" smtClean="0"/>
              <a:t>16/11/2020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13DF53-91B6-9445-A2CA-ABB11331E7A4}" type="datetime1">
              <a:rPr lang="en-GB" altLang="en-US" smtClean="0"/>
              <a:t>16/11/2020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A7F279-FAE4-5B4D-94AA-1586C826F033}" type="datetime1">
              <a:rPr lang="en-GB" altLang="en-US" smtClean="0"/>
              <a:t>16/11/2020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44D52A-3882-0A4B-8280-61FF9F73E79F}" type="datetime1">
              <a:rPr lang="en-GB" altLang="en-US" smtClean="0"/>
              <a:t>16/11/2020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BDA589-475C-394E-AFB9-1577C33C4407}" type="datetime1">
              <a:rPr lang="en-GB" altLang="en-US" smtClean="0"/>
              <a:t>16/11/2020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E60C29-D58E-EC48-8BA8-45A67E5A949A}" type="datetime1">
              <a:rPr lang="en-GB" altLang="en-US" smtClean="0"/>
              <a:t>16/11/2020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29B1BA-CF62-A340-A99B-2854159955DB}" type="datetime1">
              <a:rPr lang="en-GB" altLang="en-US" smtClean="0"/>
              <a:t>16/11/2020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60AF25E-D893-2B46-90A6-179B17B1ACCE}" type="datetime1">
              <a:rPr lang="en-GB" altLang="en-US" smtClean="0"/>
              <a:t>16/11/2020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sldNum="0"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hinkautomation.com/eli5/conditional-processing-for-dummies/" TargetMode="External"/><Relationship Id="rId2" Type="http://schemas.openxmlformats.org/officeDocument/2006/relationships/hyperlink" Target="https://www.thinkautomation.com/finance/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7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7.wmf"/><Relationship Id="rId5" Type="http://schemas.openxmlformats.org/officeDocument/2006/relationships/oleObject" Target="../embeddings/oleObject1.bin"/><Relationship Id="rId4" Type="http://schemas.openxmlformats.org/officeDocument/2006/relationships/image" Target="../media/image8.wmf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emf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6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235066"/>
          </a:xfrm>
        </p:spPr>
        <p:txBody>
          <a:bodyPr/>
          <a:lstStyle/>
          <a:p>
            <a:pPr eaLnBrk="1" hangingPunct="1"/>
            <a:r>
              <a:rPr lang="en-GB" dirty="0"/>
              <a:t>LCBB5000</a:t>
            </a:r>
            <a:endParaRPr lang="en-GB" altLang="en-US" b="1" dirty="0">
              <a:solidFill>
                <a:schemeClr val="accent2"/>
              </a:solidFill>
            </a:endParaRP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571472" y="1928803"/>
            <a:ext cx="7786742" cy="3357586"/>
          </a:xfrm>
        </p:spPr>
        <p:txBody>
          <a:bodyPr/>
          <a:lstStyle/>
          <a:p>
            <a:pPr eaLnBrk="1" hangingPunct="1"/>
            <a:r>
              <a:rPr lang="en-GB" b="1" dirty="0">
                <a:solidFill>
                  <a:schemeClr val="accent2"/>
                </a:solidFill>
              </a:rPr>
              <a:t>Data Handling &amp; Business Intelligence</a:t>
            </a:r>
          </a:p>
          <a:p>
            <a:pPr eaLnBrk="1" hangingPunct="1"/>
            <a:r>
              <a:rPr lang="en-GB" altLang="en-US" b="1" dirty="0">
                <a:solidFill>
                  <a:schemeClr val="accent2"/>
                </a:solidFill>
              </a:rPr>
              <a:t>Week – 7</a:t>
            </a:r>
          </a:p>
          <a:p>
            <a:pPr eaLnBrk="1" hangingPunct="1">
              <a:defRPr/>
            </a:pPr>
            <a:r>
              <a:rPr lang="en-US" b="1" dirty="0">
                <a:solidFill>
                  <a:schemeClr val="accent2"/>
                </a:solidFill>
              </a:rPr>
              <a:t>Automated Decision Systems   and Expert Systems</a:t>
            </a:r>
          </a:p>
          <a:p>
            <a:pPr eaLnBrk="1" hangingPunct="1"/>
            <a:endParaRPr lang="en-GB" altLang="en-US" dirty="0">
              <a:solidFill>
                <a:schemeClr val="accent2"/>
              </a:solidFill>
            </a:endParaRPr>
          </a:p>
          <a:p>
            <a:pPr eaLnBrk="1" hangingPunct="1"/>
            <a:endParaRPr lang="en-GB" altLang="en-US" dirty="0">
              <a:solidFill>
                <a:schemeClr val="accent2"/>
              </a:solidFill>
            </a:endParaRPr>
          </a:p>
          <a:p>
            <a:pPr eaLnBrk="1" hangingPunct="1"/>
            <a:endParaRPr lang="en-GB" altLang="en-US" sz="4800" b="1" dirty="0">
              <a:solidFill>
                <a:schemeClr val="accent2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/>
          <a:lstStyle/>
          <a:p>
            <a:r>
              <a:rPr lang="en-US" dirty="0"/>
              <a:t>Learning Objectives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6638" y="866578"/>
            <a:ext cx="8153400" cy="4876800"/>
          </a:xfrm>
        </p:spPr>
        <p:txBody>
          <a:bodyPr>
            <a:noAutofit/>
          </a:bodyPr>
          <a:lstStyle/>
          <a:p>
            <a:r>
              <a:rPr lang="en-US" sz="2600" dirty="0"/>
              <a:t>Understand the concept and applications of automated rule-based decision systems</a:t>
            </a:r>
          </a:p>
          <a:p>
            <a:r>
              <a:rPr lang="en-US" sz="2600" dirty="0"/>
              <a:t>Understand the importance of knowledge in decision support</a:t>
            </a:r>
          </a:p>
          <a:p>
            <a:r>
              <a:rPr lang="en-US" sz="2600" dirty="0"/>
              <a:t>Describe the concept and evolution of rule-based expert systems (ES)</a:t>
            </a:r>
          </a:p>
          <a:p>
            <a:r>
              <a:rPr lang="en-US" sz="2600" dirty="0"/>
              <a:t>Understand the architecture of rule-based ES</a:t>
            </a:r>
          </a:p>
          <a:p>
            <a:r>
              <a:rPr lang="en-US" sz="2600" dirty="0"/>
              <a:t>Learn the knowledge engineering process used to build ES</a:t>
            </a:r>
          </a:p>
          <a:p>
            <a:r>
              <a:rPr lang="en-US" sz="2600" dirty="0"/>
              <a:t>Learn about tools and technologies for developing rule-based Decision Support System (DSS)</a:t>
            </a:r>
          </a:p>
          <a:p>
            <a:pPr marL="0" indent="0">
              <a:buNone/>
            </a:pPr>
            <a:endParaRPr lang="en-US" sz="2600" dirty="0"/>
          </a:p>
        </p:txBody>
      </p:sp>
    </p:spTree>
    <p:extLst>
      <p:ext uri="{BB962C8B-B14F-4D97-AF65-F5344CB8AC3E}">
        <p14:creationId xmlns:p14="http://schemas.microsoft.com/office/powerpoint/2010/main" val="74373561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CCBBAC-F20D-F347-9D3C-9E1C31148C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Rule-based system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9BE636-7C09-E142-9FEF-24739C25E9E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So, what is a rule-based system? It’s a logical program that uses pre-defined rules to make deductions and choices to perform automated actions.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8702295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63E4ED-4596-FA44-8ABB-39D3610732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/>
          <a:lstStyle/>
          <a:p>
            <a:r>
              <a:rPr lang="en-GB" sz="3400" b="1" dirty="0"/>
              <a:t>How does a rule-based system work?</a:t>
            </a:r>
            <a:br>
              <a:rPr lang="en-GB" sz="3400" dirty="0"/>
            </a:br>
            <a:endParaRPr lang="en-US" sz="34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76F050-4E4F-EE43-BF89-BD175C037C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005605"/>
            <a:ext cx="8229600" cy="3917032"/>
          </a:xfrm>
        </p:spPr>
        <p:txBody>
          <a:bodyPr/>
          <a:lstStyle/>
          <a:p>
            <a:r>
              <a:rPr lang="en-GB" sz="2200" dirty="0"/>
              <a:t>Rule-based systems, unsurprisingly, work based on rules. </a:t>
            </a:r>
          </a:p>
          <a:p>
            <a:pPr marL="0" indent="0">
              <a:buNone/>
            </a:pPr>
            <a:endParaRPr lang="en-GB" sz="2200" dirty="0"/>
          </a:p>
          <a:p>
            <a:r>
              <a:rPr lang="en-GB" sz="2200" dirty="0"/>
              <a:t>For example, a trigger might be an email containing the word “invoice”. An action might then be to forward the email to the </a:t>
            </a:r>
            <a:r>
              <a:rPr lang="en-GB" sz="2200" dirty="0"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finance team</a:t>
            </a:r>
            <a:r>
              <a:rPr lang="en-GB" sz="2200" dirty="0"/>
              <a:t>.</a:t>
            </a:r>
          </a:p>
          <a:p>
            <a:pPr marL="0" indent="0">
              <a:buNone/>
            </a:pPr>
            <a:endParaRPr lang="en-GB" sz="2200" dirty="0"/>
          </a:p>
          <a:p>
            <a:r>
              <a:rPr lang="en-GB" sz="2200" dirty="0"/>
              <a:t>So, if you want to create a rule-based system capable of </a:t>
            </a:r>
            <a:r>
              <a:rPr lang="en-GB" sz="2200" dirty="0"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handling 100 different actions</a:t>
            </a:r>
            <a:r>
              <a:rPr lang="en-GB" sz="2200" dirty="0"/>
              <a:t>, you’d have to write 100 different rules. If you want to then update the system and add actions, then you would need to write new rules.</a:t>
            </a:r>
          </a:p>
          <a:p>
            <a:pPr marL="0" indent="0">
              <a:buNone/>
            </a:pPr>
            <a:endParaRPr lang="en-US" sz="2200" dirty="0"/>
          </a:p>
        </p:txBody>
      </p:sp>
    </p:spTree>
    <p:extLst>
      <p:ext uri="{BB962C8B-B14F-4D97-AF65-F5344CB8AC3E}">
        <p14:creationId xmlns:p14="http://schemas.microsoft.com/office/powerpoint/2010/main" val="33784521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0938" y="231776"/>
            <a:ext cx="7840662" cy="1139824"/>
          </a:xfrm>
        </p:spPr>
        <p:txBody>
          <a:bodyPr/>
          <a:lstStyle/>
          <a:p>
            <a:r>
              <a:rPr lang="en-US" dirty="0"/>
              <a:t>Automated Decision Systems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9816" y="1124744"/>
            <a:ext cx="8382000" cy="4800600"/>
          </a:xfrm>
        </p:spPr>
        <p:txBody>
          <a:bodyPr/>
          <a:lstStyle/>
          <a:p>
            <a:r>
              <a:rPr lang="en-US" dirty="0"/>
              <a:t>A relatively new approach to supporting decision making</a:t>
            </a:r>
          </a:p>
          <a:p>
            <a:r>
              <a:rPr lang="en-US" dirty="0"/>
              <a:t>a.k.a. Decision Automation Systems (DAS)</a:t>
            </a:r>
          </a:p>
          <a:p>
            <a:r>
              <a:rPr lang="en-US" dirty="0"/>
              <a:t>Often a rule-based system that provides a solution in a functional area</a:t>
            </a:r>
          </a:p>
          <a:p>
            <a:pPr lvl="1"/>
            <a:r>
              <a:rPr lang="en-US" dirty="0"/>
              <a:t>“If only 70 percent of the seats on a flight from LA to NY are sold 3 days prior to departure, offer a discount of x to nonbusiness travelers”</a:t>
            </a:r>
          </a:p>
          <a:p>
            <a:r>
              <a:rPr lang="en-US" dirty="0"/>
              <a:t>Applies to repetitive/structured decisions</a:t>
            </a:r>
            <a:endParaRPr lang="en-US" sz="2700" dirty="0"/>
          </a:p>
        </p:txBody>
      </p:sp>
    </p:spTree>
    <p:extLst>
      <p:ext uri="{BB962C8B-B14F-4D97-AF65-F5344CB8AC3E}">
        <p14:creationId xmlns:p14="http://schemas.microsoft.com/office/powerpoint/2010/main" val="214995874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0938" y="250825"/>
            <a:ext cx="7764462" cy="1044575"/>
          </a:xfrm>
        </p:spPr>
        <p:txBody>
          <a:bodyPr/>
          <a:lstStyle/>
          <a:p>
            <a:r>
              <a:rPr lang="en-US" dirty="0"/>
              <a:t>Automated Decision-Making Framework </a:t>
            </a:r>
          </a:p>
        </p:txBody>
      </p:sp>
      <p:pic>
        <p:nvPicPr>
          <p:cNvPr id="33794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990600" y="1657350"/>
            <a:ext cx="7962900" cy="466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75531414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Architecture of the Airline Revenue Management Systems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1475" y="1695450"/>
            <a:ext cx="8065325" cy="4629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9531438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3568" y="1196752"/>
            <a:ext cx="8229600" cy="4953000"/>
          </a:xfrm>
          <a:noFill/>
        </p:spPr>
        <p:txBody>
          <a:bodyPr lIns="92075" tIns="46038" rIns="92075" bIns="46038"/>
          <a:lstStyle/>
          <a:p>
            <a:pPr eaLnBrk="1" hangingPunct="1"/>
            <a:endParaRPr lang="en-US" sz="1800" b="1" dirty="0"/>
          </a:p>
          <a:p>
            <a:pPr eaLnBrk="1" hangingPunct="1"/>
            <a:r>
              <a:rPr lang="en-US" sz="1800" b="1" dirty="0"/>
              <a:t>A</a:t>
            </a:r>
            <a:r>
              <a:rPr lang="en-US" altLang="ja-JP" sz="1800" b="1" dirty="0">
                <a:ea typeface="ＭＳ Ｐゴシック" charset="-128"/>
              </a:rPr>
              <a:t>rtificial intelligence (AI)</a:t>
            </a:r>
          </a:p>
          <a:p>
            <a:pPr lvl="1" eaLnBrk="1" hangingPunct="1"/>
            <a:r>
              <a:rPr lang="en-US" altLang="ja-JP" sz="1800" dirty="0">
                <a:ea typeface="ＭＳ Ｐゴシック" charset="-128"/>
              </a:rPr>
              <a:t>A subfield of computer science, concerned with symbolic reasoning and problem solving</a:t>
            </a:r>
          </a:p>
          <a:p>
            <a:pPr lvl="4" eaLnBrk="1" hangingPunct="1">
              <a:buSzPct val="70000"/>
            </a:pPr>
            <a:endParaRPr lang="en-US" sz="1800" dirty="0"/>
          </a:p>
          <a:p>
            <a:pPr eaLnBrk="1" hangingPunct="1">
              <a:buSzPct val="70000"/>
            </a:pPr>
            <a:r>
              <a:rPr lang="en-US" sz="1800" dirty="0"/>
              <a:t>AI has many definitions…</a:t>
            </a:r>
          </a:p>
          <a:p>
            <a:pPr lvl="1" eaLnBrk="1" hangingPunct="1">
              <a:buSzPct val="70000"/>
            </a:pPr>
            <a:r>
              <a:rPr lang="en-US" sz="1800" dirty="0"/>
              <a:t>Behavior by a machine that, if performed by a human being, would be considered </a:t>
            </a:r>
            <a:r>
              <a:rPr lang="en-US" sz="1800" dirty="0">
                <a:solidFill>
                  <a:srgbClr val="CC0000"/>
                </a:solidFill>
              </a:rPr>
              <a:t>intelligent</a:t>
            </a:r>
          </a:p>
          <a:p>
            <a:pPr lvl="1" eaLnBrk="1" hangingPunct="1">
              <a:buSzPct val="70000"/>
            </a:pPr>
            <a:r>
              <a:rPr lang="en-US" sz="1800" dirty="0"/>
              <a:t>“…study of how to make computers do things at which, at the moment, people are better</a:t>
            </a:r>
          </a:p>
          <a:p>
            <a:pPr lvl="1" eaLnBrk="1" hangingPunct="1">
              <a:buSzPct val="70000"/>
            </a:pPr>
            <a:r>
              <a:rPr lang="en-US" sz="1800" dirty="0"/>
              <a:t>Theory of how the </a:t>
            </a:r>
            <a:r>
              <a:rPr lang="en-US" sz="1800" dirty="0">
                <a:solidFill>
                  <a:srgbClr val="CC0000"/>
                </a:solidFill>
              </a:rPr>
              <a:t>human mind</a:t>
            </a:r>
            <a:r>
              <a:rPr lang="en-US" sz="1800" dirty="0"/>
              <a:t> works</a:t>
            </a:r>
          </a:p>
        </p:txBody>
      </p:sp>
      <p:sp>
        <p:nvSpPr>
          <p:cNvPr id="11269" name="Rectangle 5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dirty="0"/>
              <a:t>Artificial Intelligence (AI)</a:t>
            </a:r>
          </a:p>
        </p:txBody>
      </p:sp>
    </p:spTree>
    <p:extLst>
      <p:ext uri="{BB962C8B-B14F-4D97-AF65-F5344CB8AC3E}">
        <p14:creationId xmlns:p14="http://schemas.microsoft.com/office/powerpoint/2010/main" val="383030791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88234" y="1196752"/>
            <a:ext cx="8229600" cy="3917032"/>
          </a:xfrm>
          <a:noFill/>
        </p:spPr>
        <p:txBody>
          <a:bodyPr lIns="92075" tIns="46038" rIns="92075" bIns="46038"/>
          <a:lstStyle/>
          <a:p>
            <a:pPr eaLnBrk="1" hangingPunct="1">
              <a:buSzPct val="70000"/>
            </a:pPr>
            <a:r>
              <a:rPr lang="en-US" sz="2800" dirty="0"/>
              <a:t>Make machines </a:t>
            </a:r>
            <a:r>
              <a:rPr lang="en-US" sz="2800" dirty="0">
                <a:solidFill>
                  <a:srgbClr val="CC0000"/>
                </a:solidFill>
              </a:rPr>
              <a:t>smarter</a:t>
            </a:r>
            <a:r>
              <a:rPr lang="en-US" sz="2800" dirty="0"/>
              <a:t> (primary goal)</a:t>
            </a:r>
          </a:p>
          <a:p>
            <a:pPr eaLnBrk="1" hangingPunct="1">
              <a:buSzPct val="70000"/>
            </a:pPr>
            <a:r>
              <a:rPr lang="en-US" sz="2800" dirty="0"/>
              <a:t>Understand what </a:t>
            </a:r>
            <a:r>
              <a:rPr lang="en-US" sz="2800" dirty="0">
                <a:solidFill>
                  <a:srgbClr val="CC0000"/>
                </a:solidFill>
              </a:rPr>
              <a:t>intelligence</a:t>
            </a:r>
            <a:r>
              <a:rPr lang="en-US" sz="2800" dirty="0"/>
              <a:t> is</a:t>
            </a:r>
          </a:p>
          <a:p>
            <a:pPr eaLnBrk="1" hangingPunct="1">
              <a:buSzPct val="70000"/>
            </a:pPr>
            <a:r>
              <a:rPr lang="en-US" sz="2800" dirty="0"/>
              <a:t>Make machines more </a:t>
            </a:r>
            <a:r>
              <a:rPr lang="en-US" sz="2800" dirty="0">
                <a:solidFill>
                  <a:srgbClr val="CC0000"/>
                </a:solidFill>
              </a:rPr>
              <a:t>intelligent &amp; useful</a:t>
            </a:r>
            <a:endParaRPr lang="en-US" sz="2800" dirty="0"/>
          </a:p>
          <a:p>
            <a:pPr algn="r" eaLnBrk="1" hangingPunct="1">
              <a:buSzPct val="70000"/>
              <a:buFont typeface="Wingdings" pitchFamily="2" charset="2"/>
              <a:buNone/>
            </a:pPr>
            <a:endParaRPr lang="en-US" sz="1800" i="1" dirty="0"/>
          </a:p>
          <a:p>
            <a:pPr eaLnBrk="1" hangingPunct="1">
              <a:buSzPct val="70000"/>
            </a:pPr>
            <a:r>
              <a:rPr lang="en-US" sz="2800" dirty="0"/>
              <a:t>Signs of intelligence…</a:t>
            </a:r>
          </a:p>
          <a:p>
            <a:pPr lvl="1" eaLnBrk="1" hangingPunct="1">
              <a:buSzPct val="70000"/>
            </a:pPr>
            <a:r>
              <a:rPr lang="en-US" sz="2400" dirty="0"/>
              <a:t>Learn or understand from experience</a:t>
            </a:r>
          </a:p>
          <a:p>
            <a:pPr lvl="1" eaLnBrk="1" hangingPunct="1">
              <a:buSzPct val="70000"/>
            </a:pPr>
            <a:r>
              <a:rPr lang="en-US" sz="2400" dirty="0"/>
              <a:t>Make sense out of ambiguous situations</a:t>
            </a:r>
          </a:p>
          <a:p>
            <a:pPr lvl="1" eaLnBrk="1" hangingPunct="1">
              <a:buSzPct val="70000"/>
            </a:pPr>
            <a:r>
              <a:rPr lang="en-US" sz="2400" dirty="0"/>
              <a:t>Respond quickly to new situations</a:t>
            </a:r>
          </a:p>
          <a:p>
            <a:pPr lvl="1" eaLnBrk="1" hangingPunct="1">
              <a:buSzPct val="70000"/>
            </a:pPr>
            <a:r>
              <a:rPr lang="en-US" sz="2400" dirty="0"/>
              <a:t>Use reasoning to solve problems</a:t>
            </a:r>
          </a:p>
          <a:p>
            <a:pPr lvl="1" eaLnBrk="1" hangingPunct="1">
              <a:buSzPct val="70000"/>
            </a:pPr>
            <a:r>
              <a:rPr lang="en-US" sz="2400" dirty="0"/>
              <a:t>Apply knowledge to manipulate the environment</a:t>
            </a:r>
          </a:p>
        </p:txBody>
      </p:sp>
      <p:sp>
        <p:nvSpPr>
          <p:cNvPr id="13317" name="Rectangle 5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/>
              <a:t>AI Objectives</a:t>
            </a:r>
          </a:p>
        </p:txBody>
      </p:sp>
    </p:spTree>
    <p:extLst>
      <p:ext uri="{BB962C8B-B14F-4D97-AF65-F5344CB8AC3E}">
        <p14:creationId xmlns:p14="http://schemas.microsoft.com/office/powerpoint/2010/main" val="188106921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182688" y="1524000"/>
            <a:ext cx="3922712" cy="4724400"/>
          </a:xfrm>
          <a:noFill/>
        </p:spPr>
        <p:txBody>
          <a:bodyPr lIns="92075" tIns="46038" rIns="92075" bIns="46038"/>
          <a:lstStyle/>
          <a:p>
            <a:pPr eaLnBrk="1" hangingPunct="1">
              <a:buFont typeface="Wingdings" pitchFamily="2" charset="2"/>
              <a:buNone/>
            </a:pPr>
            <a:r>
              <a:rPr lang="en-US" sz="2400" u="sng" dirty="0">
                <a:solidFill>
                  <a:srgbClr val="CC0000"/>
                </a:solidFill>
              </a:rPr>
              <a:t>Turing Test for Intelligence</a:t>
            </a:r>
            <a:r>
              <a:rPr lang="en-US" sz="2400" dirty="0"/>
              <a:t> </a:t>
            </a:r>
          </a:p>
          <a:p>
            <a:pPr eaLnBrk="1" hangingPunct="1"/>
            <a:r>
              <a:rPr lang="en-US" sz="2400" dirty="0"/>
              <a:t>A computer can be considered to be </a:t>
            </a:r>
            <a:r>
              <a:rPr lang="en-US" sz="2400" dirty="0">
                <a:solidFill>
                  <a:srgbClr val="CC0000"/>
                </a:solidFill>
              </a:rPr>
              <a:t>smart</a:t>
            </a:r>
            <a:r>
              <a:rPr lang="en-US" sz="2400" dirty="0"/>
              <a:t> only when a human interviewer, “conversing” with both an unseen human being and an unseen computer, can not determine which is which.</a:t>
            </a:r>
          </a:p>
          <a:p>
            <a:pPr eaLnBrk="1" hangingPunct="1">
              <a:buNone/>
            </a:pPr>
            <a:r>
              <a:rPr lang="en-US" sz="2400" i="1" dirty="0"/>
              <a:t>	                 </a:t>
            </a:r>
            <a:r>
              <a:rPr lang="en-US" sz="2000" i="1" dirty="0"/>
              <a:t>- Alan Turing  </a:t>
            </a:r>
          </a:p>
        </p:txBody>
      </p:sp>
      <p:sp>
        <p:nvSpPr>
          <p:cNvPr id="19461" name="Rectangle 5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/>
              <a:t>Test for Intelligence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907915" y="1707515"/>
            <a:ext cx="4083685" cy="40836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58337409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1029"/>
          <p:cNvSpPr>
            <a:spLocks noGrp="1" noChangeArrowheads="1"/>
          </p:cNvSpPr>
          <p:nvPr>
            <p:ph type="body" idx="1"/>
          </p:nvPr>
        </p:nvSpPr>
        <p:spPr>
          <a:xfrm>
            <a:off x="762000" y="1600200"/>
            <a:ext cx="8193088" cy="4800600"/>
          </a:xfrm>
        </p:spPr>
        <p:txBody>
          <a:bodyPr/>
          <a:lstStyle/>
          <a:p>
            <a:pPr eaLnBrk="1" hangingPunct="1">
              <a:buSzPct val="70000"/>
            </a:pPr>
            <a:r>
              <a:rPr lang="en-US" dirty="0"/>
              <a:t>Anti-lock Braking Systems (ABS)</a:t>
            </a:r>
          </a:p>
          <a:p>
            <a:pPr eaLnBrk="1" hangingPunct="1">
              <a:buSzPct val="70000"/>
            </a:pPr>
            <a:r>
              <a:rPr lang="en-US" dirty="0"/>
              <a:t>Automatic Transmissions</a:t>
            </a:r>
          </a:p>
          <a:p>
            <a:pPr eaLnBrk="1" hangingPunct="1">
              <a:buSzPct val="70000"/>
            </a:pPr>
            <a:r>
              <a:rPr lang="en-US" dirty="0"/>
              <a:t>Video Camcorders</a:t>
            </a:r>
          </a:p>
          <a:p>
            <a:pPr eaLnBrk="1" hangingPunct="1">
              <a:buSzPct val="70000"/>
            </a:pPr>
            <a:r>
              <a:rPr lang="en-US" dirty="0"/>
              <a:t>Appliances</a:t>
            </a:r>
          </a:p>
          <a:p>
            <a:pPr lvl="1" eaLnBrk="1" hangingPunct="1"/>
            <a:r>
              <a:rPr lang="en-US" dirty="0"/>
              <a:t>Washers, Toasters, Stoves, …</a:t>
            </a:r>
          </a:p>
          <a:p>
            <a:pPr eaLnBrk="1" hangingPunct="1">
              <a:buSzPct val="70000"/>
            </a:pPr>
            <a:r>
              <a:rPr lang="en-US" dirty="0"/>
              <a:t>Help Desk Software</a:t>
            </a:r>
          </a:p>
          <a:p>
            <a:pPr eaLnBrk="1" hangingPunct="1">
              <a:buSzPct val="70000"/>
            </a:pPr>
            <a:r>
              <a:rPr lang="en-US" dirty="0"/>
              <a:t>Subway Control</a:t>
            </a:r>
          </a:p>
          <a:p>
            <a:pPr eaLnBrk="1" hangingPunct="1">
              <a:buSzPct val="70000"/>
            </a:pPr>
            <a:r>
              <a:rPr lang="en-US" dirty="0"/>
              <a:t>…</a:t>
            </a:r>
          </a:p>
        </p:txBody>
      </p:sp>
      <p:sp>
        <p:nvSpPr>
          <p:cNvPr id="70662" name="Rectangle 1030"/>
          <p:cNvSpPr>
            <a:spLocks noGrp="1" noChangeArrowheads="1"/>
          </p:cNvSpPr>
          <p:nvPr>
            <p:ph type="title"/>
          </p:nvPr>
        </p:nvSpPr>
        <p:spPr>
          <a:xfrm>
            <a:off x="1150938" y="250825"/>
            <a:ext cx="7993062" cy="1143000"/>
          </a:xfrm>
        </p:spPr>
        <p:txBody>
          <a:bodyPr/>
          <a:lstStyle/>
          <a:p>
            <a:pPr eaLnBrk="1" hangingPunct="1">
              <a:defRPr/>
            </a:pPr>
            <a:r>
              <a:rPr lang="en-US" dirty="0"/>
              <a:t>AI is Often Transparent in Many Commercial Products</a:t>
            </a:r>
          </a:p>
        </p:txBody>
      </p:sp>
    </p:spTree>
    <p:extLst>
      <p:ext uri="{BB962C8B-B14F-4D97-AF65-F5344CB8AC3E}">
        <p14:creationId xmlns:p14="http://schemas.microsoft.com/office/powerpoint/2010/main" val="279347481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11560" y="1196752"/>
            <a:ext cx="8229600" cy="4876800"/>
          </a:xfrm>
          <a:noFill/>
        </p:spPr>
        <p:txBody>
          <a:bodyPr lIns="92075" tIns="46038" rIns="92075" bIns="46038"/>
          <a:lstStyle/>
          <a:p>
            <a:pPr eaLnBrk="1" hangingPunct="1">
              <a:lnSpc>
                <a:spcPct val="90000"/>
              </a:lnSpc>
              <a:buSzPct val="70000"/>
            </a:pPr>
            <a:r>
              <a:rPr lang="en-US" sz="2800" dirty="0"/>
              <a:t>Is a computer program that attempts to imitate expert’s reasoning processes and knowledge in solving specific problems</a:t>
            </a:r>
          </a:p>
          <a:p>
            <a:pPr eaLnBrk="1" hangingPunct="1">
              <a:lnSpc>
                <a:spcPct val="90000"/>
              </a:lnSpc>
              <a:buSzPct val="70000"/>
            </a:pPr>
            <a:r>
              <a:rPr lang="en-US" sz="2800" dirty="0">
                <a:solidFill>
                  <a:srgbClr val="CC0000"/>
                </a:solidFill>
              </a:rPr>
              <a:t>Most Popular Applied AI Technology</a:t>
            </a:r>
            <a:endParaRPr lang="en-US" sz="2800" dirty="0"/>
          </a:p>
          <a:p>
            <a:pPr lvl="1" eaLnBrk="1" hangingPunct="1">
              <a:lnSpc>
                <a:spcPct val="90000"/>
              </a:lnSpc>
            </a:pPr>
            <a:r>
              <a:rPr lang="en-US" sz="2400" dirty="0"/>
              <a:t>Enhance Productivity</a:t>
            </a:r>
          </a:p>
          <a:p>
            <a:pPr lvl="1" eaLnBrk="1" hangingPunct="1">
              <a:lnSpc>
                <a:spcPct val="90000"/>
              </a:lnSpc>
            </a:pPr>
            <a:r>
              <a:rPr lang="en-US" sz="2400" dirty="0"/>
              <a:t>Augment Work Forces</a:t>
            </a:r>
          </a:p>
          <a:p>
            <a:pPr eaLnBrk="1" hangingPunct="1">
              <a:lnSpc>
                <a:spcPct val="90000"/>
              </a:lnSpc>
              <a:buSzPct val="70000"/>
            </a:pPr>
            <a:r>
              <a:rPr lang="en-US" sz="2800" dirty="0"/>
              <a:t>Works best with narrow problem areas/tasks</a:t>
            </a:r>
          </a:p>
          <a:p>
            <a:pPr eaLnBrk="1" hangingPunct="1">
              <a:lnSpc>
                <a:spcPct val="90000"/>
              </a:lnSpc>
              <a:buSzPct val="70000"/>
            </a:pPr>
            <a:r>
              <a:rPr lang="en-US" sz="2800" dirty="0"/>
              <a:t>Expert systems do not replace experts, but</a:t>
            </a:r>
          </a:p>
          <a:p>
            <a:pPr lvl="1" eaLnBrk="1" hangingPunct="1">
              <a:lnSpc>
                <a:spcPct val="90000"/>
              </a:lnSpc>
            </a:pPr>
            <a:r>
              <a:rPr lang="en-US" sz="2400" dirty="0"/>
              <a:t>Make their knowledge and experience more widely available, and thus</a:t>
            </a:r>
          </a:p>
          <a:p>
            <a:pPr lvl="1" eaLnBrk="1" hangingPunct="1">
              <a:lnSpc>
                <a:spcPct val="90000"/>
              </a:lnSpc>
            </a:pPr>
            <a:r>
              <a:rPr lang="en-US" sz="2400" dirty="0"/>
              <a:t>Permit non-experts to work better</a:t>
            </a:r>
          </a:p>
        </p:txBody>
      </p:sp>
      <p:pic>
        <p:nvPicPr>
          <p:cNvPr id="20483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629400" y="203200"/>
            <a:ext cx="1676400" cy="11128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dirty="0"/>
              <a:t>Expert Systems (ES)</a:t>
            </a:r>
          </a:p>
        </p:txBody>
      </p:sp>
    </p:spTree>
    <p:extLst>
      <p:ext uri="{BB962C8B-B14F-4D97-AF65-F5344CB8AC3E}">
        <p14:creationId xmlns:p14="http://schemas.microsoft.com/office/powerpoint/2010/main" val="239815923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295400" y="1028700"/>
            <a:ext cx="7696200" cy="4800600"/>
          </a:xfrm>
          <a:noFill/>
        </p:spPr>
        <p:txBody>
          <a:bodyPr lIns="92075" tIns="46038" rIns="92075" bIns="46038"/>
          <a:lstStyle/>
          <a:p>
            <a:pPr eaLnBrk="1" hangingPunct="1"/>
            <a:r>
              <a:rPr lang="en-US" sz="2800" b="1" dirty="0"/>
              <a:t>E</a:t>
            </a:r>
            <a:r>
              <a:rPr lang="en-US" altLang="ja-JP" sz="2800" b="1" dirty="0">
                <a:ea typeface="ＭＳ Ｐゴシック" charset="-128"/>
              </a:rPr>
              <a:t>xpert </a:t>
            </a:r>
          </a:p>
          <a:p>
            <a:pPr eaLnBrk="1" hangingPunct="1">
              <a:buFontTx/>
              <a:buNone/>
            </a:pPr>
            <a:r>
              <a:rPr lang="en-US" altLang="ja-JP" sz="2400" dirty="0">
                <a:ea typeface="ＭＳ Ｐゴシック" charset="-128"/>
              </a:rPr>
              <a:t>	A human being who has developed a high level of proficiency in making judgments in a specific domain</a:t>
            </a:r>
            <a:endParaRPr lang="en-US" sz="2400" dirty="0"/>
          </a:p>
          <a:p>
            <a:pPr eaLnBrk="1" hangingPunct="1">
              <a:buSzPct val="70000"/>
            </a:pPr>
            <a:r>
              <a:rPr lang="en-US" sz="2800" b="1" dirty="0"/>
              <a:t>Expertise</a:t>
            </a:r>
          </a:p>
          <a:p>
            <a:pPr marL="457200" lvl="1" indent="0" eaLnBrk="1" hangingPunct="1">
              <a:buSzPct val="70000"/>
              <a:buFont typeface="Wingdings" pitchFamily="2" charset="2"/>
              <a:buNone/>
            </a:pPr>
            <a:r>
              <a:rPr lang="en-US" altLang="ja-JP" sz="2400" dirty="0">
                <a:ea typeface="ＭＳ Ｐゴシック" charset="-128"/>
              </a:rPr>
              <a:t>The set of capabilities that underlines the performance of human experts, including </a:t>
            </a:r>
          </a:p>
          <a:p>
            <a:pPr marL="1257300" lvl="2" eaLnBrk="1" hangingPunct="1">
              <a:buSzPct val="70000"/>
              <a:buFont typeface="Wingdings" pitchFamily="2" charset="2"/>
              <a:buChar char="ü"/>
            </a:pPr>
            <a:r>
              <a:rPr lang="en-US" altLang="ja-JP" sz="2000" dirty="0">
                <a:ea typeface="ＭＳ Ｐゴシック" charset="-128"/>
              </a:rPr>
              <a:t>extensive domain knowledge, </a:t>
            </a:r>
          </a:p>
          <a:p>
            <a:pPr marL="1257300" lvl="2" eaLnBrk="1" hangingPunct="1">
              <a:buSzPct val="70000"/>
              <a:buFont typeface="Wingdings" pitchFamily="2" charset="2"/>
              <a:buChar char="ü"/>
            </a:pPr>
            <a:r>
              <a:rPr lang="en-US" altLang="ja-JP" sz="2000" dirty="0">
                <a:ea typeface="ＭＳ Ｐゴシック" charset="-128"/>
              </a:rPr>
              <a:t>heuristic rules that simplify and improve approaches to problem solving, </a:t>
            </a:r>
          </a:p>
          <a:p>
            <a:pPr marL="1257300" lvl="2" eaLnBrk="1" hangingPunct="1">
              <a:buSzPct val="70000"/>
              <a:buFont typeface="Wingdings" pitchFamily="2" charset="2"/>
              <a:buChar char="ü"/>
            </a:pPr>
            <a:r>
              <a:rPr lang="en-US" altLang="ja-JP" sz="2000" dirty="0">
                <a:ea typeface="ＭＳ Ｐゴシック" charset="-128"/>
              </a:rPr>
              <a:t>meta-knowledge and meta-cognition, and </a:t>
            </a:r>
          </a:p>
          <a:p>
            <a:pPr marL="1257300" lvl="2" eaLnBrk="1" hangingPunct="1">
              <a:buSzPct val="70000"/>
              <a:buFont typeface="Wingdings" pitchFamily="2" charset="2"/>
              <a:buChar char="ü"/>
            </a:pPr>
            <a:r>
              <a:rPr lang="en-US" altLang="ja-JP" sz="2000" dirty="0">
                <a:ea typeface="ＭＳ Ｐゴシック" charset="-128"/>
              </a:rPr>
              <a:t>compiled forms of behavior that afford great economy in a skilled performance</a:t>
            </a:r>
            <a:endParaRPr lang="en-US" sz="1600" dirty="0"/>
          </a:p>
        </p:txBody>
      </p:sp>
      <p:sp>
        <p:nvSpPr>
          <p:cNvPr id="76805" name="Rectangle 5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dirty="0"/>
              <a:t>Important Concepts in ES</a:t>
            </a:r>
          </a:p>
        </p:txBody>
      </p:sp>
      <p:pic>
        <p:nvPicPr>
          <p:cNvPr id="3077" name="Picture 6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708900" y="76200"/>
            <a:ext cx="901700" cy="1219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3074" name="Object 0"/>
          <p:cNvGraphicFramePr>
            <a:graphicFrameLocks noChangeAspect="1"/>
          </p:cNvGraphicFramePr>
          <p:nvPr/>
        </p:nvGraphicFramePr>
        <p:xfrm>
          <a:off x="152400" y="1981200"/>
          <a:ext cx="1090613" cy="16002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7" name="Visio" r:id="rId5" imgW="718920" imgH="1055520" progId="Visio.Drawing.11">
                  <p:embed/>
                </p:oleObj>
              </mc:Choice>
              <mc:Fallback>
                <p:oleObj name="Visio" r:id="rId5" imgW="718920" imgH="1055520" progId="Visio.Drawing.11">
                  <p:embed/>
                  <p:pic>
                    <p:nvPicPr>
                      <p:cNvPr id="3074" name="Object 0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52400" y="1981200"/>
                        <a:ext cx="1090613" cy="16002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11482448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Conventional vs. Expert Systems</a:t>
            </a: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3000" y="1524000"/>
            <a:ext cx="7475689" cy="4876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7666454" y="6076890"/>
            <a:ext cx="14013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800" b="0" i="1" dirty="0">
                <a:solidFill>
                  <a:srgbClr val="F85E0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Continued…</a:t>
            </a:r>
          </a:p>
        </p:txBody>
      </p:sp>
    </p:spTree>
    <p:extLst>
      <p:ext uri="{BB962C8B-B14F-4D97-AF65-F5344CB8AC3E}">
        <p14:creationId xmlns:p14="http://schemas.microsoft.com/office/powerpoint/2010/main" val="126218367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Conventional vs. Expert Systems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143000" y="1398117"/>
            <a:ext cx="1143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0" i="1" dirty="0">
                <a:solidFill>
                  <a:srgbClr val="F85E08"/>
                </a:solidFill>
              </a:rPr>
              <a:t>…</a:t>
            </a: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2999" y="1828800"/>
            <a:ext cx="7426343" cy="457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8105100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12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dirty="0"/>
              <a:t>Applications of Expert Systems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55576" y="1268760"/>
            <a:ext cx="8229600" cy="4800600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US" sz="2800" dirty="0">
                <a:solidFill>
                  <a:srgbClr val="F85E08"/>
                </a:solidFill>
              </a:rPr>
              <a:t>Classical Applications</a:t>
            </a:r>
          </a:p>
          <a:p>
            <a:pPr lvl="1" eaLnBrk="1" hangingPunct="1">
              <a:lnSpc>
                <a:spcPct val="80000"/>
              </a:lnSpc>
            </a:pPr>
            <a:r>
              <a:rPr lang="en-US" sz="2400" dirty="0"/>
              <a:t>DENDRAL</a:t>
            </a:r>
          </a:p>
          <a:p>
            <a:pPr lvl="2" eaLnBrk="1" hangingPunct="1">
              <a:lnSpc>
                <a:spcPct val="80000"/>
              </a:lnSpc>
            </a:pPr>
            <a:r>
              <a:rPr lang="en-US" sz="2000" dirty="0"/>
              <a:t>Applied knowledge (i.e., rule-based reasoning)</a:t>
            </a:r>
          </a:p>
          <a:p>
            <a:pPr lvl="2" eaLnBrk="1" hangingPunct="1">
              <a:lnSpc>
                <a:spcPct val="80000"/>
              </a:lnSpc>
            </a:pPr>
            <a:r>
              <a:rPr lang="en-US" sz="2000" dirty="0"/>
              <a:t>Deduced likely molecular structure of compounds</a:t>
            </a:r>
          </a:p>
          <a:p>
            <a:pPr lvl="1" eaLnBrk="1" hangingPunct="1">
              <a:lnSpc>
                <a:spcPct val="80000"/>
              </a:lnSpc>
            </a:pPr>
            <a:r>
              <a:rPr lang="en-US" sz="2400" dirty="0" err="1"/>
              <a:t>MYCIN</a:t>
            </a:r>
            <a:endParaRPr lang="en-US" sz="2400" dirty="0"/>
          </a:p>
          <a:p>
            <a:pPr lvl="2" eaLnBrk="1" hangingPunct="1">
              <a:lnSpc>
                <a:spcPct val="80000"/>
              </a:lnSpc>
            </a:pPr>
            <a:r>
              <a:rPr lang="en-US" sz="2000" dirty="0"/>
              <a:t>A rule-based expert system </a:t>
            </a:r>
          </a:p>
          <a:p>
            <a:pPr lvl="2" eaLnBrk="1" hangingPunct="1">
              <a:lnSpc>
                <a:spcPct val="80000"/>
              </a:lnSpc>
            </a:pPr>
            <a:r>
              <a:rPr lang="en-US" sz="2000" dirty="0"/>
              <a:t>Used for diagnosing and treating bacterial infections</a:t>
            </a:r>
          </a:p>
          <a:p>
            <a:pPr lvl="1" eaLnBrk="1" hangingPunct="1">
              <a:lnSpc>
                <a:spcPct val="80000"/>
              </a:lnSpc>
            </a:pPr>
            <a:r>
              <a:rPr lang="en-US" sz="2400" dirty="0" err="1"/>
              <a:t>XCON</a:t>
            </a:r>
            <a:endParaRPr lang="en-US" sz="2400" dirty="0"/>
          </a:p>
          <a:p>
            <a:pPr lvl="2" eaLnBrk="1" hangingPunct="1">
              <a:lnSpc>
                <a:spcPct val="80000"/>
              </a:lnSpc>
            </a:pPr>
            <a:r>
              <a:rPr lang="en-US" sz="2000" dirty="0"/>
              <a:t>A rule-based expert system</a:t>
            </a:r>
          </a:p>
          <a:p>
            <a:pPr lvl="2" eaLnBrk="1" hangingPunct="1">
              <a:lnSpc>
                <a:spcPct val="80000"/>
              </a:lnSpc>
            </a:pPr>
            <a:r>
              <a:rPr lang="en-US" sz="2000" dirty="0"/>
              <a:t>Used to determine the optimal information systems configuration </a:t>
            </a:r>
          </a:p>
          <a:p>
            <a:pPr eaLnBrk="1" hangingPunct="1">
              <a:lnSpc>
                <a:spcPct val="80000"/>
              </a:lnSpc>
            </a:pPr>
            <a:r>
              <a:rPr lang="en-US" sz="2800" dirty="0">
                <a:solidFill>
                  <a:srgbClr val="FF3300"/>
                </a:solidFill>
              </a:rPr>
              <a:t>New applications: </a:t>
            </a:r>
            <a:r>
              <a:rPr lang="en-US" sz="2400" dirty="0"/>
              <a:t>Credit analysis, Marketing, Finance, Manufacturing, Human resources, Science and Engineering, Education, …</a:t>
            </a:r>
          </a:p>
        </p:txBody>
      </p:sp>
    </p:spTree>
    <p:extLst>
      <p:ext uri="{BB962C8B-B14F-4D97-AF65-F5344CB8AC3E}">
        <p14:creationId xmlns:p14="http://schemas.microsoft.com/office/powerpoint/2010/main" val="355966590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Applications of Expert Systems</a:t>
            </a: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6800" y="1524000"/>
            <a:ext cx="7567612" cy="49312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4904274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Knowledge Engineering (</a:t>
            </a:r>
            <a:r>
              <a:rPr lang="en-US" dirty="0" err="1"/>
              <a:t>KE</a:t>
            </a:r>
            <a:r>
              <a:rPr lang="en-US" dirty="0"/>
              <a:t>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2000" y="1600200"/>
            <a:ext cx="8382000" cy="4800600"/>
          </a:xfrm>
        </p:spPr>
        <p:txBody>
          <a:bodyPr/>
          <a:lstStyle/>
          <a:p>
            <a:r>
              <a:rPr lang="en-US" sz="2800" dirty="0"/>
              <a:t>A set of intensive activities encompassing the acquisition of knowledge from human experts (and other information sources) and converting this knowledge into a repository (commonly called a knowledge base)</a:t>
            </a:r>
          </a:p>
          <a:p>
            <a:r>
              <a:rPr lang="en-US" sz="2800" dirty="0"/>
              <a:t>The primary goal of KE is to</a:t>
            </a:r>
          </a:p>
          <a:p>
            <a:pPr lvl="1"/>
            <a:r>
              <a:rPr lang="en-US" sz="2400" dirty="0"/>
              <a:t>help experts articulate </a:t>
            </a:r>
            <a:r>
              <a:rPr lang="en-US" sz="2400" i="1" dirty="0"/>
              <a:t>how they do what they do,</a:t>
            </a:r>
            <a:r>
              <a:rPr lang="en-US" sz="2400" dirty="0"/>
              <a:t> and </a:t>
            </a:r>
          </a:p>
          <a:p>
            <a:pPr lvl="1"/>
            <a:r>
              <a:rPr lang="en-US" sz="2400" dirty="0"/>
              <a:t>to document this knowledge in a reusable form </a:t>
            </a:r>
          </a:p>
          <a:p>
            <a:r>
              <a:rPr lang="en-US" sz="2800" dirty="0">
                <a:solidFill>
                  <a:srgbClr val="F85E08"/>
                </a:solidFill>
              </a:rPr>
              <a:t>Narrow versus Broad definition of KE?</a:t>
            </a:r>
          </a:p>
        </p:txBody>
      </p:sp>
    </p:spTree>
    <p:extLst>
      <p:ext uri="{BB962C8B-B14F-4D97-AF65-F5344CB8AC3E}">
        <p14:creationId xmlns:p14="http://schemas.microsoft.com/office/powerpoint/2010/main" val="357856341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6130" name="Rectangle 1026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dirty="0"/>
              <a:t>The Knowledge Engineering Process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057400" y="1441147"/>
            <a:ext cx="5410200" cy="503585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89008350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Difficulties in KE</a:t>
            </a:r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5656" y="1752600"/>
            <a:ext cx="8619744" cy="457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8566868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5"/>
          <p:cNvSpPr>
            <a:spLocks noGrp="1" noChangeArrowheads="1"/>
          </p:cNvSpPr>
          <p:nvPr>
            <p:ph type="body" idx="1"/>
          </p:nvPr>
        </p:nvSpPr>
        <p:spPr>
          <a:xfrm>
            <a:off x="762000" y="1524000"/>
            <a:ext cx="8229600" cy="4800600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SzPct val="70000"/>
            </a:pPr>
            <a:r>
              <a:rPr lang="en-US" sz="2800" dirty="0"/>
              <a:t>IF premise, THEN conclusion</a:t>
            </a:r>
          </a:p>
          <a:p>
            <a:pPr lvl="1" eaLnBrk="1" hangingPunct="1">
              <a:lnSpc>
                <a:spcPct val="90000"/>
              </a:lnSpc>
            </a:pPr>
            <a:r>
              <a:rPr lang="en-US" sz="2400" dirty="0"/>
              <a:t>IF your income is high, THEN your chance of being audited by the IRS is high</a:t>
            </a:r>
          </a:p>
          <a:p>
            <a:pPr eaLnBrk="1" hangingPunct="1">
              <a:lnSpc>
                <a:spcPct val="90000"/>
              </a:lnSpc>
              <a:buSzPct val="70000"/>
            </a:pPr>
            <a:r>
              <a:rPr lang="en-US" sz="2800" dirty="0"/>
              <a:t>Conclusion, IF premise</a:t>
            </a:r>
          </a:p>
          <a:p>
            <a:pPr lvl="1" eaLnBrk="1" hangingPunct="1">
              <a:lnSpc>
                <a:spcPct val="90000"/>
              </a:lnSpc>
            </a:pPr>
            <a:r>
              <a:rPr lang="en-US" sz="2400" dirty="0"/>
              <a:t>Your chance of being audited is high, IF your income is high</a:t>
            </a:r>
          </a:p>
          <a:p>
            <a:pPr eaLnBrk="1" hangingPunct="1">
              <a:lnSpc>
                <a:spcPct val="90000"/>
              </a:lnSpc>
              <a:buSzPct val="70000"/>
            </a:pPr>
            <a:r>
              <a:rPr lang="en-US" sz="2800" dirty="0"/>
              <a:t>Inclusion of ELSE</a:t>
            </a:r>
          </a:p>
          <a:p>
            <a:pPr lvl="1" eaLnBrk="1" hangingPunct="1">
              <a:lnSpc>
                <a:spcPct val="90000"/>
              </a:lnSpc>
            </a:pPr>
            <a:r>
              <a:rPr lang="en-US" sz="2400" dirty="0"/>
              <a:t>IF your income is high, OR your deductions are unusual, THEN your chance of being audited by the IRS is high,   ELSE your chance of being audited is low</a:t>
            </a:r>
          </a:p>
          <a:p>
            <a:pPr eaLnBrk="1" hangingPunct="1">
              <a:lnSpc>
                <a:spcPct val="90000"/>
              </a:lnSpc>
              <a:buSzPct val="70000"/>
            </a:pPr>
            <a:r>
              <a:rPr lang="en-US" sz="2800" dirty="0"/>
              <a:t>M</a:t>
            </a:r>
            <a:r>
              <a:rPr lang="en-US" sz="2400" dirty="0"/>
              <a:t>ore complex rules…</a:t>
            </a:r>
            <a:endParaRPr lang="en-US" dirty="0"/>
          </a:p>
        </p:txBody>
      </p:sp>
      <p:sp>
        <p:nvSpPr>
          <p:cNvPr id="52230" name="Rectangle 6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dirty="0"/>
              <a:t>Forms of Production Rules</a:t>
            </a:r>
          </a:p>
        </p:txBody>
      </p:sp>
    </p:spTree>
    <p:extLst>
      <p:ext uri="{BB962C8B-B14F-4D97-AF65-F5344CB8AC3E}">
        <p14:creationId xmlns:p14="http://schemas.microsoft.com/office/powerpoint/2010/main" val="294940255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5" name="Rectangle 5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dirty="0"/>
              <a:t>Knowledge and Inference Rules</a:t>
            </a:r>
          </a:p>
        </p:txBody>
      </p:sp>
      <p:sp>
        <p:nvSpPr>
          <p:cNvPr id="29699" name="Rectangle 6"/>
          <p:cNvSpPr>
            <a:spLocks noGrp="1" noChangeArrowheads="1"/>
          </p:cNvSpPr>
          <p:nvPr>
            <p:ph type="body" idx="1"/>
          </p:nvPr>
        </p:nvSpPr>
        <p:spPr>
          <a:xfrm>
            <a:off x="683568" y="1417638"/>
            <a:ext cx="8269288" cy="4800600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SzPct val="70000"/>
            </a:pPr>
            <a:r>
              <a:rPr lang="en-US" sz="2800" dirty="0">
                <a:solidFill>
                  <a:schemeClr val="hlink"/>
                </a:solidFill>
              </a:rPr>
              <a:t>Knowledge rules </a:t>
            </a:r>
            <a:r>
              <a:rPr lang="en-US" sz="2800" dirty="0"/>
              <a:t>(declarative rules), state all the facts and relationships about a problem </a:t>
            </a:r>
          </a:p>
          <a:p>
            <a:pPr lvl="1" eaLnBrk="1" hangingPunct="1">
              <a:lnSpc>
                <a:spcPct val="90000"/>
              </a:lnSpc>
              <a:buSzPct val="70000"/>
            </a:pPr>
            <a:r>
              <a:rPr lang="en-US" sz="2400" dirty="0"/>
              <a:t>Knowledge rules are stored in the knowledge base</a:t>
            </a:r>
          </a:p>
          <a:p>
            <a:pPr eaLnBrk="1" hangingPunct="1">
              <a:lnSpc>
                <a:spcPct val="90000"/>
              </a:lnSpc>
              <a:buSzPct val="70000"/>
            </a:pPr>
            <a:r>
              <a:rPr lang="en-US" sz="2800" dirty="0">
                <a:solidFill>
                  <a:schemeClr val="hlink"/>
                </a:solidFill>
              </a:rPr>
              <a:t>Inference rules </a:t>
            </a:r>
            <a:r>
              <a:rPr lang="en-US" sz="2800" dirty="0"/>
              <a:t>(procedural rules), advise on how to solve a problem, given that certain facts are known</a:t>
            </a:r>
          </a:p>
          <a:p>
            <a:pPr lvl="1" eaLnBrk="1" hangingPunct="1">
              <a:lnSpc>
                <a:spcPct val="90000"/>
              </a:lnSpc>
              <a:buSzPct val="70000"/>
            </a:pPr>
            <a:r>
              <a:rPr lang="en-US" sz="2400" dirty="0"/>
              <a:t>Inference rules contain rules about rules (</a:t>
            </a:r>
            <a:r>
              <a:rPr lang="en-US" sz="2400" dirty="0" err="1"/>
              <a:t>metarules</a:t>
            </a:r>
            <a:r>
              <a:rPr lang="en-US" sz="2400" dirty="0"/>
              <a:t>)</a:t>
            </a:r>
          </a:p>
          <a:p>
            <a:pPr lvl="1" eaLnBrk="1" hangingPunct="1">
              <a:lnSpc>
                <a:spcPct val="90000"/>
              </a:lnSpc>
              <a:buSzPct val="70000"/>
            </a:pPr>
            <a:r>
              <a:rPr lang="en-US" sz="2400" dirty="0"/>
              <a:t>Inference rules become part of the inference engine</a:t>
            </a:r>
          </a:p>
          <a:p>
            <a:pPr lvl="1" eaLnBrk="1" hangingPunct="1">
              <a:lnSpc>
                <a:spcPct val="90000"/>
              </a:lnSpc>
              <a:buSzPct val="70000"/>
            </a:pPr>
            <a:r>
              <a:rPr lang="en-US" sz="2400" dirty="0">
                <a:solidFill>
                  <a:schemeClr val="hlink"/>
                </a:solidFill>
              </a:rPr>
              <a:t>Example</a:t>
            </a:r>
            <a:r>
              <a:rPr lang="en-US" sz="2400" dirty="0"/>
              <a:t>: </a:t>
            </a:r>
          </a:p>
          <a:p>
            <a:pPr lvl="2" eaLnBrk="1" hangingPunct="1">
              <a:lnSpc>
                <a:spcPct val="90000"/>
              </a:lnSpc>
              <a:buSzPct val="70000"/>
            </a:pPr>
            <a:r>
              <a:rPr lang="en-US" sz="2000" dirty="0"/>
              <a:t>IF needed data is not known THEN ask the user</a:t>
            </a:r>
          </a:p>
          <a:p>
            <a:pPr lvl="2" eaLnBrk="1" hangingPunct="1">
              <a:lnSpc>
                <a:spcPct val="90000"/>
              </a:lnSpc>
              <a:buSzPct val="70000"/>
            </a:pPr>
            <a:r>
              <a:rPr lang="en-US" sz="2000" dirty="0"/>
              <a:t>IF more than one rule applies THEN fire the one with the highest priority value first</a:t>
            </a:r>
          </a:p>
        </p:txBody>
      </p:sp>
    </p:spTree>
    <p:extLst>
      <p:ext uri="{BB962C8B-B14F-4D97-AF65-F5344CB8AC3E}">
        <p14:creationId xmlns:p14="http://schemas.microsoft.com/office/powerpoint/2010/main" val="172329335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21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dirty="0">
                <a:ea typeface="新細明體" charset="-120"/>
              </a:rPr>
              <a:t>Inferencing in ES</a:t>
            </a:r>
            <a:endParaRPr lang="en-US" dirty="0"/>
          </a:p>
        </p:txBody>
      </p:sp>
      <p:sp>
        <p:nvSpPr>
          <p:cNvPr id="307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3568" y="1028700"/>
            <a:ext cx="8305800" cy="4800600"/>
          </a:xfrm>
        </p:spPr>
        <p:txBody>
          <a:bodyPr/>
          <a:lstStyle/>
          <a:p>
            <a:pPr marL="457200" indent="-457200" defTabSz="457200" eaLnBrk="1" hangingPunct="1">
              <a:buFontTx/>
              <a:buNone/>
            </a:pPr>
            <a:r>
              <a:rPr lang="en-US" sz="2800" i="1" dirty="0"/>
              <a:t>	</a:t>
            </a:r>
            <a:r>
              <a:rPr lang="en-US" sz="2800" dirty="0">
                <a:solidFill>
                  <a:srgbClr val="F85E0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Inference</a:t>
            </a:r>
            <a:r>
              <a:rPr lang="en-US" sz="2800" dirty="0"/>
              <a:t> is t</a:t>
            </a:r>
            <a:r>
              <a:rPr lang="en-US" altLang="zh-TW" sz="2800" dirty="0">
                <a:ea typeface="新細明體" charset="-120"/>
              </a:rPr>
              <a:t>he process of chaining multiple rules together based on available data </a:t>
            </a:r>
          </a:p>
          <a:p>
            <a:pPr marL="457200" lvl="1" indent="-457200" defTabSz="457200" eaLnBrk="1" hangingPunct="1"/>
            <a:r>
              <a:rPr lang="en-US" altLang="zh-TW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新細明體" charset="-120"/>
              </a:rPr>
              <a:t>F</a:t>
            </a:r>
            <a:r>
              <a:rPr lang="en-US" altLang="ja-JP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ＭＳ Ｐゴシック" charset="-128"/>
              </a:rPr>
              <a:t>orward chaining </a:t>
            </a:r>
          </a:p>
          <a:p>
            <a:pPr marL="457200" lvl="1" indent="-457200" defTabSz="457200" eaLnBrk="1" hangingPunct="1">
              <a:buFontTx/>
              <a:buNone/>
            </a:pPr>
            <a:r>
              <a:rPr lang="en-US" altLang="ja-JP" sz="2400" dirty="0">
                <a:ea typeface="ＭＳ Ｐゴシック" charset="-128"/>
              </a:rPr>
              <a:t>	A data-driven search in a rule-based system.</a:t>
            </a:r>
          </a:p>
          <a:p>
            <a:pPr marL="457200" lvl="1" indent="-457200" defTabSz="457200" eaLnBrk="1" hangingPunct="1">
              <a:buFontTx/>
              <a:buNone/>
            </a:pPr>
            <a:r>
              <a:rPr lang="en-US" sz="2400" dirty="0"/>
              <a:t>	If the premise clauses match the situation, then the process attempts to assert the conclusion.</a:t>
            </a:r>
            <a:r>
              <a:rPr lang="en-US" altLang="ja-JP" sz="2400" dirty="0">
                <a:ea typeface="ＭＳ Ｐゴシック" charset="-128"/>
              </a:rPr>
              <a:t> </a:t>
            </a:r>
          </a:p>
          <a:p>
            <a:pPr marL="457200" lvl="1" indent="-457200" defTabSz="457200" eaLnBrk="1" hangingPunct="1"/>
            <a:r>
              <a:rPr lang="en-US" altLang="zh-TW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新細明體" charset="-120"/>
              </a:rPr>
              <a:t>B</a:t>
            </a:r>
            <a:r>
              <a:rPr lang="en-US" altLang="ja-JP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ＭＳ Ｐゴシック" charset="-128"/>
              </a:rPr>
              <a:t>ackward chaining </a:t>
            </a:r>
          </a:p>
          <a:p>
            <a:pPr marL="457200" lvl="1" indent="-457200" defTabSz="457200" eaLnBrk="1" hangingPunct="1">
              <a:buFontTx/>
              <a:buNone/>
            </a:pPr>
            <a:r>
              <a:rPr lang="en-US" altLang="ja-JP" sz="2400" dirty="0">
                <a:ea typeface="ＭＳ Ｐゴシック" charset="-128"/>
              </a:rPr>
              <a:t>	A goal-driven search in a rule-based system. </a:t>
            </a:r>
          </a:p>
          <a:p>
            <a:pPr marL="457200" lvl="1" indent="-457200" defTabSz="457200" eaLnBrk="1" hangingPunct="1">
              <a:buFontTx/>
              <a:buNone/>
            </a:pPr>
            <a:r>
              <a:rPr lang="en-US" altLang="ja-JP" sz="2400" dirty="0">
                <a:ea typeface="ＭＳ Ｐゴシック" charset="-128"/>
              </a:rPr>
              <a:t>	It begins with the action clause of a rule and works backward through a chain of rules in an attempt to find a verifiable set of condition clauses. </a:t>
            </a:r>
            <a:endParaRPr lang="en-US" altLang="zh-TW" sz="2400" dirty="0">
              <a:ea typeface="新細明體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128748489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4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dirty="0"/>
              <a:t>Inferencing with Rules: </a:t>
            </a:r>
            <a:br>
              <a:rPr lang="en-US" dirty="0"/>
            </a:br>
            <a:r>
              <a:rPr lang="en-US" dirty="0"/>
              <a:t>Forward and Backward Chaining </a:t>
            </a:r>
          </a:p>
        </p:txBody>
      </p:sp>
      <p:sp>
        <p:nvSpPr>
          <p:cNvPr id="317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62000" y="1524000"/>
            <a:ext cx="8193088" cy="1752600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sz="2400" dirty="0">
                <a:solidFill>
                  <a:srgbClr val="F85E0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Firing a rule</a:t>
            </a:r>
          </a:p>
          <a:p>
            <a:pPr lvl="1" eaLnBrk="1" hangingPunct="1">
              <a:lnSpc>
                <a:spcPct val="90000"/>
              </a:lnSpc>
            </a:pPr>
            <a:r>
              <a:rPr lang="en-US" sz="1800" dirty="0"/>
              <a:t>When all of the rule's hypotheses (the “if parts”) are satisfied, a rule said to be FIRED </a:t>
            </a:r>
          </a:p>
          <a:p>
            <a:pPr lvl="1" eaLnBrk="1" hangingPunct="1">
              <a:lnSpc>
                <a:spcPct val="90000"/>
              </a:lnSpc>
            </a:pPr>
            <a:r>
              <a:rPr lang="en-US" sz="1800" dirty="0"/>
              <a:t>Inference engine checks every rule in the knowledge base in a forward or backward direction to find rules that can be FIRED</a:t>
            </a:r>
          </a:p>
          <a:p>
            <a:pPr lvl="1" eaLnBrk="1" hangingPunct="1">
              <a:lnSpc>
                <a:spcPct val="90000"/>
              </a:lnSpc>
            </a:pPr>
            <a:r>
              <a:rPr lang="en-US" sz="1800" dirty="0"/>
              <a:t>Continues until no more rules can fire, or until a goal is achieved</a:t>
            </a:r>
          </a:p>
        </p:txBody>
      </p:sp>
      <p:pic>
        <p:nvPicPr>
          <p:cNvPr id="285698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05000" y="3505200"/>
            <a:ext cx="5755304" cy="2819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29974407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20553" y="836712"/>
            <a:ext cx="8382000" cy="4800600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sz="2800" dirty="0"/>
              <a:t>Explanation </a:t>
            </a:r>
          </a:p>
          <a:p>
            <a:pPr lvl="1" eaLnBrk="1" hangingPunct="1">
              <a:lnSpc>
                <a:spcPct val="90000"/>
              </a:lnSpc>
            </a:pPr>
            <a:r>
              <a:rPr lang="en-US" sz="2400" dirty="0"/>
              <a:t>Human experts justify and explain their actions </a:t>
            </a:r>
          </a:p>
          <a:p>
            <a:pPr lvl="1"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US" sz="2400" dirty="0"/>
              <a:t>	… so should ES</a:t>
            </a:r>
          </a:p>
          <a:p>
            <a:pPr lvl="1" eaLnBrk="1" hangingPunct="1">
              <a:lnSpc>
                <a:spcPct val="90000"/>
              </a:lnSpc>
            </a:pPr>
            <a:r>
              <a:rPr lang="en-US" sz="2400" dirty="0">
                <a:solidFill>
                  <a:schemeClr val="hlink"/>
                </a:solidFill>
              </a:rPr>
              <a:t>Explanation</a:t>
            </a:r>
            <a:r>
              <a:rPr lang="en-US" sz="2400" dirty="0"/>
              <a:t>: an attempt by an ES to clarify reasoning, recommendations, other actions (asking a question)</a:t>
            </a:r>
          </a:p>
          <a:p>
            <a:pPr lvl="1" eaLnBrk="1" hangingPunct="1">
              <a:lnSpc>
                <a:spcPct val="90000"/>
              </a:lnSpc>
            </a:pPr>
            <a:r>
              <a:rPr lang="en-US" sz="2400" dirty="0"/>
              <a:t>Explanation facility = Justifier</a:t>
            </a:r>
          </a:p>
          <a:p>
            <a:pPr lvl="2" eaLnBrk="1" hangingPunct="1">
              <a:lnSpc>
                <a:spcPct val="90000"/>
              </a:lnSpc>
            </a:pPr>
            <a:endParaRPr lang="en-US" sz="2000" dirty="0"/>
          </a:p>
          <a:p>
            <a:pPr eaLnBrk="1" hangingPunct="1">
              <a:lnSpc>
                <a:spcPct val="90000"/>
              </a:lnSpc>
            </a:pPr>
            <a:r>
              <a:rPr lang="en-US" sz="2800" dirty="0"/>
              <a:t>Explanation Purposes…</a:t>
            </a:r>
          </a:p>
          <a:p>
            <a:pPr lvl="1" eaLnBrk="1" hangingPunct="1">
              <a:lnSpc>
                <a:spcPct val="90000"/>
              </a:lnSpc>
            </a:pPr>
            <a:r>
              <a:rPr lang="en-US" sz="2400" dirty="0"/>
              <a:t>Make the system more intelligible</a:t>
            </a:r>
          </a:p>
          <a:p>
            <a:pPr lvl="1" eaLnBrk="1" hangingPunct="1">
              <a:lnSpc>
                <a:spcPct val="90000"/>
              </a:lnSpc>
            </a:pPr>
            <a:r>
              <a:rPr lang="en-US" sz="2400" dirty="0"/>
              <a:t>Uncover shortcomings of the knowledge bases </a:t>
            </a:r>
          </a:p>
          <a:p>
            <a:pPr lvl="1" eaLnBrk="1" hangingPunct="1">
              <a:lnSpc>
                <a:spcPct val="90000"/>
              </a:lnSpc>
            </a:pPr>
            <a:r>
              <a:rPr lang="en-US" sz="2400" dirty="0"/>
              <a:t>Explain unanticipated situations</a:t>
            </a:r>
          </a:p>
          <a:p>
            <a:pPr lvl="1" eaLnBrk="1" hangingPunct="1">
              <a:lnSpc>
                <a:spcPct val="90000"/>
              </a:lnSpc>
            </a:pPr>
            <a:r>
              <a:rPr lang="en-US" sz="2400" dirty="0"/>
              <a:t>Satisfy users’ psychological and/or social needs, …</a:t>
            </a:r>
          </a:p>
        </p:txBody>
      </p:sp>
      <p:sp>
        <p:nvSpPr>
          <p:cNvPr id="123909" name="Rectangle 5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418058"/>
          </a:xfrm>
        </p:spPr>
        <p:txBody>
          <a:bodyPr/>
          <a:lstStyle/>
          <a:p>
            <a:pPr eaLnBrk="1" hangingPunct="1">
              <a:defRPr/>
            </a:pPr>
            <a:r>
              <a:rPr lang="en-US" dirty="0"/>
              <a:t>Explanation as a Metaknowledge</a:t>
            </a:r>
          </a:p>
        </p:txBody>
      </p:sp>
    </p:spTree>
    <p:extLst>
      <p:ext uri="{BB962C8B-B14F-4D97-AF65-F5344CB8AC3E}">
        <p14:creationId xmlns:p14="http://schemas.microsoft.com/office/powerpoint/2010/main" val="38564048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Problem Areas Suitable For Expert Systems</a:t>
            </a:r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600" y="1719263"/>
            <a:ext cx="8756281" cy="46053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188901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 Popular Expert System Shell</a:t>
            </a:r>
          </a:p>
        </p:txBody>
      </p:sp>
      <p:pic>
        <p:nvPicPr>
          <p:cNvPr id="4" name="Picture 3" descr="CorvidScreenshot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828800" y="1490606"/>
            <a:ext cx="5562600" cy="48339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81376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DD7210-BBBB-1C43-9647-D0E4BE8362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r>
              <a:rPr lang="en-US" dirty="0"/>
              <a:t>Questions</a:t>
            </a:r>
          </a:p>
        </p:txBody>
      </p:sp>
      <p:pic>
        <p:nvPicPr>
          <p:cNvPr id="2050" name="Picture 2" descr="IPhone Emoji Samsung Galaxy Guess The Questions - Emojipedia - Crying  Transparent PNG">
            <a:extLst>
              <a:ext uri="{FF2B5EF4-FFF2-40B4-BE49-F238E27FC236}">
                <a16:creationId xmlns:a16="http://schemas.microsoft.com/office/drawing/2014/main" id="{E72B85E1-98A5-9943-B0FA-4238A793ECFD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613818" y="1600200"/>
            <a:ext cx="3916363" cy="3916363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674452807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30</TotalTime>
  <Words>1206</Words>
  <Application>Microsoft Macintosh PowerPoint</Application>
  <PresentationFormat>On-screen Show (4:3)</PresentationFormat>
  <Paragraphs>165</Paragraphs>
  <Slides>28</Slides>
  <Notes>16</Notes>
  <HiddenSlides>0</HiddenSlides>
  <MMClips>0</MMClips>
  <ScaleCrop>false</ScaleCrop>
  <HeadingPairs>
    <vt:vector size="8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4" baseType="lpstr">
      <vt:lpstr>Arial</vt:lpstr>
      <vt:lpstr>Myriad Pro</vt:lpstr>
      <vt:lpstr>Verdana</vt:lpstr>
      <vt:lpstr>Wingdings</vt:lpstr>
      <vt:lpstr>20140311PresentationUWTSDTemplate</vt:lpstr>
      <vt:lpstr>Visio</vt:lpstr>
      <vt:lpstr>LCBB5000</vt:lpstr>
      <vt:lpstr>Learning Objectives</vt:lpstr>
      <vt:lpstr>Rule-based system</vt:lpstr>
      <vt:lpstr>How does a rule-based system work? </vt:lpstr>
      <vt:lpstr>Automated Decision Systems</vt:lpstr>
      <vt:lpstr>Automated Decision-Making Framework </vt:lpstr>
      <vt:lpstr>Architecture of the Airline Revenue Management Systems</vt:lpstr>
      <vt:lpstr>Artificial Intelligence (AI)</vt:lpstr>
      <vt:lpstr>AI Objectives</vt:lpstr>
      <vt:lpstr>Test for Intelligence</vt:lpstr>
      <vt:lpstr>AI is Often Transparent in Many Commercial Products</vt:lpstr>
      <vt:lpstr>Expert Systems (ES)</vt:lpstr>
      <vt:lpstr>Important Concepts in ES</vt:lpstr>
      <vt:lpstr>Conventional vs. Expert Systems</vt:lpstr>
      <vt:lpstr>Conventional vs. Expert Systems</vt:lpstr>
      <vt:lpstr>Applications of Expert Systems</vt:lpstr>
      <vt:lpstr>Applications of Expert Systems</vt:lpstr>
      <vt:lpstr>Knowledge Engineering (KE)</vt:lpstr>
      <vt:lpstr>The Knowledge Engineering Process</vt:lpstr>
      <vt:lpstr>Difficulties in KE</vt:lpstr>
      <vt:lpstr>Forms of Production Rules</vt:lpstr>
      <vt:lpstr>Knowledge and Inference Rules</vt:lpstr>
      <vt:lpstr>Inferencing in ES</vt:lpstr>
      <vt:lpstr>Inferencing with Rules:  Forward and Backward Chaining </vt:lpstr>
      <vt:lpstr>Explanation as a Metaknowledge</vt:lpstr>
      <vt:lpstr>Problem Areas Suitable For Expert Systems</vt:lpstr>
      <vt:lpstr>A Popular Expert System Shell</vt:lpstr>
      <vt:lpstr>Questions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LCBB5000</dc:title>
  <dc:creator>BMC Training</dc:creator>
  <cp:lastModifiedBy>BMC Training</cp:lastModifiedBy>
  <cp:revision>5</cp:revision>
  <dcterms:created xsi:type="dcterms:W3CDTF">2020-11-09T09:41:25Z</dcterms:created>
  <dcterms:modified xsi:type="dcterms:W3CDTF">2020-11-16T07:32:17Z</dcterms:modified>
</cp:coreProperties>
</file>