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830" autoAdjust="0"/>
  </p:normalViewPr>
  <p:slideViewPr>
    <p:cSldViewPr snapToGrid="0">
      <p:cViewPr varScale="1">
        <p:scale>
          <a:sx n="79" d="100"/>
          <a:sy n="79" d="100"/>
        </p:scale>
        <p:origin x="3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8DE3B1-511D-4602-918B-5BF17C754C72}" type="datetimeFigureOut">
              <a:rPr lang="en-GB" smtClean="0"/>
              <a:t>16/05/2023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13D79A-8C4B-4D6A-8845-72534C0E61F9}" type="slidenum">
              <a:rPr lang="en-GB" smtClean="0"/>
              <a:t>‹#›</a:t>
            </a:fld>
            <a:endParaRPr lang="en-GB"/>
          </a:p>
        </p:txBody>
      </p:sp>
    </p:spTree>
    <p:extLst>
      <p:ext uri="{BB962C8B-B14F-4D97-AF65-F5344CB8AC3E}">
        <p14:creationId xmlns:p14="http://schemas.microsoft.com/office/powerpoint/2010/main" val="989325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13D79A-8C4B-4D6A-8845-72534C0E61F9}" type="slidenum">
              <a:rPr lang="en-GB" smtClean="0"/>
              <a:t>2</a:t>
            </a:fld>
            <a:endParaRPr lang="en-GB"/>
          </a:p>
        </p:txBody>
      </p:sp>
    </p:spTree>
    <p:extLst>
      <p:ext uri="{BB962C8B-B14F-4D97-AF65-F5344CB8AC3E}">
        <p14:creationId xmlns:p14="http://schemas.microsoft.com/office/powerpoint/2010/main" val="991983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13D79A-8C4B-4D6A-8845-72534C0E61F9}" type="slidenum">
              <a:rPr lang="en-GB" smtClean="0"/>
              <a:t>8</a:t>
            </a:fld>
            <a:endParaRPr lang="en-GB"/>
          </a:p>
        </p:txBody>
      </p:sp>
    </p:spTree>
    <p:extLst>
      <p:ext uri="{BB962C8B-B14F-4D97-AF65-F5344CB8AC3E}">
        <p14:creationId xmlns:p14="http://schemas.microsoft.com/office/powerpoint/2010/main" val="2456552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5B376-8EB4-FAAE-B43F-259E62CE15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351979-6C06-65E7-316A-D322E41A05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434DCC-B389-46BC-B376-4C9D97B9C471}"/>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5" name="Footer Placeholder 4">
            <a:extLst>
              <a:ext uri="{FF2B5EF4-FFF2-40B4-BE49-F238E27FC236}">
                <a16:creationId xmlns:a16="http://schemas.microsoft.com/office/drawing/2014/main" id="{8CB52E5F-7599-21CD-0AB4-ED1CED9CC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17D037-5563-4AFC-C411-3AE7F040070D}"/>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393780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34E13-5CDA-961C-FC72-141AC43166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CDCD94-F767-EAF8-67F7-80D07585FA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02DD26-0D72-74F8-BCA8-7F31E5775C5A}"/>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5" name="Footer Placeholder 4">
            <a:extLst>
              <a:ext uri="{FF2B5EF4-FFF2-40B4-BE49-F238E27FC236}">
                <a16:creationId xmlns:a16="http://schemas.microsoft.com/office/drawing/2014/main" id="{869B9288-8806-8F49-626D-A07262E7BA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67AA3-9D52-60C0-172D-6F6F34B596E4}"/>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1654200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1F96C-6682-5FF4-9B0B-15F86BC390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00BCB-B735-F594-24D2-068A285863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6EA22B-2C78-D3B9-6150-7E53B3E68185}"/>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5" name="Footer Placeholder 4">
            <a:extLst>
              <a:ext uri="{FF2B5EF4-FFF2-40B4-BE49-F238E27FC236}">
                <a16:creationId xmlns:a16="http://schemas.microsoft.com/office/drawing/2014/main" id="{F1397E70-4AB8-4003-06CB-E631A640D2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1379AB-66EA-F8E0-2A69-DFD57A9452FE}"/>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3203141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10BA1-EA93-E066-08EA-3358EF2FDE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676DBE-96B9-D9EF-F268-0F0F1BB52E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08D161-D77C-74A3-158B-459766CB46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136314-689E-2B38-75CF-C45F36D77A67}"/>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6" name="Footer Placeholder 5">
            <a:extLst>
              <a:ext uri="{FF2B5EF4-FFF2-40B4-BE49-F238E27FC236}">
                <a16:creationId xmlns:a16="http://schemas.microsoft.com/office/drawing/2014/main" id="{3C4F3432-0A3C-8C60-72C6-7780A52574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220E34-7934-584B-88D6-7318A837E1A9}"/>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309603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2AFD1-4280-546D-31F8-E21412AFB4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64D4F2-5243-2AD3-5E68-E3C1A55D34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0DF73C-0EF1-C082-1310-C56D84D92E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60EF47-404D-7D82-2787-2F1F5AAC0B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5A5F31-05A3-0E8A-0A80-63FE68382D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790CC2-D6E8-E692-DCB0-69CA94F4BE49}"/>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8" name="Footer Placeholder 7">
            <a:extLst>
              <a:ext uri="{FF2B5EF4-FFF2-40B4-BE49-F238E27FC236}">
                <a16:creationId xmlns:a16="http://schemas.microsoft.com/office/drawing/2014/main" id="{7077D076-C35E-3ECB-3BDC-110776EC3A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6A68BC-4218-699E-0F5E-A5A45E6FDFD3}"/>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1320217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889CA-824E-22AE-1527-5F7D34D23B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4CF4C0-20A7-E29A-D873-CBAB4C079E33}"/>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4" name="Footer Placeholder 3">
            <a:extLst>
              <a:ext uri="{FF2B5EF4-FFF2-40B4-BE49-F238E27FC236}">
                <a16:creationId xmlns:a16="http://schemas.microsoft.com/office/drawing/2014/main" id="{ACB264A6-238C-91EF-8FFB-E134702365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7E3494-DA47-5E55-0F56-DF711EFBB8C9}"/>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4078687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590933-B50C-2190-11C4-D356D7F53E0A}"/>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3" name="Footer Placeholder 2">
            <a:extLst>
              <a:ext uri="{FF2B5EF4-FFF2-40B4-BE49-F238E27FC236}">
                <a16:creationId xmlns:a16="http://schemas.microsoft.com/office/drawing/2014/main" id="{440536CA-6FC3-E678-E624-4D467A724D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8A8627-409A-F60F-759F-3C26006E8C39}"/>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2479997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9E48C-6657-6C31-EFE4-7E1181AE2C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FAC86E-848A-6E12-B807-ECE492E5D8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A3FCA7-8963-DB03-D40F-B0C00BE54C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4EEC96-86C2-D20E-1EFD-9CEFC48F0A8C}"/>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6" name="Footer Placeholder 5">
            <a:extLst>
              <a:ext uri="{FF2B5EF4-FFF2-40B4-BE49-F238E27FC236}">
                <a16:creationId xmlns:a16="http://schemas.microsoft.com/office/drawing/2014/main" id="{6B839E5D-E8FB-1E2F-A577-969C75E5FE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FBDBBB-7A12-966C-9DD3-D039BF5728DC}"/>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2805581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A8713-8AE5-1894-D2DD-1DEB76B80C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21BC5F-3167-83C9-B8C0-6DA67D0D34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20FBFF-9766-F57D-FE4A-7BE2BD76B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41D877-8138-C8A0-515F-24D38317814D}"/>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6" name="Footer Placeholder 5">
            <a:extLst>
              <a:ext uri="{FF2B5EF4-FFF2-40B4-BE49-F238E27FC236}">
                <a16:creationId xmlns:a16="http://schemas.microsoft.com/office/drawing/2014/main" id="{AA33E749-67E3-AB55-0261-8CCF94AB4F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D6115-A21E-65F5-B469-C381CDBDA4DC}"/>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128675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49435-1208-C76F-8515-C54D559C1E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F5FB6F-E85C-001A-8C74-881B01FD38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710F72-8552-CEAC-3840-26940CBECD03}"/>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5" name="Footer Placeholder 4">
            <a:extLst>
              <a:ext uri="{FF2B5EF4-FFF2-40B4-BE49-F238E27FC236}">
                <a16:creationId xmlns:a16="http://schemas.microsoft.com/office/drawing/2014/main" id="{AC1F689E-625B-D433-3C82-B1375EF048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F07451-3953-5EFA-4595-209FAFB6293D}"/>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184377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9C70DB-93EE-4061-0462-540BBCDE3C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7EB8C8-8885-C461-4020-F96DBEA380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EA5B79-F321-3369-C26C-D05FDCE2E6EC}"/>
              </a:ext>
            </a:extLst>
          </p:cNvPr>
          <p:cNvSpPr>
            <a:spLocks noGrp="1"/>
          </p:cNvSpPr>
          <p:nvPr>
            <p:ph type="dt" sz="half" idx="10"/>
          </p:nvPr>
        </p:nvSpPr>
        <p:spPr/>
        <p:txBody>
          <a:bodyPr/>
          <a:lstStyle/>
          <a:p>
            <a:fld id="{E3267F9D-D405-4A46-9740-5723864EFDF5}" type="datetimeFigureOut">
              <a:rPr lang="en-GB" smtClean="0"/>
              <a:t>16/05/2023</a:t>
            </a:fld>
            <a:endParaRPr lang="en-GB"/>
          </a:p>
        </p:txBody>
      </p:sp>
      <p:sp>
        <p:nvSpPr>
          <p:cNvPr id="5" name="Footer Placeholder 4">
            <a:extLst>
              <a:ext uri="{FF2B5EF4-FFF2-40B4-BE49-F238E27FC236}">
                <a16:creationId xmlns:a16="http://schemas.microsoft.com/office/drawing/2014/main" id="{93A5D632-20F9-B76A-44E9-DB51C2E28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2752F0-0F9E-0372-F6D0-B95DDA81B358}"/>
              </a:ext>
            </a:extLst>
          </p:cNvPr>
          <p:cNvSpPr>
            <a:spLocks noGrp="1"/>
          </p:cNvSpPr>
          <p:nvPr>
            <p:ph type="sldNum" sz="quarter" idx="12"/>
          </p:nvPr>
        </p:nvSpPr>
        <p:spPr/>
        <p:txBody>
          <a:bodyPr/>
          <a:lstStyle/>
          <a:p>
            <a:fld id="{32945200-7167-451F-8665-B5AC51A2DBAD}" type="slidenum">
              <a:rPr lang="en-GB" smtClean="0"/>
              <a:t>‹#›</a:t>
            </a:fld>
            <a:endParaRPr lang="en-GB"/>
          </a:p>
        </p:txBody>
      </p:sp>
    </p:spTree>
    <p:extLst>
      <p:ext uri="{BB962C8B-B14F-4D97-AF65-F5344CB8AC3E}">
        <p14:creationId xmlns:p14="http://schemas.microsoft.com/office/powerpoint/2010/main" val="3448487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E89D74-5EEB-5FDC-F8EE-2BC31185F9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71D760-C6A0-CBE6-FD02-D247B4343C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CC07F2-6C7A-A520-A30C-822B891B01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267F9D-D405-4A46-9740-5723864EFDF5}" type="datetimeFigureOut">
              <a:rPr lang="en-GB" smtClean="0"/>
              <a:t>16/05/2023</a:t>
            </a:fld>
            <a:endParaRPr lang="en-GB"/>
          </a:p>
        </p:txBody>
      </p:sp>
      <p:sp>
        <p:nvSpPr>
          <p:cNvPr id="5" name="Footer Placeholder 4">
            <a:extLst>
              <a:ext uri="{FF2B5EF4-FFF2-40B4-BE49-F238E27FC236}">
                <a16:creationId xmlns:a16="http://schemas.microsoft.com/office/drawing/2014/main" id="{067078A4-93A8-2D64-72F3-634422A158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86D942-A80C-0788-A832-4A45711A11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945200-7167-451F-8665-B5AC51A2DBAD}" type="slidenum">
              <a:rPr lang="en-GB" smtClean="0"/>
              <a:t>‹#›</a:t>
            </a:fld>
            <a:endParaRPr lang="en-GB"/>
          </a:p>
        </p:txBody>
      </p:sp>
    </p:spTree>
    <p:extLst>
      <p:ext uri="{BB962C8B-B14F-4D97-AF65-F5344CB8AC3E}">
        <p14:creationId xmlns:p14="http://schemas.microsoft.com/office/powerpoint/2010/main" val="3584143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E05F5AB-42EE-23EE-5D70-944FAF2E06D3}"/>
              </a:ext>
            </a:extLst>
          </p:cNvPr>
          <p:cNvSpPr>
            <a:spLocks noGrp="1"/>
          </p:cNvSpPr>
          <p:nvPr>
            <p:ph type="subTitle" idx="1"/>
          </p:nvPr>
        </p:nvSpPr>
        <p:spPr>
          <a:xfrm>
            <a:off x="609599" y="217169"/>
            <a:ext cx="10972800" cy="6232844"/>
          </a:xfrm>
        </p:spPr>
        <p:txBody>
          <a:bodyPr>
            <a:normAutofit fontScale="85000" lnSpcReduction="20000"/>
          </a:bodyPr>
          <a:lstStyle/>
          <a:p>
            <a:pPr>
              <a:lnSpc>
                <a:spcPct val="115000"/>
              </a:lnSpc>
              <a:spcAft>
                <a:spcPts val="800"/>
              </a:spcAft>
            </a:pPr>
            <a:r>
              <a:rPr lang="en-GB" sz="1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800"/>
              </a:spcAft>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lgn="ctr">
              <a:lnSpc>
                <a:spcPct val="115000"/>
              </a:lnSpc>
              <a:spcAft>
                <a:spcPts val="800"/>
              </a:spcAft>
            </a:pPr>
            <a:r>
              <a:rPr lang="en-GB" sz="2400" dirty="0">
                <a:effectLst/>
                <a:latin typeface="Calibri" panose="020F0502020204030204" pitchFamily="34" charset="0"/>
                <a:ea typeface="Arial" panose="020B060402020202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THE IMPACT OF SMOKING CESSATION AND CBT (COGNITIVE BEHAVIOURAL THERAPY) AMONG THE YOUNG POPULATION IN THE 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DISSERTATION SUBMITTED AS PART OF THE REQUIREMENTS FOR THE AWARD BSC (HONS) HEALTH AND SOCIAL CARE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NAME: JOHNSON BABATUNDE AKEJU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STUDENT: I.D 1919481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400" b="1" dirty="0">
                <a:effectLst/>
                <a:latin typeface="Calibri" panose="020F0502020204030204" pitchFamily="34" charset="0"/>
                <a:ea typeface="Arial" panose="020B0604020202020204" pitchFamily="34" charset="0"/>
                <a:cs typeface="Calibri" panose="020F0502020204030204" pitchFamily="34" charset="0"/>
              </a:rPr>
              <a:t>LECTURER: </a:t>
            </a:r>
            <a:r>
              <a:rPr lang="en-GB" sz="2400" b="1" dirty="0" err="1">
                <a:effectLst/>
                <a:latin typeface="Calibri" panose="020F0502020204030204" pitchFamily="34" charset="0"/>
                <a:ea typeface="Arial" panose="020B0604020202020204" pitchFamily="34" charset="0"/>
                <a:cs typeface="Calibri" panose="020F0502020204030204" pitchFamily="34" charset="0"/>
              </a:rPr>
              <a:t>Dr.</a:t>
            </a:r>
            <a:r>
              <a:rPr lang="en-GB" sz="2400" b="1" dirty="0">
                <a:effectLst/>
                <a:latin typeface="Calibri" panose="020F0502020204030204" pitchFamily="34" charset="0"/>
                <a:ea typeface="Arial" panose="020B0604020202020204" pitchFamily="34" charset="0"/>
                <a:cs typeface="Calibri" panose="020F0502020204030204" pitchFamily="34" charset="0"/>
              </a:rPr>
              <a:t> ELENI 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image1.png" descr="Text&#10;&#10;Description automatically generated">
            <a:extLst>
              <a:ext uri="{FF2B5EF4-FFF2-40B4-BE49-F238E27FC236}">
                <a16:creationId xmlns:a16="http://schemas.microsoft.com/office/drawing/2014/main" id="{0084AE33-B40F-F59C-F283-DE41B541C1A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4095344" y="71254"/>
            <a:ext cx="4542817" cy="1592176"/>
          </a:xfrm>
          <a:prstGeom prst="rect">
            <a:avLst/>
          </a:prstGeom>
        </p:spPr>
      </p:pic>
    </p:spTree>
    <p:extLst>
      <p:ext uri="{BB962C8B-B14F-4D97-AF65-F5344CB8AC3E}">
        <p14:creationId xmlns:p14="http://schemas.microsoft.com/office/powerpoint/2010/main" val="3490499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28BD68-3A41-C937-8129-FC3CA72DB394}"/>
              </a:ext>
            </a:extLst>
          </p:cNvPr>
          <p:cNvSpPr txBox="1"/>
          <p:nvPr/>
        </p:nvSpPr>
        <p:spPr>
          <a:xfrm>
            <a:off x="175098" y="165370"/>
            <a:ext cx="11887200" cy="5355312"/>
          </a:xfrm>
          <a:prstGeom prst="rect">
            <a:avLst/>
          </a:prstGeom>
          <a:noFill/>
        </p:spPr>
        <p:txBody>
          <a:bodyPr wrap="square" rtlCol="0">
            <a:spAutoFit/>
          </a:bodyPr>
          <a:lstStyle/>
          <a:p>
            <a:endParaRPr lang="en-GB" b="1" dirty="0"/>
          </a:p>
          <a:p>
            <a:r>
              <a:rPr lang="en-GB" b="1" dirty="0"/>
              <a:t>CHAPTER 1: INTRODUCTION</a:t>
            </a:r>
          </a:p>
          <a:p>
            <a:r>
              <a:rPr lang="en-GB" b="1" dirty="0"/>
              <a:t>Definition</a:t>
            </a:r>
          </a:p>
          <a:p>
            <a:r>
              <a:rPr lang="en-GB" dirty="0"/>
              <a:t>The main concept of this study is based on the idea that states the positive effects of smoking cessation and Cognitive Behavioural Therapy (CBT) amongst the youth population within the UK. </a:t>
            </a:r>
          </a:p>
          <a:p>
            <a:endParaRPr lang="en-GB" dirty="0"/>
          </a:p>
          <a:p>
            <a:r>
              <a:rPr lang="en-GB" dirty="0"/>
              <a:t>The young adults between age 25 years to age 35 years were found to have been most affected due to the smoking habit which reduced their mortality rate. (AL Turki, R., 2021)</a:t>
            </a:r>
          </a:p>
          <a:p>
            <a:endParaRPr lang="en-GB" dirty="0"/>
          </a:p>
          <a:p>
            <a:r>
              <a:rPr lang="en-GB" dirty="0"/>
              <a:t>To manage patients effectively one of the most prevalent therapy styles that are being adopted by health care professionals is Cognitive Behavioural Therapy which has paved way for an efficacious and well-established intervention so that smoking cessation can be practised. </a:t>
            </a:r>
          </a:p>
          <a:p>
            <a:endParaRPr lang="en-GB" dirty="0"/>
          </a:p>
          <a:p>
            <a:r>
              <a:rPr lang="en-GB" dirty="0"/>
              <a:t>Cognitive Behavioural therapy -CBT is known to be a therapy that is practised via interactive conversation so that the problems faced by the smokers can be dealt with (Vinci, 2020). </a:t>
            </a:r>
          </a:p>
          <a:p>
            <a:endParaRPr lang="en-GB" dirty="0"/>
          </a:p>
          <a:p>
            <a:r>
              <a:rPr lang="en-GB" dirty="0"/>
              <a:t>Having used this CBT, the professionals can guide the smokers to lead a healthy life. (Vinci, 2020)</a:t>
            </a:r>
          </a:p>
          <a:p>
            <a:endParaRPr lang="en-GB" dirty="0"/>
          </a:p>
          <a:p>
            <a:r>
              <a:rPr lang="en-GB" dirty="0"/>
              <a:t> </a:t>
            </a:r>
          </a:p>
        </p:txBody>
      </p:sp>
    </p:spTree>
    <p:extLst>
      <p:ext uri="{BB962C8B-B14F-4D97-AF65-F5344CB8AC3E}">
        <p14:creationId xmlns:p14="http://schemas.microsoft.com/office/powerpoint/2010/main" val="3078478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3287B5-875E-139D-1765-B4EE31FF58F4}"/>
              </a:ext>
            </a:extLst>
          </p:cNvPr>
          <p:cNvSpPr txBox="1"/>
          <p:nvPr/>
        </p:nvSpPr>
        <p:spPr>
          <a:xfrm>
            <a:off x="627018" y="963038"/>
            <a:ext cx="10868296" cy="4801314"/>
          </a:xfrm>
          <a:prstGeom prst="rect">
            <a:avLst/>
          </a:prstGeom>
          <a:noFill/>
        </p:spPr>
        <p:txBody>
          <a:bodyPr wrap="square" rtlCol="0">
            <a:spAutoFit/>
          </a:bodyPr>
          <a:lstStyle/>
          <a:p>
            <a:r>
              <a:rPr lang="en-GB" b="1" dirty="0"/>
              <a:t>The Rationale of the Study</a:t>
            </a:r>
          </a:p>
          <a:p>
            <a:endParaRPr lang="en-GB" b="1" dirty="0"/>
          </a:p>
          <a:p>
            <a:r>
              <a:rPr lang="en-GB" dirty="0"/>
              <a:t>To justify the reasons behind the selection of this research study the researcher has tried to focus on the core aspects of the topic that has been put into question so that its significance can be brought out.</a:t>
            </a:r>
          </a:p>
          <a:p>
            <a:endParaRPr lang="en-GB" dirty="0"/>
          </a:p>
          <a:p>
            <a:endParaRPr lang="en-GB" dirty="0"/>
          </a:p>
          <a:p>
            <a:r>
              <a:rPr lang="en-GB" dirty="0"/>
              <a:t> There are thousands of people across the UK who has been smoking a cigarette over the past several years. Although the fact that smoking is responsible to have killed millions of people so far thus the need to provide personal assistance to people so that they can quit the habit has been pointed out in this paper (Vinci, 2020). </a:t>
            </a:r>
          </a:p>
          <a:p>
            <a:endParaRPr lang="en-GB" dirty="0"/>
          </a:p>
          <a:p>
            <a:endParaRPr lang="en-GB" dirty="0"/>
          </a:p>
          <a:p>
            <a:r>
              <a:rPr lang="en-GB" dirty="0"/>
              <a:t>The need for smoking cessation and CBT has also been of great importance in the ongoing world. There are several data that show that having adopted cognitive-behavioural therapy after having combined it with smoking cessation a person can effectively eliminate their smoking habit. (Vinci, 2020). Through this study, the researcher will be able to raise awareness amongst the people regarding the CBT smoking cessation program.</a:t>
            </a:r>
          </a:p>
          <a:p>
            <a:endParaRPr lang="en-GB" dirty="0"/>
          </a:p>
          <a:p>
            <a:endParaRPr lang="en-GB" dirty="0"/>
          </a:p>
        </p:txBody>
      </p:sp>
    </p:spTree>
    <p:extLst>
      <p:ext uri="{BB962C8B-B14F-4D97-AF65-F5344CB8AC3E}">
        <p14:creationId xmlns:p14="http://schemas.microsoft.com/office/powerpoint/2010/main" val="3514755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C0A3C4-7546-0972-2EA6-F8F21686CDFC}"/>
              </a:ext>
            </a:extLst>
          </p:cNvPr>
          <p:cNvSpPr txBox="1"/>
          <p:nvPr/>
        </p:nvSpPr>
        <p:spPr>
          <a:xfrm>
            <a:off x="836579" y="1099226"/>
            <a:ext cx="9844392" cy="5078313"/>
          </a:xfrm>
          <a:prstGeom prst="rect">
            <a:avLst/>
          </a:prstGeom>
          <a:noFill/>
        </p:spPr>
        <p:txBody>
          <a:bodyPr wrap="square" rtlCol="0">
            <a:spAutoFit/>
          </a:bodyPr>
          <a:lstStyle/>
          <a:p>
            <a:r>
              <a:rPr lang="en-GB" b="1" dirty="0"/>
              <a:t>Aim of the study</a:t>
            </a:r>
          </a:p>
          <a:p>
            <a:r>
              <a:rPr lang="en-GB" dirty="0"/>
              <a:t>This research aims to discuss the impact of smoking cessation and CBT on the young population of the UK. Based on this aim the entire research paper has been successfully executed.</a:t>
            </a:r>
          </a:p>
          <a:p>
            <a:endParaRPr lang="en-GB" dirty="0"/>
          </a:p>
          <a:p>
            <a:r>
              <a:rPr lang="en-GB" b="1" dirty="0"/>
              <a:t>Objectives of the study</a:t>
            </a:r>
          </a:p>
          <a:p>
            <a:r>
              <a:rPr lang="en-GB" dirty="0"/>
              <a:t>The objectives of the dissertation are as under:</a:t>
            </a:r>
          </a:p>
          <a:p>
            <a:r>
              <a:rPr lang="en-GB" dirty="0"/>
              <a:t>· To evaluate the effectiveness of CBT for smoking cessation</a:t>
            </a:r>
          </a:p>
          <a:p>
            <a:r>
              <a:rPr lang="en-GB" dirty="0"/>
              <a:t>· To evaluate the adjunct interventions or management that accompany groups for smoking cessation counselling</a:t>
            </a:r>
          </a:p>
          <a:p>
            <a:r>
              <a:rPr lang="en-GB" dirty="0"/>
              <a:t>· To elaborate on the strategies that lead to the pre-cessation phase of treatment</a:t>
            </a:r>
          </a:p>
          <a:p>
            <a:r>
              <a:rPr lang="en-GB" dirty="0"/>
              <a:t>. To provide recommendations for families, society, health care delivery.</a:t>
            </a:r>
          </a:p>
          <a:p>
            <a:endParaRPr lang="en-GB" dirty="0"/>
          </a:p>
          <a:p>
            <a:r>
              <a:rPr lang="en-GB" b="1" dirty="0"/>
              <a:t>Research Questions</a:t>
            </a:r>
          </a:p>
          <a:p>
            <a:r>
              <a:rPr lang="en-GB" dirty="0"/>
              <a:t>The question that has been pointed out is based on the aims of the paper.</a:t>
            </a:r>
          </a:p>
          <a:p>
            <a:r>
              <a:rPr lang="en-GB" dirty="0"/>
              <a:t>· How effective is CBT for smoking cessation?</a:t>
            </a:r>
          </a:p>
          <a:p>
            <a:r>
              <a:rPr lang="en-GB" dirty="0"/>
              <a:t>· How can smoking cession counselling be carried out?</a:t>
            </a:r>
          </a:p>
          <a:p>
            <a:r>
              <a:rPr lang="en-GB" dirty="0"/>
              <a:t>· What strategies can lead to the pre-cessation phase of management?</a:t>
            </a:r>
          </a:p>
          <a:p>
            <a:endParaRPr lang="en-GB" dirty="0"/>
          </a:p>
        </p:txBody>
      </p:sp>
    </p:spTree>
    <p:extLst>
      <p:ext uri="{BB962C8B-B14F-4D97-AF65-F5344CB8AC3E}">
        <p14:creationId xmlns:p14="http://schemas.microsoft.com/office/powerpoint/2010/main" val="3428869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19606F-04DE-91BF-E952-1B665149E505}"/>
              </a:ext>
            </a:extLst>
          </p:cNvPr>
          <p:cNvSpPr txBox="1"/>
          <p:nvPr/>
        </p:nvSpPr>
        <p:spPr>
          <a:xfrm>
            <a:off x="1031132" y="1177047"/>
            <a:ext cx="9309370" cy="5078313"/>
          </a:xfrm>
          <a:prstGeom prst="rect">
            <a:avLst/>
          </a:prstGeom>
          <a:noFill/>
        </p:spPr>
        <p:txBody>
          <a:bodyPr wrap="square" rtlCol="0">
            <a:spAutoFit/>
          </a:bodyPr>
          <a:lstStyle/>
          <a:p>
            <a:r>
              <a:rPr lang="en-GB" b="1" dirty="0"/>
              <a:t>Structure of the dissertation</a:t>
            </a:r>
          </a:p>
          <a:p>
            <a:r>
              <a:rPr lang="en-GB" dirty="0"/>
              <a:t>This portion of the paper has been executed to ensure that a definite structure can be added to the dissertation.</a:t>
            </a:r>
          </a:p>
          <a:p>
            <a:endParaRPr lang="en-GB" dirty="0"/>
          </a:p>
          <a:p>
            <a:r>
              <a:rPr lang="en-GB" b="1" dirty="0"/>
              <a:t>Chapter 1: Introduction</a:t>
            </a:r>
          </a:p>
          <a:p>
            <a:r>
              <a:rPr lang="en-GB" dirty="0"/>
              <a:t>In this portion of the paper, the researcher has tried to define the main concept of the study by having pointed out the aims and objectives of the paper..</a:t>
            </a:r>
          </a:p>
          <a:p>
            <a:endParaRPr lang="en-GB" dirty="0"/>
          </a:p>
          <a:p>
            <a:r>
              <a:rPr lang="en-GB" b="1" dirty="0"/>
              <a:t>Chapter 2: Background</a:t>
            </a:r>
          </a:p>
          <a:p>
            <a:r>
              <a:rPr lang="en-GB" dirty="0"/>
              <a:t>The background of the report states the background of the topic as the researcher has elaborated on every aspect of the effect of smoking cessation and CBT having included the historical, theoretical, international, and national context.</a:t>
            </a:r>
          </a:p>
          <a:p>
            <a:endParaRPr lang="en-GB" dirty="0"/>
          </a:p>
          <a:p>
            <a:r>
              <a:rPr lang="en-GB" b="1" dirty="0"/>
              <a:t>Chapter 3: Methods</a:t>
            </a:r>
          </a:p>
          <a:p>
            <a:r>
              <a:rPr lang="en-GB" dirty="0"/>
              <a:t>The researcher has primarily focused on the secondary data collection method to ensure that the paper can add qualitative data. </a:t>
            </a:r>
          </a:p>
          <a:p>
            <a:endParaRPr lang="en-GB" dirty="0"/>
          </a:p>
          <a:p>
            <a:endParaRPr lang="en-GB" dirty="0"/>
          </a:p>
        </p:txBody>
      </p:sp>
    </p:spTree>
    <p:extLst>
      <p:ext uri="{BB962C8B-B14F-4D97-AF65-F5344CB8AC3E}">
        <p14:creationId xmlns:p14="http://schemas.microsoft.com/office/powerpoint/2010/main" val="1046127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9B5600-FAFB-0A5E-E890-D92B44A9854C}"/>
              </a:ext>
            </a:extLst>
          </p:cNvPr>
          <p:cNvSpPr txBox="1"/>
          <p:nvPr/>
        </p:nvSpPr>
        <p:spPr>
          <a:xfrm>
            <a:off x="710118" y="1361872"/>
            <a:ext cx="10622605" cy="3970318"/>
          </a:xfrm>
          <a:prstGeom prst="rect">
            <a:avLst/>
          </a:prstGeom>
          <a:noFill/>
        </p:spPr>
        <p:txBody>
          <a:bodyPr wrap="square" rtlCol="0">
            <a:spAutoFit/>
          </a:bodyPr>
          <a:lstStyle/>
          <a:p>
            <a:r>
              <a:rPr lang="en-GB" b="1" dirty="0"/>
              <a:t>Chapter 4: Results and Discussion</a:t>
            </a:r>
          </a:p>
          <a:p>
            <a:r>
              <a:rPr lang="en-GB" dirty="0"/>
              <a:t>This chapter has been executed to elaborate on the findings that are relied on the insights gathered. The researcher has further discussed the significance of the findings so that the research content can be strengthened.</a:t>
            </a:r>
          </a:p>
          <a:p>
            <a:endParaRPr lang="en-GB" dirty="0"/>
          </a:p>
          <a:p>
            <a:r>
              <a:rPr lang="en-GB" b="1" dirty="0"/>
              <a:t>Chapter 5: Recommendations and Conclusion</a:t>
            </a:r>
          </a:p>
          <a:p>
            <a:r>
              <a:rPr lang="en-GB" dirty="0"/>
              <a:t>This chapter being the final part of the paper has put forward a summary of the primary factors of the paper along with the recommendations in which CBT in smoking cessation can be enhanced.</a:t>
            </a:r>
          </a:p>
          <a:p>
            <a:r>
              <a:rPr lang="en-GB" dirty="0"/>
              <a:t>To recommend the ways in which the research can be more effective it can be stated that the researcher needs to have detailed information about the subject matter so that the core aspects of the paper can be explained in a better manner. As the content of the paper deals with a common subject matter, it is thus required that some recommendations are added to the paper. CBT has been one of the most premium and effective ways to cure nicotine consumption habit thus it can be easily cured as the consumers get to avoid the triggers that makes them inclined towards the habit. (</a:t>
            </a:r>
            <a:r>
              <a:rPr lang="en-GB" dirty="0" err="1"/>
              <a:t>Awadalla</a:t>
            </a:r>
            <a:r>
              <a:rPr lang="en-GB" dirty="0"/>
              <a:t>, S., Davies, B. and </a:t>
            </a:r>
            <a:r>
              <a:rPr lang="en-GB" dirty="0" err="1"/>
              <a:t>Glazebrook</a:t>
            </a:r>
            <a:r>
              <a:rPr lang="en-GB" dirty="0"/>
              <a:t>, C., 2021)</a:t>
            </a:r>
          </a:p>
        </p:txBody>
      </p:sp>
    </p:spTree>
    <p:extLst>
      <p:ext uri="{BB962C8B-B14F-4D97-AF65-F5344CB8AC3E}">
        <p14:creationId xmlns:p14="http://schemas.microsoft.com/office/powerpoint/2010/main" val="2712134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B9F4E1-57E5-FB29-5A86-B0450CAE4BFC}"/>
              </a:ext>
            </a:extLst>
          </p:cNvPr>
          <p:cNvSpPr txBox="1"/>
          <p:nvPr/>
        </p:nvSpPr>
        <p:spPr>
          <a:xfrm>
            <a:off x="661481" y="270065"/>
            <a:ext cx="10603149" cy="6740307"/>
          </a:xfrm>
          <a:prstGeom prst="rect">
            <a:avLst/>
          </a:prstGeom>
          <a:noFill/>
        </p:spPr>
        <p:txBody>
          <a:bodyPr wrap="square" rtlCol="0">
            <a:spAutoFit/>
          </a:bodyPr>
          <a:lstStyle/>
          <a:p>
            <a:r>
              <a:rPr lang="en-GB" b="1" dirty="0"/>
              <a:t>CHAPTER 2: BACKGROUND – (2,910- words)</a:t>
            </a:r>
          </a:p>
          <a:p>
            <a:r>
              <a:rPr lang="en-GB" b="1" dirty="0"/>
              <a:t>Historical background</a:t>
            </a:r>
          </a:p>
          <a:p>
            <a:r>
              <a:rPr lang="en-GB" dirty="0"/>
              <a:t>A brief history of smoking and tobacco smoking. How long has tobacco been around? Farmers has been growing tobacco in Americas for nearly 8,000 years ago. In ancient Rome, it was a tradition for them to smoke both adult and youth. Around 2,000 years ago tobacco began to be chewed and smoked during cultural or religious ceremonies and events. The discovery of tobacco was in Europe by Christopher Columbus. </a:t>
            </a:r>
          </a:p>
          <a:p>
            <a:endParaRPr lang="en-GB" dirty="0"/>
          </a:p>
          <a:p>
            <a:r>
              <a:rPr lang="en-GB" dirty="0"/>
              <a:t>In 1531 tobacco was cultivated for the first time in Europe (at Santo Domingo). By 1600 tobacco use had spread across Europe and England and was being used as a monetary standard, a practice that continued throughout the following century. </a:t>
            </a:r>
          </a:p>
          <a:p>
            <a:endParaRPr lang="en-GB" dirty="0"/>
          </a:p>
          <a:p>
            <a:r>
              <a:rPr lang="en-GB" dirty="0"/>
              <a:t>By the 1700s smoking had become an issue and more widespread and a tobacco industry had developed. Proctor RN. On playing the Nazi card. Tobacco Control (2008;17;289-290).</a:t>
            </a:r>
          </a:p>
          <a:p>
            <a:endParaRPr lang="en-GB" b="1" dirty="0"/>
          </a:p>
          <a:p>
            <a:endParaRPr lang="en-GB" b="1" dirty="0"/>
          </a:p>
          <a:p>
            <a:r>
              <a:rPr lang="en-GB" b="1" dirty="0"/>
              <a:t>Theoretical background </a:t>
            </a:r>
            <a:endParaRPr lang="en-GB" dirty="0"/>
          </a:p>
          <a:p>
            <a:r>
              <a:rPr lang="en-GB" b="1" dirty="0"/>
              <a:t>CBT Principles That Help People to Deal with Common Mental Health</a:t>
            </a:r>
          </a:p>
          <a:p>
            <a:r>
              <a:rPr lang="en-GB" dirty="0"/>
              <a:t>Ha and Kim (2020) in his theory stated that CBT works on ethical principles as they serve the clients with a pure motive to managed them and get their position better. The common principles on which the CBT work are developing and practising to deal with new coping skills.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32904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7746B0-331D-D789-DADD-2FB20DA65CEC}"/>
              </a:ext>
            </a:extLst>
          </p:cNvPr>
          <p:cNvSpPr txBox="1"/>
          <p:nvPr/>
        </p:nvSpPr>
        <p:spPr>
          <a:xfrm>
            <a:off x="783281" y="1684345"/>
            <a:ext cx="10924160" cy="3139321"/>
          </a:xfrm>
          <a:prstGeom prst="rect">
            <a:avLst/>
          </a:prstGeom>
          <a:noFill/>
        </p:spPr>
        <p:txBody>
          <a:bodyPr wrap="square" rtlCol="0">
            <a:spAutoFit/>
          </a:bodyPr>
          <a:lstStyle/>
          <a:p>
            <a:r>
              <a:rPr lang="en-GB" b="1" dirty="0"/>
              <a:t>Strategies Adopted by Healthcare Professionals</a:t>
            </a:r>
          </a:p>
          <a:p>
            <a:r>
              <a:rPr lang="en-GB" dirty="0" err="1"/>
              <a:t>Bertuzziet</a:t>
            </a:r>
            <a:r>
              <a:rPr lang="en-GB" dirty="0"/>
              <a:t> al. (2022) discussed that healthcare professionals have been the ones who have played an active role in making smokers resist smoking. To justify the context of the topic of the paper, the focus has been put on CBT. This has been one of the most effective means that has made healthcare professionals adopt an approach to make smokers quit smoking. The therapists offer brief counselling to the patients and make them attend the sessions as per the need of the client so that they could managed the root cause of the issue that the patients have been going through. The therapists further prescribe cessation medications for the patients as they help them to calm their minds and take a step ahead to quit the habits that cause harm to their mental and physical health. The therapist further makes use of effective strategies by having got them engaged in the additional resources so that they can feel d </a:t>
            </a:r>
            <a:r>
              <a:rPr lang="en-GB" dirty="0" err="1"/>
              <a:t>Korman</a:t>
            </a:r>
            <a:r>
              <a:rPr lang="en-GB" dirty="0"/>
              <a:t>, </a:t>
            </a:r>
            <a:r>
              <a:rPr lang="en-GB" dirty="0" err="1"/>
              <a:t>Viotti</a:t>
            </a:r>
            <a:r>
              <a:rPr lang="en-GB" dirty="0"/>
              <a:t> and </a:t>
            </a:r>
            <a:r>
              <a:rPr lang="en-GB" dirty="0" err="1"/>
              <a:t>Garay</a:t>
            </a:r>
            <a:r>
              <a:rPr lang="en-GB" dirty="0"/>
              <a:t> (2015) discussed that the cognitive behavioural theory can be stated to be one of a kind of talking therapy that is used to cure the mental state of a person.</a:t>
            </a:r>
          </a:p>
        </p:txBody>
      </p:sp>
    </p:spTree>
    <p:extLst>
      <p:ext uri="{BB962C8B-B14F-4D97-AF65-F5344CB8AC3E}">
        <p14:creationId xmlns:p14="http://schemas.microsoft.com/office/powerpoint/2010/main" val="3421004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D577AF-9D51-2047-49E3-9CE4339BF386}"/>
              </a:ext>
            </a:extLst>
          </p:cNvPr>
          <p:cNvSpPr txBox="1"/>
          <p:nvPr/>
        </p:nvSpPr>
        <p:spPr>
          <a:xfrm>
            <a:off x="612843" y="223736"/>
            <a:ext cx="11206263" cy="9233297"/>
          </a:xfrm>
          <a:prstGeom prst="rect">
            <a:avLst/>
          </a:prstGeom>
          <a:noFill/>
        </p:spPr>
        <p:txBody>
          <a:bodyPr wrap="square" rtlCol="0">
            <a:spAutoFit/>
          </a:bodyPr>
          <a:lstStyle/>
          <a:p>
            <a:r>
              <a:rPr lang="en-GB" b="1" dirty="0"/>
              <a:t>International context </a:t>
            </a:r>
          </a:p>
          <a:p>
            <a:r>
              <a:rPr lang="en-GB" dirty="0"/>
              <a:t>Develop, deliver, and maintain a communications strategy on local smokefree policy requirements. This could include newsletters, pamphlets, posters and signage (smokefree signs for vehicles or areas that are enclosed or substantially enclosed must comply with regulations under the Health and Safety at Work etc Act 1974). Include information for people who use secondary care services, their parents or carers, staff and visitors, and the wider local population. </a:t>
            </a:r>
          </a:p>
          <a:p>
            <a:endParaRPr lang="en-GB" dirty="0"/>
          </a:p>
          <a:p>
            <a:endParaRPr lang="en-GB" dirty="0"/>
          </a:p>
          <a:p>
            <a:r>
              <a:rPr lang="en-GB" dirty="0" err="1"/>
              <a:t>Bertuzziet</a:t>
            </a:r>
            <a:r>
              <a:rPr lang="en-GB" dirty="0"/>
              <a:t> al. (2022) discussed that smoking cessation has been a global matter of concern as it helps in the reduction of several health effects in both men and women. When looked at in the global context fewer than one out of every ten smokers can be found to have shown interest in smoking cessation as the people have a tendency to carry out their habit unless they are put in a situation in which they are on the verge of losing their life.</a:t>
            </a:r>
          </a:p>
          <a:p>
            <a:endParaRPr lang="en-GB" b="1" dirty="0"/>
          </a:p>
          <a:p>
            <a:endParaRPr lang="en-GB" b="1" dirty="0"/>
          </a:p>
          <a:p>
            <a:r>
              <a:rPr lang="en-GB" b="1" dirty="0"/>
              <a:t>National/Local context  </a:t>
            </a:r>
          </a:p>
          <a:p>
            <a:r>
              <a:rPr lang="en-GB" dirty="0"/>
              <a:t>•Van Der Heijden et al. (2021) opined that in the UK context, smoking prevalence can be found to have reduced to a considerable level as the reports suggest that the rate of smoking have had fallen by 10.8% in absolute terms by the end of 2019. However, the pandemic situation that took place in the recent past made people step back from extending support to National Health </a:t>
            </a:r>
            <a:r>
              <a:rPr lang="en-GB" dirty="0" err="1"/>
              <a:t>Schem</a:t>
            </a:r>
            <a:r>
              <a:rPr lang="en-GB" dirty="0"/>
              <a:t>- NHS for quitting smoking. </a:t>
            </a:r>
          </a:p>
          <a:p>
            <a:r>
              <a:rPr lang="en-GB" dirty="0"/>
              <a:t>•The NHS providers stated that the rate of smoking cessation has been higher during the pandemic which got reduced significantly during the pandemic as the people were made to stay indoors which ended up causing several issuers for both their mental and physical health which made the people look for the resorts like smoking and other such activities to keep themselves engaged.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24668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FC753D-D180-440A-45F4-287C900B1493}"/>
              </a:ext>
            </a:extLst>
          </p:cNvPr>
          <p:cNvSpPr txBox="1"/>
          <p:nvPr/>
        </p:nvSpPr>
        <p:spPr>
          <a:xfrm>
            <a:off x="107004" y="68095"/>
            <a:ext cx="11994205" cy="8679299"/>
          </a:xfrm>
          <a:prstGeom prst="rect">
            <a:avLst/>
          </a:prstGeom>
          <a:noFill/>
        </p:spPr>
        <p:txBody>
          <a:bodyPr wrap="square" rtlCol="0">
            <a:spAutoFit/>
          </a:bodyPr>
          <a:lstStyle/>
          <a:p>
            <a:endParaRPr lang="en-GB" dirty="0"/>
          </a:p>
          <a:p>
            <a:r>
              <a:rPr lang="en-GB" b="1" dirty="0"/>
              <a:t>METHODS:  </a:t>
            </a:r>
            <a:endParaRPr lang="en-GB" dirty="0"/>
          </a:p>
          <a:p>
            <a:r>
              <a:rPr lang="en-GB" b="1" dirty="0"/>
              <a:t>Data Collection </a:t>
            </a:r>
          </a:p>
          <a:p>
            <a:r>
              <a:rPr lang="en-GB" dirty="0"/>
              <a:t>Definition: This is the act of generating and collection of evidence that will be used to inform and support any project. (www.nice.org.uk) </a:t>
            </a:r>
          </a:p>
          <a:p>
            <a:r>
              <a:rPr lang="en-GB" dirty="0"/>
              <a:t>The data collection method can be stated to be one of the most effective and useful sections of the research paper that can help the researcher to tailor the data that is collected during the research work and further use it to fulfil the aims of the report. </a:t>
            </a:r>
          </a:p>
          <a:p>
            <a:endParaRPr lang="en-GB" dirty="0"/>
          </a:p>
          <a:p>
            <a:r>
              <a:rPr lang="en-GB" dirty="0"/>
              <a:t>. </a:t>
            </a:r>
            <a:r>
              <a:rPr lang="en-GB" b="1" dirty="0"/>
              <a:t>Qualitative:  </a:t>
            </a:r>
            <a:r>
              <a:rPr lang="en-GB" dirty="0"/>
              <a:t>This is a type of research that helps to get and analyse non-numerical data to get individual attributes that an object has such as social reality, attitude, beliefs, and motivation. The collection is from focus group, surveys, Interviews, Experiments, and observations from people. Data sources are from Diaries, personal letters, fieldwork, photographs, and posters. This type of research does not always start with hypotheses but makes the researcher to be able to understand what is really happening and be able to interpret it well. (Bowen 2006)</a:t>
            </a:r>
          </a:p>
          <a:p>
            <a:endParaRPr lang="en-GB" dirty="0"/>
          </a:p>
          <a:p>
            <a:r>
              <a:rPr lang="en-GB" b="1" dirty="0"/>
              <a:t>•Thematic analysis</a:t>
            </a:r>
          </a:p>
          <a:p>
            <a:r>
              <a:rPr lang="en-GB" dirty="0"/>
              <a:t>Thematic analysis is a different methods of analysis which seek to describe patterns of qualitative data, in the sense that it grounded theory requires analysis to be directed towards theory development, but qualitative analysis does not require that too (Braun &amp; Clarke, 2006</a:t>
            </a:r>
          </a:p>
          <a:p>
            <a:endParaRPr lang="en-GB" dirty="0"/>
          </a:p>
          <a:p>
            <a:r>
              <a:rPr lang="en-GB" dirty="0"/>
              <a:t>•</a:t>
            </a:r>
            <a:r>
              <a:rPr lang="en-GB" b="1" dirty="0"/>
              <a:t>Thematic analysis</a:t>
            </a:r>
          </a:p>
          <a:p>
            <a:r>
              <a:rPr lang="en-GB" dirty="0"/>
              <a:t>Process of In thematic analysis, a theme captures an important aspect within the data relevantly to the research questions of the study and represents a patterned response or meaning within the data collected (Braun &amp; Clarke, 2006).</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65497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3B899E-85F2-CE73-EE1B-EF264E2093E6}"/>
              </a:ext>
            </a:extLst>
          </p:cNvPr>
          <p:cNvSpPr txBox="1"/>
          <p:nvPr/>
        </p:nvSpPr>
        <p:spPr>
          <a:xfrm>
            <a:off x="0" y="68094"/>
            <a:ext cx="12072026" cy="7989113"/>
          </a:xfrm>
          <a:prstGeom prst="rect">
            <a:avLst/>
          </a:prstGeom>
          <a:noFill/>
        </p:spPr>
        <p:txBody>
          <a:bodyPr wrap="square" rtlCol="0">
            <a:spAutoFit/>
          </a:bodyPr>
          <a:lstStyle/>
          <a:p>
            <a:r>
              <a:rPr lang="en-GB" b="1" dirty="0"/>
              <a:t>•Research Design</a:t>
            </a:r>
          </a:p>
          <a:p>
            <a:r>
              <a:rPr lang="en-GB" dirty="0"/>
              <a:t>Research design is also known as research strategy, and this strategy is a typical way to answer some questions necessary for the research. (</a:t>
            </a:r>
            <a:r>
              <a:rPr lang="en-GB" dirty="0" err="1"/>
              <a:t>McCombes</a:t>
            </a:r>
            <a:r>
              <a:rPr lang="en-GB" dirty="0"/>
              <a:t>, 2019). This entails a set of frameworks that includes ways to collect, data and its interpretation. </a:t>
            </a:r>
          </a:p>
          <a:p>
            <a:r>
              <a:rPr lang="en-GB" dirty="0"/>
              <a:t> </a:t>
            </a:r>
            <a:endParaRPr lang="en-GB" b="1" dirty="0"/>
          </a:p>
          <a:p>
            <a:r>
              <a:rPr lang="en-GB" b="1" dirty="0"/>
              <a:t>•Area of Study</a:t>
            </a:r>
          </a:p>
          <a:p>
            <a:r>
              <a:rPr lang="en-GB" dirty="0"/>
              <a:t>In this research, data was collected from academic articles based on secondary research available in the United Kingdom, that is England Scotland Northern Ireland and Wales. </a:t>
            </a:r>
          </a:p>
          <a:p>
            <a:r>
              <a:rPr lang="en-GB" dirty="0"/>
              <a:t>•</a:t>
            </a:r>
            <a:r>
              <a:rPr lang="en-GB" b="1" dirty="0"/>
              <a:t>Selection Criteria</a:t>
            </a:r>
          </a:p>
          <a:p>
            <a:r>
              <a:rPr lang="en-GB" dirty="0"/>
              <a:t>The criterial is divided into two manly, inclusion criteria and exclusion criteria. This was after the researcher selected the study criteria to obtained accurate data for this study.</a:t>
            </a:r>
          </a:p>
          <a:p>
            <a:r>
              <a:rPr lang="en-GB" dirty="0"/>
              <a:t>•</a:t>
            </a:r>
            <a:r>
              <a:rPr lang="en-GB" b="1" dirty="0"/>
              <a:t>Inclusion criteria</a:t>
            </a:r>
          </a:p>
          <a:p>
            <a:r>
              <a:rPr lang="en-GB" dirty="0"/>
              <a:t>These are crucial or important characters used in analysis which the researcher used to select an appropriate article to solve the research problem(</a:t>
            </a:r>
            <a:r>
              <a:rPr lang="en-GB" dirty="0" err="1"/>
              <a:t>Patino</a:t>
            </a:r>
            <a:r>
              <a:rPr lang="en-GB" dirty="0"/>
              <a:t> and Ferreira, 2018). Although inclusion criteria is made up of age of participant, year of publication, type of study as well as area of study. (</a:t>
            </a:r>
            <a:r>
              <a:rPr lang="en-GB" dirty="0" err="1"/>
              <a:t>Hulley</a:t>
            </a:r>
            <a:r>
              <a:rPr lang="en-GB" dirty="0"/>
              <a:t> et al.,2007). So, the inclusion criteria of this study are: </a:t>
            </a:r>
          </a:p>
          <a:p>
            <a:r>
              <a:rPr lang="en-GB" dirty="0"/>
              <a:t>-	Published article from 2012 to 2022.</a:t>
            </a:r>
          </a:p>
          <a:p>
            <a:r>
              <a:rPr lang="en-GB" dirty="0"/>
              <a:t>-	Publication in English language</a:t>
            </a:r>
          </a:p>
          <a:p>
            <a:r>
              <a:rPr lang="en-GB" dirty="0"/>
              <a:t>-	 Full text publication</a:t>
            </a:r>
          </a:p>
          <a:p>
            <a:r>
              <a:rPr lang="en-GB" dirty="0"/>
              <a:t>-	Academic journals articles</a:t>
            </a:r>
          </a:p>
          <a:p>
            <a:r>
              <a:rPr lang="en-GB" dirty="0"/>
              <a:t>-	Publication including abstract and keywords.</a:t>
            </a:r>
          </a:p>
          <a:p>
            <a:endParaRPr lang="en-GB" dirty="0"/>
          </a:p>
          <a:p>
            <a:r>
              <a:rPr lang="en-GB" dirty="0"/>
              <a:t>•Exclusion criteria</a:t>
            </a:r>
          </a:p>
          <a:p>
            <a:r>
              <a:rPr lang="en-GB" dirty="0"/>
              <a:t>These are the keywords that help researcher to exclude the studies which are not good to accomplish the set goals of study. (Meline2006), these include the followings. </a:t>
            </a:r>
          </a:p>
          <a:p>
            <a:r>
              <a:rPr lang="en-GB" dirty="0"/>
              <a:t>-	Publications before 2012</a:t>
            </a:r>
          </a:p>
          <a:p>
            <a:r>
              <a:rPr lang="en-GB" dirty="0"/>
              <a:t>-	Some books and book reviews</a:t>
            </a:r>
          </a:p>
          <a:p>
            <a:r>
              <a:rPr lang="en-GB" dirty="0"/>
              <a:t>-	Publication in other language of the world</a:t>
            </a:r>
          </a:p>
          <a:p>
            <a:r>
              <a:rPr lang="en-GB" dirty="0"/>
              <a:t>-	publication regarding other counties apart from UK. </a:t>
            </a:r>
          </a:p>
          <a:p>
            <a:endParaRPr lang="en-GB" dirty="0"/>
          </a:p>
        </p:txBody>
      </p:sp>
    </p:spTree>
    <p:extLst>
      <p:ext uri="{BB962C8B-B14F-4D97-AF65-F5344CB8AC3E}">
        <p14:creationId xmlns:p14="http://schemas.microsoft.com/office/powerpoint/2010/main" val="3586236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D4405E-6B36-EA3C-1A07-66E8ACBD9715}"/>
              </a:ext>
            </a:extLst>
          </p:cNvPr>
          <p:cNvSpPr txBox="1"/>
          <p:nvPr/>
        </p:nvSpPr>
        <p:spPr>
          <a:xfrm>
            <a:off x="522051" y="374515"/>
            <a:ext cx="11147898" cy="7571303"/>
          </a:xfrm>
          <a:prstGeom prst="rect">
            <a:avLst/>
          </a:prstGeom>
          <a:noFill/>
        </p:spPr>
        <p:txBody>
          <a:bodyPr wrap="square" rtlCol="0">
            <a:spAutoFit/>
          </a:bodyPr>
          <a:lstStyle/>
          <a:p>
            <a:endParaRPr lang="en-GB" dirty="0"/>
          </a:p>
          <a:p>
            <a:r>
              <a:rPr lang="en-GB" b="1" dirty="0"/>
              <a:t>Data Analysis</a:t>
            </a:r>
          </a:p>
          <a:p>
            <a:r>
              <a:rPr lang="en-GB" dirty="0"/>
              <a:t>For an effective data analysis technique, the researcher has ensured that the most suitable technique is used in the write-up so that the purpose of the execution of the research can be served (</a:t>
            </a:r>
            <a:r>
              <a:rPr lang="en-GB" dirty="0" err="1"/>
              <a:t>Shirooyehpour</a:t>
            </a:r>
            <a:r>
              <a:rPr lang="en-GB" dirty="0"/>
              <a:t> and </a:t>
            </a:r>
            <a:r>
              <a:rPr lang="en-GB" dirty="0" err="1"/>
              <a:t>Fazli</a:t>
            </a:r>
            <a:r>
              <a:rPr lang="en-GB" dirty="0"/>
              <a:t>, 2022). The researcher has also made sure that the use of content analysis is done so that the content that has been added to the research work can be analysed in an effective manner. </a:t>
            </a:r>
          </a:p>
          <a:p>
            <a:endParaRPr lang="en-GB" dirty="0"/>
          </a:p>
          <a:p>
            <a:endParaRPr lang="en-GB" dirty="0"/>
          </a:p>
          <a:p>
            <a:endParaRPr lang="en-GB" dirty="0"/>
          </a:p>
          <a:p>
            <a:r>
              <a:rPr lang="en-GB" b="1" dirty="0"/>
              <a:t>Research Timeline</a:t>
            </a:r>
          </a:p>
          <a:p>
            <a:r>
              <a:rPr lang="en-GB" dirty="0"/>
              <a:t> Thus, to get the report submitted on time the researcher has looked after the time constraints as well as the budget factors and has tried to get the research work accomplished within the stipulated time. The researcher has also looked after the context similarity percentage and tried to get the report constituted within the acceptable range of time. The researcher has shown an observant and flexible approach in executing the research work so that the remaining time left after the research work can be spent on evaluating its probable outcome. (Iovino and </a:t>
            </a:r>
            <a:r>
              <a:rPr lang="en-GB" dirty="0" err="1"/>
              <a:t>Tsitsianis</a:t>
            </a:r>
            <a:r>
              <a:rPr lang="en-GB" dirty="0"/>
              <a:t>, 2020</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06285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723375-8287-1A02-77A6-93ABC476B098}"/>
              </a:ext>
            </a:extLst>
          </p:cNvPr>
          <p:cNvSpPr txBox="1"/>
          <p:nvPr/>
        </p:nvSpPr>
        <p:spPr>
          <a:xfrm>
            <a:off x="670559" y="1628503"/>
            <a:ext cx="9622972" cy="4247317"/>
          </a:xfrm>
          <a:prstGeom prst="rect">
            <a:avLst/>
          </a:prstGeom>
          <a:noFill/>
        </p:spPr>
        <p:txBody>
          <a:bodyPr wrap="square" rtlCol="0">
            <a:spAutoFit/>
          </a:bodyPr>
          <a:lstStyle/>
          <a:p>
            <a:r>
              <a:rPr lang="en-GB" b="1" dirty="0"/>
              <a:t>CHAPTER 4: RESULTS AND DISCUSSION</a:t>
            </a:r>
          </a:p>
          <a:p>
            <a:endParaRPr lang="en-GB" b="1" dirty="0"/>
          </a:p>
          <a:p>
            <a:r>
              <a:rPr lang="en-GB" b="1" dirty="0"/>
              <a:t>•RESULTS</a:t>
            </a:r>
          </a:p>
          <a:p>
            <a:r>
              <a:rPr lang="en-GB" dirty="0"/>
              <a:t>In this chapter the researcher will be discussing the findings based on the ten selected articles and discussion based on similar studies in the past. The researcher will be using the Prisma flow chart to explain the process of selection of studies. </a:t>
            </a:r>
          </a:p>
          <a:p>
            <a:endParaRPr lang="en-GB" dirty="0"/>
          </a:p>
          <a:p>
            <a:r>
              <a:rPr lang="en-GB" dirty="0"/>
              <a:t>The researcher used Preferred Reporting Items for Systematic Reviews and Meta-Analyses (PRISMA) to describe process of selecting ten (10) academic articles to provide answer to the study question. (Panic et al., 2013).</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45364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E494E0-9134-EAB3-5A8D-233C589FE432}"/>
              </a:ext>
            </a:extLst>
          </p:cNvPr>
          <p:cNvSpPr txBox="1"/>
          <p:nvPr/>
        </p:nvSpPr>
        <p:spPr>
          <a:xfrm>
            <a:off x="1445623" y="1123406"/>
            <a:ext cx="9518468" cy="5078313"/>
          </a:xfrm>
          <a:prstGeom prst="rect">
            <a:avLst/>
          </a:prstGeom>
          <a:noFill/>
        </p:spPr>
        <p:txBody>
          <a:bodyPr wrap="square" rtlCol="0">
            <a:spAutoFit/>
          </a:bodyPr>
          <a:lstStyle/>
          <a:p>
            <a:endParaRPr lang="en-GB" dirty="0"/>
          </a:p>
          <a:p>
            <a:r>
              <a:rPr lang="en-GB" b="1" dirty="0"/>
              <a:t>DISCUSSION</a:t>
            </a:r>
          </a:p>
          <a:p>
            <a:endParaRPr lang="en-GB" b="1" dirty="0"/>
          </a:p>
          <a:p>
            <a:r>
              <a:rPr lang="en-GB" b="1" dirty="0"/>
              <a:t>•Discussion of the findings</a:t>
            </a:r>
          </a:p>
          <a:p>
            <a:r>
              <a:rPr lang="en-GB" dirty="0"/>
              <a:t>The report is primarily based on secondary sources. The findings of the report state the concerns that are associated with smoking cessation and mental health issues faced by the people, especially the youth.</a:t>
            </a:r>
          </a:p>
          <a:p>
            <a:endParaRPr lang="en-GB" dirty="0"/>
          </a:p>
          <a:p>
            <a:pPr marL="285750" indent="-285750">
              <a:buFont typeface="Arial" panose="020B0604020202020204" pitchFamily="34" charset="0"/>
              <a:buChar char="•"/>
            </a:pPr>
            <a:r>
              <a:rPr lang="en-GB" dirty="0"/>
              <a:t>The need for smoking cessation and CBT has also been of great importance in the ongoing world. There are several data that show that having adopted cognitive-behavioural therapy after having combined it with smoking cessation a person can effectively eliminate their smoking habit. (Vinci, 2020).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86736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418D9A-CF5C-4763-F2BE-0BAA8BCA9BBD}"/>
              </a:ext>
            </a:extLst>
          </p:cNvPr>
          <p:cNvSpPr txBox="1"/>
          <p:nvPr/>
        </p:nvSpPr>
        <p:spPr>
          <a:xfrm>
            <a:off x="632298" y="830650"/>
            <a:ext cx="10710153" cy="5909310"/>
          </a:xfrm>
          <a:prstGeom prst="rect">
            <a:avLst/>
          </a:prstGeom>
          <a:noFill/>
        </p:spPr>
        <p:txBody>
          <a:bodyPr wrap="square" rtlCol="0">
            <a:spAutoFit/>
          </a:bodyPr>
          <a:lstStyle/>
          <a:p>
            <a:r>
              <a:rPr lang="en-GB" b="1" dirty="0"/>
              <a:t>CHAPTER 5: RECOMMENDATIONS AND CONCLUSION.</a:t>
            </a:r>
          </a:p>
          <a:p>
            <a:endParaRPr lang="en-GB" dirty="0"/>
          </a:p>
          <a:p>
            <a:r>
              <a:rPr lang="en-GB" dirty="0"/>
              <a:t>The therapists plan the sessions in a manner that they able to make the consumers plan a definite day to quit the habit of smoking. Thus, to get the consumers to get ready for the decision the therapists make sure that the willpower of the consumers is boosted from the very first day of the session</a:t>
            </a:r>
          </a:p>
          <a:p>
            <a:endParaRPr lang="en-GB" dirty="0"/>
          </a:p>
          <a:p>
            <a:r>
              <a:rPr lang="en-GB" dirty="0"/>
              <a:t>The common principles on which the CBT work are developing and practising to deal with new coping skills. They are  initiated by having made the clients feel comfortable so that they can be ready to share their thoughts with the therapists. </a:t>
            </a:r>
          </a:p>
          <a:p>
            <a:endParaRPr lang="en-GB" dirty="0"/>
          </a:p>
          <a:p>
            <a:r>
              <a:rPr lang="en-GB" dirty="0"/>
              <a:t>In concussion, the fact that the CB therapies have enabled smokers to have a person to consult during an emergency has made sure that the people can further have greater scope to excel in their careers</a:t>
            </a:r>
          </a:p>
          <a:p>
            <a:endParaRPr lang="en-GB" dirty="0"/>
          </a:p>
          <a:p>
            <a:r>
              <a:rPr lang="en-GB" dirty="0"/>
              <a:t>At last, a brief recommendation has been added in which CBT practices can be made better so that smoking cessation can be made prevalent among the young population of the UK.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75939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A5A87C-F312-780D-C8C5-721D07539C1B}"/>
              </a:ext>
            </a:extLst>
          </p:cNvPr>
          <p:cNvSpPr txBox="1"/>
          <p:nvPr/>
        </p:nvSpPr>
        <p:spPr>
          <a:xfrm>
            <a:off x="522514" y="879565"/>
            <a:ext cx="11242766" cy="5632311"/>
          </a:xfrm>
          <a:prstGeom prst="rect">
            <a:avLst/>
          </a:prstGeom>
          <a:noFill/>
        </p:spPr>
        <p:txBody>
          <a:bodyPr wrap="square" rtlCol="0">
            <a:spAutoFit/>
          </a:bodyPr>
          <a:lstStyle/>
          <a:p>
            <a:r>
              <a:rPr lang="en-GB" b="1" dirty="0"/>
              <a:t>REFRENCE</a:t>
            </a:r>
          </a:p>
          <a:p>
            <a:r>
              <a:rPr lang="en-GB" i="1" dirty="0" err="1"/>
              <a:t>Abdelhakim</a:t>
            </a:r>
            <a:r>
              <a:rPr lang="en-GB" i="1" dirty="0"/>
              <a:t>, A.S., 2021. Adopted Research Designs by Tourism and Hospitality Postgraduates in The Light‎ of Research Onion. International Journal of Tourism and Hospitality Management, 4(2), pp.98-124.</a:t>
            </a:r>
          </a:p>
          <a:p>
            <a:r>
              <a:rPr lang="en-GB" i="1" dirty="0" err="1"/>
              <a:t>Alturki</a:t>
            </a:r>
            <a:r>
              <a:rPr lang="en-GB" i="1" dirty="0"/>
              <a:t>, R., 2021. Research onion for smart IoT-enabled mobile applications. Scientific Programming, 2021.</a:t>
            </a:r>
          </a:p>
          <a:p>
            <a:r>
              <a:rPr lang="en-GB" i="1" dirty="0" err="1"/>
              <a:t>Assadpour</a:t>
            </a:r>
            <a:r>
              <a:rPr lang="en-GB" i="1" dirty="0"/>
              <a:t>, H., </a:t>
            </a:r>
            <a:r>
              <a:rPr lang="en-GB" i="1" dirty="0" err="1"/>
              <a:t>Ghalehnoee</a:t>
            </a:r>
            <a:r>
              <a:rPr lang="en-GB" i="1" dirty="0"/>
              <a:t>, M. and </a:t>
            </a:r>
            <a:r>
              <a:rPr lang="en-GB" i="1" dirty="0" err="1"/>
              <a:t>Bahramian</a:t>
            </a:r>
            <a:r>
              <a:rPr lang="en-GB" i="1" dirty="0"/>
              <a:t>, A., 2022. Developing the model of research method in urban landscape studies emphasizing Saunders research onion. </a:t>
            </a:r>
            <a:r>
              <a:rPr lang="en-GB" i="1" dirty="0" err="1"/>
              <a:t>MotaleateShahri</a:t>
            </a:r>
            <a:r>
              <a:rPr lang="en-GB" i="1" dirty="0"/>
              <a:t>.</a:t>
            </a:r>
          </a:p>
          <a:p>
            <a:r>
              <a:rPr lang="en-GB" i="1" dirty="0" err="1"/>
              <a:t>Awadalla</a:t>
            </a:r>
            <a:r>
              <a:rPr lang="en-GB" i="1" dirty="0"/>
              <a:t>, S., Davies, B. and </a:t>
            </a:r>
            <a:r>
              <a:rPr lang="en-GB" i="1" dirty="0" err="1"/>
              <a:t>Glazebrook</a:t>
            </a:r>
            <a:r>
              <a:rPr lang="en-GB" i="1" dirty="0"/>
              <a:t>, C., 2021. Using an online CBT-based intervention to improve academic performance in students with low mood: A pre-post study with historical control.</a:t>
            </a:r>
          </a:p>
          <a:p>
            <a:r>
              <a:rPr lang="en-GB" i="1" dirty="0"/>
              <a:t>E. and </a:t>
            </a:r>
            <a:r>
              <a:rPr lang="en-GB" i="1" dirty="0" err="1"/>
              <a:t>Bertuzzi</a:t>
            </a:r>
            <a:r>
              <a:rPr lang="en-GB" i="1" dirty="0"/>
              <a:t>, V., </a:t>
            </a:r>
            <a:r>
              <a:rPr lang="en-GB" i="1" dirty="0" err="1"/>
              <a:t>Semonella</a:t>
            </a:r>
            <a:r>
              <a:rPr lang="en-GB" i="1" dirty="0"/>
              <a:t>, M., Andersson, G., Manzoni, G.M., </a:t>
            </a:r>
            <a:r>
              <a:rPr lang="en-GB" i="1" dirty="0" err="1"/>
              <a:t>Castelnuovo</a:t>
            </a:r>
            <a:r>
              <a:rPr lang="en-GB" i="1" dirty="0"/>
              <a:t>, G., Molinari, </a:t>
            </a:r>
            <a:r>
              <a:rPr lang="en-GB" i="1" dirty="0" err="1"/>
              <a:t>Pietrabissa</a:t>
            </a:r>
            <a:r>
              <a:rPr lang="en-GB" i="1" dirty="0"/>
              <a:t>, G., 2022. </a:t>
            </a:r>
            <a:r>
              <a:rPr lang="en-GB" i="1" dirty="0" err="1"/>
              <a:t>RinasciMENTE</a:t>
            </a:r>
            <a:r>
              <a:rPr lang="en-GB" i="1" dirty="0"/>
              <a:t>. An Internet-Based Self-Help Intervention to Cope With Psychological Distress Due to COVID-19: A Study Protocol for a Randomized Controlled Trial.</a:t>
            </a:r>
          </a:p>
          <a:p>
            <a:r>
              <a:rPr lang="en-GB" i="1" dirty="0" err="1"/>
              <a:t>Celma</a:t>
            </a:r>
            <a:r>
              <a:rPr lang="en-GB" i="1" dirty="0"/>
              <a:t>‐Merola, J., </a:t>
            </a:r>
            <a:r>
              <a:rPr lang="en-GB" i="1" dirty="0" err="1"/>
              <a:t>Abella</a:t>
            </a:r>
            <a:r>
              <a:rPr lang="en-GB" i="1" dirty="0"/>
              <a:t>‐Pons, F., Mata, F., </a:t>
            </a:r>
            <a:r>
              <a:rPr lang="en-GB" i="1" dirty="0" err="1"/>
              <a:t>Pedra‐Pagés</a:t>
            </a:r>
            <a:r>
              <a:rPr lang="en-GB" i="1" dirty="0"/>
              <a:t>, G. and Verdejo‐Garcia, A., 2018. Self‐changing behaviour in smoking cessation linked to trait and cognitive impulsivity. Addiction, 113(1), pp.107-112.</a:t>
            </a:r>
          </a:p>
          <a:p>
            <a:r>
              <a:rPr lang="en-GB" i="1" dirty="0"/>
              <a:t>Christie, G.I., Shepherd, M., Merry, S.N., Hopkins, S., Knightly, S. and </a:t>
            </a:r>
            <a:r>
              <a:rPr lang="en-GB" i="1" dirty="0" err="1"/>
              <a:t>Stasiak</a:t>
            </a:r>
            <a:r>
              <a:rPr lang="en-GB" i="1" dirty="0"/>
              <a:t>, K., 2019. Gamifying CBT to deliver emotional health treatment to young people on smartphones. Internet Interventions, 18, p.100286.</a:t>
            </a:r>
          </a:p>
          <a:p>
            <a:r>
              <a:rPr lang="en-GB" i="1" dirty="0"/>
              <a:t>Conti, A.A., McLean, L., </a:t>
            </a:r>
            <a:r>
              <a:rPr lang="en-GB" i="1" dirty="0" err="1"/>
              <a:t>Tolomeo</a:t>
            </a:r>
            <a:r>
              <a:rPr lang="en-GB" i="1" dirty="0"/>
              <a:t>, S., Steele, J.D. and </a:t>
            </a:r>
            <a:r>
              <a:rPr lang="en-GB" i="1" dirty="0" err="1"/>
              <a:t>Baldacchino</a:t>
            </a:r>
            <a:r>
              <a:rPr lang="en-GB" i="1" dirty="0"/>
              <a:t>, A., 2019. Chronic tobacco smoking and neuropsychological impairments: A systematic review and meta-analysis. Neuroscience &amp;</a:t>
            </a:r>
            <a:r>
              <a:rPr lang="en-GB" i="1" dirty="0" err="1"/>
              <a:t>Biobehavioral</a:t>
            </a:r>
            <a:r>
              <a:rPr lang="en-GB" i="1" dirty="0"/>
              <a:t> Reviews, 96, pp.143-154.</a:t>
            </a:r>
          </a:p>
          <a:p>
            <a:r>
              <a:rPr lang="en-GB" i="1" dirty="0"/>
              <a:t>de Oliveira Orth, C. and </a:t>
            </a:r>
            <a:r>
              <a:rPr lang="en-GB" i="1" dirty="0" err="1"/>
              <a:t>Maçada</a:t>
            </a:r>
            <a:r>
              <a:rPr lang="en-GB" i="1" dirty="0"/>
              <a:t>, A.C.G., 2020. Corporate fraud and relationships: a systematic literature review in the light of research onion. Journal of Financial Crime.</a:t>
            </a:r>
          </a:p>
        </p:txBody>
      </p:sp>
    </p:spTree>
    <p:extLst>
      <p:ext uri="{BB962C8B-B14F-4D97-AF65-F5344CB8AC3E}">
        <p14:creationId xmlns:p14="http://schemas.microsoft.com/office/powerpoint/2010/main" val="3108964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36537</TotalTime>
  <Words>3158</Words>
  <Application>Microsoft Office PowerPoint</Application>
  <PresentationFormat>Widescreen</PresentationFormat>
  <Paragraphs>203</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Johnson Akeju</dc:creator>
  <cp:lastModifiedBy>Johnson Akeju</cp:lastModifiedBy>
  <cp:revision>21</cp:revision>
  <dcterms:created xsi:type="dcterms:W3CDTF">2023-02-24T23:01:35Z</dcterms:created>
  <dcterms:modified xsi:type="dcterms:W3CDTF">2023-05-16T10:32:20Z</dcterms:modified>
</cp:coreProperties>
</file>