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notesMasterIdLst>
    <p:notesMasterId r:id="rId25"/>
  </p:notes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8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>
      <p:cViewPr varScale="1">
        <p:scale>
          <a:sx n="63" d="100"/>
          <a:sy n="63" d="100"/>
        </p:scale>
        <p:origin x="804" y="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1" d="100"/>
          <a:sy n="51" d="100"/>
        </p:scale>
        <p:origin x="2692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C86FC-C7B4-440B-ADD0-D1697B7B3125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19E225-267F-49EE-8AAA-E129BE6F6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895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Bore da, </a:t>
            </a:r>
            <a:r>
              <a:rPr lang="en-GB" dirty="0" err="1"/>
              <a:t>bawb</a:t>
            </a:r>
            <a:r>
              <a:rPr lang="en-GB" dirty="0"/>
              <a:t>. </a:t>
            </a:r>
          </a:p>
          <a:p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amser</a:t>
            </a:r>
            <a:r>
              <a:rPr lang="en-GB" dirty="0"/>
              <a:t>? </a:t>
            </a:r>
          </a:p>
          <a:p>
            <a:r>
              <a:rPr lang="en-GB" dirty="0"/>
              <a:t>Heddiw, 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</a:t>
            </a:r>
          </a:p>
          <a:p>
            <a:r>
              <a:rPr lang="en-GB" dirty="0"/>
              <a:t>Faint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gloch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hi?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64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y </a:t>
            </a:r>
            <a:r>
              <a:rPr lang="en-GB" dirty="0" err="1"/>
              <a:t>patremau</a:t>
            </a:r>
            <a:r>
              <a:rPr lang="en-GB" dirty="0"/>
              <a:t>.</a:t>
            </a:r>
          </a:p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ac </a:t>
            </a:r>
            <a:r>
              <a:rPr lang="en-GB" dirty="0" err="1"/>
              <a:t>edrwychwch</a:t>
            </a:r>
            <a:r>
              <a:rPr lang="en-GB" dirty="0"/>
              <a:t> </a:t>
            </a:r>
            <a:r>
              <a:rPr lang="en-GB" dirty="0" err="1"/>
              <a:t>arna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</a:p>
          <a:p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</a:t>
            </a:r>
          </a:p>
          <a:p>
            <a:r>
              <a:rPr lang="en-GB" dirty="0"/>
              <a:t>O’gloch.. </a:t>
            </a:r>
            <a:r>
              <a:rPr lang="en-GB" dirty="0" err="1"/>
              <a:t>Eto</a:t>
            </a:r>
            <a:r>
              <a:rPr lang="en-GB" dirty="0"/>
              <a:t>, o’gloch, o’gloch. Da </a:t>
            </a:r>
            <a:r>
              <a:rPr lang="en-GB" dirty="0" err="1"/>
              <a:t>iawn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7045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bum </a:t>
            </a:r>
            <a:r>
              <a:rPr lang="en-GB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nesaf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43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, </a:t>
            </a:r>
            <a:r>
              <a:rPr lang="en-GB" dirty="0" err="1"/>
              <a:t>gwranda</a:t>
            </a:r>
            <a:r>
              <a:rPr lang="en-GB" dirty="0"/>
              <a:t> Gemma,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Stuart, </a:t>
            </a:r>
            <a:r>
              <a:rPr lang="en-GB" dirty="0" err="1"/>
              <a:t>Lowri</a:t>
            </a:r>
            <a:r>
              <a:rPr lang="en-GB" dirty="0"/>
              <a:t> ac Alex! Da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blant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695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025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214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Nawr</a:t>
            </a:r>
            <a:r>
              <a:rPr lang="en-GB" dirty="0"/>
              <a:t>, </a:t>
            </a: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!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wedi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3647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Hanner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,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awr</a:t>
            </a:r>
            <a:r>
              <a:rPr lang="en-GB" dirty="0"/>
              <a:t> </a:t>
            </a:r>
            <a:r>
              <a:rPr lang="en-GB" dirty="0" err="1"/>
              <a:t>wedi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090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hugain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, Gemma, Stuart, </a:t>
            </a:r>
            <a:r>
              <a:rPr lang="en-GB" dirty="0" err="1"/>
              <a:t>Lowri</a:t>
            </a:r>
            <a:r>
              <a:rPr lang="en-GB" dirty="0"/>
              <a:t>, Alex. </a:t>
            </a:r>
            <a:r>
              <a:rPr lang="en-GB" dirty="0" err="1"/>
              <a:t>Bendigedig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722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ugain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994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Chwarter</a:t>
            </a:r>
            <a:r>
              <a:rPr lang="en-GB" dirty="0"/>
              <a:t> I, </a:t>
            </a:r>
            <a:r>
              <a:rPr lang="en-GB" dirty="0" err="1"/>
              <a:t>Chwarter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5691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. </a:t>
            </a:r>
            <a:r>
              <a:rPr lang="en-GB" dirty="0" err="1"/>
              <a:t>Gwrandewch</a:t>
            </a:r>
            <a:r>
              <a:rPr lang="en-GB" dirty="0"/>
              <a:t>.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Eto</a:t>
            </a:r>
            <a:r>
              <a:rPr lang="en-GB" dirty="0"/>
              <a:t>,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Nawr</a:t>
            </a:r>
            <a:r>
              <a:rPr lang="en-GB" dirty="0"/>
              <a:t>,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ben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Gemma, Stuart, </a:t>
            </a:r>
            <a:r>
              <a:rPr lang="en-GB" dirty="0" err="1"/>
              <a:t>Lowri</a:t>
            </a:r>
            <a:r>
              <a:rPr lang="en-GB" dirty="0"/>
              <a:t>, Alex.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676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bum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Da </a:t>
            </a:r>
            <a:r>
              <a:rPr lang="en-GB" dirty="0" err="1"/>
              <a:t>iawn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266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trio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y </a:t>
            </a:r>
            <a:r>
              <a:rPr lang="en-GB" dirty="0" err="1"/>
              <a:t>cwestian</a:t>
            </a:r>
            <a:r>
              <a:rPr lang="en-GB" dirty="0"/>
              <a:t>. </a:t>
            </a:r>
            <a:r>
              <a:rPr lang="en-GB" dirty="0" err="1"/>
              <a:t>Ailadroddwch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</a:p>
          <a:p>
            <a:r>
              <a:rPr lang="en-GB" dirty="0"/>
              <a:t>Faint o’gloch </a:t>
            </a:r>
            <a:r>
              <a:rPr lang="en-GB" dirty="0" err="1"/>
              <a:t>ydy</a:t>
            </a:r>
            <a:r>
              <a:rPr lang="en-GB" dirty="0"/>
              <a:t> hi? </a:t>
            </a:r>
            <a:r>
              <a:rPr lang="en-GB" dirty="0" err="1"/>
              <a:t>Eto</a:t>
            </a:r>
            <a:r>
              <a:rPr lang="en-GB" dirty="0"/>
              <a:t>, Faint o’gloch </a:t>
            </a:r>
            <a:r>
              <a:rPr lang="en-GB" dirty="0" err="1"/>
              <a:t>ydy</a:t>
            </a:r>
            <a:r>
              <a:rPr lang="en-GB" dirty="0"/>
              <a:t> hi? </a:t>
            </a:r>
            <a:r>
              <a:rPr lang="en-GB" dirty="0" err="1"/>
              <a:t>Unwaith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, Faint o’gloch </a:t>
            </a:r>
            <a:r>
              <a:rPr lang="en-GB" dirty="0" err="1"/>
              <a:t>ydy</a:t>
            </a:r>
            <a:r>
              <a:rPr lang="en-GB" dirty="0"/>
              <a:t> hi. </a:t>
            </a:r>
          </a:p>
          <a:p>
            <a:r>
              <a:rPr lang="en-GB" dirty="0" err="1"/>
              <a:t>Yn</a:t>
            </a:r>
            <a:r>
              <a:rPr lang="en-GB" dirty="0"/>
              <a:t> ail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. </a:t>
            </a:r>
            <a:r>
              <a:rPr lang="en-GB" dirty="0" err="1"/>
              <a:t>Ailaddrodwch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Mae </a:t>
            </a:r>
            <a:r>
              <a:rPr lang="en-GB" dirty="0" err="1"/>
              <a:t>hi’n</a:t>
            </a:r>
            <a:r>
              <a:rPr lang="en-GB" dirty="0"/>
              <a:t>, </a:t>
            </a:r>
            <a:r>
              <a:rPr lang="en-GB" dirty="0" err="1"/>
              <a:t>eto</a:t>
            </a:r>
            <a:r>
              <a:rPr lang="en-GB" dirty="0"/>
              <a:t>, Mae </a:t>
            </a:r>
            <a:r>
              <a:rPr lang="en-GB" dirty="0" err="1"/>
              <a:t>hi’n</a:t>
            </a:r>
            <a:r>
              <a:rPr lang="en-GB" dirty="0"/>
              <a:t>. </a:t>
            </a:r>
          </a:p>
          <a:p>
            <a:r>
              <a:rPr lang="en-GB" dirty="0" err="1"/>
              <a:t>Cofiwch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o’gloch.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o’gloch,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bedwar</a:t>
            </a:r>
            <a:r>
              <a:rPr lang="en-GB" dirty="0"/>
              <a:t> o’gloch. Mae </a:t>
            </a:r>
            <a:r>
              <a:rPr lang="en-GB" dirty="0" err="1"/>
              <a:t>hi’n</a:t>
            </a:r>
            <a:r>
              <a:rPr lang="en-GB" dirty="0"/>
              <a:t> bump o’gloch.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o’gloch a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ddeuddeg</a:t>
            </a:r>
            <a:r>
              <a:rPr lang="en-GB" dirty="0"/>
              <a:t> o’gloch. </a:t>
            </a:r>
          </a:p>
          <a:p>
            <a:r>
              <a:rPr lang="en-GB" dirty="0" err="1"/>
              <a:t>Nawr</a:t>
            </a:r>
            <a:r>
              <a:rPr lang="en-GB" dirty="0"/>
              <a:t>, un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tro</a:t>
            </a:r>
            <a:r>
              <a:rPr lang="en-GB" dirty="0"/>
              <a:t>. Gemma,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o’ </a:t>
            </a:r>
            <a:r>
              <a:rPr lang="en-GB" dirty="0" err="1"/>
              <a:t>gloch</a:t>
            </a:r>
            <a:r>
              <a:rPr lang="en-GB" dirty="0"/>
              <a:t>. Stuart,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dri</a:t>
            </a:r>
            <a:r>
              <a:rPr lang="en-GB" dirty="0"/>
              <a:t> o’gloch. </a:t>
            </a:r>
            <a:r>
              <a:rPr lang="en-GB" dirty="0" err="1"/>
              <a:t>Lowri</a:t>
            </a:r>
            <a:r>
              <a:rPr lang="en-GB" dirty="0"/>
              <a:t>, 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bedwar</a:t>
            </a:r>
            <a:r>
              <a:rPr lang="en-GB" dirty="0"/>
              <a:t> o’gloch. Alex,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bump o’gloch. </a:t>
            </a:r>
            <a:r>
              <a:rPr lang="en-GB" dirty="0" err="1"/>
              <a:t>Pawb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ddeg</a:t>
            </a:r>
            <a:r>
              <a:rPr lang="en-GB" dirty="0"/>
              <a:t> o’gloch.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ddeuddeg</a:t>
            </a:r>
            <a:r>
              <a:rPr lang="en-GB" dirty="0"/>
              <a:t> o’gloch. </a:t>
            </a:r>
            <a:r>
              <a:rPr lang="en-GB" dirty="0" err="1"/>
              <a:t>Ardderchog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599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, y </a:t>
            </a:r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983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5696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Arbennig</a:t>
            </a:r>
            <a:r>
              <a:rPr lang="en-GB" dirty="0"/>
              <a:t>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474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Wedyn</a:t>
            </a:r>
            <a:r>
              <a:rPr lang="en-GB" dirty="0"/>
              <a:t>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ymarfer</a:t>
            </a:r>
            <a:r>
              <a:rPr lang="en-GB" dirty="0"/>
              <a:t>. </a:t>
            </a: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, </a:t>
            </a:r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cownter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ail,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daflu’r</a:t>
            </a:r>
            <a:r>
              <a:rPr lang="en-GB" dirty="0"/>
              <a:t> dis. </a:t>
            </a:r>
            <a:r>
              <a:rPr lang="en-GB" dirty="0" err="1"/>
              <a:t>Symudwch</a:t>
            </a:r>
            <a:r>
              <a:rPr lang="en-GB" dirty="0"/>
              <a:t> y </a:t>
            </a:r>
            <a:r>
              <a:rPr lang="en-GB" dirty="0" err="1"/>
              <a:t>cownter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, </a:t>
            </a:r>
            <a:r>
              <a:rPr lang="en-GB" dirty="0" err="1"/>
              <a:t>dwedwch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. </a:t>
            </a:r>
            <a:r>
              <a:rPr lang="en-GB" dirty="0" err="1"/>
              <a:t>Cofiwch</a:t>
            </a:r>
            <a:r>
              <a:rPr lang="en-GB" dirty="0"/>
              <a:t> y </a:t>
            </a:r>
            <a:r>
              <a:rPr lang="en-GB" dirty="0" err="1"/>
              <a:t>treiglad</a:t>
            </a:r>
            <a:r>
              <a:rPr lang="en-GB" dirty="0"/>
              <a:t> </a:t>
            </a:r>
            <a:r>
              <a:rPr lang="en-GB" dirty="0" err="1"/>
              <a:t>meddal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Chwaraewch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! </a:t>
            </a:r>
            <a:r>
              <a:rPr lang="en-GB" dirty="0" err="1"/>
              <a:t>Mwynhewch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2509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Sefwch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gwelwch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. </a:t>
            </a:r>
          </a:p>
          <a:p>
            <a:r>
              <a:rPr lang="en-GB" dirty="0"/>
              <a:t>Pan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y </a:t>
            </a:r>
            <a:r>
              <a:rPr lang="en-GB" dirty="0" err="1"/>
              <a:t>cwestian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?</a:t>
            </a:r>
          </a:p>
          <a:p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, </a:t>
            </a:r>
            <a:r>
              <a:rPr lang="en-GB" dirty="0" err="1"/>
              <a:t>codi’r</a:t>
            </a:r>
            <a:r>
              <a:rPr lang="en-GB" dirty="0"/>
              <a:t> </a:t>
            </a:r>
            <a:r>
              <a:rPr lang="en-GB" dirty="0" err="1"/>
              <a:t>cloc</a:t>
            </a:r>
            <a:r>
              <a:rPr lang="en-GB" dirty="0"/>
              <a:t> a </a:t>
            </a:r>
            <a:r>
              <a:rPr lang="en-GB" dirty="0" err="1"/>
              <a:t>dwedwch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…</a:t>
            </a:r>
          </a:p>
          <a:p>
            <a:r>
              <a:rPr lang="en-GB" dirty="0" err="1"/>
              <a:t>Barod</a:t>
            </a:r>
            <a:r>
              <a:rPr lang="en-GB" dirty="0"/>
              <a:t>?</a:t>
            </a:r>
          </a:p>
          <a:p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228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gorfennal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19E225-267F-49EE-8AAA-E129BE6F666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97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656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009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941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58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397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377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006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93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24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156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047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3646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86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885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251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277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3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7209372-F011-4BEC-A94C-AF747C2F38EF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CB060CE-E83A-4637-9CA8-9ADFDBE43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9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clipart.org/detail/96115/dice-3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Thumb_up_icon.sv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6DF0-E299-41BF-B77A-8BC466ED52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Amser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E4656-0898-4797-9F67-7733263409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Faint </a:t>
            </a:r>
            <a:r>
              <a:rPr lang="en-GB" dirty="0" err="1">
                <a:latin typeface="Comic Sans MS" panose="030F0702030302020204" pitchFamily="66" charset="0"/>
              </a:rPr>
              <a:t>o’r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gloch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ydy</a:t>
            </a:r>
            <a:r>
              <a:rPr lang="en-GB" dirty="0">
                <a:latin typeface="Comic Sans MS" panose="030F0702030302020204" pitchFamily="66" charset="0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53588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3340B0-00A5-4E6C-BEAC-C58134397FC9}"/>
              </a:ext>
            </a:extLst>
          </p:cNvPr>
          <p:cNvSpPr txBox="1"/>
          <p:nvPr/>
        </p:nvSpPr>
        <p:spPr>
          <a:xfrm>
            <a:off x="985520" y="59616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Caitlin </a:t>
            </a:r>
            <a:r>
              <a:rPr lang="cy-GB" dirty="0" err="1"/>
              <a:t>Mumford</a:t>
            </a:r>
            <a:r>
              <a:rPr lang="cy-GB" dirty="0"/>
              <a:t>		 </a:t>
            </a:r>
          </a:p>
          <a:p>
            <a:r>
              <a:rPr lang="cy-GB" dirty="0"/>
              <a:t>Teitl y wers: Yr amser 	 </a:t>
            </a:r>
          </a:p>
          <a:p>
            <a:r>
              <a:rPr lang="cy-GB" dirty="0"/>
              <a:t>Nod y wers: </a:t>
            </a:r>
            <a:r>
              <a:rPr lang="cy-GB" sz="1500" dirty="0">
                <a:latin typeface="Calibri"/>
                <a:ea typeface="Calibri"/>
                <a:cs typeface="Calibri"/>
              </a:rPr>
              <a:t>Adolygu ac ymarfer dweud yr amser.</a:t>
            </a:r>
            <a:r>
              <a:rPr lang="cy-GB" dirty="0"/>
              <a:t>	   </a:t>
            </a:r>
          </a:p>
          <a:p>
            <a:r>
              <a:rPr lang="cy-GB" dirty="0"/>
              <a:t>Blwyddyn:	 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3CAD8B3-ED11-40BA-9FD2-8635CC5C17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03054"/>
              </p:ext>
            </p:extLst>
          </p:nvPr>
        </p:nvGraphicFramePr>
        <p:xfrm>
          <a:off x="5631396" y="2649096"/>
          <a:ext cx="2807215" cy="3321931"/>
        </p:xfrm>
        <a:graphic>
          <a:graphicData uri="http://schemas.openxmlformats.org/drawingml/2006/table">
            <a:tbl>
              <a:tblPr/>
              <a:tblGrid>
                <a:gridCol w="2807215">
                  <a:extLst>
                    <a:ext uri="{9D8B030D-6E8A-4147-A177-3AD203B41FA5}">
                      <a16:colId xmlns:a16="http://schemas.microsoft.com/office/drawing/2014/main" val="337913932"/>
                    </a:ext>
                  </a:extLst>
                </a:gridCol>
              </a:tblGrid>
              <a:tr h="216677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3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Ffocws Iaith / Patrymau:</a:t>
                      </a:r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Yr amser – Faint o’r gloch ydy hi?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Treiglad meddal ar ôl i– 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ddau, dri, bedwar, bump, ddeg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Mae hi’n…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Gwers nesaf​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-Faint o’r gloch oedd hi?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Roedd hi’n…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7712" marR="67712" marT="33856" marB="33856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7532958"/>
                  </a:ext>
                </a:extLst>
              </a:tr>
              <a:tr h="1151099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3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Gwybodaeth flaenorol:</a:t>
                      </a:r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ctr" fontAlgn="base"/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 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Treiglad meddal ar ôl i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Llawer o drilio gyda’r amser geirfa. 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Rydyn ni wedi’r dechrau’r patrymau cadarnhoal a chwestiynau.</a:t>
                      </a:r>
                      <a:r>
                        <a:rPr lang="cy-GB" sz="9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7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3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3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7712" marR="67712" marT="33856" marB="33856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1867359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39000E9B-6946-499B-B7E4-9A43D966DA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8983" y="266334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0CD806A-A08F-45FA-83C5-7C5B7DAC6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852936"/>
              </p:ext>
            </p:extLst>
          </p:nvPr>
        </p:nvGraphicFramePr>
        <p:xfrm>
          <a:off x="7986405" y="675961"/>
          <a:ext cx="3331835" cy="1417320"/>
        </p:xfrm>
        <a:graphic>
          <a:graphicData uri="http://schemas.openxmlformats.org/drawingml/2006/table">
            <a:tbl>
              <a:tblPr/>
              <a:tblGrid>
                <a:gridCol w="3331835">
                  <a:extLst>
                    <a:ext uri="{9D8B030D-6E8A-4147-A177-3AD203B41FA5}">
                      <a16:colId xmlns:a16="http://schemas.microsoft.com/office/drawing/2014/main" val="3797295652"/>
                    </a:ext>
                  </a:extLst>
                </a:gridCol>
              </a:tblGrid>
              <a:tr h="82550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8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Targedau Iaith Personol:</a:t>
                      </a:r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cael hyder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ddefnyddio gorchmynion yn gywir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Rydw i eisiau ddefnyddio treigladau yn gywir ar ôl i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88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8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064182"/>
                  </a:ext>
                </a:extLst>
              </a:tr>
            </a:tbl>
          </a:graphicData>
        </a:graphic>
      </p:graphicFrame>
      <p:sp>
        <p:nvSpPr>
          <p:cNvPr id="9" name="Rectangle 2">
            <a:extLst>
              <a:ext uri="{FF2B5EF4-FFF2-40B4-BE49-F238E27FC236}">
                <a16:creationId xmlns:a16="http://schemas.microsoft.com/office/drawing/2014/main" id="{C33EA029-C84C-43CA-AE54-7EBB7A7D32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24040" y="549996"/>
            <a:ext cx="499936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35F1344-94DC-4678-ADE8-A791F23514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564925"/>
              </p:ext>
            </p:extLst>
          </p:nvPr>
        </p:nvGraphicFramePr>
        <p:xfrm>
          <a:off x="873760" y="1853138"/>
          <a:ext cx="3921760" cy="4597148"/>
        </p:xfrm>
        <a:graphic>
          <a:graphicData uri="http://schemas.openxmlformats.org/drawingml/2006/table">
            <a:tbl>
              <a:tblPr/>
              <a:tblGrid>
                <a:gridCol w="3921760">
                  <a:extLst>
                    <a:ext uri="{9D8B030D-6E8A-4147-A177-3AD203B41FA5}">
                      <a16:colId xmlns:a16="http://schemas.microsoft.com/office/drawing/2014/main" val="4037372607"/>
                    </a:ext>
                  </a:extLst>
                </a:gridCol>
              </a:tblGrid>
              <a:tr h="1944135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1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Gweithgareddau: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Dril adolygu – Faint o’r gloch ydy hi?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Adolygu treiglad meddal – ar ôl i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Gêm – Yr amser 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Gêm mewn cylch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Gwers nesaf – Roedd hi’n…</a:t>
                      </a:r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58294" marR="58294" marT="29147" marB="29147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376139"/>
                  </a:ext>
                </a:extLst>
              </a:tr>
              <a:tr h="2373540">
                <a:tc>
                  <a:txBody>
                    <a:bodyPr/>
                    <a:lstStyle/>
                    <a:p>
                      <a:pPr algn="l" fontAlgn="base"/>
                      <a:r>
                        <a:rPr lang="cy-GB" sz="1400" b="1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Geirfa:</a:t>
                      </a:r>
                      <a:r>
                        <a:rPr lang="cy-GB" sz="14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o’gloch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Faint o’r gloch ydy hi?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bum munud wedi/i 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Ddeng munud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Chwarter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bum munud ar hugain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Hanner awr wedi/i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Mae hi’n...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i="0" u="none" strike="noStrike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Roedd hi’n...</a:t>
                      </a:r>
                      <a:r>
                        <a:rPr lang="cy-GB" sz="1400" b="0" i="0" dirty="0">
                          <a:solidFill>
                            <a:srgbClr val="FF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400" b="0" i="0" dirty="0"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  <a:p>
                      <a:pPr algn="l" fontAlgn="base"/>
                      <a:r>
                        <a:rPr lang="cy-GB" sz="1100" b="0" i="0" dirty="0">
                          <a:solidFill>
                            <a:srgbClr val="000000"/>
                          </a:solidFill>
                          <a:effectLst/>
                          <a:latin typeface="Aptos" panose="02110004020202020204"/>
                        </a:rPr>
                        <a:t>​</a:t>
                      </a:r>
                      <a:endParaRPr lang="cy-GB" sz="11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58294" marR="58294" marT="29147" marB="29147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4188680"/>
                  </a:ext>
                </a:extLst>
              </a:tr>
            </a:tbl>
          </a:graphicData>
        </a:graphic>
      </p:graphicFrame>
      <p:sp>
        <p:nvSpPr>
          <p:cNvPr id="13" name="Rectangle 4">
            <a:extLst>
              <a:ext uri="{FF2B5EF4-FFF2-40B4-BE49-F238E27FC236}">
                <a16:creationId xmlns:a16="http://schemas.microsoft.com/office/drawing/2014/main" id="{A42E55DE-E8E8-4150-B87F-670D78E900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6975" y="25479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070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2FAA7-6D8A-4BAA-85EA-208247B8A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o’gloch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64E7AF6-889B-43A5-ABEE-50995D1A1E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5450" y="2557463"/>
            <a:ext cx="3341100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561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21EFA-18E3-4350-8BF3-340662CF2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A1A544-423B-40A1-8FBA-A7523EC503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25450" y="2557463"/>
            <a:ext cx="3341100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864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210E-81B9-4F39-A855-2DD0C4A07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CBA1F4-2B27-477F-B1B7-234BEBB566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32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CA961-8875-4A45-A03C-F9A671534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52FACA-7182-4F3B-8C92-CF3B9ED1EB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97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F8AFA-D436-41B3-A0A5-6940820F6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565783-B46B-4BB7-AF68-67BAB1574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12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1CED3-EBF1-4027-B2CD-C951308E4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2A0589-611A-46F7-A6EF-4D4D62661E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45374" y="2557463"/>
            <a:ext cx="3301252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89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9334-D88F-4F4E-A610-73496F70A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hanner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awr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4A4E5D-6F85-467F-BBF1-89327D7CA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369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B6BB-4D0A-4249-B87D-316525F32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006193F-3787-43CD-8064-E6AFE5D09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45374" y="2557463"/>
            <a:ext cx="3301252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688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4D1EF-EDD7-4E4A-84C0-F270D718E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8BFCA5-037A-4B32-9045-7D5533C734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589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C3A68-9737-40FD-AB31-B23175C56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793369B-D8AD-42E4-8F8C-CD56BBB17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827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6493A-A3E4-469E-81E2-0A0988927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EBFA6E-49FE-47F2-9370-89FC5A7662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847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E00B-6675-4EA7-B89F-340B169C1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3B2ABD-5DF7-49B6-B316-B112F1912D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435402" y="2557463"/>
            <a:ext cx="332119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910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61448-376E-49BD-9628-3023F6409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988" y="433464"/>
            <a:ext cx="9601196" cy="1303867"/>
          </a:xfrm>
        </p:spPr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Faint o’gloch </a:t>
            </a:r>
            <a:r>
              <a:rPr lang="en-GB" dirty="0" err="1">
                <a:latin typeface="Comic Sans MS" panose="030F0702030302020204" pitchFamily="66" charset="0"/>
              </a:rPr>
              <a:t>ydy</a:t>
            </a:r>
            <a:r>
              <a:rPr lang="en-GB" dirty="0">
                <a:latin typeface="Comic Sans MS" panose="030F0702030302020204" pitchFamily="66" charset="0"/>
              </a:rPr>
              <a:t> hi?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D2FDC73-E5AC-425B-808B-393C0EAA8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89C3677-AD23-4B97-A6E9-4E7551C3A9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8325157"/>
              </p:ext>
            </p:extLst>
          </p:nvPr>
        </p:nvGraphicFramePr>
        <p:xfrm>
          <a:off x="1370815" y="1586932"/>
          <a:ext cx="9601195" cy="4606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3065">
                  <a:extLst>
                    <a:ext uri="{9D8B030D-6E8A-4147-A177-3AD203B41FA5}">
                      <a16:colId xmlns:a16="http://schemas.microsoft.com/office/drawing/2014/main" val="1785449454"/>
                    </a:ext>
                  </a:extLst>
                </a:gridCol>
                <a:gridCol w="4808130">
                  <a:extLst>
                    <a:ext uri="{9D8B030D-6E8A-4147-A177-3AD203B41FA5}">
                      <a16:colId xmlns:a16="http://schemas.microsoft.com/office/drawing/2014/main" val="3565338933"/>
                    </a:ext>
                  </a:extLst>
                </a:gridCol>
              </a:tblGrid>
              <a:tr h="354344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Faint o’gloch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ydy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hi?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….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19016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Un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1021119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au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11742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ri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860860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edwar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619806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ump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82942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Chwech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089263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Saith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416372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Wyth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1923287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Naw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781549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113380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Un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ddeg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916191"/>
                  </a:ext>
                </a:extLst>
              </a:tr>
              <a:tr h="354344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euddeg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o’gloch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22132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401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D10C7-C0BF-48E9-9926-1F3DB10CF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52EE4-EF8B-4405-92DB-D4BECA53C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Y </a:t>
            </a:r>
            <a:r>
              <a:rPr lang="en-GB" dirty="0" err="1">
                <a:latin typeface="Comic Sans MS" panose="030F0702030302020204" pitchFamily="66" charset="0"/>
              </a:rPr>
              <a:t>Treiglad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meddal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ôl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… </a:t>
            </a: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bum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munud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bedwar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ugain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munud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ddau</a:t>
            </a:r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-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Chwarter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i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dri</a:t>
            </a:r>
            <a:endParaRPr lang="en-GB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Amser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Ymarfer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Pawb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yn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barod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? </a:t>
            </a: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232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9CFB4-57C3-4476-B4A2-39BA387F8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ddeng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bedwar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Telling the time to 5 minutes - Maths - Learning with BBC Bitesize ...">
            <a:extLst>
              <a:ext uri="{FF2B5EF4-FFF2-40B4-BE49-F238E27FC236}">
                <a16:creationId xmlns:a16="http://schemas.microsoft.com/office/drawing/2014/main" id="{77220550-9760-4C35-85E9-A03C146EA6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735263"/>
            <a:ext cx="4572000" cy="29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342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F820E-24F5-4E68-80BA-98B919F99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bum </a:t>
            </a:r>
            <a:r>
              <a:rPr lang="en-GB" dirty="0" err="1">
                <a:latin typeface="Comic Sans MS" panose="030F0702030302020204" pitchFamily="66" charset="0"/>
              </a:rPr>
              <a:t>munud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hugain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dri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2052" name="Picture 4" descr="25 Minutes To 3 O`clock Analog Clock Icon Stock Illustration ...">
            <a:extLst>
              <a:ext uri="{FF2B5EF4-FFF2-40B4-BE49-F238E27FC236}">
                <a16:creationId xmlns:a16="http://schemas.microsoft.com/office/drawing/2014/main" id="{7D3ED5E9-1FDA-4BAF-900E-3C88ECB0B9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062" y="2557463"/>
            <a:ext cx="3317875" cy="331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194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5A36B-678D-412C-BD2C-49658F5C2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chwarter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bump</a:t>
            </a:r>
          </a:p>
        </p:txBody>
      </p:sp>
      <p:pic>
        <p:nvPicPr>
          <p:cNvPr id="3074" name="Picture 2" descr="Quarter to five on a round clock 3425667 Stock Photo at Vecteezy">
            <a:extLst>
              <a:ext uri="{FF2B5EF4-FFF2-40B4-BE49-F238E27FC236}">
                <a16:creationId xmlns:a16="http://schemas.microsoft.com/office/drawing/2014/main" id="{3D3D3F6E-FA8F-4921-929A-F97DC52AC7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480" y="2722880"/>
            <a:ext cx="2987040" cy="298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2721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37C0D-2484-445D-9324-DD07CE775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gêm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9981B8-3FE1-40DC-85A2-43CE6AA714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2161" y="2557463"/>
            <a:ext cx="4995756" cy="3317875"/>
          </a:xfrm>
        </p:spPr>
      </p:pic>
    </p:spTree>
    <p:extLst>
      <p:ext uri="{BB962C8B-B14F-4D97-AF65-F5344CB8AC3E}">
        <p14:creationId xmlns:p14="http://schemas.microsoft.com/office/powerpoint/2010/main" val="3473556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EC0A2-5EDD-437C-A706-C22BD992C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gêm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8D6E4-A159-42B9-838F-DA9DF4F12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Rhowch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cownter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dechrau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Daflwch</a:t>
            </a:r>
            <a:r>
              <a:rPr lang="en-GB" dirty="0">
                <a:latin typeface="Comic Sans MS" panose="030F0702030302020204" pitchFamily="66" charset="0"/>
              </a:rPr>
              <a:t> y dis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Symudwch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cownter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Dwedwch</a:t>
            </a:r>
            <a:r>
              <a:rPr lang="en-GB" dirty="0">
                <a:latin typeface="Comic Sans MS" panose="030F0702030302020204" pitchFamily="66" charset="0"/>
              </a:rPr>
              <a:t> ‘Mae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…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Byddwch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ofalus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</a:rPr>
              <a:t>Cofiwch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treiglad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meddal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ôl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r>
              <a:rPr lang="en-GB" dirty="0" err="1">
                <a:latin typeface="Comic Sans MS" panose="030F0702030302020204" pitchFamily="66" charset="0"/>
              </a:rPr>
              <a:t>Mwynhewch</a:t>
            </a:r>
            <a:r>
              <a:rPr lang="en-GB" dirty="0">
                <a:latin typeface="Comic Sans MS" panose="030F0702030302020204" pitchFamily="66" charset="0"/>
              </a:rPr>
              <a:t>!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CE01FD-8AE7-4C61-B4C7-1C26EF0350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9023166" y="1339616"/>
            <a:ext cx="2642686" cy="216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873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BA5CA-F04E-4144-884C-D71582B9C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olaf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15D7C-8E19-41CF-B27A-499FE701D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Sefwch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cylch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</a:p>
          <a:p>
            <a:pPr marL="0" indent="0">
              <a:buNone/>
            </a:pPr>
            <a:r>
              <a:rPr lang="en-GB" dirty="0">
                <a:latin typeface="Comic Sans MS" panose="030F0702030302020204" pitchFamily="66" charset="0"/>
              </a:rPr>
              <a:t>-</a:t>
            </a:r>
            <a:r>
              <a:rPr lang="en-GB" dirty="0" err="1">
                <a:latin typeface="Comic Sans MS" panose="030F0702030302020204" pitchFamily="66" charset="0"/>
              </a:rPr>
              <a:t>Ydych</a:t>
            </a:r>
            <a:r>
              <a:rPr lang="en-GB" dirty="0">
                <a:latin typeface="Comic Sans MS" panose="030F0702030302020204" pitchFamily="66" charset="0"/>
              </a:rPr>
              <a:t> chi </a:t>
            </a:r>
            <a:r>
              <a:rPr lang="en-GB" dirty="0" err="1">
                <a:latin typeface="Comic Sans MS" panose="030F0702030302020204" pitchFamily="66" charset="0"/>
              </a:rPr>
              <a:t>wedi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deall</a:t>
            </a:r>
            <a:r>
              <a:rPr lang="en-GB" dirty="0">
                <a:latin typeface="Comic Sans MS" panose="030F0702030302020204" pitchFamily="66" charset="0"/>
              </a:rPr>
              <a:t>?</a:t>
            </a: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87053B-426A-4601-BB63-169CB9D4C3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2572696" flipV="1">
            <a:off x="6710680" y="2438400"/>
            <a:ext cx="3605944" cy="36059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E3742D-D1C8-481C-B5A2-4D52AD1FCFA8}"/>
              </a:ext>
            </a:extLst>
          </p:cNvPr>
          <p:cNvSpPr txBox="1"/>
          <p:nvPr/>
        </p:nvSpPr>
        <p:spPr>
          <a:xfrm rot="12572696" flipV="1">
            <a:off x="6710680" y="-2426514"/>
            <a:ext cx="2529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commons.wikimedia.org/wiki/File:Thumb_up_icon.sv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7547444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AC80-0EEE-4F1D-999B-FA238A6D1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Gwers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nesaf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C4CB2-81BB-461F-B57D-348E1D7F0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Comic Sans MS" panose="030F0702030302020204" pitchFamily="66" charset="0"/>
              </a:rPr>
              <a:t>Yr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amser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gorfennal</a:t>
            </a:r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Roedd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296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11560</TotalTime>
  <Words>1040</Words>
  <Application>Microsoft Office PowerPoint</Application>
  <PresentationFormat>Widescreen</PresentationFormat>
  <Paragraphs>168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Arial</vt:lpstr>
      <vt:lpstr>Calibri</vt:lpstr>
      <vt:lpstr>Comic Sans MS</vt:lpstr>
      <vt:lpstr>Garamond</vt:lpstr>
      <vt:lpstr>Times New Roman</vt:lpstr>
      <vt:lpstr>Organic</vt:lpstr>
      <vt:lpstr>Yr Amser</vt:lpstr>
      <vt:lpstr>PowerPoint Presentation</vt:lpstr>
      <vt:lpstr>o’gloch</vt:lpstr>
      <vt:lpstr>bum munud wedi</vt:lpstr>
      <vt:lpstr>ddeng munud wedi</vt:lpstr>
      <vt:lpstr>chwarter wedi</vt:lpstr>
      <vt:lpstr>ugain munud wedi</vt:lpstr>
      <vt:lpstr>bum munud ar hugain wedi</vt:lpstr>
      <vt:lpstr>hanner awr wedi</vt:lpstr>
      <vt:lpstr>bum munud ar hugain i</vt:lpstr>
      <vt:lpstr>ugain munud i</vt:lpstr>
      <vt:lpstr>chwarter i</vt:lpstr>
      <vt:lpstr>ddeng munud i</vt:lpstr>
      <vt:lpstr>bum munud i</vt:lpstr>
      <vt:lpstr>Faint o’gloch ydy hi?</vt:lpstr>
      <vt:lpstr>Cofiwch!</vt:lpstr>
      <vt:lpstr>Mae hi’n ddeng munud i bedwar</vt:lpstr>
      <vt:lpstr>Mae hi’n bum munud ar hugain i dri </vt:lpstr>
      <vt:lpstr>Mae hi’n chwarter i bump</vt:lpstr>
      <vt:lpstr>Amser gêm</vt:lpstr>
      <vt:lpstr>Amser gêm</vt:lpstr>
      <vt:lpstr>Yn olaf</vt:lpstr>
      <vt:lpstr>Gwers nesaf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Caitlin Welch</dc:creator>
  <cp:lastModifiedBy>Caitlin Welch</cp:lastModifiedBy>
  <cp:revision>55</cp:revision>
  <dcterms:created xsi:type="dcterms:W3CDTF">2024-10-13T20:24:05Z</dcterms:created>
  <dcterms:modified xsi:type="dcterms:W3CDTF">2024-10-23T13:21:31Z</dcterms:modified>
</cp:coreProperties>
</file>