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2" r:id="rId1"/>
  </p:sld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  <p:sldId id="266" r:id="rId9"/>
    <p:sldId id="270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2508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021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240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0426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058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62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3992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646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006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937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7878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2684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51628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48914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4477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72345051-2045-45DA-935E-2E3CA1A69ADC}" type="datetimeFigureOut">
              <a:rPr lang="en-US" smtClean="0"/>
              <a:t>3/24/2021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6945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72345051-2045-45DA-935E-2E3CA1A69ADC}" type="datetimeFigureOut">
              <a:rPr lang="en-US" smtClean="0"/>
              <a:t>3/24/2021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77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063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3" r:id="rId1"/>
    <p:sldLayoutId id="2147483934" r:id="rId2"/>
    <p:sldLayoutId id="2147483935" r:id="rId3"/>
    <p:sldLayoutId id="2147483936" r:id="rId4"/>
    <p:sldLayoutId id="2147483937" r:id="rId5"/>
    <p:sldLayoutId id="2147483938" r:id="rId6"/>
    <p:sldLayoutId id="2147483939" r:id="rId7"/>
    <p:sldLayoutId id="2147483940" r:id="rId8"/>
    <p:sldLayoutId id="2147483941" r:id="rId9"/>
    <p:sldLayoutId id="2147483942" r:id="rId10"/>
    <p:sldLayoutId id="2147483943" r:id="rId11"/>
    <p:sldLayoutId id="2147483944" r:id="rId12"/>
    <p:sldLayoutId id="2147483945" r:id="rId13"/>
    <p:sldLayoutId id="2147483946" r:id="rId14"/>
    <p:sldLayoutId id="2147483947" r:id="rId15"/>
    <p:sldLayoutId id="2147483948" r:id="rId16"/>
    <p:sldLayoutId id="214748394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bing.com/images/search?q=unhealthy+relationships&amp;form=HDRSC3&amp;first=1&amp;tsc=ImageBasicHover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Rainbow abstract fiber optics">
            <a:extLst>
              <a:ext uri="{FF2B5EF4-FFF2-40B4-BE49-F238E27FC236}">
                <a16:creationId xmlns:a16="http://schemas.microsoft.com/office/drawing/2014/main" id="{E126F3C2-B6E6-48DB-B8D5-6D868EFF82D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9091" t="9830" b="1356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2B65E6B8-0D17-4912-97E4-60B47A511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6104978" y="1295400"/>
            <a:ext cx="4936635" cy="377369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619B68-FFF7-473D-954E-968D886F27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65339" y="1447800"/>
            <a:ext cx="4562452" cy="2154568"/>
          </a:xfrm>
        </p:spPr>
        <p:txBody>
          <a:bodyPr>
            <a:normAutofit/>
          </a:bodyPr>
          <a:lstStyle/>
          <a:p>
            <a:r>
              <a:rPr lang="en-GB" sz="4400">
                <a:solidFill>
                  <a:schemeClr val="tx1"/>
                </a:solidFill>
              </a:rPr>
              <a:t>Wendy Hughes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7EA9D9-55B6-4911-9AAE-7A486094C3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65339" y="3834352"/>
            <a:ext cx="4562452" cy="9376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ECYW6004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CE8F95-D784-4F4A-B792-ABF1FEFB8878}"/>
              </a:ext>
            </a:extLst>
          </p:cNvPr>
          <p:cNvSpPr txBox="1"/>
          <p:nvPr/>
        </p:nvSpPr>
        <p:spPr>
          <a:xfrm>
            <a:off x="0" y="2186651"/>
            <a:ext cx="626533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highlight>
                  <a:srgbClr val="FF00FF"/>
                </a:highlight>
              </a:rPr>
              <a:t>Welcome to my seminar about</a:t>
            </a:r>
          </a:p>
          <a:p>
            <a:pPr algn="ctr"/>
            <a:r>
              <a:rPr lang="en-GB" sz="3600" dirty="0">
                <a:highlight>
                  <a:srgbClr val="FF00FF"/>
                </a:highlight>
              </a:rPr>
              <a:t>unhealthy relationships.</a:t>
            </a:r>
          </a:p>
          <a:p>
            <a:pPr algn="ctr"/>
            <a:endParaRPr lang="en-GB" dirty="0">
              <a:highlight>
                <a:srgbClr val="FF00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3889974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260EE1B3-DDB2-44D7-943C-63D9CEF27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072909CE-AD29-4CE7-A9A7-05D21672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B8DBF1C0-B8F1-4AAC-8704-256BA0E9D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EB13B28D-3D7E-4C00-97A7-22FA4EBB070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2671" r="9090" b="15745"/>
          <a:stretch/>
        </p:blipFill>
        <p:spPr>
          <a:xfrm>
            <a:off x="474133" y="474133"/>
            <a:ext cx="11243734" cy="59097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9787D9C-E926-4C23-ABF2-BE66B9A78A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4" y="172278"/>
            <a:ext cx="9420281" cy="5579165"/>
          </a:xfrm>
        </p:spPr>
        <p:txBody>
          <a:bodyPr>
            <a:normAutofit/>
          </a:bodyPr>
          <a:lstStyle/>
          <a:p>
            <a:pPr algn="ctr"/>
            <a:r>
              <a:rPr lang="en-GB" u="sng" dirty="0"/>
              <a:t>Unhealthy relationships</a:t>
            </a:r>
            <a:br>
              <a:rPr lang="en-GB" u="sng" dirty="0"/>
            </a:br>
            <a:br>
              <a:rPr lang="en-GB" dirty="0"/>
            </a:br>
            <a:r>
              <a:rPr lang="en-GB" dirty="0"/>
              <a:t>What do they look like?</a:t>
            </a:r>
            <a:br>
              <a:rPr lang="en-GB" dirty="0"/>
            </a:br>
            <a:r>
              <a:rPr lang="en-GB" dirty="0"/>
              <a:t>How can we help?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184EAE-0E3C-442B-A393-EAD7033AD3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4" y="4777380"/>
            <a:ext cx="8827245" cy="861420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70F7E59-C971-4F55-8E3A-1E583B65F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75C207-C830-4B84-AB22-7418FA908412}"/>
              </a:ext>
            </a:extLst>
          </p:cNvPr>
          <p:cNvSpPr txBox="1"/>
          <p:nvPr/>
        </p:nvSpPr>
        <p:spPr>
          <a:xfrm>
            <a:off x="3207434" y="298235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58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9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3" name="Rectangle 13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4" name="Rectangle 15">
            <a:extLst>
              <a:ext uri="{FF2B5EF4-FFF2-40B4-BE49-F238E27FC236}">
                <a16:creationId xmlns:a16="http://schemas.microsoft.com/office/drawing/2014/main" id="{491A5E26-1F21-459D-8C03-ADB057B09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E3C35A-0A93-4128-8599-C5D66713685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t="1727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B85B67-C244-4393-978B-7011C890A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2099733"/>
            <a:ext cx="8825658" cy="2677648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5400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1B7C2A-FAE2-49B5-BBA1-C57CE40A84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54955" y="4777380"/>
            <a:ext cx="8825658" cy="86142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800" spc="80">
              <a:solidFill>
                <a:schemeClr val="tx1"/>
              </a:solidFill>
            </a:endParaRPr>
          </a:p>
        </p:txBody>
      </p:sp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2581F79E-0428-4276-9416-9970A7C223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9277" y="-20124"/>
            <a:ext cx="9757768" cy="6876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9578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1292F99-C92C-412A-8388-038E5A7004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602" r="-1" b="8573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91C1DB-A96A-4CEF-97CE-DB1A8091F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199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endParaRPr lang="en-US" sz="4400">
              <a:solidFill>
                <a:srgbClr val="EBEBEB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1298A-0869-4F99-966F-2739E4E733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2199" y="5722374"/>
            <a:ext cx="10407602" cy="4879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endParaRPr lang="en-US" sz="180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FF3A926F-DB96-4F27-B221-E5E13FD20C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5082" y="-5"/>
            <a:ext cx="9661830" cy="6858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9289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B9CC3E5-EA42-4393-A2C0-5192B91BD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erson and person kissing&#10;&#10;Description automatically generated with medium confidence">
            <a:extLst>
              <a:ext uri="{FF2B5EF4-FFF2-40B4-BE49-F238E27FC236}">
                <a16:creationId xmlns:a16="http://schemas.microsoft.com/office/drawing/2014/main" id="{2A9E3D62-BCF5-41D7-A7E0-CEA5EB95A7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931" y="276703"/>
            <a:ext cx="5235861" cy="3439617"/>
          </a:xfrm>
          <a:prstGeom prst="roundRect">
            <a:avLst>
              <a:gd name="adj" fmla="val 0"/>
            </a:avLst>
          </a:prstGeom>
          <a:effectLst/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FB8DBC8E-FBA7-466C-8D97-75B15FBE9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F18740-D396-4CDB-9DA0-9FB311F57B3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2339" r="-1" b="26483"/>
          <a:stretch/>
        </p:blipFill>
        <p:spPr>
          <a:xfrm>
            <a:off x="6172946" y="1087503"/>
            <a:ext cx="5370123" cy="2211287"/>
          </a:xfrm>
          <a:prstGeom prst="roundRect">
            <a:avLst>
              <a:gd name="adj" fmla="val 0"/>
            </a:avLst>
          </a:prstGeom>
          <a:effectLst/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E6FFF64E-1FE4-4AE0-9D62-567AA183C1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133850"/>
            <a:ext cx="11277600" cy="2250018"/>
          </a:xfrm>
          <a:custGeom>
            <a:avLst/>
            <a:gdLst>
              <a:gd name="connsiteX0" fmla="*/ 5264150 w 11277600"/>
              <a:gd name="connsiteY0" fmla="*/ 0 h 2250018"/>
              <a:gd name="connsiteX1" fmla="*/ 5499100 w 11277600"/>
              <a:gd name="connsiteY1" fmla="*/ 1588 h 2250018"/>
              <a:gd name="connsiteX2" fmla="*/ 5730875 w 11277600"/>
              <a:gd name="connsiteY2" fmla="*/ 1588 h 2250018"/>
              <a:gd name="connsiteX3" fmla="*/ 5961063 w 11277600"/>
              <a:gd name="connsiteY3" fmla="*/ 4763 h 2250018"/>
              <a:gd name="connsiteX4" fmla="*/ 6186488 w 11277600"/>
              <a:gd name="connsiteY4" fmla="*/ 9525 h 2250018"/>
              <a:gd name="connsiteX5" fmla="*/ 6410325 w 11277600"/>
              <a:gd name="connsiteY5" fmla="*/ 14288 h 2250018"/>
              <a:gd name="connsiteX6" fmla="*/ 6629400 w 11277600"/>
              <a:gd name="connsiteY6" fmla="*/ 19050 h 2250018"/>
              <a:gd name="connsiteX7" fmla="*/ 6846888 w 11277600"/>
              <a:gd name="connsiteY7" fmla="*/ 26988 h 2250018"/>
              <a:gd name="connsiteX8" fmla="*/ 7061200 w 11277600"/>
              <a:gd name="connsiteY8" fmla="*/ 34925 h 2250018"/>
              <a:gd name="connsiteX9" fmla="*/ 7270750 w 11277600"/>
              <a:gd name="connsiteY9" fmla="*/ 42863 h 2250018"/>
              <a:gd name="connsiteX10" fmla="*/ 7680325 w 11277600"/>
              <a:gd name="connsiteY10" fmla="*/ 63500 h 2250018"/>
              <a:gd name="connsiteX11" fmla="*/ 8072438 w 11277600"/>
              <a:gd name="connsiteY11" fmla="*/ 85725 h 2250018"/>
              <a:gd name="connsiteX12" fmla="*/ 8448675 w 11277600"/>
              <a:gd name="connsiteY12" fmla="*/ 109538 h 2250018"/>
              <a:gd name="connsiteX13" fmla="*/ 8805862 w 11277600"/>
              <a:gd name="connsiteY13" fmla="*/ 134938 h 2250018"/>
              <a:gd name="connsiteX14" fmla="*/ 9145588 w 11277600"/>
              <a:gd name="connsiteY14" fmla="*/ 161925 h 2250018"/>
              <a:gd name="connsiteX15" fmla="*/ 9461500 w 11277600"/>
              <a:gd name="connsiteY15" fmla="*/ 190500 h 2250018"/>
              <a:gd name="connsiteX16" fmla="*/ 9758362 w 11277600"/>
              <a:gd name="connsiteY16" fmla="*/ 219075 h 2250018"/>
              <a:gd name="connsiteX17" fmla="*/ 10031412 w 11277600"/>
              <a:gd name="connsiteY17" fmla="*/ 247650 h 2250018"/>
              <a:gd name="connsiteX18" fmla="*/ 10282238 w 11277600"/>
              <a:gd name="connsiteY18" fmla="*/ 274638 h 2250018"/>
              <a:gd name="connsiteX19" fmla="*/ 10504488 w 11277600"/>
              <a:gd name="connsiteY19" fmla="*/ 300038 h 2250018"/>
              <a:gd name="connsiteX20" fmla="*/ 10704512 w 11277600"/>
              <a:gd name="connsiteY20" fmla="*/ 323850 h 2250018"/>
              <a:gd name="connsiteX21" fmla="*/ 10874375 w 11277600"/>
              <a:gd name="connsiteY21" fmla="*/ 344488 h 2250018"/>
              <a:gd name="connsiteX22" fmla="*/ 11015662 w 11277600"/>
              <a:gd name="connsiteY22" fmla="*/ 363538 h 2250018"/>
              <a:gd name="connsiteX23" fmla="*/ 11210925 w 11277600"/>
              <a:gd name="connsiteY23" fmla="*/ 390525 h 2250018"/>
              <a:gd name="connsiteX24" fmla="*/ 11277600 w 11277600"/>
              <a:gd name="connsiteY24" fmla="*/ 400050 h 2250018"/>
              <a:gd name="connsiteX25" fmla="*/ 11277600 w 11277600"/>
              <a:gd name="connsiteY25" fmla="*/ 2250018 h 2250018"/>
              <a:gd name="connsiteX26" fmla="*/ 0 w 11277600"/>
              <a:gd name="connsiteY26" fmla="*/ 2250018 h 2250018"/>
              <a:gd name="connsiteX27" fmla="*/ 0 w 11277600"/>
              <a:gd name="connsiteY27" fmla="*/ 398463 h 2250018"/>
              <a:gd name="connsiteX28" fmla="*/ 255588 w 11277600"/>
              <a:gd name="connsiteY28" fmla="*/ 358775 h 2250018"/>
              <a:gd name="connsiteX29" fmla="*/ 511175 w 11277600"/>
              <a:gd name="connsiteY29" fmla="*/ 320675 h 2250018"/>
              <a:gd name="connsiteX30" fmla="*/ 766762 w 11277600"/>
              <a:gd name="connsiteY30" fmla="*/ 284163 h 2250018"/>
              <a:gd name="connsiteX31" fmla="*/ 1023938 w 11277600"/>
              <a:gd name="connsiteY31" fmla="*/ 252413 h 2250018"/>
              <a:gd name="connsiteX32" fmla="*/ 1279525 w 11277600"/>
              <a:gd name="connsiteY32" fmla="*/ 220663 h 2250018"/>
              <a:gd name="connsiteX33" fmla="*/ 1536700 w 11277600"/>
              <a:gd name="connsiteY33" fmla="*/ 190500 h 2250018"/>
              <a:gd name="connsiteX34" fmla="*/ 1790700 w 11277600"/>
              <a:gd name="connsiteY34" fmla="*/ 165100 h 2250018"/>
              <a:gd name="connsiteX35" fmla="*/ 2047875 w 11277600"/>
              <a:gd name="connsiteY35" fmla="*/ 141288 h 2250018"/>
              <a:gd name="connsiteX36" fmla="*/ 2303462 w 11277600"/>
              <a:gd name="connsiteY36" fmla="*/ 119063 h 2250018"/>
              <a:gd name="connsiteX37" fmla="*/ 2555875 w 11277600"/>
              <a:gd name="connsiteY37" fmla="*/ 100013 h 2250018"/>
              <a:gd name="connsiteX38" fmla="*/ 2809875 w 11277600"/>
              <a:gd name="connsiteY38" fmla="*/ 80963 h 2250018"/>
              <a:gd name="connsiteX39" fmla="*/ 3062288 w 11277600"/>
              <a:gd name="connsiteY39" fmla="*/ 65088 h 2250018"/>
              <a:gd name="connsiteX40" fmla="*/ 3313113 w 11277600"/>
              <a:gd name="connsiteY40" fmla="*/ 52388 h 2250018"/>
              <a:gd name="connsiteX41" fmla="*/ 3563938 w 11277600"/>
              <a:gd name="connsiteY41" fmla="*/ 39688 h 2250018"/>
              <a:gd name="connsiteX42" fmla="*/ 3811588 w 11277600"/>
              <a:gd name="connsiteY42" fmla="*/ 28575 h 2250018"/>
              <a:gd name="connsiteX43" fmla="*/ 4057650 w 11277600"/>
              <a:gd name="connsiteY43" fmla="*/ 20638 h 2250018"/>
              <a:gd name="connsiteX44" fmla="*/ 4303713 w 11277600"/>
              <a:gd name="connsiteY44" fmla="*/ 14288 h 2250018"/>
              <a:gd name="connsiteX45" fmla="*/ 4546600 w 11277600"/>
              <a:gd name="connsiteY45" fmla="*/ 7938 h 2250018"/>
              <a:gd name="connsiteX46" fmla="*/ 4787900 w 11277600"/>
              <a:gd name="connsiteY46" fmla="*/ 4763 h 2250018"/>
              <a:gd name="connsiteX47" fmla="*/ 5027613 w 11277600"/>
              <a:gd name="connsiteY47" fmla="*/ 1588 h 2250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1277600" h="2250018">
                <a:moveTo>
                  <a:pt x="5264150" y="0"/>
                </a:moveTo>
                <a:lnTo>
                  <a:pt x="5499100" y="1588"/>
                </a:lnTo>
                <a:lnTo>
                  <a:pt x="5730875" y="1588"/>
                </a:lnTo>
                <a:lnTo>
                  <a:pt x="5961063" y="4763"/>
                </a:lnTo>
                <a:lnTo>
                  <a:pt x="6186488" y="9525"/>
                </a:lnTo>
                <a:lnTo>
                  <a:pt x="6410325" y="14288"/>
                </a:lnTo>
                <a:lnTo>
                  <a:pt x="6629400" y="19050"/>
                </a:lnTo>
                <a:lnTo>
                  <a:pt x="6846888" y="26988"/>
                </a:lnTo>
                <a:lnTo>
                  <a:pt x="7061200" y="34925"/>
                </a:lnTo>
                <a:lnTo>
                  <a:pt x="7270750" y="42863"/>
                </a:lnTo>
                <a:lnTo>
                  <a:pt x="7680325" y="63500"/>
                </a:lnTo>
                <a:lnTo>
                  <a:pt x="8072438" y="85725"/>
                </a:lnTo>
                <a:lnTo>
                  <a:pt x="8448675" y="109538"/>
                </a:lnTo>
                <a:lnTo>
                  <a:pt x="8805862" y="134938"/>
                </a:lnTo>
                <a:lnTo>
                  <a:pt x="9145588" y="161925"/>
                </a:lnTo>
                <a:lnTo>
                  <a:pt x="9461500" y="190500"/>
                </a:lnTo>
                <a:lnTo>
                  <a:pt x="9758362" y="219075"/>
                </a:lnTo>
                <a:lnTo>
                  <a:pt x="10031412" y="247650"/>
                </a:lnTo>
                <a:lnTo>
                  <a:pt x="10282238" y="274638"/>
                </a:lnTo>
                <a:lnTo>
                  <a:pt x="10504488" y="300038"/>
                </a:lnTo>
                <a:lnTo>
                  <a:pt x="10704512" y="323850"/>
                </a:lnTo>
                <a:lnTo>
                  <a:pt x="10874375" y="344488"/>
                </a:lnTo>
                <a:lnTo>
                  <a:pt x="11015662" y="363538"/>
                </a:lnTo>
                <a:lnTo>
                  <a:pt x="11210925" y="390525"/>
                </a:lnTo>
                <a:lnTo>
                  <a:pt x="11277600" y="400050"/>
                </a:lnTo>
                <a:lnTo>
                  <a:pt x="11277600" y="2250018"/>
                </a:lnTo>
                <a:lnTo>
                  <a:pt x="0" y="2250018"/>
                </a:lnTo>
                <a:lnTo>
                  <a:pt x="0" y="398463"/>
                </a:lnTo>
                <a:lnTo>
                  <a:pt x="255588" y="358775"/>
                </a:lnTo>
                <a:lnTo>
                  <a:pt x="511175" y="320675"/>
                </a:lnTo>
                <a:lnTo>
                  <a:pt x="766762" y="284163"/>
                </a:lnTo>
                <a:lnTo>
                  <a:pt x="1023938" y="252413"/>
                </a:lnTo>
                <a:lnTo>
                  <a:pt x="1279525" y="220663"/>
                </a:lnTo>
                <a:lnTo>
                  <a:pt x="1536700" y="190500"/>
                </a:lnTo>
                <a:lnTo>
                  <a:pt x="1790700" y="165100"/>
                </a:lnTo>
                <a:lnTo>
                  <a:pt x="2047875" y="141288"/>
                </a:lnTo>
                <a:lnTo>
                  <a:pt x="2303462" y="119063"/>
                </a:lnTo>
                <a:lnTo>
                  <a:pt x="2555875" y="100013"/>
                </a:lnTo>
                <a:lnTo>
                  <a:pt x="2809875" y="80963"/>
                </a:lnTo>
                <a:lnTo>
                  <a:pt x="3062288" y="65088"/>
                </a:lnTo>
                <a:lnTo>
                  <a:pt x="3313113" y="52388"/>
                </a:lnTo>
                <a:lnTo>
                  <a:pt x="3563938" y="39688"/>
                </a:lnTo>
                <a:lnTo>
                  <a:pt x="3811588" y="28575"/>
                </a:lnTo>
                <a:lnTo>
                  <a:pt x="4057650" y="20638"/>
                </a:lnTo>
                <a:lnTo>
                  <a:pt x="4303713" y="14288"/>
                </a:lnTo>
                <a:lnTo>
                  <a:pt x="4546600" y="7938"/>
                </a:lnTo>
                <a:lnTo>
                  <a:pt x="4787900" y="4763"/>
                </a:lnTo>
                <a:lnTo>
                  <a:pt x="5027613" y="158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 5">
            <a:extLst>
              <a:ext uri="{FF2B5EF4-FFF2-40B4-BE49-F238E27FC236}">
                <a16:creationId xmlns:a16="http://schemas.microsoft.com/office/drawing/2014/main" id="{9C80E52D-DE5C-4267-9C99-8741F2E42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0371525">
            <a:off x="263767" y="4117124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EF3735-BBB4-43EF-9F96-81CBA8565B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9976" y="5692877"/>
            <a:ext cx="10893095" cy="535304"/>
          </a:xfrm>
        </p:spPr>
        <p:txBody>
          <a:bodyPr>
            <a:normAutofit/>
          </a:bodyPr>
          <a:lstStyle/>
          <a:p>
            <a:r>
              <a:rPr lang="en-GB" dirty="0"/>
              <a:t>Distressing scenes.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06746-EA14-4118-987C-DC2BB506FE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6398" y="4502636"/>
            <a:ext cx="10893095" cy="117494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 dirty="0"/>
              <a:t>Unhealthy relationships videos.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8F7022-C62D-43B6-9060-4DE5E3104E4F}"/>
              </a:ext>
            </a:extLst>
          </p:cNvPr>
          <p:cNvSpPr txBox="1"/>
          <p:nvPr/>
        </p:nvSpPr>
        <p:spPr>
          <a:xfrm>
            <a:off x="648931" y="3740419"/>
            <a:ext cx="60983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unhealthy relationships - Bing images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03156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419F6-9583-4182-9CDC-C938292D36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51241" y="1143000"/>
            <a:ext cx="4529666" cy="31340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100"/>
              <a:t>Spectrum project &amp; the freedom programme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FAB3EE-07B1-466E-9C31-BD814A73E3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1241" y="4473677"/>
            <a:ext cx="4529666" cy="1268144"/>
          </a:xfrm>
        </p:spPr>
        <p:txBody>
          <a:bodyPr>
            <a:normAutofit/>
          </a:bodyPr>
          <a:lstStyle/>
          <a:p>
            <a:r>
              <a:rPr lang="en-GB" sz="2000" dirty="0"/>
              <a:t>LEARN WHAT is right and what is wrong in a relationship.</a:t>
            </a:r>
          </a:p>
        </p:txBody>
      </p:sp>
      <p:pic>
        <p:nvPicPr>
          <p:cNvPr id="8" name="Picture 7" descr="Text&#10;&#10;Description automatically generated with medium confidence">
            <a:extLst>
              <a:ext uri="{FF2B5EF4-FFF2-40B4-BE49-F238E27FC236}">
                <a16:creationId xmlns:a16="http://schemas.microsoft.com/office/drawing/2014/main" id="{9AB8A7E6-45C3-4BD1-ABBF-BF16ADF2376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30677"/>
          <a:stretch/>
        </p:blipFill>
        <p:spPr>
          <a:xfrm>
            <a:off x="1109764" y="1116180"/>
            <a:ext cx="4986235" cy="2693409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4A013B8-1D1E-4EB0-97CF-E538A5B8E20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7" b="2074"/>
          <a:stretch/>
        </p:blipFill>
        <p:spPr>
          <a:xfrm>
            <a:off x="1109764" y="3972391"/>
            <a:ext cx="2409362" cy="1769429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3F442A7-3937-441C-8575-1ACAA33E6E1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33" r="2" b="11665"/>
          <a:stretch/>
        </p:blipFill>
        <p:spPr>
          <a:xfrm>
            <a:off x="1109767" y="3972390"/>
            <a:ext cx="2409359" cy="1769429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80D5709-B392-4CB3-8BDA-B50197B112EA}"/>
              </a:ext>
            </a:extLst>
          </p:cNvPr>
          <p:cNvSpPr txBox="1"/>
          <p:nvPr/>
        </p:nvSpPr>
        <p:spPr>
          <a:xfrm>
            <a:off x="942076" y="5861551"/>
            <a:ext cx="60983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(unhealthy relationships - Bing images,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5386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F70C2B8F-6B1B-46D5-86E6-40F36C695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" name="Freeform 5">
            <a:extLst>
              <a:ext uri="{FF2B5EF4-FFF2-40B4-BE49-F238E27FC236}">
                <a16:creationId xmlns:a16="http://schemas.microsoft.com/office/drawing/2014/main" id="{DB521824-592C-476A-AB0A-CA0C6D1F3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469835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A2749EFA-8EE4-4EB8-9424-8E593B932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50898" y="638067"/>
            <a:ext cx="6053670" cy="5581866"/>
          </a:xfrm>
          <a:custGeom>
            <a:avLst/>
            <a:gdLst>
              <a:gd name="connsiteX0" fmla="*/ 6053670 w 6053670"/>
              <a:gd name="connsiteY0" fmla="*/ 1098 h 5581866"/>
              <a:gd name="connsiteX1" fmla="*/ 6053670 w 6053670"/>
              <a:gd name="connsiteY1" fmla="*/ 514028 h 5581866"/>
              <a:gd name="connsiteX2" fmla="*/ 6053670 w 6053670"/>
              <a:gd name="connsiteY2" fmla="*/ 1254558 h 5581866"/>
              <a:gd name="connsiteX3" fmla="*/ 6053670 w 6053670"/>
              <a:gd name="connsiteY3" fmla="*/ 5581866 h 5581866"/>
              <a:gd name="connsiteX4" fmla="*/ 0 w 6053670"/>
              <a:gd name="connsiteY4" fmla="*/ 5581866 h 5581866"/>
              <a:gd name="connsiteX5" fmla="*/ 0 w 6053670"/>
              <a:gd name="connsiteY5" fmla="*/ 1249853 h 5581866"/>
              <a:gd name="connsiteX6" fmla="*/ 0 w 6053670"/>
              <a:gd name="connsiteY6" fmla="*/ 514028 h 5581866"/>
              <a:gd name="connsiteX7" fmla="*/ 0 w 6053670"/>
              <a:gd name="connsiteY7" fmla="*/ 0 h 5581866"/>
              <a:gd name="connsiteX8" fmla="*/ 35717 w 6053670"/>
              <a:gd name="connsiteY8" fmla="*/ 5488 h 5581866"/>
              <a:gd name="connsiteX9" fmla="*/ 140445 w 6053670"/>
              <a:gd name="connsiteY9" fmla="*/ 21641 h 5581866"/>
              <a:gd name="connsiteX10" fmla="*/ 216722 w 6053670"/>
              <a:gd name="connsiteY10" fmla="*/ 32932 h 5581866"/>
              <a:gd name="connsiteX11" fmla="*/ 307527 w 6053670"/>
              <a:gd name="connsiteY11" fmla="*/ 44850 h 5581866"/>
              <a:gd name="connsiteX12" fmla="*/ 415282 w 6053670"/>
              <a:gd name="connsiteY12" fmla="*/ 59121 h 5581866"/>
              <a:gd name="connsiteX13" fmla="*/ 534539 w 6053670"/>
              <a:gd name="connsiteY13" fmla="*/ 74175 h 5581866"/>
              <a:gd name="connsiteX14" fmla="*/ 668931 w 6053670"/>
              <a:gd name="connsiteY14" fmla="*/ 90014 h 5581866"/>
              <a:gd name="connsiteX15" fmla="*/ 815430 w 6053670"/>
              <a:gd name="connsiteY15" fmla="*/ 106794 h 5581866"/>
              <a:gd name="connsiteX16" fmla="*/ 974641 w 6053670"/>
              <a:gd name="connsiteY16" fmla="*/ 123574 h 5581866"/>
              <a:gd name="connsiteX17" fmla="*/ 1144144 w 6053670"/>
              <a:gd name="connsiteY17" fmla="*/ 140667 h 5581866"/>
              <a:gd name="connsiteX18" fmla="*/ 1326965 w 6053670"/>
              <a:gd name="connsiteY18" fmla="*/ 156506 h 5581866"/>
              <a:gd name="connsiteX19" fmla="*/ 1518261 w 6053670"/>
              <a:gd name="connsiteY19" fmla="*/ 171717 h 5581866"/>
              <a:gd name="connsiteX20" fmla="*/ 1720453 w 6053670"/>
              <a:gd name="connsiteY20" fmla="*/ 185518 h 5581866"/>
              <a:gd name="connsiteX21" fmla="*/ 1931121 w 6053670"/>
              <a:gd name="connsiteY21" fmla="*/ 198690 h 5581866"/>
              <a:gd name="connsiteX22" fmla="*/ 2150869 w 6053670"/>
              <a:gd name="connsiteY22" fmla="*/ 211079 h 5581866"/>
              <a:gd name="connsiteX23" fmla="*/ 2263467 w 6053670"/>
              <a:gd name="connsiteY23" fmla="*/ 215470 h 5581866"/>
              <a:gd name="connsiteX24" fmla="*/ 2378487 w 6053670"/>
              <a:gd name="connsiteY24" fmla="*/ 220332 h 5581866"/>
              <a:gd name="connsiteX25" fmla="*/ 2495323 w 6053670"/>
              <a:gd name="connsiteY25" fmla="*/ 224879 h 5581866"/>
              <a:gd name="connsiteX26" fmla="*/ 2612764 w 6053670"/>
              <a:gd name="connsiteY26" fmla="*/ 227859 h 5581866"/>
              <a:gd name="connsiteX27" fmla="*/ 2732627 w 6053670"/>
              <a:gd name="connsiteY27" fmla="*/ 230525 h 5581866"/>
              <a:gd name="connsiteX28" fmla="*/ 2853700 w 6053670"/>
              <a:gd name="connsiteY28" fmla="*/ 233348 h 5581866"/>
              <a:gd name="connsiteX29" fmla="*/ 2977195 w 6053670"/>
              <a:gd name="connsiteY29" fmla="*/ 235229 h 5581866"/>
              <a:gd name="connsiteX30" fmla="*/ 3101900 w 6053670"/>
              <a:gd name="connsiteY30" fmla="*/ 235229 h 5581866"/>
              <a:gd name="connsiteX31" fmla="*/ 3227817 w 6053670"/>
              <a:gd name="connsiteY31" fmla="*/ 236170 h 5581866"/>
              <a:gd name="connsiteX32" fmla="*/ 3354944 w 6053670"/>
              <a:gd name="connsiteY32" fmla="*/ 235229 h 5581866"/>
              <a:gd name="connsiteX33" fmla="*/ 3483887 w 6053670"/>
              <a:gd name="connsiteY33" fmla="*/ 233348 h 5581866"/>
              <a:gd name="connsiteX34" fmla="*/ 3612830 w 6053670"/>
              <a:gd name="connsiteY34" fmla="*/ 231623 h 5581866"/>
              <a:gd name="connsiteX35" fmla="*/ 3743589 w 6053670"/>
              <a:gd name="connsiteY35" fmla="*/ 227859 h 5581866"/>
              <a:gd name="connsiteX36" fmla="*/ 3875559 w 6053670"/>
              <a:gd name="connsiteY36" fmla="*/ 223938 h 5581866"/>
              <a:gd name="connsiteX37" fmla="*/ 4007529 w 6053670"/>
              <a:gd name="connsiteY37" fmla="*/ 219391 h 5581866"/>
              <a:gd name="connsiteX38" fmla="*/ 4140710 w 6053670"/>
              <a:gd name="connsiteY38" fmla="*/ 212961 h 5581866"/>
              <a:gd name="connsiteX39" fmla="*/ 4275102 w 6053670"/>
              <a:gd name="connsiteY39" fmla="*/ 205277 h 5581866"/>
              <a:gd name="connsiteX40" fmla="*/ 4410098 w 6053670"/>
              <a:gd name="connsiteY40" fmla="*/ 197907 h 5581866"/>
              <a:gd name="connsiteX41" fmla="*/ 4545096 w 6053670"/>
              <a:gd name="connsiteY41" fmla="*/ 188498 h 5581866"/>
              <a:gd name="connsiteX42" fmla="*/ 4681909 w 6053670"/>
              <a:gd name="connsiteY42" fmla="*/ 177207 h 5581866"/>
              <a:gd name="connsiteX43" fmla="*/ 4816905 w 6053670"/>
              <a:gd name="connsiteY43" fmla="*/ 165916 h 5581866"/>
              <a:gd name="connsiteX44" fmla="*/ 4954323 w 6053670"/>
              <a:gd name="connsiteY44" fmla="*/ 152899 h 5581866"/>
              <a:gd name="connsiteX45" fmla="*/ 5092347 w 6053670"/>
              <a:gd name="connsiteY45" fmla="*/ 138629 h 5581866"/>
              <a:gd name="connsiteX46" fmla="*/ 5228555 w 6053670"/>
              <a:gd name="connsiteY46" fmla="*/ 123574 h 5581866"/>
              <a:gd name="connsiteX47" fmla="*/ 5366578 w 6053670"/>
              <a:gd name="connsiteY47" fmla="*/ 106010 h 5581866"/>
              <a:gd name="connsiteX48" fmla="*/ 5503997 w 6053670"/>
              <a:gd name="connsiteY48" fmla="*/ 87192 h 5581866"/>
              <a:gd name="connsiteX49" fmla="*/ 5642020 w 6053670"/>
              <a:gd name="connsiteY49" fmla="*/ 68530 h 5581866"/>
              <a:gd name="connsiteX50" fmla="*/ 5779438 w 6053670"/>
              <a:gd name="connsiteY50" fmla="*/ 46733 h 5581866"/>
              <a:gd name="connsiteX51" fmla="*/ 5916251 w 6053670"/>
              <a:gd name="connsiteY51" fmla="*/ 24464 h 5581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5581866">
                <a:moveTo>
                  <a:pt x="6053670" y="1098"/>
                </a:moveTo>
                <a:lnTo>
                  <a:pt x="6053670" y="514028"/>
                </a:lnTo>
                <a:lnTo>
                  <a:pt x="6053670" y="1254558"/>
                </a:lnTo>
                <a:lnTo>
                  <a:pt x="6053670" y="5581866"/>
                </a:lnTo>
                <a:lnTo>
                  <a:pt x="0" y="5581866"/>
                </a:lnTo>
                <a:lnTo>
                  <a:pt x="0" y="1249853"/>
                </a:lnTo>
                <a:lnTo>
                  <a:pt x="0" y="514028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6" name="Freeform 5">
            <a:extLst>
              <a:ext uri="{FF2B5EF4-FFF2-40B4-BE49-F238E27FC236}">
                <a16:creationId xmlns:a16="http://schemas.microsoft.com/office/drawing/2014/main" id="{B5C860C9-D4F9-4350-80DA-0D1CD36C7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E1320D-EA24-4E5A-8F42-8F827329F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442141"/>
            <a:ext cx="5850615" cy="162232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THEORIES POLICIES AND STATISTICS.</a:t>
            </a:r>
          </a:p>
        </p:txBody>
      </p:sp>
      <p:pic>
        <p:nvPicPr>
          <p:cNvPr id="5" name="Content Placeholder 4" descr="Logo, company name&#10;&#10;Description automatically generated">
            <a:extLst>
              <a:ext uri="{FF2B5EF4-FFF2-40B4-BE49-F238E27FC236}">
                <a16:creationId xmlns:a16="http://schemas.microsoft.com/office/drawing/2014/main" id="{2CC39576-3F7F-4FD2-8FA5-6BD0E8265D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5408" y="645106"/>
            <a:ext cx="4747563" cy="5585369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538A90C8-AE0E-4EBA-9AF8-EEDB20602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15916447-E4F8-4CD1-8C8D-2B4F94CA45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1842052"/>
            <a:ext cx="5493121" cy="4388425"/>
          </a:xfrm>
        </p:spPr>
        <p:txBody>
          <a:bodyPr anchor="ctr"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75% of girls &amp; 50% of boys have reported abuse in relationships. </a:t>
            </a:r>
          </a:p>
          <a:p>
            <a:r>
              <a:rPr lang="en-US" sz="2800" dirty="0">
                <a:solidFill>
                  <a:srgbClr val="FFFFFF"/>
                </a:solidFill>
              </a:rPr>
              <a:t>40% of young people are in unhealthy relationships.</a:t>
            </a:r>
          </a:p>
          <a:p>
            <a:pPr marL="0" indent="0">
              <a:buNone/>
            </a:pPr>
            <a:endParaRPr lang="en-GB" sz="2000" b="0" i="0" dirty="0">
              <a:solidFill>
                <a:schemeClr val="tx1"/>
              </a:solidFill>
              <a:effectLst/>
              <a:latin typeface="Open Sans"/>
            </a:endParaRPr>
          </a:p>
          <a:p>
            <a:pPr marL="0" indent="0">
              <a:buNone/>
            </a:pPr>
            <a:r>
              <a:rPr lang="en-GB" sz="2000" b="0" i="0" dirty="0">
                <a:solidFill>
                  <a:schemeClr val="tx1"/>
                </a:solidFill>
                <a:effectLst/>
                <a:latin typeface="Open Sans"/>
              </a:rPr>
              <a:t>(Healthy and unhealthy relationships NSPCC Learning, 2015)</a:t>
            </a:r>
            <a:endParaRPr lang="en-US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0834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319D1-7F57-45B2-BF24-C1E4C8BA0B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44395" y="1277653"/>
            <a:ext cx="3436511" cy="3117366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4400" dirty="0"/>
              <a:t>THANKYOU FOR LISTENING</a:t>
            </a:r>
            <a:r>
              <a:rPr lang="en-GB" sz="4200" dirty="0"/>
              <a:t>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CE4F249-AC71-406E-8410-03E1C8809E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762" y="1113062"/>
            <a:ext cx="6470908" cy="4628759"/>
          </a:xfrm>
          <a:prstGeom prst="rect">
            <a:avLst/>
          </a:prstGeom>
          <a:solidFill>
            <a:srgbClr val="FFFFFE"/>
          </a:solidFill>
          <a:ln w="15875">
            <a:solidFill>
              <a:schemeClr val="tx2">
                <a:lumMod val="75000"/>
              </a:schemeClr>
            </a:solidFill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9860940F-8887-42A2-8F7D-D74AB7CE93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3488" y="1600691"/>
            <a:ext cx="2983692" cy="3653500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9B1257A-0FEB-41DB-A9E0-087234EB993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024" r="-1" b="54798"/>
          <a:stretch/>
        </p:blipFill>
        <p:spPr>
          <a:xfrm>
            <a:off x="4420905" y="2810593"/>
            <a:ext cx="2996039" cy="1233696"/>
          </a:xfrm>
          <a:prstGeom prst="roundRect">
            <a:avLst>
              <a:gd name="adj" fmla="val 1858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37294448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2B1F784-B76B-4E54-BF87-25825F3548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912" r="-1" b="733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3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785499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B6936F-8160-44B4-902C-AAB54E3FD25B}"/>
              </a:ext>
            </a:extLst>
          </p:cNvPr>
          <p:cNvSpPr txBox="1"/>
          <p:nvPr/>
        </p:nvSpPr>
        <p:spPr>
          <a:xfrm>
            <a:off x="4474884" y="506082"/>
            <a:ext cx="270779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600" dirty="0"/>
              <a:t>References</a:t>
            </a:r>
          </a:p>
          <a:p>
            <a:pPr algn="ctr"/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93C5084-0C3D-4FF4-B285-D8200C646B25}"/>
              </a:ext>
            </a:extLst>
          </p:cNvPr>
          <p:cNvSpPr txBox="1"/>
          <p:nvPr/>
        </p:nvSpPr>
        <p:spPr>
          <a:xfrm>
            <a:off x="848139" y="1564429"/>
            <a:ext cx="10522226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solidFill>
                  <a:srgbClr val="000000"/>
                </a:solidFill>
                <a:effectLst/>
                <a:latin typeface="Open Sans"/>
              </a:rPr>
              <a:t>Bing.com,</a:t>
            </a:r>
            <a:r>
              <a:rPr lang="en-GB" sz="2400" dirty="0">
                <a:solidFill>
                  <a:srgbClr val="000000"/>
                </a:solidFill>
                <a:latin typeface="Open Sans"/>
              </a:rPr>
              <a:t>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Open Sans"/>
              </a:rPr>
              <a:t>(2017). </a:t>
            </a:r>
            <a:r>
              <a:rPr lang="en-GB" sz="2400" b="0" i="1" dirty="0">
                <a:solidFill>
                  <a:srgbClr val="000000"/>
                </a:solidFill>
                <a:effectLst/>
                <a:latin typeface="Open Sans"/>
              </a:rPr>
              <a:t>unhealthy relationships - Bing images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Open Sans"/>
              </a:rPr>
              <a:t>. [online] Available at: &lt;https://www.bing.com/images/search?q=unhealthy+relationships&amp;form=HDRSC3&amp;first=1&amp;tsc=ImageBasicHover&gt; [Accessed 18 March 2021].</a:t>
            </a:r>
          </a:p>
          <a:p>
            <a:endParaRPr lang="en-GB" sz="2400" b="0" i="0" dirty="0">
              <a:solidFill>
                <a:srgbClr val="000000"/>
              </a:solidFill>
              <a:effectLst/>
              <a:latin typeface="Open Sans"/>
            </a:endParaRPr>
          </a:p>
          <a:p>
            <a:r>
              <a:rPr lang="en-GB" sz="2400" b="0" i="0" dirty="0">
                <a:solidFill>
                  <a:srgbClr val="000000"/>
                </a:solidFill>
                <a:effectLst/>
                <a:latin typeface="Open Sans"/>
              </a:rPr>
              <a:t>Canadabayheritage.asn.au. 2013. [online] Available at: &lt;https://canadabayheritage.asn.au/wp-content/uploads/2018/08/did-you-know-3.jpg&gt; [Accessed 24 March 2021].</a:t>
            </a:r>
          </a:p>
          <a:p>
            <a:endParaRPr lang="en-GB" sz="2400" dirty="0">
              <a:solidFill>
                <a:srgbClr val="000000"/>
              </a:solidFill>
              <a:latin typeface="Open Sans"/>
            </a:endParaRPr>
          </a:p>
          <a:p>
            <a:endParaRPr lang="en-GB" sz="2400" dirty="0">
              <a:solidFill>
                <a:srgbClr val="000000"/>
              </a:solidFill>
              <a:latin typeface="Open Sans"/>
            </a:endParaRPr>
          </a:p>
          <a:p>
            <a:r>
              <a:rPr lang="en-GB" sz="2400" b="0" i="0" dirty="0">
                <a:solidFill>
                  <a:srgbClr val="000000"/>
                </a:solidFill>
                <a:effectLst/>
                <a:latin typeface="Open Sans"/>
              </a:rPr>
              <a:t>NSPCC Learning</a:t>
            </a:r>
            <a:r>
              <a:rPr lang="en-GB" sz="2400" dirty="0">
                <a:solidFill>
                  <a:srgbClr val="000000"/>
                </a:solidFill>
                <a:latin typeface="Open Sans"/>
              </a:rPr>
              <a:t>, (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Open Sans"/>
              </a:rPr>
              <a:t>2015). </a:t>
            </a:r>
            <a:r>
              <a:rPr lang="en-GB" sz="2400" b="0" i="1" dirty="0">
                <a:solidFill>
                  <a:srgbClr val="000000"/>
                </a:solidFill>
                <a:effectLst/>
                <a:latin typeface="Open Sans"/>
              </a:rPr>
              <a:t>Healthy and unhealthy relationships | NSPCC Learning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Open Sans"/>
              </a:rPr>
              <a:t>. [online] Available at: &lt;https://learning.nspcc.org.uk/safeguarding-child-protection/healthy-and-unhealthy-relationships&gt; [Accessed 21 March 2021]. </a:t>
            </a:r>
          </a:p>
          <a:p>
            <a:endParaRPr lang="en-GB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D5A64A-00A9-4A6D-8D46-2E6AC402CCE8}"/>
              </a:ext>
            </a:extLst>
          </p:cNvPr>
          <p:cNvSpPr txBox="1"/>
          <p:nvPr/>
        </p:nvSpPr>
        <p:spPr>
          <a:xfrm>
            <a:off x="7182678" y="36841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0CFC16-531F-44A9-8E1C-1EC40D7B6255}"/>
              </a:ext>
            </a:extLst>
          </p:cNvPr>
          <p:cNvSpPr txBox="1"/>
          <p:nvPr/>
        </p:nvSpPr>
        <p:spPr>
          <a:xfrm>
            <a:off x="2372139" y="514184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5079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300</TotalTime>
  <Words>250</Words>
  <Application>Microsoft Office PowerPoint</Application>
  <PresentationFormat>Widescreen</PresentationFormat>
  <Paragraphs>25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Century Gothic</vt:lpstr>
      <vt:lpstr>Open Sans</vt:lpstr>
      <vt:lpstr>Wingdings 3</vt:lpstr>
      <vt:lpstr>Ion Boardroom</vt:lpstr>
      <vt:lpstr>Wendy Hughes</vt:lpstr>
      <vt:lpstr>Unhealthy relationships  What do they look like? How can we help?  </vt:lpstr>
      <vt:lpstr>PowerPoint Presentation</vt:lpstr>
      <vt:lpstr>PowerPoint Presentation</vt:lpstr>
      <vt:lpstr>Unhealthy relationships videos.</vt:lpstr>
      <vt:lpstr>Spectrum project &amp; the freedom programme </vt:lpstr>
      <vt:lpstr>THEORIES POLICIES AND STATISTICS.</vt:lpstr>
      <vt:lpstr>THANKYOU FOR LISTENING.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Wendy Hughes</dc:title>
  <dc:creator>wendy hughes</dc:creator>
  <cp:lastModifiedBy>wendy hughes</cp:lastModifiedBy>
  <cp:revision>28</cp:revision>
  <dcterms:created xsi:type="dcterms:W3CDTF">2021-03-04T17:47:12Z</dcterms:created>
  <dcterms:modified xsi:type="dcterms:W3CDTF">2021-03-24T14:43:18Z</dcterms:modified>
</cp:coreProperties>
</file>