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81" r:id="rId12"/>
    <p:sldId id="270" r:id="rId13"/>
    <p:sldId id="271" r:id="rId14"/>
    <p:sldId id="277" r:id="rId15"/>
    <p:sldId id="278" r:id="rId16"/>
    <p:sldId id="265" r:id="rId17"/>
    <p:sldId id="276" r:id="rId18"/>
    <p:sldId id="279" r:id="rId19"/>
    <p:sldId id="268" r:id="rId20"/>
    <p:sldId id="272" r:id="rId21"/>
    <p:sldId id="273" r:id="rId22"/>
    <p:sldId id="274" r:id="rId23"/>
    <p:sldId id="275" r:id="rId24"/>
    <p:sldId id="280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80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59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797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09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649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3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9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474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02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778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0483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881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2361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129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843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4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F018B-26BA-4544-A554-5E27B2216F0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F4FD8CD-D107-4ADC-9B08-D03FD169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492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Critiquing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5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Critiquing the research steps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</a:t>
            </a:r>
            <a:r>
              <a:rPr lang="en-GB" dirty="0"/>
              <a:t>critiquing the steps in the research process a </a:t>
            </a:r>
            <a:r>
              <a:rPr lang="en-GB" dirty="0" smtClean="0"/>
              <a:t>number of </a:t>
            </a:r>
            <a:r>
              <a:rPr lang="en-GB" dirty="0"/>
              <a:t>questions need to be asked.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these </a:t>
            </a:r>
            <a:r>
              <a:rPr lang="en-GB" dirty="0" smtClean="0"/>
              <a:t>questions are </a:t>
            </a:r>
            <a:r>
              <a:rPr lang="en-GB" dirty="0"/>
              <a:t>seeking more than a simple 'yes' or 'no' answer. </a:t>
            </a:r>
            <a:endParaRPr lang="en-GB" dirty="0" smtClean="0"/>
          </a:p>
          <a:p>
            <a:r>
              <a:rPr lang="en-GB" dirty="0" smtClean="0"/>
              <a:t>The questions </a:t>
            </a:r>
            <a:r>
              <a:rPr lang="en-GB" dirty="0"/>
              <a:t>are posed to stimulate the reviewer to </a:t>
            </a:r>
            <a:r>
              <a:rPr lang="en-GB" dirty="0" smtClean="0"/>
              <a:t>consider the </a:t>
            </a:r>
            <a:r>
              <a:rPr lang="en-GB" dirty="0"/>
              <a:t>implications of what the researcher has done. </a:t>
            </a:r>
            <a:endParaRPr lang="en-GB" dirty="0" smtClean="0"/>
          </a:p>
          <a:p>
            <a:r>
              <a:rPr lang="en-GB" dirty="0" smtClean="0"/>
              <a:t>Does the way </a:t>
            </a:r>
            <a:r>
              <a:rPr lang="en-GB" dirty="0"/>
              <a:t>a step has been applied appear to add to the </a:t>
            </a:r>
            <a:r>
              <a:rPr lang="en-GB" dirty="0" smtClean="0"/>
              <a:t>strength of </a:t>
            </a:r>
            <a:r>
              <a:rPr lang="en-GB" dirty="0"/>
              <a:t>the study or does it appear as a possible limitation </a:t>
            </a:r>
            <a:r>
              <a:rPr lang="en-GB" dirty="0" smtClean="0"/>
              <a:t>to implementation </a:t>
            </a:r>
            <a:r>
              <a:rPr lang="en-GB" dirty="0"/>
              <a:t>of the study's findings?</a:t>
            </a:r>
          </a:p>
        </p:txBody>
      </p:sp>
    </p:spTree>
    <p:extLst>
      <p:ext uri="{BB962C8B-B14F-4D97-AF65-F5344CB8AC3E}">
        <p14:creationId xmlns:p14="http://schemas.microsoft.com/office/powerpoint/2010/main" val="1230033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research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</a:t>
            </a:r>
            <a:r>
              <a:rPr lang="en-GB" dirty="0" smtClean="0"/>
              <a:t>paper </a:t>
            </a:r>
            <a:r>
              <a:rPr lang="en-GB" dirty="0"/>
              <a:t>should be well written, </a:t>
            </a:r>
            <a:r>
              <a:rPr lang="en-GB" dirty="0" smtClean="0"/>
              <a:t>grammatically correct</a:t>
            </a:r>
            <a:r>
              <a:rPr lang="en-GB" dirty="0"/>
              <a:t>, concise and well organized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</a:t>
            </a:r>
            <a:r>
              <a:rPr lang="en-GB" dirty="0"/>
              <a:t>use of jargon </a:t>
            </a:r>
            <a:r>
              <a:rPr lang="en-GB" dirty="0" smtClean="0"/>
              <a:t>should be </a:t>
            </a:r>
            <a:r>
              <a:rPr lang="en-GB" dirty="0"/>
              <a:t>avoided where possible.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style should be such that </a:t>
            </a:r>
            <a:r>
              <a:rPr lang="en-GB" dirty="0" smtClean="0"/>
              <a:t>it attracts </a:t>
            </a:r>
            <a:r>
              <a:rPr lang="en-GB" dirty="0"/>
              <a:t>the reader to read on (</a:t>
            </a:r>
            <a:r>
              <a:rPr lang="en-GB" dirty="0" err="1"/>
              <a:t>Polit</a:t>
            </a:r>
            <a:r>
              <a:rPr lang="en-GB" dirty="0"/>
              <a:t> and Beck, 2006).</a:t>
            </a:r>
          </a:p>
        </p:txBody>
      </p:sp>
    </p:spTree>
    <p:extLst>
      <p:ext uri="{BB962C8B-B14F-4D97-AF65-F5344CB8AC3E}">
        <p14:creationId xmlns:p14="http://schemas.microsoft.com/office/powerpoint/2010/main" val="9629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Authors(s)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author(s') qualifications and job title can be a </a:t>
            </a:r>
            <a:r>
              <a:rPr lang="en-GB" dirty="0" smtClean="0"/>
              <a:t>useful indicator </a:t>
            </a:r>
            <a:r>
              <a:rPr lang="en-GB" dirty="0"/>
              <a:t>into the researcher(s') knowledge of the </a:t>
            </a:r>
            <a:r>
              <a:rPr lang="en-GB" dirty="0" smtClean="0"/>
              <a:t>area under </a:t>
            </a:r>
            <a:r>
              <a:rPr lang="en-GB" dirty="0"/>
              <a:t>investigation and ability to ask the </a:t>
            </a:r>
            <a:r>
              <a:rPr lang="en-GB" dirty="0" smtClean="0"/>
              <a:t>appropriate questions </a:t>
            </a:r>
            <a:r>
              <a:rPr lang="en-GB" dirty="0"/>
              <a:t>(</a:t>
            </a:r>
            <a:r>
              <a:rPr lang="en-GB" dirty="0" err="1"/>
              <a:t>Conkin</a:t>
            </a:r>
            <a:r>
              <a:rPr lang="en-GB" dirty="0"/>
              <a:t> </a:t>
            </a:r>
            <a:r>
              <a:rPr lang="en-GB" dirty="0" smtClean="0"/>
              <a:t>and Dale</a:t>
            </a:r>
            <a:r>
              <a:rPr lang="en-GB" dirty="0"/>
              <a:t>, 2005). </a:t>
            </a:r>
            <a:endParaRPr lang="en-GB" dirty="0" smtClean="0"/>
          </a:p>
          <a:p>
            <a:r>
              <a:rPr lang="en-GB" dirty="0" smtClean="0"/>
              <a:t>Conversely </a:t>
            </a:r>
            <a:r>
              <a:rPr lang="en-GB" dirty="0"/>
              <a:t>a </a:t>
            </a:r>
            <a:r>
              <a:rPr lang="en-GB" dirty="0" smtClean="0"/>
              <a:t>research study </a:t>
            </a:r>
            <a:r>
              <a:rPr lang="en-GB" dirty="0"/>
              <a:t>should be evaluated on its own merits and </a:t>
            </a:r>
            <a:r>
              <a:rPr lang="en-GB" dirty="0" smtClean="0"/>
              <a:t>not assumed </a:t>
            </a:r>
            <a:r>
              <a:rPr lang="en-GB" dirty="0"/>
              <a:t>to be valid and reliable simply based on </a:t>
            </a:r>
            <a:r>
              <a:rPr lang="en-GB" dirty="0" smtClean="0"/>
              <a:t>the author(s</a:t>
            </a:r>
            <a:r>
              <a:rPr lang="en-GB" dirty="0"/>
              <a:t>') qualifications.</a:t>
            </a:r>
          </a:p>
        </p:txBody>
      </p:sp>
    </p:spTree>
    <p:extLst>
      <p:ext uri="{BB962C8B-B14F-4D97-AF65-F5344CB8AC3E}">
        <p14:creationId xmlns:p14="http://schemas.microsoft.com/office/powerpoint/2010/main" val="3569930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title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title should be between 10 and 15 words long </a:t>
            </a:r>
            <a:r>
              <a:rPr lang="en-GB" dirty="0" smtClean="0"/>
              <a:t>and should </a:t>
            </a:r>
            <a:r>
              <a:rPr lang="en-GB" dirty="0"/>
              <a:t>clearly identify for the reader the purpose of </a:t>
            </a:r>
            <a:r>
              <a:rPr lang="en-GB" dirty="0" smtClean="0"/>
              <a:t>the study.</a:t>
            </a:r>
          </a:p>
          <a:p>
            <a:r>
              <a:rPr lang="en-GB" dirty="0" smtClean="0"/>
              <a:t>Titles </a:t>
            </a:r>
            <a:r>
              <a:rPr lang="en-GB" dirty="0"/>
              <a:t>that are too long </a:t>
            </a:r>
            <a:r>
              <a:rPr lang="en-GB" dirty="0" smtClean="0"/>
              <a:t>or too </a:t>
            </a:r>
            <a:r>
              <a:rPr lang="en-GB" dirty="0"/>
              <a:t>short can be confusing or misleading (</a:t>
            </a:r>
            <a:r>
              <a:rPr lang="en-GB" dirty="0" err="1"/>
              <a:t>Parahoo</a:t>
            </a:r>
            <a:r>
              <a:rPr lang="en-GB" dirty="0"/>
              <a:t>, 2006).</a:t>
            </a:r>
          </a:p>
        </p:txBody>
      </p:sp>
    </p:spTree>
    <p:extLst>
      <p:ext uri="{BB962C8B-B14F-4D97-AF65-F5344CB8AC3E}">
        <p14:creationId xmlns:p14="http://schemas.microsoft.com/office/powerpoint/2010/main" val="3453584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abstract should provide a succinct overview of </a:t>
            </a:r>
            <a:r>
              <a:rPr lang="en-GB" dirty="0" smtClean="0"/>
              <a:t>the research </a:t>
            </a:r>
            <a:r>
              <a:rPr lang="en-GB" dirty="0"/>
              <a:t>and should include information regarding </a:t>
            </a:r>
            <a:r>
              <a:rPr lang="en-GB" dirty="0" smtClean="0"/>
              <a:t>the purpose </a:t>
            </a:r>
            <a:r>
              <a:rPr lang="en-GB" dirty="0"/>
              <a:t>of the study, method, sample size and </a:t>
            </a:r>
            <a:r>
              <a:rPr lang="en-GB" dirty="0" smtClean="0"/>
              <a:t>selection the </a:t>
            </a:r>
            <a:r>
              <a:rPr lang="en-GB" dirty="0"/>
              <a:t>main findings and conclusions and </a:t>
            </a:r>
            <a:r>
              <a:rPr lang="en-GB" dirty="0" smtClean="0"/>
              <a:t>recommendations (</a:t>
            </a:r>
            <a:r>
              <a:rPr lang="en-GB" dirty="0" err="1" smtClean="0"/>
              <a:t>Conkin</a:t>
            </a:r>
            <a:r>
              <a:rPr lang="en-GB" dirty="0" smtClean="0"/>
              <a:t> </a:t>
            </a:r>
            <a:r>
              <a:rPr lang="en-GB" dirty="0"/>
              <a:t>Dale, 2005</a:t>
            </a:r>
            <a:r>
              <a:rPr lang="en-GB" dirty="0" smtClean="0"/>
              <a:t>).</a:t>
            </a:r>
          </a:p>
          <a:p>
            <a:r>
              <a:rPr lang="en-GB" dirty="0" smtClean="0"/>
              <a:t>From </a:t>
            </a:r>
            <a:r>
              <a:rPr lang="en-GB" dirty="0"/>
              <a:t>the abstract the reader </a:t>
            </a:r>
            <a:r>
              <a:rPr lang="en-GB" dirty="0" smtClean="0"/>
              <a:t>should be </a:t>
            </a:r>
            <a:r>
              <a:rPr lang="en-GB" dirty="0"/>
              <a:t>able to determine if the study is of interest and </a:t>
            </a:r>
            <a:r>
              <a:rPr lang="en-GB" dirty="0" smtClean="0"/>
              <a:t>whether or </a:t>
            </a:r>
            <a:r>
              <a:rPr lang="en-GB" dirty="0"/>
              <a:t>not to continue reading (</a:t>
            </a:r>
            <a:r>
              <a:rPr lang="en-GB" dirty="0" err="1"/>
              <a:t>Parahoo</a:t>
            </a:r>
            <a:r>
              <a:rPr lang="en-GB" dirty="0"/>
              <a:t>, 2006).</a:t>
            </a:r>
          </a:p>
        </p:txBody>
      </p:sp>
    </p:spTree>
    <p:extLst>
      <p:ext uri="{BB962C8B-B14F-4D97-AF65-F5344CB8AC3E}">
        <p14:creationId xmlns:p14="http://schemas.microsoft.com/office/powerpoint/2010/main" val="54100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the study/research problem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research </a:t>
            </a:r>
            <a:r>
              <a:rPr lang="en-GB" dirty="0" smtClean="0"/>
              <a:t>aim is </a:t>
            </a:r>
            <a:r>
              <a:rPr lang="en-GB" dirty="0"/>
              <a:t>often first presented to the reader </a:t>
            </a:r>
            <a:r>
              <a:rPr lang="en-GB" dirty="0" smtClean="0"/>
              <a:t>in the </a:t>
            </a:r>
            <a:r>
              <a:rPr lang="en-GB" dirty="0"/>
              <a:t>introduction to the study (Bassett and Bassett, 2003).</a:t>
            </a:r>
          </a:p>
          <a:p>
            <a:r>
              <a:rPr lang="en-GB" dirty="0"/>
              <a:t>Depending on what is to be investigated some authors </a:t>
            </a:r>
            <a:r>
              <a:rPr lang="en-GB" dirty="0" smtClean="0"/>
              <a:t>will refer </a:t>
            </a:r>
            <a:r>
              <a:rPr lang="en-GB" dirty="0"/>
              <a:t>to it as the purpose of the study. In either case </a:t>
            </a:r>
            <a:r>
              <a:rPr lang="en-GB" dirty="0" smtClean="0"/>
              <a:t>the statement </a:t>
            </a:r>
            <a:r>
              <a:rPr lang="en-GB" dirty="0"/>
              <a:t>should at least broadly indicate to the reader </a:t>
            </a:r>
            <a:r>
              <a:rPr lang="en-GB" dirty="0" smtClean="0"/>
              <a:t>what, is </a:t>
            </a:r>
            <a:r>
              <a:rPr lang="en-GB" dirty="0"/>
              <a:t>to be studied (</a:t>
            </a:r>
            <a:r>
              <a:rPr lang="en-GB" dirty="0" err="1"/>
              <a:t>Polit</a:t>
            </a:r>
            <a:r>
              <a:rPr lang="en-GB" dirty="0"/>
              <a:t> and Beck, 2006). </a:t>
            </a:r>
            <a:endParaRPr lang="en-GB" dirty="0" smtClean="0"/>
          </a:p>
          <a:p>
            <a:r>
              <a:rPr lang="en-GB" dirty="0" smtClean="0"/>
              <a:t>Broad </a:t>
            </a:r>
            <a:r>
              <a:rPr lang="en-GB" dirty="0"/>
              <a:t>problems </a:t>
            </a:r>
            <a:r>
              <a:rPr lang="en-GB" dirty="0" smtClean="0"/>
              <a:t>are often </a:t>
            </a:r>
            <a:r>
              <a:rPr lang="en-GB" dirty="0"/>
              <a:t>multi-faceted and will need to become narrower </a:t>
            </a:r>
            <a:r>
              <a:rPr lang="en-GB" dirty="0" smtClean="0"/>
              <a:t>and more </a:t>
            </a:r>
            <a:r>
              <a:rPr lang="en-GB" dirty="0"/>
              <a:t>focused before they can be researched. In this </a:t>
            </a:r>
            <a:r>
              <a:rPr lang="en-GB" dirty="0" smtClean="0"/>
              <a:t>the literature </a:t>
            </a:r>
            <a:r>
              <a:rPr lang="en-GB" dirty="0"/>
              <a:t>review can play a major role (</a:t>
            </a:r>
            <a:r>
              <a:rPr lang="en-GB" dirty="0" err="1"/>
              <a:t>Parahoo</a:t>
            </a:r>
            <a:r>
              <a:rPr lang="en-GB" dirty="0"/>
              <a:t>, 2006).</a:t>
            </a:r>
          </a:p>
        </p:txBody>
      </p:sp>
    </p:spTree>
    <p:extLst>
      <p:ext uri="{BB962C8B-B14F-4D97-AF65-F5344CB8AC3E}">
        <p14:creationId xmlns:p14="http://schemas.microsoft.com/office/powerpoint/2010/main" val="3568874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Question/Aim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</a:t>
            </a:r>
            <a:r>
              <a:rPr lang="en-GB" dirty="0"/>
              <a:t>the end of the </a:t>
            </a:r>
            <a:r>
              <a:rPr lang="en-GB" dirty="0" smtClean="0"/>
              <a:t>introduction the </a:t>
            </a:r>
            <a:r>
              <a:rPr lang="en-GB" dirty="0"/>
              <a:t>author clearly stated the research</a:t>
            </a:r>
          </a:p>
          <a:p>
            <a:pPr marL="0" indent="0">
              <a:buNone/>
            </a:pPr>
            <a:r>
              <a:rPr lang="en-GB" dirty="0" smtClean="0"/>
              <a:t>  question</a:t>
            </a:r>
            <a:r>
              <a:rPr lang="en-GB" dirty="0"/>
              <a:t>: “What is the essential structure </a:t>
            </a:r>
            <a:r>
              <a:rPr lang="en-GB" dirty="0" smtClean="0"/>
              <a:t>of women’s </a:t>
            </a:r>
            <a:r>
              <a:rPr lang="en-GB" dirty="0"/>
              <a:t>experiences of birth trauma?”</a:t>
            </a:r>
          </a:p>
        </p:txBody>
      </p:sp>
    </p:spTree>
    <p:extLst>
      <p:ext uri="{BB962C8B-B14F-4D97-AF65-F5344CB8AC3E}">
        <p14:creationId xmlns:p14="http://schemas.microsoft.com/office/powerpoint/2010/main" val="3044571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primary purpose of the literature review is to </a:t>
            </a:r>
            <a:r>
              <a:rPr lang="en-GB" dirty="0" smtClean="0"/>
              <a:t>define or </a:t>
            </a:r>
            <a:r>
              <a:rPr lang="en-GB" dirty="0"/>
              <a:t>develop the research question while also </a:t>
            </a:r>
            <a:r>
              <a:rPr lang="en-GB" dirty="0" smtClean="0"/>
              <a:t>identifying an </a:t>
            </a:r>
            <a:r>
              <a:rPr lang="en-GB" dirty="0"/>
              <a:t>appropriate method of data collection (Burns </a:t>
            </a:r>
            <a:r>
              <a:rPr lang="en-GB" dirty="0" smtClean="0"/>
              <a:t>and Grove</a:t>
            </a:r>
            <a:r>
              <a:rPr lang="en-GB" dirty="0"/>
              <a:t>, 1997</a:t>
            </a:r>
            <a:r>
              <a:rPr lang="en-GB" dirty="0" smtClean="0"/>
              <a:t>).</a:t>
            </a:r>
          </a:p>
          <a:p>
            <a:r>
              <a:rPr lang="en-GB" dirty="0" smtClean="0"/>
              <a:t>It </a:t>
            </a:r>
            <a:r>
              <a:rPr lang="en-GB" dirty="0"/>
              <a:t>should also help to identify any gaps </a:t>
            </a:r>
            <a:r>
              <a:rPr lang="en-GB" dirty="0" smtClean="0"/>
              <a:t>in the </a:t>
            </a:r>
            <a:r>
              <a:rPr lang="en-GB" dirty="0"/>
              <a:t>literature relating to the problem and to suggest </a:t>
            </a:r>
            <a:r>
              <a:rPr lang="en-GB" dirty="0" smtClean="0"/>
              <a:t>how those </a:t>
            </a:r>
            <a:r>
              <a:rPr lang="en-GB" dirty="0"/>
              <a:t>gaps might be filled. The literature review </a:t>
            </a:r>
            <a:r>
              <a:rPr lang="en-GB" dirty="0" smtClean="0"/>
              <a:t>should demonstrate </a:t>
            </a:r>
            <a:r>
              <a:rPr lang="en-GB" dirty="0"/>
              <a:t>an appropriate depth and breadth of </a:t>
            </a:r>
            <a:r>
              <a:rPr lang="en-GB" dirty="0" smtClean="0"/>
              <a:t>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846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majority of studies included should be of recent origin and ideally less than five years old. </a:t>
            </a:r>
          </a:p>
          <a:p>
            <a:r>
              <a:rPr lang="en-GB" dirty="0" smtClean="0"/>
              <a:t>However, there may be exceptions to this, for example, in areas where there is a lack of research, or a seminal or all-important piece of work that is still relevant to current practice. </a:t>
            </a:r>
          </a:p>
          <a:p>
            <a:r>
              <a:rPr lang="en-GB" dirty="0" smtClean="0"/>
              <a:t>It is important also that the review should include some historical as well as contemporary material in order to put the subject being studied into context. </a:t>
            </a:r>
          </a:p>
          <a:p>
            <a:r>
              <a:rPr lang="en-GB" dirty="0" smtClean="0"/>
              <a:t>The depth of coverage will depend on the nature of the subject, for example, for a subject with a vast range of literature then the review will need to concentrate on a very specific area.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872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why the author of the research paper chose the literature that they did.</a:t>
            </a:r>
          </a:p>
          <a:p>
            <a:endParaRPr lang="en-GB" dirty="0"/>
          </a:p>
          <a:p>
            <a:r>
              <a:rPr lang="en-GB" dirty="0" smtClean="0"/>
              <a:t>Why was it relevant to be used within this paper?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381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Methodology: research design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Methodology </a:t>
            </a:r>
            <a:r>
              <a:rPr lang="en-GB" dirty="0"/>
              <a:t>refers to the nuts and bolts of how </a:t>
            </a:r>
            <a:r>
              <a:rPr lang="en-GB" dirty="0" smtClean="0"/>
              <a:t>a research </a:t>
            </a:r>
            <a:r>
              <a:rPr lang="en-GB" dirty="0"/>
              <a:t>study is undertaken. </a:t>
            </a:r>
            <a:endParaRPr lang="en-GB" dirty="0" smtClean="0"/>
          </a:p>
          <a:p>
            <a:r>
              <a:rPr lang="en-GB" dirty="0" smtClean="0"/>
              <a:t>There </a:t>
            </a:r>
            <a:r>
              <a:rPr lang="en-GB" dirty="0"/>
              <a:t>are a number </a:t>
            </a:r>
            <a:r>
              <a:rPr lang="en-GB" dirty="0" smtClean="0"/>
              <a:t>of important </a:t>
            </a:r>
            <a:r>
              <a:rPr lang="en-GB" dirty="0"/>
              <a:t>elements that need to be referred to here </a:t>
            </a:r>
            <a:r>
              <a:rPr lang="en-GB" dirty="0" smtClean="0"/>
              <a:t>and the </a:t>
            </a:r>
            <a:r>
              <a:rPr lang="en-GB" dirty="0"/>
              <a:t>first of these is the research design. </a:t>
            </a:r>
            <a:endParaRPr lang="en-GB" dirty="0" smtClean="0"/>
          </a:p>
          <a:p>
            <a:r>
              <a:rPr lang="en-GB" dirty="0" smtClean="0"/>
              <a:t>Is it qualitative or quantitative and how do you know this?</a:t>
            </a:r>
          </a:p>
        </p:txBody>
      </p:sp>
    </p:spTree>
    <p:extLst>
      <p:ext uri="{BB962C8B-B14F-4D97-AF65-F5344CB8AC3E}">
        <p14:creationId xmlns:p14="http://schemas.microsoft.com/office/powerpoint/2010/main" val="4035625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Methodology: data collection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next element to consider after the research </a:t>
            </a:r>
            <a:r>
              <a:rPr lang="en-GB" dirty="0" smtClean="0"/>
              <a:t>design is </a:t>
            </a:r>
            <a:r>
              <a:rPr lang="en-GB" dirty="0"/>
              <a:t>the data collection method. In a </a:t>
            </a:r>
            <a:r>
              <a:rPr lang="en-GB" dirty="0" smtClean="0"/>
              <a:t>qualitative </a:t>
            </a:r>
            <a:r>
              <a:rPr lang="en-GB" dirty="0"/>
              <a:t>study </a:t>
            </a:r>
            <a:r>
              <a:rPr lang="en-GB" dirty="0" smtClean="0"/>
              <a:t>any number </a:t>
            </a:r>
            <a:r>
              <a:rPr lang="en-GB" dirty="0"/>
              <a:t>of strategies can be adopted when collecting </a:t>
            </a:r>
            <a:r>
              <a:rPr lang="en-GB" dirty="0" smtClean="0"/>
              <a:t>data and </a:t>
            </a:r>
            <a:r>
              <a:rPr lang="en-GB" dirty="0"/>
              <a:t>these can include interviews, questionnaires, </a:t>
            </a:r>
            <a:r>
              <a:rPr lang="en-GB" dirty="0" smtClean="0"/>
              <a:t>or </a:t>
            </a:r>
            <a:r>
              <a:rPr lang="en-GB" dirty="0"/>
              <a:t>observational tools. Questionnaires are the </a:t>
            </a:r>
            <a:r>
              <a:rPr lang="en-GB" dirty="0" smtClean="0"/>
              <a:t>most commonly </a:t>
            </a:r>
            <a:r>
              <a:rPr lang="en-GB" dirty="0"/>
              <a:t>used data gathering instruments and </a:t>
            </a:r>
            <a:r>
              <a:rPr lang="en-GB" dirty="0" smtClean="0"/>
              <a:t>consist mainly </a:t>
            </a:r>
            <a:r>
              <a:rPr lang="en-GB" dirty="0"/>
              <a:t>of </a:t>
            </a:r>
            <a:r>
              <a:rPr lang="en-GB" dirty="0" smtClean="0"/>
              <a:t>open questions.</a:t>
            </a:r>
          </a:p>
          <a:p>
            <a:r>
              <a:rPr lang="en-GB" dirty="0"/>
              <a:t>Q</a:t>
            </a:r>
            <a:r>
              <a:rPr lang="en-GB" dirty="0" smtClean="0"/>
              <a:t>uestionnaires </a:t>
            </a:r>
            <a:r>
              <a:rPr lang="en-GB" dirty="0"/>
              <a:t>are administered </a:t>
            </a:r>
            <a:r>
              <a:rPr lang="en-GB" dirty="0" smtClean="0"/>
              <a:t>in a variety of ways and have the </a:t>
            </a:r>
            <a:r>
              <a:rPr lang="en-GB" dirty="0"/>
              <a:t>value of perceived anonymity. </a:t>
            </a:r>
            <a:endParaRPr lang="en-GB" dirty="0" smtClean="0"/>
          </a:p>
          <a:p>
            <a:r>
              <a:rPr lang="en-GB" dirty="0" smtClean="0"/>
              <a:t>Questionnaires </a:t>
            </a:r>
            <a:r>
              <a:rPr lang="en-GB" dirty="0"/>
              <a:t>can also </a:t>
            </a:r>
            <a:r>
              <a:rPr lang="en-GB" dirty="0" smtClean="0"/>
              <a:t>be administered </a:t>
            </a:r>
            <a:r>
              <a:rPr lang="en-GB" dirty="0"/>
              <a:t>in face-to-face interviews or in some </a:t>
            </a:r>
            <a:r>
              <a:rPr lang="en-GB" dirty="0" smtClean="0"/>
              <a:t>instances over </a:t>
            </a:r>
            <a:r>
              <a:rPr lang="en-GB" dirty="0"/>
              <a:t>the telephone (</a:t>
            </a:r>
            <a:r>
              <a:rPr lang="en-GB" dirty="0" err="1"/>
              <a:t>Polit</a:t>
            </a:r>
            <a:r>
              <a:rPr lang="en-GB" dirty="0"/>
              <a:t> and Beck, 2006).</a:t>
            </a:r>
          </a:p>
        </p:txBody>
      </p:sp>
    </p:spTree>
    <p:extLst>
      <p:ext uri="{BB962C8B-B14F-4D97-AF65-F5344CB8AC3E}">
        <p14:creationId xmlns:p14="http://schemas.microsoft.com/office/powerpoint/2010/main" val="1555379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Pilot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establish if the chosen instrument is clear </a:t>
            </a:r>
            <a:r>
              <a:rPr lang="en-GB" dirty="0" smtClean="0"/>
              <a:t>and unambiguous </a:t>
            </a:r>
            <a:r>
              <a:rPr lang="en-GB" dirty="0"/>
              <a:t>and to ensure that the proposed study </a:t>
            </a:r>
            <a:r>
              <a:rPr lang="en-GB" dirty="0" smtClean="0"/>
              <a:t>has been </a:t>
            </a:r>
            <a:r>
              <a:rPr lang="en-GB" dirty="0"/>
              <a:t>conceptually well planned a mini-version of the </a:t>
            </a:r>
            <a:r>
              <a:rPr lang="en-GB" dirty="0" smtClean="0"/>
              <a:t>main study</a:t>
            </a:r>
            <a:r>
              <a:rPr lang="en-GB" dirty="0"/>
              <a:t>, referred to as a pilot study, should be undertaken </a:t>
            </a:r>
            <a:r>
              <a:rPr lang="en-GB" dirty="0" smtClean="0"/>
              <a:t>before the </a:t>
            </a:r>
            <a:r>
              <a:rPr lang="en-GB" dirty="0"/>
              <a:t>main study. </a:t>
            </a:r>
            <a:endParaRPr lang="en-GB" dirty="0" smtClean="0"/>
          </a:p>
          <a:p>
            <a:r>
              <a:rPr lang="en-GB" dirty="0" smtClean="0"/>
              <a:t>Samples </a:t>
            </a:r>
            <a:r>
              <a:rPr lang="en-GB" dirty="0"/>
              <a:t>used in the pilot study are </a:t>
            </a:r>
            <a:r>
              <a:rPr lang="en-GB" dirty="0" smtClean="0"/>
              <a:t>generally omitted </a:t>
            </a:r>
            <a:r>
              <a:rPr lang="en-GB" dirty="0"/>
              <a:t>from the main study. Following the pilot study </a:t>
            </a:r>
            <a:r>
              <a:rPr lang="en-GB" dirty="0" smtClean="0"/>
              <a:t>the researcher </a:t>
            </a:r>
            <a:r>
              <a:rPr lang="en-GB" dirty="0"/>
              <a:t>may adjust definitions, alter the research </a:t>
            </a:r>
            <a:r>
              <a:rPr lang="en-GB" dirty="0" smtClean="0"/>
              <a:t>question, address </a:t>
            </a:r>
            <a:r>
              <a:rPr lang="en-GB" dirty="0"/>
              <a:t>changes to the measuring instrument or even </a:t>
            </a:r>
            <a:r>
              <a:rPr lang="en-GB" dirty="0" smtClean="0"/>
              <a:t>alter the </a:t>
            </a:r>
            <a:r>
              <a:rPr lang="en-GB" dirty="0"/>
              <a:t>sampling strategy.</a:t>
            </a:r>
          </a:p>
        </p:txBody>
      </p:sp>
    </p:spTree>
    <p:extLst>
      <p:ext uri="{BB962C8B-B14F-4D97-AF65-F5344CB8AC3E}">
        <p14:creationId xmlns:p14="http://schemas.microsoft.com/office/powerpoint/2010/main" val="977408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described the research design, the researcher </a:t>
            </a:r>
            <a:r>
              <a:rPr lang="en-GB" dirty="0" smtClean="0"/>
              <a:t>should outline </a:t>
            </a:r>
            <a:r>
              <a:rPr lang="en-GB" dirty="0"/>
              <a:t>in clear, logical steps the process by which the </a:t>
            </a:r>
            <a:r>
              <a:rPr lang="en-GB" dirty="0" smtClean="0"/>
              <a:t>data was </a:t>
            </a:r>
            <a:r>
              <a:rPr lang="en-GB" dirty="0"/>
              <a:t>collected. All steps should be fully described and easy </a:t>
            </a:r>
            <a:r>
              <a:rPr lang="en-GB" dirty="0" smtClean="0"/>
              <a:t>to follow </a:t>
            </a:r>
            <a:r>
              <a:rPr lang="en-GB" dirty="0"/>
              <a:t>(Russell, 2005).</a:t>
            </a:r>
          </a:p>
        </p:txBody>
      </p:sp>
    </p:spTree>
    <p:extLst>
      <p:ext uri="{BB962C8B-B14F-4D97-AF65-F5344CB8AC3E}">
        <p14:creationId xmlns:p14="http://schemas.microsoft.com/office/powerpoint/2010/main" val="2757858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and Setting.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sampling method was chosen for this research?</a:t>
            </a:r>
          </a:p>
          <a:p>
            <a:r>
              <a:rPr lang="en-GB" dirty="0" smtClean="0"/>
              <a:t>Is the sampling method clearly stated?</a:t>
            </a:r>
          </a:p>
          <a:p>
            <a:r>
              <a:rPr lang="en-GB" dirty="0" smtClean="0"/>
              <a:t>Has the method been justified?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approach used to gain access to </a:t>
            </a:r>
            <a:r>
              <a:rPr lang="en-GB" dirty="0" smtClean="0"/>
              <a:t>recruit participants </a:t>
            </a:r>
            <a:r>
              <a:rPr lang="en-GB" dirty="0"/>
              <a:t>was noted.</a:t>
            </a:r>
          </a:p>
        </p:txBody>
      </p:sp>
    </p:spTree>
    <p:extLst>
      <p:ext uri="{BB962C8B-B14F-4D97-AF65-F5344CB8AC3E}">
        <p14:creationId xmlns:p14="http://schemas.microsoft.com/office/powerpoint/2010/main" val="3514165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and results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/>
              <a:t>analysis in </a:t>
            </a:r>
            <a:r>
              <a:rPr lang="en-GB" dirty="0" smtClean="0"/>
              <a:t>qualitative </a:t>
            </a:r>
            <a:r>
              <a:rPr lang="en-GB" dirty="0"/>
              <a:t>research studies is often </a:t>
            </a:r>
            <a:r>
              <a:rPr lang="en-GB" dirty="0" smtClean="0"/>
              <a:t>seen as </a:t>
            </a:r>
            <a:r>
              <a:rPr lang="en-GB" dirty="0"/>
              <a:t>a daunting process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Has any computer software been used to aid analysis?</a:t>
            </a:r>
          </a:p>
          <a:p>
            <a:r>
              <a:rPr lang="en-GB" dirty="0" smtClean="0"/>
              <a:t>If thematic analysis has been used how did they achieve this?</a:t>
            </a:r>
          </a:p>
          <a:p>
            <a:r>
              <a:rPr lang="en-GB" dirty="0" smtClean="0"/>
              <a:t>Are the themes relevant to the research undertaken in the 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333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enhance readability researchers frequently </a:t>
            </a:r>
            <a:r>
              <a:rPr lang="en-GB" dirty="0" smtClean="0"/>
              <a:t>present their </a:t>
            </a:r>
            <a:r>
              <a:rPr lang="en-GB" dirty="0"/>
              <a:t>findings and data analysis section under the </a:t>
            </a:r>
            <a:r>
              <a:rPr lang="en-GB" dirty="0" smtClean="0"/>
              <a:t>headings of </a:t>
            </a:r>
            <a:r>
              <a:rPr lang="en-GB" dirty="0"/>
              <a:t>the research questions (Russell, 2005).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can help </a:t>
            </a:r>
            <a:r>
              <a:rPr lang="en-GB" dirty="0" smtClean="0"/>
              <a:t>the reviewer </a:t>
            </a:r>
            <a:r>
              <a:rPr lang="en-GB" dirty="0"/>
              <a:t>determine if the results that are presented </a:t>
            </a:r>
            <a:r>
              <a:rPr lang="en-GB" dirty="0" smtClean="0"/>
              <a:t>clearly answer </a:t>
            </a:r>
            <a:r>
              <a:rPr lang="en-GB" dirty="0"/>
              <a:t>the research questions. Tables, charts and graphs </a:t>
            </a:r>
            <a:r>
              <a:rPr lang="en-GB" dirty="0" smtClean="0"/>
              <a:t>may be </a:t>
            </a:r>
            <a:r>
              <a:rPr lang="en-GB" dirty="0"/>
              <a:t>used to summarize the results and should be </a:t>
            </a:r>
            <a:r>
              <a:rPr lang="en-GB" dirty="0" smtClean="0"/>
              <a:t>accurate, clearly </a:t>
            </a:r>
            <a:r>
              <a:rPr lang="en-GB" dirty="0"/>
              <a:t>identified and enhance the presentation of </a:t>
            </a:r>
            <a:r>
              <a:rPr lang="en-GB" dirty="0" smtClean="0"/>
              <a:t>results (Russell</a:t>
            </a:r>
            <a:r>
              <a:rPr lang="en-GB" dirty="0"/>
              <a:t>, 2005).</a:t>
            </a:r>
          </a:p>
        </p:txBody>
      </p:sp>
    </p:spTree>
    <p:extLst>
      <p:ext uri="{BB962C8B-B14F-4D97-AF65-F5344CB8AC3E}">
        <p14:creationId xmlns:p14="http://schemas.microsoft.com/office/powerpoint/2010/main" val="472314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 of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themes and types of birth trauma were discussed within the context of previously conducted studies in the published literature. </a:t>
            </a:r>
          </a:p>
          <a:p>
            <a:r>
              <a:rPr lang="en-GB" dirty="0" smtClean="0"/>
              <a:t>The author did not, however, identify any limitations of her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052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Discussion/conclusion/recommendations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discussion of the findings should </a:t>
            </a:r>
            <a:r>
              <a:rPr lang="en-GB" dirty="0" smtClean="0"/>
              <a:t>flow </a:t>
            </a:r>
            <a:r>
              <a:rPr lang="en-GB" dirty="0"/>
              <a:t>logically from </a:t>
            </a:r>
            <a:r>
              <a:rPr lang="en-GB" dirty="0" smtClean="0"/>
              <a:t>the data </a:t>
            </a:r>
            <a:r>
              <a:rPr lang="en-GB" dirty="0"/>
              <a:t>and should be related back to the literature review </a:t>
            </a:r>
            <a:r>
              <a:rPr lang="en-GB" dirty="0" smtClean="0"/>
              <a:t>thus placing </a:t>
            </a:r>
            <a:r>
              <a:rPr lang="en-GB" dirty="0"/>
              <a:t>the study in context (Russell, 2002).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the </a:t>
            </a:r>
            <a:r>
              <a:rPr lang="en-GB" dirty="0" smtClean="0"/>
              <a:t>aim was </a:t>
            </a:r>
            <a:r>
              <a:rPr lang="en-GB" dirty="0"/>
              <a:t>deemed to have been supported by the </a:t>
            </a:r>
            <a:r>
              <a:rPr lang="en-GB" dirty="0" smtClean="0"/>
              <a:t>findings, the </a:t>
            </a:r>
            <a:r>
              <a:rPr lang="en-GB" dirty="0"/>
              <a:t>researcher should develop this in the discussion</a:t>
            </a:r>
          </a:p>
        </p:txBody>
      </p:sp>
    </p:spTree>
    <p:extLst>
      <p:ext uri="{BB962C8B-B14F-4D97-AF65-F5344CB8AC3E}">
        <p14:creationId xmlns:p14="http://schemas.microsoft.com/office/powerpoint/2010/main" val="1108142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significance of the findings should be stated </a:t>
            </a:r>
            <a:r>
              <a:rPr lang="en-GB" dirty="0" smtClean="0"/>
              <a:t>but these </a:t>
            </a:r>
            <a:r>
              <a:rPr lang="en-GB" dirty="0"/>
              <a:t>should be considered within the overall </a:t>
            </a:r>
            <a:r>
              <a:rPr lang="en-GB" dirty="0" smtClean="0"/>
              <a:t>strengths and </a:t>
            </a:r>
            <a:r>
              <a:rPr lang="en-GB" dirty="0"/>
              <a:t>limitations of the study (</a:t>
            </a:r>
            <a:r>
              <a:rPr lang="en-GB" dirty="0" err="1"/>
              <a:t>Polit</a:t>
            </a:r>
            <a:r>
              <a:rPr lang="en-GB" dirty="0"/>
              <a:t> and Beck, 2006). </a:t>
            </a:r>
            <a:endParaRPr lang="en-GB" dirty="0" smtClean="0"/>
          </a:p>
          <a:p>
            <a:r>
              <a:rPr lang="en-GB" dirty="0" smtClean="0"/>
              <a:t>In this section </a:t>
            </a:r>
            <a:r>
              <a:rPr lang="en-GB" dirty="0"/>
              <a:t>some consideration should be given to </a:t>
            </a:r>
            <a:r>
              <a:rPr lang="en-GB" dirty="0" smtClean="0"/>
              <a:t>whether or </a:t>
            </a:r>
            <a:r>
              <a:rPr lang="en-GB" dirty="0"/>
              <a:t>not the findings of the study were generalizable, </a:t>
            </a:r>
            <a:r>
              <a:rPr lang="en-GB" dirty="0" smtClean="0"/>
              <a:t>also referred </a:t>
            </a:r>
            <a:r>
              <a:rPr lang="en-GB" dirty="0"/>
              <a:t>to as external validity. </a:t>
            </a:r>
            <a:endParaRPr lang="en-GB" dirty="0" smtClean="0"/>
          </a:p>
          <a:p>
            <a:r>
              <a:rPr lang="en-GB" dirty="0" smtClean="0"/>
              <a:t>Not </a:t>
            </a:r>
            <a:r>
              <a:rPr lang="en-GB" dirty="0"/>
              <a:t>all studies make a </a:t>
            </a:r>
            <a:r>
              <a:rPr lang="en-GB" dirty="0" smtClean="0"/>
              <a:t>claim to </a:t>
            </a:r>
            <a:r>
              <a:rPr lang="en-GB" dirty="0"/>
              <a:t>generalizability but the researcher should have </a:t>
            </a:r>
            <a:r>
              <a:rPr lang="en-GB" dirty="0" smtClean="0"/>
              <a:t>undertaken an </a:t>
            </a:r>
            <a:r>
              <a:rPr lang="en-GB" dirty="0"/>
              <a:t>assessment of the key factors in the design, sampling </a:t>
            </a:r>
            <a:r>
              <a:rPr lang="en-GB" dirty="0" smtClean="0"/>
              <a:t>and analysis </a:t>
            </a:r>
            <a:r>
              <a:rPr lang="en-GB" dirty="0"/>
              <a:t>of the study to support any such </a:t>
            </a:r>
            <a:r>
              <a:rPr lang="en-GB" dirty="0" smtClean="0"/>
              <a:t>claim. </a:t>
            </a:r>
          </a:p>
        </p:txBody>
      </p:sp>
    </p:spTree>
    <p:extLst>
      <p:ext uri="{BB962C8B-B14F-4D97-AF65-F5344CB8AC3E}">
        <p14:creationId xmlns:p14="http://schemas.microsoft.com/office/powerpoint/2010/main" val="963517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Finally the researcher should have explored the clinical significance and relevance of the study. </a:t>
            </a:r>
          </a:p>
          <a:p>
            <a:r>
              <a:rPr lang="en-GB" dirty="0" smtClean="0"/>
              <a:t>Applying findings in practice should be suggested with caution and will obviously depend on the nature and purpose of the study. </a:t>
            </a:r>
          </a:p>
          <a:p>
            <a:r>
              <a:rPr lang="en-GB" dirty="0" smtClean="0"/>
              <a:t>In addition, the researcher should make relevant and meaningful suggestions for future research in the area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029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research study should conclude with an accurate </a:t>
            </a:r>
            <a:r>
              <a:rPr lang="en-GB" dirty="0" smtClean="0"/>
              <a:t>list of </a:t>
            </a:r>
            <a:r>
              <a:rPr lang="en-GB" dirty="0"/>
              <a:t>all the books; journal articles, reports and other </a:t>
            </a:r>
            <a:r>
              <a:rPr lang="en-GB" dirty="0" smtClean="0"/>
              <a:t>media that </a:t>
            </a:r>
            <a:r>
              <a:rPr lang="en-GB" dirty="0"/>
              <a:t>were referred to in the work (</a:t>
            </a:r>
            <a:r>
              <a:rPr lang="en-GB" dirty="0" err="1"/>
              <a:t>Polit</a:t>
            </a:r>
            <a:r>
              <a:rPr lang="en-GB" dirty="0"/>
              <a:t> and Beck, 2006</a:t>
            </a:r>
            <a:r>
              <a:rPr lang="en-GB" dirty="0" smtClean="0"/>
              <a:t>). </a:t>
            </a:r>
          </a:p>
          <a:p>
            <a:r>
              <a:rPr lang="en-GB" dirty="0" smtClean="0"/>
              <a:t>The </a:t>
            </a:r>
            <a:r>
              <a:rPr lang="en-GB" dirty="0"/>
              <a:t>referenced material is also a useful source of </a:t>
            </a:r>
            <a:r>
              <a:rPr lang="en-GB" dirty="0" smtClean="0"/>
              <a:t>further information </a:t>
            </a:r>
            <a:r>
              <a:rPr lang="en-GB" dirty="0"/>
              <a:t>on the subject being studied.</a:t>
            </a:r>
          </a:p>
        </p:txBody>
      </p:sp>
    </p:spTree>
    <p:extLst>
      <p:ext uri="{BB962C8B-B14F-4D97-AF65-F5344CB8AC3E}">
        <p14:creationId xmlns:p14="http://schemas.microsoft.com/office/powerpoint/2010/main" val="24276775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process of critiquing involves an in-depth </a:t>
            </a:r>
            <a:r>
              <a:rPr lang="en-GB" dirty="0" smtClean="0"/>
              <a:t>examination of </a:t>
            </a:r>
            <a:r>
              <a:rPr lang="en-GB" dirty="0"/>
              <a:t>each stage of the research process. It is not a criticism </a:t>
            </a:r>
            <a:r>
              <a:rPr lang="en-GB" dirty="0" smtClean="0"/>
              <a:t>but rather </a:t>
            </a:r>
            <a:r>
              <a:rPr lang="en-GB" dirty="0"/>
              <a:t>an impersonal scrutiny of a piece of work using </a:t>
            </a:r>
            <a:r>
              <a:rPr lang="en-GB" dirty="0" smtClean="0"/>
              <a:t>a balanced </a:t>
            </a:r>
            <a:r>
              <a:rPr lang="en-GB" dirty="0"/>
              <a:t>and objective approach, the purpose of which is </a:t>
            </a:r>
            <a:r>
              <a:rPr lang="en-GB" dirty="0" smtClean="0"/>
              <a:t>to highlight </a:t>
            </a:r>
            <a:r>
              <a:rPr lang="en-GB" dirty="0"/>
              <a:t>both strengths and weaknesses, in order to </a:t>
            </a:r>
            <a:r>
              <a:rPr lang="en-GB" dirty="0" smtClean="0"/>
              <a:t>identify whether </a:t>
            </a:r>
            <a:r>
              <a:rPr lang="en-GB" dirty="0"/>
              <a:t>a piece of research is trustworthy and unbiased. </a:t>
            </a:r>
            <a:r>
              <a:rPr lang="en-GB" dirty="0" smtClean="0"/>
              <a:t>As nursing </a:t>
            </a:r>
            <a:r>
              <a:rPr lang="en-GB" dirty="0"/>
              <a:t>practice is becoming increasingly more </a:t>
            </a:r>
            <a:r>
              <a:rPr lang="en-GB" dirty="0" smtClean="0"/>
              <a:t>evidenced based</a:t>
            </a:r>
            <a:r>
              <a:rPr lang="en-GB" dirty="0"/>
              <a:t>, it is important that care has its foundations in </a:t>
            </a:r>
            <a:r>
              <a:rPr lang="en-GB" dirty="0" smtClean="0"/>
              <a:t>sound research</a:t>
            </a:r>
            <a:r>
              <a:rPr lang="en-GB" dirty="0"/>
              <a:t>. It is therefore important that all nurses have </a:t>
            </a:r>
            <a:r>
              <a:rPr lang="en-GB" dirty="0" smtClean="0"/>
              <a:t>the ability </a:t>
            </a:r>
            <a:r>
              <a:rPr lang="en-GB" dirty="0"/>
              <a:t>to critically appraise research in order to identify </a:t>
            </a:r>
            <a:r>
              <a:rPr lang="en-GB" dirty="0" smtClean="0"/>
              <a:t>what is </a:t>
            </a:r>
            <a:r>
              <a:rPr lang="en-GB" dirty="0"/>
              <a:t>best practice.</a:t>
            </a:r>
          </a:p>
        </p:txBody>
      </p:sp>
    </p:spTree>
    <p:extLst>
      <p:ext uri="{BB962C8B-B14F-4D97-AF65-F5344CB8AC3E}">
        <p14:creationId xmlns:p14="http://schemas.microsoft.com/office/powerpoint/2010/main" val="2645790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Conkin</a:t>
            </a:r>
            <a:r>
              <a:rPr lang="en-GB" dirty="0"/>
              <a:t> </a:t>
            </a:r>
            <a:r>
              <a:rPr lang="en-GB" dirty="0" smtClean="0"/>
              <a:t>D.J. </a:t>
            </a:r>
            <a:r>
              <a:rPr lang="en-GB" dirty="0"/>
              <a:t>(2005) Critiquing research for use in practice</a:t>
            </a:r>
            <a:r>
              <a:rPr lang="en-GB" dirty="0" smtClean="0"/>
              <a:t>. J </a:t>
            </a:r>
            <a:r>
              <a:rPr lang="en-GB" i="1" dirty="0" err="1"/>
              <a:t>Pediatr</a:t>
            </a:r>
            <a:r>
              <a:rPr lang="en-GB" i="1" dirty="0"/>
              <a:t> </a:t>
            </a:r>
            <a:r>
              <a:rPr lang="en-GB" i="1" dirty="0" smtClean="0"/>
              <a:t>Health Care </a:t>
            </a:r>
            <a:r>
              <a:rPr lang="en-GB" dirty="0"/>
              <a:t>19: </a:t>
            </a:r>
            <a:r>
              <a:rPr lang="en-GB" dirty="0" smtClean="0"/>
              <a:t>183-6</a:t>
            </a:r>
          </a:p>
          <a:p>
            <a:r>
              <a:rPr lang="en-GB" dirty="0" err="1"/>
              <a:t>Parahoo</a:t>
            </a:r>
            <a:r>
              <a:rPr lang="en-GB" dirty="0"/>
              <a:t> K (2006) </a:t>
            </a:r>
            <a:r>
              <a:rPr lang="en-GB" i="1" dirty="0"/>
              <a:t>Nursing Research: Principles, Process and </a:t>
            </a:r>
            <a:r>
              <a:rPr lang="en-GB" i="1" dirty="0" smtClean="0"/>
              <a:t>Issues. </a:t>
            </a:r>
            <a:r>
              <a:rPr lang="en-GB" dirty="0"/>
              <a:t>2nd </a:t>
            </a:r>
            <a:r>
              <a:rPr lang="en-GB" dirty="0" err="1" smtClean="0"/>
              <a:t>edn</a:t>
            </a:r>
            <a:r>
              <a:rPr lang="en-GB" dirty="0" smtClean="0"/>
              <a:t>. Palgrave </a:t>
            </a:r>
            <a:r>
              <a:rPr lang="en-GB" dirty="0"/>
              <a:t>Macmillan. </a:t>
            </a:r>
            <a:r>
              <a:rPr lang="en-GB" dirty="0" err="1" smtClean="0"/>
              <a:t>Houndmills</a:t>
            </a:r>
            <a:r>
              <a:rPr lang="en-GB" dirty="0" smtClean="0"/>
              <a:t>: </a:t>
            </a:r>
            <a:r>
              <a:rPr lang="en-GB" dirty="0"/>
              <a:t>Basingstoke</a:t>
            </a:r>
          </a:p>
          <a:p>
            <a:r>
              <a:rPr lang="en-GB" dirty="0" err="1"/>
              <a:t>Polit</a:t>
            </a:r>
            <a:r>
              <a:rPr lang="en-GB" dirty="0"/>
              <a:t> D. Beck C (2006) </a:t>
            </a:r>
            <a:r>
              <a:rPr lang="en-GB" i="1" dirty="0"/>
              <a:t>Essentials of Nursing Care: Methods, Appraisal </a:t>
            </a:r>
            <a:r>
              <a:rPr lang="en-GB" i="1" dirty="0" smtClean="0"/>
              <a:t>and Utilization</a:t>
            </a:r>
            <a:r>
              <a:rPr lang="en-GB" i="1" dirty="0"/>
              <a:t>. </a:t>
            </a:r>
            <a:r>
              <a:rPr lang="en-GB" dirty="0"/>
              <a:t>6th </a:t>
            </a:r>
            <a:r>
              <a:rPr lang="en-GB" dirty="0" err="1"/>
              <a:t>edn</a:t>
            </a:r>
            <a:r>
              <a:rPr lang="en-GB" dirty="0"/>
              <a:t>. Lippincott Williams and </a:t>
            </a:r>
            <a:r>
              <a:rPr lang="en-GB" dirty="0" smtClean="0"/>
              <a:t>Wilkins: Philadelphia</a:t>
            </a:r>
          </a:p>
          <a:p>
            <a:r>
              <a:rPr lang="en-GB" dirty="0"/>
              <a:t>Russell C (2005) Evaluating quantitative </a:t>
            </a:r>
            <a:r>
              <a:rPr lang="en-GB" dirty="0" smtClean="0"/>
              <a:t>research </a:t>
            </a:r>
            <a:r>
              <a:rPr lang="en-GB" dirty="0"/>
              <a:t>reports. </a:t>
            </a:r>
            <a:r>
              <a:rPr lang="en-GB" i="1" dirty="0" err="1"/>
              <a:t>Nephrol</a:t>
            </a:r>
            <a:r>
              <a:rPr lang="en-GB" i="1" dirty="0"/>
              <a:t> </a:t>
            </a:r>
            <a:r>
              <a:rPr lang="en-GB" i="1" dirty="0" smtClean="0"/>
              <a:t>Nursing Journal </a:t>
            </a:r>
            <a:r>
              <a:rPr lang="en-GB" dirty="0" smtClean="0"/>
              <a:t>32(1</a:t>
            </a:r>
            <a:r>
              <a:rPr lang="en-GB" dirty="0"/>
              <a:t>): 61-4</a:t>
            </a:r>
          </a:p>
        </p:txBody>
      </p:sp>
    </p:spTree>
    <p:extLst>
      <p:ext uri="{BB962C8B-B14F-4D97-AF65-F5344CB8AC3E}">
        <p14:creationId xmlns:p14="http://schemas.microsoft.com/office/powerpoint/2010/main" val="11897881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302</TotalTime>
  <Words>1602</Words>
  <Application>Microsoft Office PowerPoint</Application>
  <PresentationFormat>Widescreen</PresentationFormat>
  <Paragraphs>84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Trebuchet MS</vt:lpstr>
      <vt:lpstr>Wingdings 3</vt:lpstr>
      <vt:lpstr>Facet</vt:lpstr>
      <vt:lpstr>Critiquing</vt:lpstr>
      <vt:lpstr>Critiquing the research steps </vt:lpstr>
      <vt:lpstr>The research paper</vt:lpstr>
      <vt:lpstr>Authors(s)</vt:lpstr>
      <vt:lpstr>Report title </vt:lpstr>
      <vt:lpstr>Abstract </vt:lpstr>
      <vt:lpstr>Purpose of the study/research problem </vt:lpstr>
      <vt:lpstr>Research Question/Aim</vt:lpstr>
      <vt:lpstr>Literature review </vt:lpstr>
      <vt:lpstr>Literature</vt:lpstr>
      <vt:lpstr>PowerPoint Presentation</vt:lpstr>
      <vt:lpstr>Methodology: research design </vt:lpstr>
      <vt:lpstr>Methodology: data collection </vt:lpstr>
      <vt:lpstr>Pilot Study</vt:lpstr>
      <vt:lpstr>PowerPoint Presentation</vt:lpstr>
      <vt:lpstr>Sample and Setting. </vt:lpstr>
      <vt:lpstr>Analysis and results </vt:lpstr>
      <vt:lpstr>PowerPoint Presentation</vt:lpstr>
      <vt:lpstr>Interpretation of findings</vt:lpstr>
      <vt:lpstr>Discussion/conclusion/recommendations </vt:lpstr>
      <vt:lpstr>PowerPoint Presentation</vt:lpstr>
      <vt:lpstr>PowerPoint Presentation</vt:lpstr>
      <vt:lpstr>References 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Critiquing</dc:title>
  <dc:creator>Karen Burton</dc:creator>
  <cp:lastModifiedBy>Karen Burton</cp:lastModifiedBy>
  <cp:revision>3</cp:revision>
  <dcterms:created xsi:type="dcterms:W3CDTF">2018-10-30T09:58:22Z</dcterms:created>
  <dcterms:modified xsi:type="dcterms:W3CDTF">2018-10-30T15:01:22Z</dcterms:modified>
</cp:coreProperties>
</file>