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333" r:id="rId2"/>
    <p:sldId id="334" r:id="rId3"/>
    <p:sldId id="258" r:id="rId4"/>
    <p:sldId id="259" r:id="rId5"/>
    <p:sldId id="260" r:id="rId6"/>
    <p:sldId id="261" r:id="rId7"/>
    <p:sldId id="270" r:id="rId8"/>
    <p:sldId id="27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72" d="100"/>
          <a:sy n="72" d="100"/>
        </p:scale>
        <p:origin x="1218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971AF-5045-4795-BD3D-60655A7256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3300" dirty="0">
                <a:solidFill>
                  <a:prstClr val="black"/>
                </a:solidFill>
              </a:rPr>
              <a:t>UWTSD</a:t>
            </a:r>
            <a:br>
              <a:rPr lang="en-GB" sz="3300" dirty="0">
                <a:solidFill>
                  <a:prstClr val="black"/>
                </a:solidFill>
              </a:rPr>
            </a:br>
            <a:r>
              <a:rPr lang="en-GB" sz="3300" dirty="0">
                <a:solidFill>
                  <a:prstClr val="black"/>
                </a:solidFill>
              </a:rPr>
              <a:t>Cert HE</a:t>
            </a:r>
            <a:br>
              <a:rPr lang="en-GB" sz="3300" dirty="0">
                <a:solidFill>
                  <a:prstClr val="black"/>
                </a:solidFill>
              </a:rPr>
            </a:br>
            <a:r>
              <a:rPr lang="en-GB" sz="3300" dirty="0">
                <a:solidFill>
                  <a:prstClr val="black"/>
                </a:solidFill>
              </a:rPr>
              <a:t>BMSK4004 Problem Solving and Decision Making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FADE37-BA67-4ECE-98C3-EA6B37625AE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Session 2</a:t>
            </a:r>
          </a:p>
          <a:p>
            <a:r>
              <a:rPr lang="en-GB" dirty="0"/>
              <a:t>Generating Solutions and other creative techniques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A52AE2-44DA-472E-8009-20CA337E8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3124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847FA-80C7-4AD4-9A10-FA40E134D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 – what is the problem?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CA599-BF20-40FD-B650-EDA5A44A69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Who owns the problem?</a:t>
            </a:r>
            <a:br>
              <a:rPr lang="en-GB" sz="2400" dirty="0"/>
            </a:br>
            <a:r>
              <a:rPr lang="en-GB" sz="2400" dirty="0"/>
              <a:t>    		The local manager?</a:t>
            </a:r>
            <a:br>
              <a:rPr lang="en-GB" sz="2400" dirty="0"/>
            </a:br>
            <a:r>
              <a:rPr lang="en-GB" sz="2400" dirty="0"/>
              <a:t>		The implicated individuals?</a:t>
            </a:r>
            <a:br>
              <a:rPr lang="en-GB" sz="2400" dirty="0"/>
            </a:br>
            <a:r>
              <a:rPr lang="en-GB" sz="2400" dirty="0"/>
              <a:t>		Or The whole organisation?</a:t>
            </a:r>
          </a:p>
          <a:p>
            <a:r>
              <a:rPr lang="en-GB" sz="2400" dirty="0"/>
              <a:t>Who solves the problem?</a:t>
            </a:r>
            <a:br>
              <a:rPr lang="en-GB" sz="2400" dirty="0"/>
            </a:br>
            <a:r>
              <a:rPr lang="en-GB" sz="2400" dirty="0"/>
              <a:t>		The chief executive?</a:t>
            </a:r>
            <a:br>
              <a:rPr lang="en-GB" sz="2400" dirty="0"/>
            </a:br>
            <a:r>
              <a:rPr lang="en-GB" sz="2400" dirty="0"/>
              <a:t>		The person who caused the problem?</a:t>
            </a:r>
            <a:br>
              <a:rPr lang="en-GB" sz="2400" dirty="0"/>
            </a:br>
            <a:r>
              <a:rPr lang="en-GB" sz="2400" dirty="0"/>
              <a:t>		Anybody who seizes the situation?</a:t>
            </a:r>
            <a:br>
              <a:rPr lang="en-GB" sz="2400" dirty="0"/>
            </a:br>
            <a:r>
              <a:rPr lang="en-GB" sz="2400" dirty="0"/>
              <a:t>		Or Teams?</a:t>
            </a:r>
          </a:p>
          <a:p>
            <a:r>
              <a:rPr lang="en-GB" sz="2400" dirty="0"/>
              <a:t>Defining the problem is the first stage of solving it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33D2C8-3773-4624-AEA4-4D9FC7D0CD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0594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B7160-1AA8-4619-90F1-5CDB06C9C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way of diagnosing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551057-B5CB-4E9A-A44D-C187FC7721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200" dirty="0"/>
              <a:t>Organisations are a “Whole” made of “Parts”;</a:t>
            </a:r>
            <a:br>
              <a:rPr lang="en-GB" sz="2200" dirty="0"/>
            </a:br>
            <a:r>
              <a:rPr lang="en-GB" sz="2200" i="1" dirty="0"/>
              <a:t>inputs, outputs, transformation, activities, processes, relationships</a:t>
            </a:r>
          </a:p>
          <a:p>
            <a:r>
              <a:rPr lang="en-GB" sz="2200" dirty="0"/>
              <a:t>Problems cannot be separated from people</a:t>
            </a:r>
            <a:br>
              <a:rPr lang="en-GB" sz="2200" dirty="0"/>
            </a:br>
            <a:r>
              <a:rPr lang="en-GB" sz="2200" dirty="0"/>
              <a:t>definition of problem varies between different people – we all see the world differently – all a matter of perspective</a:t>
            </a:r>
          </a:p>
          <a:p>
            <a:r>
              <a:rPr lang="en-GB" sz="2200" dirty="0"/>
              <a:t>Build a model of the business like an “engine”; conceptually and sometimes as a picture, see all perspectives</a:t>
            </a:r>
          </a:p>
          <a:p>
            <a:r>
              <a:rPr lang="en-GB" sz="2200" dirty="0"/>
              <a:t>Think of the mission, values, and objectives of the business</a:t>
            </a:r>
          </a:p>
          <a:p>
            <a:r>
              <a:rPr lang="en-GB" sz="2200" dirty="0"/>
              <a:t>Finally address; “what is the problem?”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AD26D0-80D6-4134-AD48-03C7A2EB1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999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B0359-E8CD-411D-9273-9768A2121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Generating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9A24D-F8A3-40BB-8C5C-771B5EC34B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sz="4000" dirty="0"/>
              <a:t>Share the sense of purpose, invest in empowerment, inspire, incentivise creativity, and drive out fear of failure and blame</a:t>
            </a:r>
          </a:p>
          <a:p>
            <a:r>
              <a:rPr lang="en-GB" sz="4000" dirty="0"/>
              <a:t>Solve problems in teams if possible more effective than individuals</a:t>
            </a:r>
          </a:p>
          <a:p>
            <a:r>
              <a:rPr lang="en-GB" sz="4000" dirty="0"/>
              <a:t>Brainstorming</a:t>
            </a:r>
          </a:p>
          <a:p>
            <a:r>
              <a:rPr lang="en-GB" sz="4000" dirty="0" err="1"/>
              <a:t>Synectics</a:t>
            </a:r>
            <a:endParaRPr lang="en-GB" sz="4000" dirty="0"/>
          </a:p>
          <a:p>
            <a:r>
              <a:rPr lang="en-GB" sz="4000" dirty="0"/>
              <a:t>List Attributes</a:t>
            </a:r>
          </a:p>
          <a:p>
            <a:r>
              <a:rPr lang="en-GB" sz="4000" dirty="0"/>
              <a:t>Structure of problem and the relationships between the factors</a:t>
            </a:r>
          </a:p>
          <a:p>
            <a:r>
              <a:rPr lang="en-GB" sz="4000" dirty="0"/>
              <a:t>Challenge assumptions</a:t>
            </a:r>
          </a:p>
          <a:p>
            <a:r>
              <a:rPr lang="en-GB" sz="4000" dirty="0"/>
              <a:t>Ask searching questions</a:t>
            </a:r>
          </a:p>
          <a:p>
            <a:r>
              <a:rPr lang="en-GB" sz="4000" dirty="0"/>
              <a:t>Take a different perspective</a:t>
            </a:r>
          </a:p>
          <a:p>
            <a:r>
              <a:rPr lang="en-GB" sz="4000" dirty="0"/>
              <a:t>Combine the unusual (Forced Relationships)</a:t>
            </a:r>
          </a:p>
          <a:p>
            <a:r>
              <a:rPr lang="en-GB" sz="4000" dirty="0"/>
              <a:t>Adopt, adapt, improve</a:t>
            </a:r>
          </a:p>
          <a:p>
            <a:r>
              <a:rPr lang="en-GB" sz="4000" dirty="0"/>
              <a:t>Change the rules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0B609E-8A54-4D84-9796-60FF1C243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733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98BCD-46AA-48FC-92C0-68B1D6D5F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Brainstorming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58C49-AE7C-4BC8-A664-90FD22C052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Alexander Osborn at Arthur D. Little consultants evolved the technique in the early 1960’s before writing about it in 1963</a:t>
            </a:r>
          </a:p>
          <a:p>
            <a:r>
              <a:rPr lang="en-GB" dirty="0"/>
              <a:t>6-10 people in the team, non-experts are keenly sought</a:t>
            </a:r>
          </a:p>
          <a:p>
            <a:r>
              <a:rPr lang="en-GB" dirty="0"/>
              <a:t>Specific known problem</a:t>
            </a:r>
          </a:p>
          <a:p>
            <a:r>
              <a:rPr lang="en-GB" dirty="0"/>
              <a:t>Sessions last about one hour preferably in the morning</a:t>
            </a:r>
          </a:p>
          <a:p>
            <a:r>
              <a:rPr lang="en-GB" dirty="0"/>
              <a:t>Chairperson “moderates” – encourages quantity of ideas, writes ideas on board</a:t>
            </a:r>
          </a:p>
          <a:p>
            <a:r>
              <a:rPr lang="en-GB" dirty="0"/>
              <a:t>No evaluations</a:t>
            </a:r>
          </a:p>
          <a:p>
            <a:r>
              <a:rPr lang="en-GB" dirty="0"/>
              <a:t>No criticism</a:t>
            </a:r>
          </a:p>
          <a:p>
            <a:r>
              <a:rPr lang="en-GB" dirty="0"/>
              <a:t>As much freewheeling as possible</a:t>
            </a:r>
          </a:p>
          <a:p>
            <a:r>
              <a:rPr lang="en-GB" dirty="0"/>
              <a:t>Combining and improving on each others idea is good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787ECE-B46C-4ADA-9DD2-B2E5660F6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7518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DFAFB-A940-40EE-BB47-1F83FD766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Synectics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E9746-36B3-494E-B001-AABA3B06E3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1800" dirty="0"/>
              <a:t>William J. J. Gordon felt Osborn’s Brainstorming sessions produced solutions too quickly, more perspectives were possible</a:t>
            </a:r>
          </a:p>
          <a:p>
            <a:r>
              <a:rPr lang="en-GB" sz="1800" dirty="0"/>
              <a:t>Like Brain Storming but without constraints and no understanding of the initial problem, as group progresses facts are introduced and finally the problem</a:t>
            </a:r>
          </a:p>
          <a:p>
            <a:r>
              <a:rPr lang="en-GB" sz="1800" dirty="0"/>
              <a:t>Much less commonly used</a:t>
            </a:r>
          </a:p>
          <a:p>
            <a:r>
              <a:rPr lang="en-GB" sz="1800" dirty="0"/>
              <a:t>Believes that group and individual creativity is similar</a:t>
            </a:r>
          </a:p>
          <a:p>
            <a:r>
              <a:rPr lang="en-GB" sz="1800" dirty="0"/>
              <a:t>The emotional, irrational, irrelevant may be useful to stimulate creativity</a:t>
            </a:r>
          </a:p>
          <a:p>
            <a:r>
              <a:rPr lang="en-GB" sz="1800" dirty="0"/>
              <a:t>Participants know what to expect – trained in the approach and creativity</a:t>
            </a:r>
          </a:p>
          <a:p>
            <a:r>
              <a:rPr lang="en-GB" sz="1800" dirty="0" err="1"/>
              <a:t>Particpants</a:t>
            </a:r>
            <a:r>
              <a:rPr lang="en-GB" sz="1800" dirty="0"/>
              <a:t> can be more creative if they know how creativity works</a:t>
            </a:r>
          </a:p>
          <a:p>
            <a:r>
              <a:rPr lang="en-GB" sz="1800" dirty="0"/>
              <a:t>5 principles; deferment of solutions, problem is allowed to be developed and run free, commonplace should be used to launch ideas about the unusual, alternate between involvement and detachment, use metaphor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96CD07-B36E-48A5-99ED-E7DFD7204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9033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D8BF7-E5C7-4FFA-BA96-0A7C944BF5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Attributes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63A21B-3194-4A4F-9BD4-1785B45FEF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Can be used individually or in a group</a:t>
            </a:r>
            <a:br>
              <a:rPr lang="en-GB" sz="2800" dirty="0"/>
            </a:br>
            <a:r>
              <a:rPr lang="en-GB" sz="2800" dirty="0"/>
              <a:t>useful for new product development</a:t>
            </a:r>
          </a:p>
          <a:p>
            <a:r>
              <a:rPr lang="en-GB" sz="2800" dirty="0"/>
              <a:t>2 stage approach</a:t>
            </a:r>
            <a:br>
              <a:rPr lang="en-GB" sz="2800" dirty="0"/>
            </a:br>
            <a:r>
              <a:rPr lang="en-GB" sz="2800" dirty="0"/>
              <a:t>	1. list all attributes</a:t>
            </a:r>
            <a:br>
              <a:rPr lang="en-GB" sz="2800" dirty="0"/>
            </a:br>
            <a:r>
              <a:rPr lang="en-GB" sz="2800" dirty="0"/>
              <a:t>	2. modify to make an improvement</a:t>
            </a:r>
            <a:br>
              <a:rPr lang="en-GB" sz="2800" dirty="0"/>
            </a:br>
            <a:r>
              <a:rPr lang="en-GB" sz="2800" dirty="0"/>
              <a:t>try: ask the following questions; put to other uses?, adapt?, magnify?, minify?, substitute?, rearrange?, reverse?, combine? (Osborne 1963)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C93039-5482-4E8E-AFA7-0247A70ACB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2955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48FB5-87E2-46E2-9EEA-4CB57B2CC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problems - dimensions and their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E6CC2-9650-443D-84C9-28929F9F52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Look at the problem and ask what is the source of the problem supposed to do? – these are the dimensions of the problem</a:t>
            </a:r>
          </a:p>
          <a:p>
            <a:r>
              <a:rPr lang="en-GB" dirty="0"/>
              <a:t>Secondly seek to reorganise these dimensions and their relationships seek to improve, alter, modify, or add new elements….. Find novel combinations </a:t>
            </a:r>
          </a:p>
          <a:p>
            <a:r>
              <a:rPr lang="en-GB" dirty="0"/>
              <a:t>Group or individual use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32BCF0-6AE2-4CD3-8A80-E20A6B817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471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EFD37-DA46-4B08-9A35-B4F8673A9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 Assumptions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048AA-C7DA-41B4-91BA-C6C31DDD2E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 or individuals</a:t>
            </a:r>
          </a:p>
          <a:p>
            <a:r>
              <a:rPr lang="en-GB" dirty="0"/>
              <a:t>Seek to identify the hidden “rules” or “values” behind the problem source</a:t>
            </a:r>
          </a:p>
          <a:p>
            <a:r>
              <a:rPr lang="en-GB" dirty="0"/>
              <a:t>What would happen if these were changed or are they not realistic or credible?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E124DA-2B20-41DD-A4FB-35A7BE6E9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0476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76D6F-2F72-482F-BC26-0DA25C93C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Asking Searching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AE376-0C37-4E65-89C2-62238C8E98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groups, or as individuals, alone or as interview</a:t>
            </a:r>
          </a:p>
          <a:p>
            <a:r>
              <a:rPr lang="en-GB" dirty="0"/>
              <a:t>Ask awkward difficult questions, the “sharp pointy” questions which people find uncomfortable</a:t>
            </a:r>
          </a:p>
          <a:p>
            <a:r>
              <a:rPr lang="en-GB" dirty="0"/>
              <a:t>Avoid the “round reassuring” questions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D2860B-D6DF-4F72-8F89-9496BC6D8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3465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C1125-B4E8-4B99-A6EB-5C5960E14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Perspectives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EA8C3-BD5C-4F82-A4D4-E7B95CE191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Find more points of view, what do many more stakeholders or implicated individuals think or see the problem as?</a:t>
            </a:r>
          </a:p>
          <a:p>
            <a:r>
              <a:rPr lang="en-GB" dirty="0"/>
              <a:t>Do they have any ideas?</a:t>
            </a:r>
          </a:p>
          <a:p>
            <a:r>
              <a:rPr lang="en-GB" dirty="0"/>
              <a:t>Groups, individuals, and as interviews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1E62FD-ADD2-4F79-A17B-8FC968DBC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1700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01DB0-12BD-4F85-B71C-F882922BF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Combining the Unusual, forcing unusual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B56DA-CCFD-49B3-A1C2-9A97D07DCF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the attributes and force unusual relationships</a:t>
            </a:r>
          </a:p>
          <a:p>
            <a:r>
              <a:rPr lang="en-GB" dirty="0"/>
              <a:t>Be imaginative change things</a:t>
            </a:r>
          </a:p>
          <a:p>
            <a:r>
              <a:rPr lang="en-GB" dirty="0"/>
              <a:t>Thoroughly “shake-up” the existing problem</a:t>
            </a:r>
          </a:p>
          <a:p>
            <a:r>
              <a:rPr lang="en-GB" dirty="0"/>
              <a:t>Useful in groups or as individuals to produce bold ideas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661F80-7855-492B-B85B-0EF639455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3621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52307-1FE0-4A9B-BAF0-C2BA55F6D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Adopt, Adapt, Improve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CAAEE-B63A-4194-BB77-F1B130FD9E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normal way of trying to be creative</a:t>
            </a:r>
          </a:p>
          <a:p>
            <a:r>
              <a:rPr lang="en-GB" dirty="0"/>
              <a:t>Can be effective if one can challenge oneself sufficiently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AB9652-93E9-4F04-AA9F-E04A229F5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5751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2683F-847D-4274-840E-850778C8E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the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6CFDC0-A4DF-484C-BF97-033B069314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Challenge the assumptions and policies ask</a:t>
            </a:r>
            <a:br>
              <a:rPr lang="en-GB" dirty="0"/>
            </a:br>
            <a:r>
              <a:rPr lang="en-GB" dirty="0"/>
              <a:t>who?, what?, why?, where?, when?, which?, how?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266917-C314-4E7B-81BD-2BC1561C4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4991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D21CD-4994-45E8-B749-72A8E3136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 and selection of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A2C4D-84D4-4FCF-9EDC-C04DDA3E42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600" dirty="0"/>
              <a:t>Assess each idea performance possibility against a weighted set of criteria – effectiveness, efficiency, equity, will we meet objectives.</a:t>
            </a:r>
          </a:p>
          <a:p>
            <a:r>
              <a:rPr lang="en-GB" sz="2600" dirty="0"/>
              <a:t>Build a business case for the surviving ideas pick the better ones;</a:t>
            </a:r>
          </a:p>
          <a:p>
            <a:r>
              <a:rPr lang="en-GB" sz="2600" dirty="0"/>
              <a:t>Develop the solution and plan through the implications</a:t>
            </a:r>
          </a:p>
          <a:p>
            <a:r>
              <a:rPr lang="en-GB" sz="2600" dirty="0"/>
              <a:t>Test</a:t>
            </a:r>
          </a:p>
          <a:p>
            <a:r>
              <a:rPr lang="en-GB" sz="2600" dirty="0"/>
              <a:t>launch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D1D583-CD47-4FEF-B934-8633FF81D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C6F3C-3D4E-422B-8157-1D7F2277D8F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79539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846</TotalTime>
  <Words>624</Words>
  <Application>Microsoft Office PowerPoint</Application>
  <PresentationFormat>On-screen Show (4:3)</PresentationFormat>
  <Paragraphs>95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Myriad Pro</vt:lpstr>
      <vt:lpstr>Verdana</vt:lpstr>
      <vt:lpstr>20140311PresentationUWTSDTemplate</vt:lpstr>
      <vt:lpstr>UWTSD Cert HE BMSK4004 Problem Solving and Decision Making</vt:lpstr>
      <vt:lpstr>Problem Solving – what is the problem?</vt:lpstr>
      <vt:lpstr>A way of diagnosing</vt:lpstr>
      <vt:lpstr>Generating Solutions</vt:lpstr>
      <vt:lpstr>Brainstorming</vt:lpstr>
      <vt:lpstr>Synectics</vt:lpstr>
      <vt:lpstr>List Attributes</vt:lpstr>
      <vt:lpstr>The problems - dimensions and their relationships</vt:lpstr>
      <vt:lpstr>Challenge Assumptions</vt:lpstr>
      <vt:lpstr>Asking Searching Questions</vt:lpstr>
      <vt:lpstr>Different Perspectives</vt:lpstr>
      <vt:lpstr>Combining the Unusual, forcing unusual relationships</vt:lpstr>
      <vt:lpstr>Adopt, Adapt, Improve</vt:lpstr>
      <vt:lpstr>Change the rules</vt:lpstr>
      <vt:lpstr>Evaluation and selection of solutions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Richard</cp:lastModifiedBy>
  <cp:revision>46</cp:revision>
  <cp:lastPrinted>2018-07-09T15:27:01Z</cp:lastPrinted>
  <dcterms:created xsi:type="dcterms:W3CDTF">2002-10-07T19:43:58Z</dcterms:created>
  <dcterms:modified xsi:type="dcterms:W3CDTF">2018-11-05T19:57:21Z</dcterms:modified>
</cp:coreProperties>
</file>