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C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972" autoAdjust="0"/>
    <p:restoredTop sz="94660"/>
  </p:normalViewPr>
  <p:slideViewPr>
    <p:cSldViewPr snapToGrid="0">
      <p:cViewPr varScale="1">
        <p:scale>
          <a:sx n="91" d="100"/>
          <a:sy n="91" d="100"/>
        </p:scale>
        <p:origin x="525" y="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D0A79-2526-4877-AC2F-D115720DB7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F24E79-4D91-4BB7-BA3D-0EEB8AFD1B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7CFEE-0F17-46F6-9715-376433765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EE1B6-CB10-4CCF-B94E-537F25E65A2F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FD1458-9970-45A7-9254-499329495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A6488-EF1D-447C-B47D-3EF9E1425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2563-A2E3-432B-9684-B1A72DB14B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07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A937E-DA01-40F0-B3CF-730898197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1580BC-8339-46DF-8CF6-48D859FC43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6ADBFA-7EC1-40F1-8658-87834BC53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EE1B6-CB10-4CCF-B94E-537F25E65A2F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9557D8-A13E-4D8C-A352-318322AF70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ABDFBE-ACF1-489D-A8AB-55704D964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2563-A2E3-432B-9684-B1A72DB14B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84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C57C9-A7D6-4C1D-93DF-993756756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D7F5BA-6E00-4EEF-9E04-47E74D93B9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5DC872-11FD-4A33-B0B5-2A94F2802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EE1B6-CB10-4CCF-B94E-537F25E65A2F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CE84AC-7D3B-4928-955B-ADB7534D5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272E7F-0A8D-4CEA-ADAB-B81D5E9C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2563-A2E3-432B-9684-B1A72DB14B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357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9DB84-EC38-4C20-8805-7C57E8546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B899FC-3079-4DC0-BC52-C8657F4C4A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FA7217-B224-4B14-BAF5-B90BDE14CF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29FB8E-67EC-4557-B4C3-0414FEDD6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EE1B6-CB10-4CCF-B94E-537F25E65A2F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A7EFC6-88C1-469C-905C-B844BC33B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BC3C58-0D50-4CE7-87A2-FBFD3732C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2563-A2E3-432B-9684-B1A72DB14B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508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4B851-A94B-4855-8853-938929833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348CE2-F675-4B92-B4B7-86CAF40B7D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D83B74-0679-4716-83DF-D5479B1998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3B66FF-897A-40DC-A368-9CE712CD4C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6CBB13-F504-495A-BFE2-47BC6C862F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6E6EE7-60C7-441B-B3D9-F540AF184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EE1B6-CB10-4CCF-B94E-537F25E65A2F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324DC7-DF93-4101-B316-F6EAF91F3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FAE881-ADE1-4CC1-B4A7-6BE55B30F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2563-A2E3-432B-9684-B1A72DB14B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469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85086-3C04-421F-B11C-89076B57D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584C78-DE02-4E65-BF15-671EACF19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EE1B6-CB10-4CCF-B94E-537F25E65A2F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5305FD-3DF1-4CE6-ADBD-531A3962E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3D20F0-E664-426E-9CD5-C0778DB50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2563-A2E3-432B-9684-B1A72DB14B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36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7A5C56-4682-4F55-9657-14C812F0E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EE1B6-CB10-4CCF-B94E-537F25E65A2F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83C944-4B78-4855-B0D3-63330D09A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8CE91C-F0A2-4C49-80CD-47B1032F7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2563-A2E3-432B-9684-B1A72DB14B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250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B24F2-5700-43A8-AB41-823799F74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23A59-9F65-4838-A8D3-B90B2F1C24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935C67-4D25-46D8-9319-55F93CB4AB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0211B5-CFF3-4251-AAB0-27FD35CA7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EE1B6-CB10-4CCF-B94E-537F25E65A2F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76B00B-24FA-4E40-B5E1-87BBA49AC7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24214D-5A8E-4BF9-B919-2B8AA7161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2563-A2E3-432B-9684-B1A72DB14B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733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F77BA-B177-4FEC-8765-A292CAA60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9A3770-A29D-4ADB-9371-3E4BEC2DFC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E714C6-DDFF-4699-A534-06DED7DD27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4E402E-E661-48CB-B94C-99360BC1E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EE1B6-CB10-4CCF-B94E-537F25E65A2F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15BC65-8E13-4A41-A32C-AB53F5647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543814-0CF1-4337-94C2-1FE704B73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2563-A2E3-432B-9684-B1A72DB14B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221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7A1F99-91EC-4253-B1F4-D1CE86CE5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20109E-88CF-4D3B-89CB-C164A1C492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216619-45F1-498F-981A-596A817C7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EE1B6-CB10-4CCF-B94E-537F25E65A2F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0B2BED-47EF-46C7-AE89-F6627CFB5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E04A08-14EA-4E00-9DCA-739BBE792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2563-A2E3-432B-9684-B1A72DB14B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083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11C103-3601-4E9A-A603-C87C4A4061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F1C82F-5314-4048-8D27-EDD654016C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A3973E-998D-405D-B8F8-B69F284A4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EE1B6-CB10-4CCF-B94E-537F25E65A2F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3F0EA-17BE-46F6-AFDD-3E28D7C00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60A3C7-0627-4FD6-A3AF-FD1E85C4C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82563-A2E3-432B-9684-B1A72DB14B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483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CF6023-4477-4695-B274-88FA56500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E16E6E-E17B-4F8D-9D35-623146C6D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FADD80-B3A6-42A0-B885-E98277995C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EE1B6-CB10-4CCF-B94E-537F25E65A2F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3D79FB-E4ED-4847-ADB4-A9449DBBB6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CE71D-00F7-4D5C-B782-A9BC0EF8F7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682563-A2E3-432B-9684-B1A72DB14B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564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usic notes colourful">
            <a:extLst>
              <a:ext uri="{FF2B5EF4-FFF2-40B4-BE49-F238E27FC236}">
                <a16:creationId xmlns:a16="http://schemas.microsoft.com/office/drawing/2014/main" id="{733E1C21-4964-44C1-BF4C-83F4D12616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42" t="-983" r="542" b="24019"/>
          <a:stretch/>
        </p:blipFill>
        <p:spPr bwMode="auto">
          <a:xfrm rot="16200000">
            <a:off x="3760834" y="2156623"/>
            <a:ext cx="4984643" cy="97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D5633F97-36B7-4339-8A26-14BBD6FB4C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0"/>
            <a:ext cx="2014780" cy="15621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147BE54-84BD-40D6-B261-AFAEE47B2A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9588137" y="5357820"/>
            <a:ext cx="2603863" cy="1500179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9A03023C-B705-414C-96C7-560D8FA0618D}"/>
              </a:ext>
            </a:extLst>
          </p:cNvPr>
          <p:cNvSpPr txBox="1"/>
          <p:nvPr/>
        </p:nvSpPr>
        <p:spPr>
          <a:xfrm>
            <a:off x="55429" y="1869125"/>
            <a:ext cx="35008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- </a:t>
            </a:r>
            <a:r>
              <a:rPr lang="en-GB" sz="1200" b="1" dirty="0"/>
              <a:t>Creative Development </a:t>
            </a:r>
            <a:r>
              <a:rPr lang="en-GB" sz="1200" dirty="0"/>
              <a:t>is the name of the AOLE.</a:t>
            </a:r>
            <a:br>
              <a:rPr lang="en-GB" sz="1200" dirty="0"/>
            </a:br>
            <a:r>
              <a:rPr lang="en-GB" sz="1200" dirty="0"/>
              <a:t>- It focuses on the development of children’s feeling and emotions imaginatively through self expression. Categorised into:</a:t>
            </a:r>
            <a:br>
              <a:rPr lang="en-GB" sz="1200" dirty="0"/>
            </a:br>
            <a:r>
              <a:rPr lang="en-GB" sz="1200" dirty="0"/>
              <a:t>  - Painting               - Poetry </a:t>
            </a:r>
            <a:br>
              <a:rPr lang="en-GB" sz="1200" dirty="0"/>
            </a:br>
            <a:r>
              <a:rPr lang="en-GB" sz="1200" dirty="0"/>
              <a:t>  - Music                   - Dance</a:t>
            </a:r>
            <a:br>
              <a:rPr lang="en-GB" sz="1200" dirty="0"/>
            </a:br>
            <a:r>
              <a:rPr lang="en-GB" sz="1200" dirty="0"/>
              <a:t>  - Model Making    - Role Play </a:t>
            </a:r>
            <a:br>
              <a:rPr lang="en-GB" sz="1200" dirty="0"/>
            </a:br>
            <a:r>
              <a:rPr lang="en-GB" sz="1200" dirty="0"/>
              <a:t>  - Writing and Developing empathy with others.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F32B7EB-7B9E-4F3B-88CD-3799DC600F27}"/>
              </a:ext>
            </a:extLst>
          </p:cNvPr>
          <p:cNvSpPr/>
          <p:nvPr/>
        </p:nvSpPr>
        <p:spPr>
          <a:xfrm>
            <a:off x="513823" y="1395523"/>
            <a:ext cx="215155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CURRENT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37A0F93-9672-4ADA-9377-600815FB71D7}"/>
              </a:ext>
            </a:extLst>
          </p:cNvPr>
          <p:cNvSpPr/>
          <p:nvPr/>
        </p:nvSpPr>
        <p:spPr>
          <a:xfrm>
            <a:off x="-930668" y="-56020"/>
            <a:ext cx="969878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EXPRESSIVE </a:t>
            </a:r>
            <a:br>
              <a:rPr lang="en-US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</a:br>
            <a:r>
              <a:rPr lang="en-US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ARTS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F830230-3D2F-4F5B-A158-ED14647238C6}"/>
              </a:ext>
            </a:extLst>
          </p:cNvPr>
          <p:cNvSpPr/>
          <p:nvPr/>
        </p:nvSpPr>
        <p:spPr>
          <a:xfrm>
            <a:off x="2309052" y="1408439"/>
            <a:ext cx="4577136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BUZZ WORDS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C32DAC3-E926-46D9-86EA-9EC7E59EBA82}"/>
              </a:ext>
            </a:extLst>
          </p:cNvPr>
          <p:cNvSpPr/>
          <p:nvPr/>
        </p:nvSpPr>
        <p:spPr>
          <a:xfrm>
            <a:off x="346032" y="3400907"/>
            <a:ext cx="280878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DONALDSON</a:t>
            </a:r>
            <a:endParaRPr lang="en-US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 DARLING" panose="02000000000000000000" pitchFamily="2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2AE6F3D-ED1A-4428-8C9C-8C9FE20170D7}"/>
              </a:ext>
            </a:extLst>
          </p:cNvPr>
          <p:cNvSpPr txBox="1"/>
          <p:nvPr/>
        </p:nvSpPr>
        <p:spPr>
          <a:xfrm>
            <a:off x="0" y="3860615"/>
            <a:ext cx="3500845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  - Expressive Arts </a:t>
            </a:r>
            <a:br>
              <a:rPr lang="en-GB" sz="1400" dirty="0"/>
            </a:br>
            <a:r>
              <a:rPr lang="en-GB" sz="1400" dirty="0"/>
              <a:t>  - The AOLE is Based on 5 Disciplines:</a:t>
            </a:r>
            <a:br>
              <a:rPr lang="en-GB" sz="1400" dirty="0"/>
            </a:br>
            <a:r>
              <a:rPr lang="en-GB" sz="1400" dirty="0"/>
              <a:t>    - Art                       - Film and Digital Media</a:t>
            </a:r>
            <a:br>
              <a:rPr lang="en-GB" sz="1400" dirty="0"/>
            </a:br>
            <a:r>
              <a:rPr lang="en-GB" sz="1400" dirty="0"/>
              <a:t>    - Dance                  - Music </a:t>
            </a:r>
            <a:br>
              <a:rPr lang="en-GB" sz="1400" dirty="0"/>
            </a:br>
            <a:r>
              <a:rPr lang="en-GB" sz="1400" dirty="0"/>
              <a:t>    - Drama </a:t>
            </a:r>
            <a:r>
              <a:rPr lang="en-GB" sz="1200" dirty="0"/>
              <a:t/>
            </a:r>
            <a:br>
              <a:rPr lang="en-GB" sz="1200" dirty="0"/>
            </a:br>
            <a:r>
              <a:rPr lang="en-GB" sz="1200" dirty="0"/>
              <a:t/>
            </a:r>
            <a:br>
              <a:rPr lang="en-GB" sz="1200" dirty="0"/>
            </a:br>
            <a:endParaRPr lang="en-GB" sz="120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49925A7E-91A4-4DD8-A1A8-BC1D32FB511A}"/>
              </a:ext>
            </a:extLst>
          </p:cNvPr>
          <p:cNvSpPr/>
          <p:nvPr/>
        </p:nvSpPr>
        <p:spPr>
          <a:xfrm>
            <a:off x="2316269" y="3450722"/>
            <a:ext cx="4577136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BUZZ WORDS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8CF4DBC-5A33-4330-AFA1-4B177F1EA0DB}"/>
              </a:ext>
            </a:extLst>
          </p:cNvPr>
          <p:cNvSpPr txBox="1"/>
          <p:nvPr/>
        </p:nvSpPr>
        <p:spPr>
          <a:xfrm>
            <a:off x="3556274" y="1882041"/>
            <a:ext cx="25397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Problem Solving </a:t>
            </a:r>
            <a:br>
              <a:rPr lang="en-GB" dirty="0"/>
            </a:br>
            <a:r>
              <a:rPr lang="en-GB" dirty="0"/>
              <a:t>Exploration </a:t>
            </a:r>
            <a:br>
              <a:rPr lang="en-GB" dirty="0"/>
            </a:br>
            <a:r>
              <a:rPr lang="en-GB" dirty="0"/>
              <a:t>Communication </a:t>
            </a:r>
            <a:br>
              <a:rPr lang="en-GB" dirty="0"/>
            </a:br>
            <a:r>
              <a:rPr lang="en-GB" dirty="0"/>
              <a:t>Child Initiation </a:t>
            </a:r>
            <a:br>
              <a:rPr lang="en-GB" dirty="0"/>
            </a:br>
            <a:r>
              <a:rPr lang="en-GB" dirty="0"/>
              <a:t>Cultural Development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6FDAE79-A9B5-4E90-820E-6A9655702D32}"/>
              </a:ext>
            </a:extLst>
          </p:cNvPr>
          <p:cNvSpPr txBox="1"/>
          <p:nvPr/>
        </p:nvSpPr>
        <p:spPr>
          <a:xfrm>
            <a:off x="3556274" y="3883002"/>
            <a:ext cx="2539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Foster Creativity </a:t>
            </a:r>
            <a:br>
              <a:rPr lang="en-GB" dirty="0"/>
            </a:br>
            <a:r>
              <a:rPr lang="en-GB" dirty="0"/>
              <a:t>Problem Solving </a:t>
            </a:r>
            <a:br>
              <a:rPr lang="en-GB" dirty="0"/>
            </a:br>
            <a:r>
              <a:rPr lang="en-GB" dirty="0"/>
              <a:t>Critical Reflection </a:t>
            </a:r>
            <a:br>
              <a:rPr lang="en-GB" dirty="0"/>
            </a:br>
            <a:r>
              <a:rPr lang="en-GB" dirty="0"/>
              <a:t>Communication 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FDA7A8E-93E0-4244-B17D-C1EF11931588}"/>
              </a:ext>
            </a:extLst>
          </p:cNvPr>
          <p:cNvSpPr/>
          <p:nvPr/>
        </p:nvSpPr>
        <p:spPr>
          <a:xfrm rot="16200000">
            <a:off x="4366670" y="2216085"/>
            <a:ext cx="502413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THE FOUR PURPOSES</a:t>
            </a:r>
            <a:endParaRPr lang="en-US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 DARLING" panose="02000000000000000000" pitchFamily="2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3139454-DC21-4EC3-A828-685C2D5A0E90}"/>
              </a:ext>
            </a:extLst>
          </p:cNvPr>
          <p:cNvSpPr/>
          <p:nvPr/>
        </p:nvSpPr>
        <p:spPr>
          <a:xfrm>
            <a:off x="7491249" y="89913"/>
            <a:ext cx="434125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AMBITIOUS CAPABLE LEARNERS 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99D5BE0-B9DD-4D6B-9F57-298E5072FDF5}"/>
              </a:ext>
            </a:extLst>
          </p:cNvPr>
          <p:cNvSpPr/>
          <p:nvPr/>
        </p:nvSpPr>
        <p:spPr>
          <a:xfrm>
            <a:off x="7845674" y="1125419"/>
            <a:ext cx="351410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ENTERPRISING CREATIVE </a:t>
            </a:r>
            <a:br>
              <a:rPr lang="en-US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</a:br>
            <a:r>
              <a:rPr lang="en-US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CONTRIBUTORS</a:t>
            </a:r>
            <a:r>
              <a:rPr lang="en-US" sz="2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 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30166D20-41B1-4479-B54A-DEA2F810516F}"/>
              </a:ext>
            </a:extLst>
          </p:cNvPr>
          <p:cNvSpPr/>
          <p:nvPr/>
        </p:nvSpPr>
        <p:spPr>
          <a:xfrm>
            <a:off x="7691624" y="2319634"/>
            <a:ext cx="414087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ETHICAL INFORMED CITIZENS </a:t>
            </a:r>
            <a:r>
              <a:rPr lang="en-US" sz="2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 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FED8FFA-D69D-42A2-A749-E77CE0F8B135}"/>
              </a:ext>
            </a:extLst>
          </p:cNvPr>
          <p:cNvSpPr/>
          <p:nvPr/>
        </p:nvSpPr>
        <p:spPr>
          <a:xfrm>
            <a:off x="7376633" y="3856117"/>
            <a:ext cx="477085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HEALTHY CONFIDENT INDIVIDUALS</a:t>
            </a:r>
            <a:r>
              <a:rPr lang="en-US" sz="2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8A34026-AC8D-4215-96A1-7429604575D8}"/>
              </a:ext>
            </a:extLst>
          </p:cNvPr>
          <p:cNvSpPr txBox="1"/>
          <p:nvPr/>
        </p:nvSpPr>
        <p:spPr>
          <a:xfrm>
            <a:off x="7256833" y="498833"/>
            <a:ext cx="46297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 BLANCA" panose="02000000000000000000" pitchFamily="2" charset="0"/>
              </a:rPr>
              <a:t>Donaldson</a:t>
            </a:r>
            <a:r>
              <a:rPr lang="en-GB" sz="1600" dirty="0"/>
              <a:t>: Exploring new challenges, Team-Work </a:t>
            </a:r>
            <a:br>
              <a:rPr lang="en-GB" sz="1600" dirty="0"/>
            </a:br>
            <a:r>
              <a:rPr lang="en-GB" sz="1600" dirty="0">
                <a:latin typeface="AR BLANCA" panose="02000000000000000000" pitchFamily="2" charset="0"/>
              </a:rPr>
              <a:t>Current</a:t>
            </a:r>
            <a:r>
              <a:rPr lang="en-GB" sz="1600" dirty="0"/>
              <a:t>: Focuses again on Team-Work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E854D33-FB9E-421A-9159-9ADC78EB7F7D}"/>
              </a:ext>
            </a:extLst>
          </p:cNvPr>
          <p:cNvSpPr txBox="1"/>
          <p:nvPr/>
        </p:nvSpPr>
        <p:spPr>
          <a:xfrm>
            <a:off x="7346979" y="1792181"/>
            <a:ext cx="46297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 BLANCA" panose="02000000000000000000" pitchFamily="2" charset="0"/>
              </a:rPr>
              <a:t>Donaldson</a:t>
            </a:r>
            <a:r>
              <a:rPr lang="en-GB" sz="1600" dirty="0"/>
              <a:t>: Critical appraisal develops their resilience  </a:t>
            </a:r>
            <a:br>
              <a:rPr lang="en-GB" sz="1600" dirty="0"/>
            </a:br>
            <a:r>
              <a:rPr lang="en-GB" sz="1600" dirty="0">
                <a:latin typeface="AR BLANCA" panose="02000000000000000000" pitchFamily="2" charset="0"/>
              </a:rPr>
              <a:t>Current</a:t>
            </a:r>
            <a:r>
              <a:rPr lang="en-GB" sz="1600" dirty="0"/>
              <a:t>: Does not have any focus around this area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A7BE5C-CE49-4CD1-9FDE-35B53174F991}"/>
              </a:ext>
            </a:extLst>
          </p:cNvPr>
          <p:cNvSpPr txBox="1"/>
          <p:nvPr/>
        </p:nvSpPr>
        <p:spPr>
          <a:xfrm>
            <a:off x="7343772" y="2658130"/>
            <a:ext cx="462979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 BLANCA" panose="02000000000000000000" pitchFamily="2" charset="0"/>
              </a:rPr>
              <a:t>Donaldson</a:t>
            </a:r>
            <a:r>
              <a:rPr lang="en-GB" sz="1600" dirty="0"/>
              <a:t>: Understanding own cultural identity by challenging perceptions  </a:t>
            </a:r>
            <a:br>
              <a:rPr lang="en-GB" sz="1600" dirty="0"/>
            </a:br>
            <a:r>
              <a:rPr lang="en-GB" sz="1600" dirty="0">
                <a:latin typeface="AR BLANCA" panose="02000000000000000000" pitchFamily="2" charset="0"/>
              </a:rPr>
              <a:t>Current</a:t>
            </a:r>
            <a:r>
              <a:rPr lang="en-GB" sz="1600" dirty="0"/>
              <a:t>: Performing movements or patterns including some from traditional welsh dances and from other cultures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84F1287-E4EE-4D52-AC97-4B6CF85BEDF0}"/>
              </a:ext>
            </a:extLst>
          </p:cNvPr>
          <p:cNvSpPr txBox="1"/>
          <p:nvPr/>
        </p:nvSpPr>
        <p:spPr>
          <a:xfrm>
            <a:off x="7491249" y="4236944"/>
            <a:ext cx="46297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AR BLANCA" panose="02000000000000000000" pitchFamily="2" charset="0"/>
              </a:rPr>
              <a:t>Donaldson</a:t>
            </a:r>
            <a:r>
              <a:rPr lang="en-GB" sz="1600" dirty="0"/>
              <a:t>: Learners will be physically, socially and emotionally engaged. </a:t>
            </a:r>
            <a:br>
              <a:rPr lang="en-GB" sz="1600" dirty="0"/>
            </a:br>
            <a:r>
              <a:rPr lang="en-GB" sz="1600" dirty="0">
                <a:latin typeface="AR BLANCA" panose="02000000000000000000" pitchFamily="2" charset="0"/>
              </a:rPr>
              <a:t>Current</a:t>
            </a:r>
            <a:r>
              <a:rPr lang="en-GB" sz="1600" dirty="0"/>
              <a:t>: Does not focus on this area of interest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52" name="Picture 51" descr="A picture containing man, person, wall, indoor&#10;&#10;Description automatically generated">
            <a:extLst>
              <a:ext uri="{FF2B5EF4-FFF2-40B4-BE49-F238E27FC236}">
                <a16:creationId xmlns:a16="http://schemas.microsoft.com/office/drawing/2014/main" id="{B2BAF061-A50A-4862-9870-467917946D5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2" t="16162" r="47972" b="15720"/>
          <a:stretch/>
        </p:blipFill>
        <p:spPr>
          <a:xfrm>
            <a:off x="188903" y="5344940"/>
            <a:ext cx="1026378" cy="1200329"/>
          </a:xfrm>
          <a:prstGeom prst="ellipse">
            <a:avLst/>
          </a:prstGeom>
        </p:spPr>
      </p:pic>
      <p:sp>
        <p:nvSpPr>
          <p:cNvPr id="50" name="Thought Bubble: Cloud 49">
            <a:extLst>
              <a:ext uri="{FF2B5EF4-FFF2-40B4-BE49-F238E27FC236}">
                <a16:creationId xmlns:a16="http://schemas.microsoft.com/office/drawing/2014/main" id="{AB5EAD56-AE46-4C1B-938B-23B12B5AAE29}"/>
              </a:ext>
            </a:extLst>
          </p:cNvPr>
          <p:cNvSpPr/>
          <p:nvPr/>
        </p:nvSpPr>
        <p:spPr>
          <a:xfrm>
            <a:off x="1284896" y="5019403"/>
            <a:ext cx="2968466" cy="1766362"/>
          </a:xfrm>
          <a:prstGeom prst="cloudCallout">
            <a:avLst>
              <a:gd name="adj1" fmla="val -63360"/>
              <a:gd name="adj2" fmla="val 17553"/>
            </a:avLst>
          </a:prstGeom>
          <a:solidFill>
            <a:schemeClr val="accent1">
              <a:lumMod val="60000"/>
              <a:lumOff val="40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Baskerville Old Face" panose="02020602080505020303" pitchFamily="18" charset="0"/>
                <a:cs typeface="Aldhabi" panose="020B0604020202020204" pitchFamily="2" charset="-78"/>
              </a:rPr>
              <a:t>Exploration through and of the Expressive Arts deepens our artistic knowledge and contributors to our understanding of identities, cultures and societies.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F954718-80E1-4D94-8A9C-F8F63B2A40BB}"/>
              </a:ext>
            </a:extLst>
          </p:cNvPr>
          <p:cNvSpPr/>
          <p:nvPr/>
        </p:nvSpPr>
        <p:spPr>
          <a:xfrm>
            <a:off x="4090158" y="5071739"/>
            <a:ext cx="7261465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Linking to the 3 cross-curriculum responsibilities 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E8FCECDF-3352-4793-923A-F6E3F7041910}"/>
              </a:ext>
            </a:extLst>
          </p:cNvPr>
          <p:cNvSpPr txBox="1"/>
          <p:nvPr/>
        </p:nvSpPr>
        <p:spPr>
          <a:xfrm>
            <a:off x="4992212" y="5485969"/>
            <a:ext cx="57737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Literacy – Script Writing </a:t>
            </a:r>
            <a:br>
              <a:rPr lang="en-GB" dirty="0"/>
            </a:br>
            <a:r>
              <a:rPr lang="en-GB" dirty="0"/>
              <a:t>Numeracy – Encounter Numbers Through Music</a:t>
            </a:r>
            <a:br>
              <a:rPr lang="en-GB" dirty="0"/>
            </a:br>
            <a:r>
              <a:rPr lang="en-GB" dirty="0"/>
              <a:t>Digital Competence – Digital Media i.e. Production, Music Tech and Filming</a:t>
            </a:r>
          </a:p>
        </p:txBody>
      </p:sp>
      <p:pic>
        <p:nvPicPr>
          <p:cNvPr id="1028" name="Picture 4" descr="Image result for Paint Splash ">
            <a:extLst>
              <a:ext uri="{FF2B5EF4-FFF2-40B4-BE49-F238E27FC236}">
                <a16:creationId xmlns:a16="http://schemas.microsoft.com/office/drawing/2014/main" id="{AE5C2AB5-8CCD-4BEF-9C2B-C2D5384601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29" t="21527" r="17867" b="18464"/>
          <a:stretch/>
        </p:blipFill>
        <p:spPr bwMode="auto">
          <a:xfrm>
            <a:off x="4695255" y="5547454"/>
            <a:ext cx="261763" cy="25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4" descr="Image result for Paint Splash ">
            <a:extLst>
              <a:ext uri="{FF2B5EF4-FFF2-40B4-BE49-F238E27FC236}">
                <a16:creationId xmlns:a16="http://schemas.microsoft.com/office/drawing/2014/main" id="{E32EA821-7CC6-4E98-AE0F-37EBE52A57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29" t="21527" r="17867" b="18464"/>
          <a:stretch/>
        </p:blipFill>
        <p:spPr bwMode="auto">
          <a:xfrm>
            <a:off x="4695253" y="5832961"/>
            <a:ext cx="261763" cy="25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4" descr="Image result for Paint Splash ">
            <a:extLst>
              <a:ext uri="{FF2B5EF4-FFF2-40B4-BE49-F238E27FC236}">
                <a16:creationId xmlns:a16="http://schemas.microsoft.com/office/drawing/2014/main" id="{5A55EE25-9B37-41CB-9E97-8C1B47D3F4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29" t="21527" r="17867" b="18464"/>
          <a:stretch/>
        </p:blipFill>
        <p:spPr bwMode="auto">
          <a:xfrm>
            <a:off x="4695254" y="6131004"/>
            <a:ext cx="261763" cy="25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Rectangle 60">
            <a:extLst>
              <a:ext uri="{FF2B5EF4-FFF2-40B4-BE49-F238E27FC236}">
                <a16:creationId xmlns:a16="http://schemas.microsoft.com/office/drawing/2014/main" id="{C5893CA1-7FEF-4B84-9E8C-09DC92543F76}"/>
              </a:ext>
            </a:extLst>
          </p:cNvPr>
          <p:cNvSpPr/>
          <p:nvPr/>
        </p:nvSpPr>
        <p:spPr>
          <a:xfrm rot="20456427">
            <a:off x="777165" y="4771175"/>
            <a:ext cx="277992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W</a:t>
            </a:r>
            <a:r>
              <a:rPr lang="en-US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DARLING" panose="02000000000000000000" pitchFamily="2" charset="0"/>
              </a:rPr>
              <a:t>HAT MATTERS?</a:t>
            </a:r>
            <a:endParaRPr lang="en-US" sz="2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 DARLING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161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110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Aldhabi</vt:lpstr>
      <vt:lpstr>AR BLANCA</vt:lpstr>
      <vt:lpstr>AR DARLING</vt:lpstr>
      <vt:lpstr>Arial</vt:lpstr>
      <vt:lpstr>Baskerville Old Face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Ashton</dc:creator>
  <cp:lastModifiedBy>Jayne Morgan</cp:lastModifiedBy>
  <cp:revision>14</cp:revision>
  <dcterms:created xsi:type="dcterms:W3CDTF">2019-09-11T11:00:33Z</dcterms:created>
  <dcterms:modified xsi:type="dcterms:W3CDTF">2019-09-11T15:30:18Z</dcterms:modified>
</cp:coreProperties>
</file>