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7" r:id="rId3"/>
    <p:sldId id="259" r:id="rId4"/>
    <p:sldId id="278" r:id="rId5"/>
    <p:sldId id="279" r:id="rId6"/>
    <p:sldId id="260" r:id="rId7"/>
    <p:sldId id="280" r:id="rId8"/>
    <p:sldId id="281" r:id="rId9"/>
    <p:sldId id="282" r:id="rId10"/>
    <p:sldId id="283" r:id="rId11"/>
    <p:sldId id="268" r:id="rId12"/>
    <p:sldId id="269" r:id="rId13"/>
    <p:sldId id="285" r:id="rId14"/>
    <p:sldId id="273" r:id="rId15"/>
    <p:sldId id="274" r:id="rId16"/>
    <p:sldId id="286"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41" autoAdjust="0"/>
  </p:normalViewPr>
  <p:slideViewPr>
    <p:cSldViewPr>
      <p:cViewPr varScale="1">
        <p:scale>
          <a:sx n="52" d="100"/>
          <a:sy n="52" d="100"/>
        </p:scale>
        <p:origin x="1926"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8C8AA8-07BF-4A25-8094-28363A5B3CEB}" type="doc">
      <dgm:prSet loTypeId="urn:microsoft.com/office/officeart/2011/layout/CircleProcess" loCatId="process" qsTypeId="urn:microsoft.com/office/officeart/2005/8/quickstyle/simple1" qsCatId="simple" csTypeId="urn:microsoft.com/office/officeart/2005/8/colors/colorful3" csCatId="colorful" phldr="1"/>
      <dgm:spPr/>
      <dgm:t>
        <a:bodyPr/>
        <a:lstStyle/>
        <a:p>
          <a:endParaRPr lang="en-US"/>
        </a:p>
      </dgm:t>
    </dgm:pt>
    <dgm:pt modelId="{725A0380-A080-4F4E-947A-6201B082D3CA}">
      <dgm:prSet phldrT="[Text]"/>
      <dgm:spPr/>
      <dgm:t>
        <a:bodyPr/>
        <a:lstStyle/>
        <a:p>
          <a:r>
            <a:rPr lang="en-US" dirty="0"/>
            <a:t>Competitive Rivalry</a:t>
          </a:r>
        </a:p>
      </dgm:t>
    </dgm:pt>
    <dgm:pt modelId="{7A301EC4-0174-4E45-8FB7-02C84F3E3545}" type="parTrans" cxnId="{D733A48B-EF82-48C5-A02B-4F86A05E3275}">
      <dgm:prSet/>
      <dgm:spPr/>
      <dgm:t>
        <a:bodyPr/>
        <a:lstStyle/>
        <a:p>
          <a:endParaRPr lang="en-US"/>
        </a:p>
      </dgm:t>
    </dgm:pt>
    <dgm:pt modelId="{5D05AE7B-3C19-4E43-AE3E-FC4C637DA1DE}" type="sibTrans" cxnId="{D733A48B-EF82-48C5-A02B-4F86A05E3275}">
      <dgm:prSet/>
      <dgm:spPr/>
      <dgm:t>
        <a:bodyPr/>
        <a:lstStyle/>
        <a:p>
          <a:endParaRPr lang="en-US"/>
        </a:p>
      </dgm:t>
    </dgm:pt>
    <dgm:pt modelId="{4CFDBEBF-8DCA-419B-90D7-05EDF4EA8776}">
      <dgm:prSet phldrT="[Text]"/>
      <dgm:spPr/>
      <dgm:t>
        <a:bodyPr/>
        <a:lstStyle/>
        <a:p>
          <a:r>
            <a:rPr lang="en-US" dirty="0"/>
            <a:t>Threat of New Entrants</a:t>
          </a:r>
        </a:p>
      </dgm:t>
    </dgm:pt>
    <dgm:pt modelId="{CD4095FD-3FCF-48C3-8145-CAB5F33F309D}" type="parTrans" cxnId="{4CE605E4-F923-4178-8829-8D3C8FF9FB95}">
      <dgm:prSet/>
      <dgm:spPr/>
      <dgm:t>
        <a:bodyPr/>
        <a:lstStyle/>
        <a:p>
          <a:endParaRPr lang="en-US"/>
        </a:p>
      </dgm:t>
    </dgm:pt>
    <dgm:pt modelId="{20700E5F-81FD-48BC-89D0-CC530B687D1A}" type="sibTrans" cxnId="{4CE605E4-F923-4178-8829-8D3C8FF9FB95}">
      <dgm:prSet/>
      <dgm:spPr/>
      <dgm:t>
        <a:bodyPr/>
        <a:lstStyle/>
        <a:p>
          <a:endParaRPr lang="en-US"/>
        </a:p>
      </dgm:t>
    </dgm:pt>
    <dgm:pt modelId="{2F5EA2C6-35BE-4F9F-BF5A-24E33F45CE87}">
      <dgm:prSet phldrT="[Text]"/>
      <dgm:spPr/>
      <dgm:t>
        <a:bodyPr/>
        <a:lstStyle/>
        <a:p>
          <a:r>
            <a:rPr lang="en-US" dirty="0"/>
            <a:t>Bargaining Power of Suppliers</a:t>
          </a:r>
        </a:p>
      </dgm:t>
    </dgm:pt>
    <dgm:pt modelId="{97D4C644-4E4C-4E6F-A3E4-9EE42F125814}" type="parTrans" cxnId="{DD7A385F-55D7-4E47-A9A0-8AB64DBFEB6B}">
      <dgm:prSet/>
      <dgm:spPr/>
      <dgm:t>
        <a:bodyPr/>
        <a:lstStyle/>
        <a:p>
          <a:endParaRPr lang="en-US"/>
        </a:p>
      </dgm:t>
    </dgm:pt>
    <dgm:pt modelId="{851F8B08-0C8A-4EC0-B36D-6471AAABD4F8}" type="sibTrans" cxnId="{DD7A385F-55D7-4E47-A9A0-8AB64DBFEB6B}">
      <dgm:prSet/>
      <dgm:spPr/>
      <dgm:t>
        <a:bodyPr/>
        <a:lstStyle/>
        <a:p>
          <a:endParaRPr lang="en-US"/>
        </a:p>
      </dgm:t>
    </dgm:pt>
    <dgm:pt modelId="{82C94E1A-0F3A-46DB-AE7A-5937A386A6B4}">
      <dgm:prSet phldrT="[Text]"/>
      <dgm:spPr/>
      <dgm:t>
        <a:bodyPr/>
        <a:lstStyle/>
        <a:p>
          <a:r>
            <a:rPr lang="en-US" dirty="0"/>
            <a:t>Bargaining Power of Buyers</a:t>
          </a:r>
        </a:p>
      </dgm:t>
    </dgm:pt>
    <dgm:pt modelId="{E90297F3-41AF-46D3-97FB-D2E6D368E03D}" type="parTrans" cxnId="{E20293C5-8369-4187-BB67-B4790A6D1754}">
      <dgm:prSet/>
      <dgm:spPr/>
      <dgm:t>
        <a:bodyPr/>
        <a:lstStyle/>
        <a:p>
          <a:endParaRPr lang="en-US"/>
        </a:p>
      </dgm:t>
    </dgm:pt>
    <dgm:pt modelId="{69CCA923-C5FD-42FC-B23C-3B507637DBBD}" type="sibTrans" cxnId="{E20293C5-8369-4187-BB67-B4790A6D1754}">
      <dgm:prSet/>
      <dgm:spPr/>
      <dgm:t>
        <a:bodyPr/>
        <a:lstStyle/>
        <a:p>
          <a:endParaRPr lang="en-US"/>
        </a:p>
      </dgm:t>
    </dgm:pt>
    <dgm:pt modelId="{381B820C-0D74-40D6-A33E-820D0BA62429}">
      <dgm:prSet phldrT="[Text]"/>
      <dgm:spPr/>
      <dgm:t>
        <a:bodyPr/>
        <a:lstStyle/>
        <a:p>
          <a:r>
            <a:rPr lang="en-US" dirty="0"/>
            <a:t>Threat of Substitutes</a:t>
          </a:r>
        </a:p>
      </dgm:t>
    </dgm:pt>
    <dgm:pt modelId="{323802E5-AAF4-4DBF-A8D7-A76880E41706}" type="parTrans" cxnId="{28C0E739-287E-4C2E-85F6-15602F3FC8D5}">
      <dgm:prSet/>
      <dgm:spPr/>
      <dgm:t>
        <a:bodyPr/>
        <a:lstStyle/>
        <a:p>
          <a:endParaRPr lang="en-US"/>
        </a:p>
      </dgm:t>
    </dgm:pt>
    <dgm:pt modelId="{90D9BB90-56E7-40FD-A7AE-158C02AC4F25}" type="sibTrans" cxnId="{28C0E739-287E-4C2E-85F6-15602F3FC8D5}">
      <dgm:prSet/>
      <dgm:spPr/>
      <dgm:t>
        <a:bodyPr/>
        <a:lstStyle/>
        <a:p>
          <a:endParaRPr lang="en-US"/>
        </a:p>
      </dgm:t>
    </dgm:pt>
    <dgm:pt modelId="{9A6E03D7-541A-4331-A2B7-856239C9CD9B}" type="pres">
      <dgm:prSet presAssocID="{AA8C8AA8-07BF-4A25-8094-28363A5B3CEB}" presName="Name0" presStyleCnt="0">
        <dgm:presLayoutVars>
          <dgm:chMax val="11"/>
          <dgm:chPref val="11"/>
          <dgm:dir/>
          <dgm:resizeHandles/>
        </dgm:presLayoutVars>
      </dgm:prSet>
      <dgm:spPr/>
    </dgm:pt>
    <dgm:pt modelId="{D73F99A9-3B25-4500-AFA8-8C1194BF65A5}" type="pres">
      <dgm:prSet presAssocID="{381B820C-0D74-40D6-A33E-820D0BA62429}" presName="Accent5" presStyleCnt="0"/>
      <dgm:spPr/>
    </dgm:pt>
    <dgm:pt modelId="{9753A107-AABF-4E37-B818-15FD795FAC14}" type="pres">
      <dgm:prSet presAssocID="{381B820C-0D74-40D6-A33E-820D0BA62429}" presName="Accent" presStyleLbl="node1" presStyleIdx="0" presStyleCnt="5"/>
      <dgm:spPr/>
    </dgm:pt>
    <dgm:pt modelId="{DFBF7EE3-A157-4A19-B171-BCFB41600E0F}" type="pres">
      <dgm:prSet presAssocID="{381B820C-0D74-40D6-A33E-820D0BA62429}" presName="ParentBackground5" presStyleCnt="0"/>
      <dgm:spPr/>
    </dgm:pt>
    <dgm:pt modelId="{5D1DF8BC-5B2B-4895-B5CE-4993A2BB6BCD}" type="pres">
      <dgm:prSet presAssocID="{381B820C-0D74-40D6-A33E-820D0BA62429}" presName="ParentBackground" presStyleLbl="fgAcc1" presStyleIdx="0" presStyleCnt="5"/>
      <dgm:spPr/>
    </dgm:pt>
    <dgm:pt modelId="{5099DEFA-2ADF-4525-8D6D-BFF48ED56390}" type="pres">
      <dgm:prSet presAssocID="{381B820C-0D74-40D6-A33E-820D0BA62429}" presName="Parent5" presStyleLbl="revTx" presStyleIdx="0" presStyleCnt="0">
        <dgm:presLayoutVars>
          <dgm:chMax val="1"/>
          <dgm:chPref val="1"/>
          <dgm:bulletEnabled val="1"/>
        </dgm:presLayoutVars>
      </dgm:prSet>
      <dgm:spPr/>
    </dgm:pt>
    <dgm:pt modelId="{3B731FD5-2B62-4118-9F76-007D9BCD6D2A}" type="pres">
      <dgm:prSet presAssocID="{82C94E1A-0F3A-46DB-AE7A-5937A386A6B4}" presName="Accent4" presStyleCnt="0"/>
      <dgm:spPr/>
    </dgm:pt>
    <dgm:pt modelId="{8E1C877F-D0E6-421B-9E6A-A5B469E9EE93}" type="pres">
      <dgm:prSet presAssocID="{82C94E1A-0F3A-46DB-AE7A-5937A386A6B4}" presName="Accent" presStyleLbl="node1" presStyleIdx="1" presStyleCnt="5"/>
      <dgm:spPr/>
    </dgm:pt>
    <dgm:pt modelId="{5C8FF898-BFA0-4123-8E28-CEC2ECE816F1}" type="pres">
      <dgm:prSet presAssocID="{82C94E1A-0F3A-46DB-AE7A-5937A386A6B4}" presName="ParentBackground4" presStyleCnt="0"/>
      <dgm:spPr/>
    </dgm:pt>
    <dgm:pt modelId="{4032FB0F-1490-4F00-871D-7FB04CF288E6}" type="pres">
      <dgm:prSet presAssocID="{82C94E1A-0F3A-46DB-AE7A-5937A386A6B4}" presName="ParentBackground" presStyleLbl="fgAcc1" presStyleIdx="1" presStyleCnt="5"/>
      <dgm:spPr/>
    </dgm:pt>
    <dgm:pt modelId="{0743C0EA-5241-4314-B621-7893955B79F2}" type="pres">
      <dgm:prSet presAssocID="{82C94E1A-0F3A-46DB-AE7A-5937A386A6B4}" presName="Parent4" presStyleLbl="revTx" presStyleIdx="0" presStyleCnt="0">
        <dgm:presLayoutVars>
          <dgm:chMax val="1"/>
          <dgm:chPref val="1"/>
          <dgm:bulletEnabled val="1"/>
        </dgm:presLayoutVars>
      </dgm:prSet>
      <dgm:spPr/>
    </dgm:pt>
    <dgm:pt modelId="{311037BB-2461-4BF1-B238-D4CE1176A561}" type="pres">
      <dgm:prSet presAssocID="{2F5EA2C6-35BE-4F9F-BF5A-24E33F45CE87}" presName="Accent3" presStyleCnt="0"/>
      <dgm:spPr/>
    </dgm:pt>
    <dgm:pt modelId="{7208CB6B-CF06-40D2-80E4-5A85B5EA962F}" type="pres">
      <dgm:prSet presAssocID="{2F5EA2C6-35BE-4F9F-BF5A-24E33F45CE87}" presName="Accent" presStyleLbl="node1" presStyleIdx="2" presStyleCnt="5"/>
      <dgm:spPr/>
    </dgm:pt>
    <dgm:pt modelId="{D13BAA36-097E-4076-AF83-CAE1E95AC21E}" type="pres">
      <dgm:prSet presAssocID="{2F5EA2C6-35BE-4F9F-BF5A-24E33F45CE87}" presName="ParentBackground3" presStyleCnt="0"/>
      <dgm:spPr/>
    </dgm:pt>
    <dgm:pt modelId="{9540DD4B-309B-4B27-8BB4-BA96E3E798B5}" type="pres">
      <dgm:prSet presAssocID="{2F5EA2C6-35BE-4F9F-BF5A-24E33F45CE87}" presName="ParentBackground" presStyleLbl="fgAcc1" presStyleIdx="2" presStyleCnt="5"/>
      <dgm:spPr/>
    </dgm:pt>
    <dgm:pt modelId="{D43E5F41-8187-43A9-8BC4-826596A648A6}" type="pres">
      <dgm:prSet presAssocID="{2F5EA2C6-35BE-4F9F-BF5A-24E33F45CE87}" presName="Parent3" presStyleLbl="revTx" presStyleIdx="0" presStyleCnt="0">
        <dgm:presLayoutVars>
          <dgm:chMax val="1"/>
          <dgm:chPref val="1"/>
          <dgm:bulletEnabled val="1"/>
        </dgm:presLayoutVars>
      </dgm:prSet>
      <dgm:spPr/>
    </dgm:pt>
    <dgm:pt modelId="{42518170-CD71-49F3-A0CA-EE52C81B0E8E}" type="pres">
      <dgm:prSet presAssocID="{4CFDBEBF-8DCA-419B-90D7-05EDF4EA8776}" presName="Accent2" presStyleCnt="0"/>
      <dgm:spPr/>
    </dgm:pt>
    <dgm:pt modelId="{B8B36463-F7D8-4652-9E89-304DFE0945E3}" type="pres">
      <dgm:prSet presAssocID="{4CFDBEBF-8DCA-419B-90D7-05EDF4EA8776}" presName="Accent" presStyleLbl="node1" presStyleIdx="3" presStyleCnt="5"/>
      <dgm:spPr/>
    </dgm:pt>
    <dgm:pt modelId="{C3D49C4D-C2A1-44F1-A3CE-E88D5B84525D}" type="pres">
      <dgm:prSet presAssocID="{4CFDBEBF-8DCA-419B-90D7-05EDF4EA8776}" presName="ParentBackground2" presStyleCnt="0"/>
      <dgm:spPr/>
    </dgm:pt>
    <dgm:pt modelId="{510260ED-8BAB-4CF7-94CC-7C98F27A3F58}" type="pres">
      <dgm:prSet presAssocID="{4CFDBEBF-8DCA-419B-90D7-05EDF4EA8776}" presName="ParentBackground" presStyleLbl="fgAcc1" presStyleIdx="3" presStyleCnt="5"/>
      <dgm:spPr/>
    </dgm:pt>
    <dgm:pt modelId="{96DB502E-514C-49E9-ABC8-676D9475C747}" type="pres">
      <dgm:prSet presAssocID="{4CFDBEBF-8DCA-419B-90D7-05EDF4EA8776}" presName="Parent2" presStyleLbl="revTx" presStyleIdx="0" presStyleCnt="0">
        <dgm:presLayoutVars>
          <dgm:chMax val="1"/>
          <dgm:chPref val="1"/>
          <dgm:bulletEnabled val="1"/>
        </dgm:presLayoutVars>
      </dgm:prSet>
      <dgm:spPr/>
    </dgm:pt>
    <dgm:pt modelId="{1C19ADEA-F184-4CAE-904C-B54106415A41}" type="pres">
      <dgm:prSet presAssocID="{725A0380-A080-4F4E-947A-6201B082D3CA}" presName="Accent1" presStyleCnt="0"/>
      <dgm:spPr/>
    </dgm:pt>
    <dgm:pt modelId="{813E23B8-8255-4709-A620-8A133E4E88F5}" type="pres">
      <dgm:prSet presAssocID="{725A0380-A080-4F4E-947A-6201B082D3CA}" presName="Accent" presStyleLbl="node1" presStyleIdx="4" presStyleCnt="5"/>
      <dgm:spPr/>
    </dgm:pt>
    <dgm:pt modelId="{3FDEDA56-CDFB-41A7-9D0E-F26231C2A46A}" type="pres">
      <dgm:prSet presAssocID="{725A0380-A080-4F4E-947A-6201B082D3CA}" presName="ParentBackground1" presStyleCnt="0"/>
      <dgm:spPr/>
    </dgm:pt>
    <dgm:pt modelId="{FA285929-D851-4CA1-9512-790620C50CF5}" type="pres">
      <dgm:prSet presAssocID="{725A0380-A080-4F4E-947A-6201B082D3CA}" presName="ParentBackground" presStyleLbl="fgAcc1" presStyleIdx="4" presStyleCnt="5"/>
      <dgm:spPr/>
    </dgm:pt>
    <dgm:pt modelId="{0A657639-F535-4192-81BC-581BD9B8DAA6}" type="pres">
      <dgm:prSet presAssocID="{725A0380-A080-4F4E-947A-6201B082D3CA}" presName="Parent1" presStyleLbl="revTx" presStyleIdx="0" presStyleCnt="0">
        <dgm:presLayoutVars>
          <dgm:chMax val="1"/>
          <dgm:chPref val="1"/>
          <dgm:bulletEnabled val="1"/>
        </dgm:presLayoutVars>
      </dgm:prSet>
      <dgm:spPr/>
    </dgm:pt>
  </dgm:ptLst>
  <dgm:cxnLst>
    <dgm:cxn modelId="{1DF93D03-E775-40E7-BC4A-1381C6A20D90}" type="presOf" srcId="{725A0380-A080-4F4E-947A-6201B082D3CA}" destId="{FA285929-D851-4CA1-9512-790620C50CF5}" srcOrd="0" destOrd="0" presId="urn:microsoft.com/office/officeart/2011/layout/CircleProcess"/>
    <dgm:cxn modelId="{09A68E0A-6124-411B-98EA-08C6CFA6FBDE}" type="presOf" srcId="{2F5EA2C6-35BE-4F9F-BF5A-24E33F45CE87}" destId="{9540DD4B-309B-4B27-8BB4-BA96E3E798B5}" srcOrd="0" destOrd="0" presId="urn:microsoft.com/office/officeart/2011/layout/CircleProcess"/>
    <dgm:cxn modelId="{51B9ED17-8FDC-4A49-AAAD-193D516630D1}" type="presOf" srcId="{381B820C-0D74-40D6-A33E-820D0BA62429}" destId="{5D1DF8BC-5B2B-4895-B5CE-4993A2BB6BCD}" srcOrd="0" destOrd="0" presId="urn:microsoft.com/office/officeart/2011/layout/CircleProcess"/>
    <dgm:cxn modelId="{28C0E739-287E-4C2E-85F6-15602F3FC8D5}" srcId="{AA8C8AA8-07BF-4A25-8094-28363A5B3CEB}" destId="{381B820C-0D74-40D6-A33E-820D0BA62429}" srcOrd="4" destOrd="0" parTransId="{323802E5-AAF4-4DBF-A8D7-A76880E41706}" sibTransId="{90D9BB90-56E7-40FD-A7AE-158C02AC4F25}"/>
    <dgm:cxn modelId="{A78F8345-EEAD-493F-87F5-245466A8DF7C}" type="presOf" srcId="{82C94E1A-0F3A-46DB-AE7A-5937A386A6B4}" destId="{0743C0EA-5241-4314-B621-7893955B79F2}" srcOrd="1" destOrd="0" presId="urn:microsoft.com/office/officeart/2011/layout/CircleProcess"/>
    <dgm:cxn modelId="{3C04CF53-98FC-494D-9483-11C58C2D7685}" type="presOf" srcId="{82C94E1A-0F3A-46DB-AE7A-5937A386A6B4}" destId="{4032FB0F-1490-4F00-871D-7FB04CF288E6}" srcOrd="0" destOrd="0" presId="urn:microsoft.com/office/officeart/2011/layout/CircleProcess"/>
    <dgm:cxn modelId="{DD7A385F-55D7-4E47-A9A0-8AB64DBFEB6B}" srcId="{AA8C8AA8-07BF-4A25-8094-28363A5B3CEB}" destId="{2F5EA2C6-35BE-4F9F-BF5A-24E33F45CE87}" srcOrd="2" destOrd="0" parTransId="{97D4C644-4E4C-4E6F-A3E4-9EE42F125814}" sibTransId="{851F8B08-0C8A-4EC0-B36D-6471AAABD4F8}"/>
    <dgm:cxn modelId="{EE463E89-B769-4614-A03D-059FA6AB1C5D}" type="presOf" srcId="{4CFDBEBF-8DCA-419B-90D7-05EDF4EA8776}" destId="{510260ED-8BAB-4CF7-94CC-7C98F27A3F58}" srcOrd="0" destOrd="0" presId="urn:microsoft.com/office/officeart/2011/layout/CircleProcess"/>
    <dgm:cxn modelId="{D733A48B-EF82-48C5-A02B-4F86A05E3275}" srcId="{AA8C8AA8-07BF-4A25-8094-28363A5B3CEB}" destId="{725A0380-A080-4F4E-947A-6201B082D3CA}" srcOrd="0" destOrd="0" parTransId="{7A301EC4-0174-4E45-8FB7-02C84F3E3545}" sibTransId="{5D05AE7B-3C19-4E43-AE3E-FC4C637DA1DE}"/>
    <dgm:cxn modelId="{5B7B8A9B-4201-4339-8F5A-B1F6118B6037}" type="presOf" srcId="{381B820C-0D74-40D6-A33E-820D0BA62429}" destId="{5099DEFA-2ADF-4525-8D6D-BFF48ED56390}" srcOrd="1" destOrd="0" presId="urn:microsoft.com/office/officeart/2011/layout/CircleProcess"/>
    <dgm:cxn modelId="{6368E4A6-9146-426E-8B04-2A86FD23F1A7}" type="presOf" srcId="{2F5EA2C6-35BE-4F9F-BF5A-24E33F45CE87}" destId="{D43E5F41-8187-43A9-8BC4-826596A648A6}" srcOrd="1" destOrd="0" presId="urn:microsoft.com/office/officeart/2011/layout/CircleProcess"/>
    <dgm:cxn modelId="{E20293C5-8369-4187-BB67-B4790A6D1754}" srcId="{AA8C8AA8-07BF-4A25-8094-28363A5B3CEB}" destId="{82C94E1A-0F3A-46DB-AE7A-5937A386A6B4}" srcOrd="3" destOrd="0" parTransId="{E90297F3-41AF-46D3-97FB-D2E6D368E03D}" sibTransId="{69CCA923-C5FD-42FC-B23C-3B507637DBBD}"/>
    <dgm:cxn modelId="{CD3B19DC-B4E2-4F59-94DF-94B544CD2C9E}" type="presOf" srcId="{725A0380-A080-4F4E-947A-6201B082D3CA}" destId="{0A657639-F535-4192-81BC-581BD9B8DAA6}" srcOrd="1" destOrd="0" presId="urn:microsoft.com/office/officeart/2011/layout/CircleProcess"/>
    <dgm:cxn modelId="{6EE930E0-48CD-4268-ACDA-752F9965907E}" type="presOf" srcId="{AA8C8AA8-07BF-4A25-8094-28363A5B3CEB}" destId="{9A6E03D7-541A-4331-A2B7-856239C9CD9B}" srcOrd="0" destOrd="0" presId="urn:microsoft.com/office/officeart/2011/layout/CircleProcess"/>
    <dgm:cxn modelId="{4CE605E4-F923-4178-8829-8D3C8FF9FB95}" srcId="{AA8C8AA8-07BF-4A25-8094-28363A5B3CEB}" destId="{4CFDBEBF-8DCA-419B-90D7-05EDF4EA8776}" srcOrd="1" destOrd="0" parTransId="{CD4095FD-3FCF-48C3-8145-CAB5F33F309D}" sibTransId="{20700E5F-81FD-48BC-89D0-CC530B687D1A}"/>
    <dgm:cxn modelId="{3D1CC2F3-5974-4398-B51A-A00BB8582F67}" type="presOf" srcId="{4CFDBEBF-8DCA-419B-90D7-05EDF4EA8776}" destId="{96DB502E-514C-49E9-ABC8-676D9475C747}" srcOrd="1" destOrd="0" presId="urn:microsoft.com/office/officeart/2011/layout/CircleProcess"/>
    <dgm:cxn modelId="{EF83ABB5-ABD8-4D8E-89AE-F31F20DCCB7D}" type="presParOf" srcId="{9A6E03D7-541A-4331-A2B7-856239C9CD9B}" destId="{D73F99A9-3B25-4500-AFA8-8C1194BF65A5}" srcOrd="0" destOrd="0" presId="urn:microsoft.com/office/officeart/2011/layout/CircleProcess"/>
    <dgm:cxn modelId="{464552AA-E2CE-4922-8ED6-F2550662FA30}" type="presParOf" srcId="{D73F99A9-3B25-4500-AFA8-8C1194BF65A5}" destId="{9753A107-AABF-4E37-B818-15FD795FAC14}" srcOrd="0" destOrd="0" presId="urn:microsoft.com/office/officeart/2011/layout/CircleProcess"/>
    <dgm:cxn modelId="{B748B65B-B58C-4D1C-9914-9C785093372D}" type="presParOf" srcId="{9A6E03D7-541A-4331-A2B7-856239C9CD9B}" destId="{DFBF7EE3-A157-4A19-B171-BCFB41600E0F}" srcOrd="1" destOrd="0" presId="urn:microsoft.com/office/officeart/2011/layout/CircleProcess"/>
    <dgm:cxn modelId="{AC873B62-4541-48BF-9A62-E25536A1B9E4}" type="presParOf" srcId="{DFBF7EE3-A157-4A19-B171-BCFB41600E0F}" destId="{5D1DF8BC-5B2B-4895-B5CE-4993A2BB6BCD}" srcOrd="0" destOrd="0" presId="urn:microsoft.com/office/officeart/2011/layout/CircleProcess"/>
    <dgm:cxn modelId="{2BE2D5AA-C495-40AC-9E3C-BE21EB75FD19}" type="presParOf" srcId="{9A6E03D7-541A-4331-A2B7-856239C9CD9B}" destId="{5099DEFA-2ADF-4525-8D6D-BFF48ED56390}" srcOrd="2" destOrd="0" presId="urn:microsoft.com/office/officeart/2011/layout/CircleProcess"/>
    <dgm:cxn modelId="{E6F149F8-6412-4CD6-91F3-46C8FFC8A456}" type="presParOf" srcId="{9A6E03D7-541A-4331-A2B7-856239C9CD9B}" destId="{3B731FD5-2B62-4118-9F76-007D9BCD6D2A}" srcOrd="3" destOrd="0" presId="urn:microsoft.com/office/officeart/2011/layout/CircleProcess"/>
    <dgm:cxn modelId="{84C58978-A0AA-420B-8E1A-A23252EE22FA}" type="presParOf" srcId="{3B731FD5-2B62-4118-9F76-007D9BCD6D2A}" destId="{8E1C877F-D0E6-421B-9E6A-A5B469E9EE93}" srcOrd="0" destOrd="0" presId="urn:microsoft.com/office/officeart/2011/layout/CircleProcess"/>
    <dgm:cxn modelId="{15B1B912-6C64-40ED-9DF4-44801B4B927E}" type="presParOf" srcId="{9A6E03D7-541A-4331-A2B7-856239C9CD9B}" destId="{5C8FF898-BFA0-4123-8E28-CEC2ECE816F1}" srcOrd="4" destOrd="0" presId="urn:microsoft.com/office/officeart/2011/layout/CircleProcess"/>
    <dgm:cxn modelId="{55A14C0D-CE53-4623-A077-96120E664FE8}" type="presParOf" srcId="{5C8FF898-BFA0-4123-8E28-CEC2ECE816F1}" destId="{4032FB0F-1490-4F00-871D-7FB04CF288E6}" srcOrd="0" destOrd="0" presId="urn:microsoft.com/office/officeart/2011/layout/CircleProcess"/>
    <dgm:cxn modelId="{5AC52F57-3AE9-457E-87E2-81BACA9F03F1}" type="presParOf" srcId="{9A6E03D7-541A-4331-A2B7-856239C9CD9B}" destId="{0743C0EA-5241-4314-B621-7893955B79F2}" srcOrd="5" destOrd="0" presId="urn:microsoft.com/office/officeart/2011/layout/CircleProcess"/>
    <dgm:cxn modelId="{25BBEAE1-CD3A-4365-B422-44E8846D4359}" type="presParOf" srcId="{9A6E03D7-541A-4331-A2B7-856239C9CD9B}" destId="{311037BB-2461-4BF1-B238-D4CE1176A561}" srcOrd="6" destOrd="0" presId="urn:microsoft.com/office/officeart/2011/layout/CircleProcess"/>
    <dgm:cxn modelId="{2150632B-10DB-453B-BA58-283DBDE2A5C5}" type="presParOf" srcId="{311037BB-2461-4BF1-B238-D4CE1176A561}" destId="{7208CB6B-CF06-40D2-80E4-5A85B5EA962F}" srcOrd="0" destOrd="0" presId="urn:microsoft.com/office/officeart/2011/layout/CircleProcess"/>
    <dgm:cxn modelId="{8C44D45D-9434-4FB8-9016-7B21680E9F6B}" type="presParOf" srcId="{9A6E03D7-541A-4331-A2B7-856239C9CD9B}" destId="{D13BAA36-097E-4076-AF83-CAE1E95AC21E}" srcOrd="7" destOrd="0" presId="urn:microsoft.com/office/officeart/2011/layout/CircleProcess"/>
    <dgm:cxn modelId="{57090B59-32AF-40AD-8BF4-90DD2059B530}" type="presParOf" srcId="{D13BAA36-097E-4076-AF83-CAE1E95AC21E}" destId="{9540DD4B-309B-4B27-8BB4-BA96E3E798B5}" srcOrd="0" destOrd="0" presId="urn:microsoft.com/office/officeart/2011/layout/CircleProcess"/>
    <dgm:cxn modelId="{0B84FDFC-D798-4EAE-9C2A-7EA46CD47ACC}" type="presParOf" srcId="{9A6E03D7-541A-4331-A2B7-856239C9CD9B}" destId="{D43E5F41-8187-43A9-8BC4-826596A648A6}" srcOrd="8" destOrd="0" presId="urn:microsoft.com/office/officeart/2011/layout/CircleProcess"/>
    <dgm:cxn modelId="{2021C6B8-7635-4226-A236-D5647B23F4D6}" type="presParOf" srcId="{9A6E03D7-541A-4331-A2B7-856239C9CD9B}" destId="{42518170-CD71-49F3-A0CA-EE52C81B0E8E}" srcOrd="9" destOrd="0" presId="urn:microsoft.com/office/officeart/2011/layout/CircleProcess"/>
    <dgm:cxn modelId="{F6ADB8D7-5459-4AC7-A4AC-7D3FDED578A5}" type="presParOf" srcId="{42518170-CD71-49F3-A0CA-EE52C81B0E8E}" destId="{B8B36463-F7D8-4652-9E89-304DFE0945E3}" srcOrd="0" destOrd="0" presId="urn:microsoft.com/office/officeart/2011/layout/CircleProcess"/>
    <dgm:cxn modelId="{351F1F10-13AE-48C9-9E7F-9B82EB4FB908}" type="presParOf" srcId="{9A6E03D7-541A-4331-A2B7-856239C9CD9B}" destId="{C3D49C4D-C2A1-44F1-A3CE-E88D5B84525D}" srcOrd="10" destOrd="0" presId="urn:microsoft.com/office/officeart/2011/layout/CircleProcess"/>
    <dgm:cxn modelId="{449A9C74-A339-40E5-B511-BD373FD35701}" type="presParOf" srcId="{C3D49C4D-C2A1-44F1-A3CE-E88D5B84525D}" destId="{510260ED-8BAB-4CF7-94CC-7C98F27A3F58}" srcOrd="0" destOrd="0" presId="urn:microsoft.com/office/officeart/2011/layout/CircleProcess"/>
    <dgm:cxn modelId="{921A2A8D-2825-4754-81B7-3B10F3FC6690}" type="presParOf" srcId="{9A6E03D7-541A-4331-A2B7-856239C9CD9B}" destId="{96DB502E-514C-49E9-ABC8-676D9475C747}" srcOrd="11" destOrd="0" presId="urn:microsoft.com/office/officeart/2011/layout/CircleProcess"/>
    <dgm:cxn modelId="{772507EF-9D94-41E2-BBFA-041E485E57D5}" type="presParOf" srcId="{9A6E03D7-541A-4331-A2B7-856239C9CD9B}" destId="{1C19ADEA-F184-4CAE-904C-B54106415A41}" srcOrd="12" destOrd="0" presId="urn:microsoft.com/office/officeart/2011/layout/CircleProcess"/>
    <dgm:cxn modelId="{874F3170-F780-4030-858B-4D5EAF4EC5CC}" type="presParOf" srcId="{1C19ADEA-F184-4CAE-904C-B54106415A41}" destId="{813E23B8-8255-4709-A620-8A133E4E88F5}" srcOrd="0" destOrd="0" presId="urn:microsoft.com/office/officeart/2011/layout/CircleProcess"/>
    <dgm:cxn modelId="{8DCC95B1-18C7-4D88-9638-A8DAD99CEB41}" type="presParOf" srcId="{9A6E03D7-541A-4331-A2B7-856239C9CD9B}" destId="{3FDEDA56-CDFB-41A7-9D0E-F26231C2A46A}" srcOrd="13" destOrd="0" presId="urn:microsoft.com/office/officeart/2011/layout/CircleProcess"/>
    <dgm:cxn modelId="{83888BC1-A552-46F3-AF68-200A14ADF986}" type="presParOf" srcId="{3FDEDA56-CDFB-41A7-9D0E-F26231C2A46A}" destId="{FA285929-D851-4CA1-9512-790620C50CF5}" srcOrd="0" destOrd="0" presId="urn:microsoft.com/office/officeart/2011/layout/CircleProcess"/>
    <dgm:cxn modelId="{D07A997E-DCB8-46FF-98A2-567E2E1118C9}" type="presParOf" srcId="{9A6E03D7-541A-4331-A2B7-856239C9CD9B}" destId="{0A657639-F535-4192-81BC-581BD9B8DAA6}" srcOrd="14"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CB3F6C-1D64-4832-B844-EFCF88D61665}" type="doc">
      <dgm:prSet loTypeId="urn:microsoft.com/office/officeart/2009/layout/CircleArrowProcess" loCatId="process" qsTypeId="urn:microsoft.com/office/officeart/2005/8/quickstyle/simple4" qsCatId="simple" csTypeId="urn:microsoft.com/office/officeart/2005/8/colors/colorful5" csCatId="colorful" phldr="1"/>
      <dgm:spPr/>
      <dgm:t>
        <a:bodyPr/>
        <a:lstStyle/>
        <a:p>
          <a:endParaRPr lang="en-US"/>
        </a:p>
      </dgm:t>
    </dgm:pt>
    <dgm:pt modelId="{083F6F51-8AF6-457C-85AC-571380577F4F}">
      <dgm:prSet phldrT="[Text]"/>
      <dgm:spPr/>
      <dgm:t>
        <a:bodyPr/>
        <a:lstStyle/>
        <a:p>
          <a:r>
            <a:rPr lang="en-US" dirty="0"/>
            <a:t>Strong sustainable brand image</a:t>
          </a:r>
        </a:p>
      </dgm:t>
    </dgm:pt>
    <dgm:pt modelId="{452B3A52-5494-467E-83BB-008DA31A1186}" type="parTrans" cxnId="{15961BFD-540C-40F4-A42F-8FFD586DE7F2}">
      <dgm:prSet/>
      <dgm:spPr/>
      <dgm:t>
        <a:bodyPr/>
        <a:lstStyle/>
        <a:p>
          <a:endParaRPr lang="en-US"/>
        </a:p>
      </dgm:t>
    </dgm:pt>
    <dgm:pt modelId="{E2052611-4E87-4DCA-891C-4B71B0BE4BE6}" type="sibTrans" cxnId="{15961BFD-540C-40F4-A42F-8FFD586DE7F2}">
      <dgm:prSet/>
      <dgm:spPr/>
      <dgm:t>
        <a:bodyPr/>
        <a:lstStyle/>
        <a:p>
          <a:endParaRPr lang="en-US"/>
        </a:p>
      </dgm:t>
    </dgm:pt>
    <dgm:pt modelId="{8158B724-AC7E-470F-BF57-E5802F5FFB70}">
      <dgm:prSet/>
      <dgm:spPr/>
      <dgm:t>
        <a:bodyPr/>
        <a:lstStyle/>
        <a:p>
          <a:r>
            <a:rPr lang="en-US"/>
            <a:t>Advanced EV technology</a:t>
          </a:r>
          <a:endParaRPr lang="en-US" dirty="0"/>
        </a:p>
      </dgm:t>
    </dgm:pt>
    <dgm:pt modelId="{E4D3B735-8025-43B3-880C-82BC131CBD4E}" type="parTrans" cxnId="{996088D9-0359-4E20-A904-E361AE51DFB6}">
      <dgm:prSet/>
      <dgm:spPr/>
      <dgm:t>
        <a:bodyPr/>
        <a:lstStyle/>
        <a:p>
          <a:endParaRPr lang="en-US"/>
        </a:p>
      </dgm:t>
    </dgm:pt>
    <dgm:pt modelId="{0E36D7C4-ADA9-4FDB-B34C-209FF5CE4C49}" type="sibTrans" cxnId="{996088D9-0359-4E20-A904-E361AE51DFB6}">
      <dgm:prSet/>
      <dgm:spPr/>
      <dgm:t>
        <a:bodyPr/>
        <a:lstStyle/>
        <a:p>
          <a:endParaRPr lang="en-US"/>
        </a:p>
      </dgm:t>
    </dgm:pt>
    <dgm:pt modelId="{CA5A74CB-ADFF-47EB-9936-5B482AE9A442}">
      <dgm:prSet/>
      <dgm:spPr/>
      <dgm:t>
        <a:bodyPr/>
        <a:lstStyle/>
        <a:p>
          <a:r>
            <a:rPr lang="en-US"/>
            <a:t>Global charging network</a:t>
          </a:r>
          <a:endParaRPr lang="en-US" dirty="0"/>
        </a:p>
      </dgm:t>
    </dgm:pt>
    <dgm:pt modelId="{C696D3C8-C683-4F80-9D98-A8EA7033B734}" type="parTrans" cxnId="{84C68595-78D3-4EAF-8695-E9BED5551668}">
      <dgm:prSet/>
      <dgm:spPr/>
      <dgm:t>
        <a:bodyPr/>
        <a:lstStyle/>
        <a:p>
          <a:endParaRPr lang="en-US"/>
        </a:p>
      </dgm:t>
    </dgm:pt>
    <dgm:pt modelId="{3F4C0CF9-AF49-4059-9E70-08BDAB2D33BE}" type="sibTrans" cxnId="{84C68595-78D3-4EAF-8695-E9BED5551668}">
      <dgm:prSet/>
      <dgm:spPr/>
      <dgm:t>
        <a:bodyPr/>
        <a:lstStyle/>
        <a:p>
          <a:endParaRPr lang="en-US"/>
        </a:p>
      </dgm:t>
    </dgm:pt>
    <dgm:pt modelId="{5AB7F183-65FC-4B84-AD2C-8DDDD7B9F4C8}">
      <dgm:prSet/>
      <dgm:spPr/>
      <dgm:t>
        <a:bodyPr/>
        <a:lstStyle/>
        <a:p>
          <a:r>
            <a:rPr lang="en-US"/>
            <a:t>High innovation capability</a:t>
          </a:r>
          <a:endParaRPr lang="en-US" dirty="0"/>
        </a:p>
      </dgm:t>
    </dgm:pt>
    <dgm:pt modelId="{42A70A37-1FF1-4BF6-B757-2C00B6A4FCD1}" type="parTrans" cxnId="{F2C2AC0D-FA58-4190-9D4E-68043E2FB596}">
      <dgm:prSet/>
      <dgm:spPr/>
      <dgm:t>
        <a:bodyPr/>
        <a:lstStyle/>
        <a:p>
          <a:endParaRPr lang="en-US"/>
        </a:p>
      </dgm:t>
    </dgm:pt>
    <dgm:pt modelId="{638E811F-0F4E-4F03-843C-15771F514D56}" type="sibTrans" cxnId="{F2C2AC0D-FA58-4190-9D4E-68043E2FB596}">
      <dgm:prSet/>
      <dgm:spPr/>
      <dgm:t>
        <a:bodyPr/>
        <a:lstStyle/>
        <a:p>
          <a:endParaRPr lang="en-US"/>
        </a:p>
      </dgm:t>
    </dgm:pt>
    <dgm:pt modelId="{C4B1774A-0CF7-4F5F-8FCE-2D497A5B7764}" type="pres">
      <dgm:prSet presAssocID="{BDCB3F6C-1D64-4832-B844-EFCF88D61665}" presName="Name0" presStyleCnt="0">
        <dgm:presLayoutVars>
          <dgm:chMax val="7"/>
          <dgm:chPref val="7"/>
          <dgm:dir/>
          <dgm:animLvl val="lvl"/>
        </dgm:presLayoutVars>
      </dgm:prSet>
      <dgm:spPr/>
    </dgm:pt>
    <dgm:pt modelId="{A278F1F3-DF86-4B14-BD46-93135037A7E2}" type="pres">
      <dgm:prSet presAssocID="{083F6F51-8AF6-457C-85AC-571380577F4F}" presName="Accent1" presStyleCnt="0"/>
      <dgm:spPr/>
    </dgm:pt>
    <dgm:pt modelId="{CFE85C7E-C469-4E6F-8220-1B53FEE23375}" type="pres">
      <dgm:prSet presAssocID="{083F6F51-8AF6-457C-85AC-571380577F4F}" presName="Accent" presStyleLbl="node1" presStyleIdx="0" presStyleCnt="4"/>
      <dgm:spPr/>
    </dgm:pt>
    <dgm:pt modelId="{48E95EF6-D06E-4026-B6DF-1F44126ECDDB}" type="pres">
      <dgm:prSet presAssocID="{083F6F51-8AF6-457C-85AC-571380577F4F}" presName="Parent1" presStyleLbl="revTx" presStyleIdx="0" presStyleCnt="4">
        <dgm:presLayoutVars>
          <dgm:chMax val="1"/>
          <dgm:chPref val="1"/>
          <dgm:bulletEnabled val="1"/>
        </dgm:presLayoutVars>
      </dgm:prSet>
      <dgm:spPr/>
    </dgm:pt>
    <dgm:pt modelId="{11D365C3-4994-4EAA-B230-275A35EDA193}" type="pres">
      <dgm:prSet presAssocID="{8158B724-AC7E-470F-BF57-E5802F5FFB70}" presName="Accent2" presStyleCnt="0"/>
      <dgm:spPr/>
    </dgm:pt>
    <dgm:pt modelId="{8A1F72C7-E325-4604-B321-BC3041D57061}" type="pres">
      <dgm:prSet presAssocID="{8158B724-AC7E-470F-BF57-E5802F5FFB70}" presName="Accent" presStyleLbl="node1" presStyleIdx="1" presStyleCnt="4"/>
      <dgm:spPr/>
    </dgm:pt>
    <dgm:pt modelId="{C74FDA29-CB33-4BAF-BF4B-A666394868BF}" type="pres">
      <dgm:prSet presAssocID="{8158B724-AC7E-470F-BF57-E5802F5FFB70}" presName="Parent2" presStyleLbl="revTx" presStyleIdx="1" presStyleCnt="4">
        <dgm:presLayoutVars>
          <dgm:chMax val="1"/>
          <dgm:chPref val="1"/>
          <dgm:bulletEnabled val="1"/>
        </dgm:presLayoutVars>
      </dgm:prSet>
      <dgm:spPr/>
    </dgm:pt>
    <dgm:pt modelId="{DF70071E-7876-472D-BA75-1359D8E7839E}" type="pres">
      <dgm:prSet presAssocID="{CA5A74CB-ADFF-47EB-9936-5B482AE9A442}" presName="Accent3" presStyleCnt="0"/>
      <dgm:spPr/>
    </dgm:pt>
    <dgm:pt modelId="{8B0CFF08-C4AC-4A96-9A3F-9BDB1356A5E8}" type="pres">
      <dgm:prSet presAssocID="{CA5A74CB-ADFF-47EB-9936-5B482AE9A442}" presName="Accent" presStyleLbl="node1" presStyleIdx="2" presStyleCnt="4"/>
      <dgm:spPr/>
    </dgm:pt>
    <dgm:pt modelId="{B9B046F1-22FD-461F-9403-1A5CAC8DB9ED}" type="pres">
      <dgm:prSet presAssocID="{CA5A74CB-ADFF-47EB-9936-5B482AE9A442}" presName="Parent3" presStyleLbl="revTx" presStyleIdx="2" presStyleCnt="4">
        <dgm:presLayoutVars>
          <dgm:chMax val="1"/>
          <dgm:chPref val="1"/>
          <dgm:bulletEnabled val="1"/>
        </dgm:presLayoutVars>
      </dgm:prSet>
      <dgm:spPr/>
    </dgm:pt>
    <dgm:pt modelId="{A507622B-DF0C-4D9F-8BB0-8912E5B0F505}" type="pres">
      <dgm:prSet presAssocID="{5AB7F183-65FC-4B84-AD2C-8DDDD7B9F4C8}" presName="Accent4" presStyleCnt="0"/>
      <dgm:spPr/>
    </dgm:pt>
    <dgm:pt modelId="{4C2A4692-C673-4920-93D1-6C02DAA62563}" type="pres">
      <dgm:prSet presAssocID="{5AB7F183-65FC-4B84-AD2C-8DDDD7B9F4C8}" presName="Accent" presStyleLbl="node1" presStyleIdx="3" presStyleCnt="4"/>
      <dgm:spPr/>
    </dgm:pt>
    <dgm:pt modelId="{F25D918C-7166-4A2C-B6FC-417EDD6C4EE6}" type="pres">
      <dgm:prSet presAssocID="{5AB7F183-65FC-4B84-AD2C-8DDDD7B9F4C8}" presName="Parent4" presStyleLbl="revTx" presStyleIdx="3" presStyleCnt="4">
        <dgm:presLayoutVars>
          <dgm:chMax val="1"/>
          <dgm:chPref val="1"/>
          <dgm:bulletEnabled val="1"/>
        </dgm:presLayoutVars>
      </dgm:prSet>
      <dgm:spPr/>
    </dgm:pt>
  </dgm:ptLst>
  <dgm:cxnLst>
    <dgm:cxn modelId="{E3FA4B08-DF8C-4AC3-9FCE-8040758976D9}" type="presOf" srcId="{8158B724-AC7E-470F-BF57-E5802F5FFB70}" destId="{C74FDA29-CB33-4BAF-BF4B-A666394868BF}" srcOrd="0" destOrd="0" presId="urn:microsoft.com/office/officeart/2009/layout/CircleArrowProcess"/>
    <dgm:cxn modelId="{F2C2AC0D-FA58-4190-9D4E-68043E2FB596}" srcId="{BDCB3F6C-1D64-4832-B844-EFCF88D61665}" destId="{5AB7F183-65FC-4B84-AD2C-8DDDD7B9F4C8}" srcOrd="3" destOrd="0" parTransId="{42A70A37-1FF1-4BF6-B757-2C00B6A4FCD1}" sibTransId="{638E811F-0F4E-4F03-843C-15771F514D56}"/>
    <dgm:cxn modelId="{45B64811-FAAC-4574-B366-9758845D1C42}" type="presOf" srcId="{CA5A74CB-ADFF-47EB-9936-5B482AE9A442}" destId="{B9B046F1-22FD-461F-9403-1A5CAC8DB9ED}" srcOrd="0" destOrd="0" presId="urn:microsoft.com/office/officeart/2009/layout/CircleArrowProcess"/>
    <dgm:cxn modelId="{84C68595-78D3-4EAF-8695-E9BED5551668}" srcId="{BDCB3F6C-1D64-4832-B844-EFCF88D61665}" destId="{CA5A74CB-ADFF-47EB-9936-5B482AE9A442}" srcOrd="2" destOrd="0" parTransId="{C696D3C8-C683-4F80-9D98-A8EA7033B734}" sibTransId="{3F4C0CF9-AF49-4059-9E70-08BDAB2D33BE}"/>
    <dgm:cxn modelId="{8D9C3D9E-FB78-406F-A163-80BAAE60A381}" type="presOf" srcId="{5AB7F183-65FC-4B84-AD2C-8DDDD7B9F4C8}" destId="{F25D918C-7166-4A2C-B6FC-417EDD6C4EE6}" srcOrd="0" destOrd="0" presId="urn:microsoft.com/office/officeart/2009/layout/CircleArrowProcess"/>
    <dgm:cxn modelId="{0FE1CCA3-9030-4C72-890A-FF97A021B500}" type="presOf" srcId="{BDCB3F6C-1D64-4832-B844-EFCF88D61665}" destId="{C4B1774A-0CF7-4F5F-8FCE-2D497A5B7764}" srcOrd="0" destOrd="0" presId="urn:microsoft.com/office/officeart/2009/layout/CircleArrowProcess"/>
    <dgm:cxn modelId="{996088D9-0359-4E20-A904-E361AE51DFB6}" srcId="{BDCB3F6C-1D64-4832-B844-EFCF88D61665}" destId="{8158B724-AC7E-470F-BF57-E5802F5FFB70}" srcOrd="1" destOrd="0" parTransId="{E4D3B735-8025-43B3-880C-82BC131CBD4E}" sibTransId="{0E36D7C4-ADA9-4FDB-B34C-209FF5CE4C49}"/>
    <dgm:cxn modelId="{775090DA-3D9A-4680-A08D-AEB353986685}" type="presOf" srcId="{083F6F51-8AF6-457C-85AC-571380577F4F}" destId="{48E95EF6-D06E-4026-B6DF-1F44126ECDDB}" srcOrd="0" destOrd="0" presId="urn:microsoft.com/office/officeart/2009/layout/CircleArrowProcess"/>
    <dgm:cxn modelId="{15961BFD-540C-40F4-A42F-8FFD586DE7F2}" srcId="{BDCB3F6C-1D64-4832-B844-EFCF88D61665}" destId="{083F6F51-8AF6-457C-85AC-571380577F4F}" srcOrd="0" destOrd="0" parTransId="{452B3A52-5494-467E-83BB-008DA31A1186}" sibTransId="{E2052611-4E87-4DCA-891C-4B71B0BE4BE6}"/>
    <dgm:cxn modelId="{38A46943-AF8A-49CC-9388-D5FEB617EDC7}" type="presParOf" srcId="{C4B1774A-0CF7-4F5F-8FCE-2D497A5B7764}" destId="{A278F1F3-DF86-4B14-BD46-93135037A7E2}" srcOrd="0" destOrd="0" presId="urn:microsoft.com/office/officeart/2009/layout/CircleArrowProcess"/>
    <dgm:cxn modelId="{DED11187-BA48-4EAA-8874-41B531B579ED}" type="presParOf" srcId="{A278F1F3-DF86-4B14-BD46-93135037A7E2}" destId="{CFE85C7E-C469-4E6F-8220-1B53FEE23375}" srcOrd="0" destOrd="0" presId="urn:microsoft.com/office/officeart/2009/layout/CircleArrowProcess"/>
    <dgm:cxn modelId="{42170588-B1E0-49DF-BC24-0C5B68D11A2B}" type="presParOf" srcId="{C4B1774A-0CF7-4F5F-8FCE-2D497A5B7764}" destId="{48E95EF6-D06E-4026-B6DF-1F44126ECDDB}" srcOrd="1" destOrd="0" presId="urn:microsoft.com/office/officeart/2009/layout/CircleArrowProcess"/>
    <dgm:cxn modelId="{0B70069D-FE5B-4E7B-A258-E57F6598292E}" type="presParOf" srcId="{C4B1774A-0CF7-4F5F-8FCE-2D497A5B7764}" destId="{11D365C3-4994-4EAA-B230-275A35EDA193}" srcOrd="2" destOrd="0" presId="urn:microsoft.com/office/officeart/2009/layout/CircleArrowProcess"/>
    <dgm:cxn modelId="{021E7F36-423E-4259-BC8C-E73E013CAA0C}" type="presParOf" srcId="{11D365C3-4994-4EAA-B230-275A35EDA193}" destId="{8A1F72C7-E325-4604-B321-BC3041D57061}" srcOrd="0" destOrd="0" presId="urn:microsoft.com/office/officeart/2009/layout/CircleArrowProcess"/>
    <dgm:cxn modelId="{800705D3-A6FD-4819-8009-A9301A63614A}" type="presParOf" srcId="{C4B1774A-0CF7-4F5F-8FCE-2D497A5B7764}" destId="{C74FDA29-CB33-4BAF-BF4B-A666394868BF}" srcOrd="3" destOrd="0" presId="urn:microsoft.com/office/officeart/2009/layout/CircleArrowProcess"/>
    <dgm:cxn modelId="{6895F830-84D7-466F-B980-E8953A9D064D}" type="presParOf" srcId="{C4B1774A-0CF7-4F5F-8FCE-2D497A5B7764}" destId="{DF70071E-7876-472D-BA75-1359D8E7839E}" srcOrd="4" destOrd="0" presId="urn:microsoft.com/office/officeart/2009/layout/CircleArrowProcess"/>
    <dgm:cxn modelId="{A7684BD8-70F5-49C8-807E-65A842E95C67}" type="presParOf" srcId="{DF70071E-7876-472D-BA75-1359D8E7839E}" destId="{8B0CFF08-C4AC-4A96-9A3F-9BDB1356A5E8}" srcOrd="0" destOrd="0" presId="urn:microsoft.com/office/officeart/2009/layout/CircleArrowProcess"/>
    <dgm:cxn modelId="{E346E77B-2F72-414F-90A3-FCB5E023D8DD}" type="presParOf" srcId="{C4B1774A-0CF7-4F5F-8FCE-2D497A5B7764}" destId="{B9B046F1-22FD-461F-9403-1A5CAC8DB9ED}" srcOrd="5" destOrd="0" presId="urn:microsoft.com/office/officeart/2009/layout/CircleArrowProcess"/>
    <dgm:cxn modelId="{CA6E0330-343F-4963-8B4B-6289D0739ED6}" type="presParOf" srcId="{C4B1774A-0CF7-4F5F-8FCE-2D497A5B7764}" destId="{A507622B-DF0C-4D9F-8BB0-8912E5B0F505}" srcOrd="6" destOrd="0" presId="urn:microsoft.com/office/officeart/2009/layout/CircleArrowProcess"/>
    <dgm:cxn modelId="{6DB877C4-6E22-4C11-90F9-3C45CF96FF83}" type="presParOf" srcId="{A507622B-DF0C-4D9F-8BB0-8912E5B0F505}" destId="{4C2A4692-C673-4920-93D1-6C02DAA62563}" srcOrd="0" destOrd="0" presId="urn:microsoft.com/office/officeart/2009/layout/CircleArrowProcess"/>
    <dgm:cxn modelId="{1FF5218F-4430-43B7-9758-12FB4EE520A7}" type="presParOf" srcId="{C4B1774A-0CF7-4F5F-8FCE-2D497A5B7764}" destId="{F25D918C-7166-4A2C-B6FC-417EDD6C4EE6}" srcOrd="7"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B7D0A0-8081-481B-8EA7-A268638B9133}"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C4F34C37-CD40-4A27-A7AA-DE0875E384B2}">
      <dgm:prSet phldrT="[Text]"/>
      <dgm:spPr/>
      <dgm:t>
        <a:bodyPr/>
        <a:lstStyle/>
        <a:p>
          <a:r>
            <a:rPr lang="en-US" dirty="0"/>
            <a:t>High vehicle prices</a:t>
          </a:r>
        </a:p>
      </dgm:t>
    </dgm:pt>
    <dgm:pt modelId="{F65CF351-1ADE-4B4B-9758-CE996B0CCB69}" type="parTrans" cxnId="{23B8007C-70FC-4E6E-A8E2-2E2F269F1E8E}">
      <dgm:prSet/>
      <dgm:spPr/>
      <dgm:t>
        <a:bodyPr/>
        <a:lstStyle/>
        <a:p>
          <a:endParaRPr lang="en-US"/>
        </a:p>
      </dgm:t>
    </dgm:pt>
    <dgm:pt modelId="{0F1288CB-9BE4-4ACA-A10F-20A2CB8082A4}" type="sibTrans" cxnId="{23B8007C-70FC-4E6E-A8E2-2E2F269F1E8E}">
      <dgm:prSet/>
      <dgm:spPr/>
      <dgm:t>
        <a:bodyPr/>
        <a:lstStyle/>
        <a:p>
          <a:endParaRPr lang="en-US"/>
        </a:p>
      </dgm:t>
    </dgm:pt>
    <dgm:pt modelId="{312FD76F-F30B-42EE-A441-E107AF38198A}">
      <dgm:prSet/>
      <dgm:spPr/>
      <dgm:t>
        <a:bodyPr/>
        <a:lstStyle/>
        <a:p>
          <a:r>
            <a:rPr lang="en-US"/>
            <a:t>Growing EV competition</a:t>
          </a:r>
          <a:endParaRPr lang="en-US" dirty="0"/>
        </a:p>
      </dgm:t>
    </dgm:pt>
    <dgm:pt modelId="{FEBA4FF5-7ED7-4407-8CC3-A7192E9B7D85}" type="parTrans" cxnId="{C4B19E25-03F1-4AF1-AF8B-7A2DB910ABBA}">
      <dgm:prSet/>
      <dgm:spPr/>
      <dgm:t>
        <a:bodyPr/>
        <a:lstStyle/>
        <a:p>
          <a:endParaRPr lang="en-US"/>
        </a:p>
      </dgm:t>
    </dgm:pt>
    <dgm:pt modelId="{703CC6F6-300B-4445-B7C6-D3B1D5A8C0ED}" type="sibTrans" cxnId="{C4B19E25-03F1-4AF1-AF8B-7A2DB910ABBA}">
      <dgm:prSet/>
      <dgm:spPr/>
      <dgm:t>
        <a:bodyPr/>
        <a:lstStyle/>
        <a:p>
          <a:endParaRPr lang="en-US"/>
        </a:p>
      </dgm:t>
    </dgm:pt>
    <dgm:pt modelId="{B78C9496-50A6-4E71-9231-B6CA8F9A8808}">
      <dgm:prSet/>
      <dgm:spPr/>
      <dgm:t>
        <a:bodyPr/>
        <a:lstStyle/>
        <a:p>
          <a:r>
            <a:rPr lang="en-US"/>
            <a:t>Dependence on suppliers</a:t>
          </a:r>
          <a:endParaRPr lang="en-US" dirty="0"/>
        </a:p>
      </dgm:t>
    </dgm:pt>
    <dgm:pt modelId="{072435A9-89CC-412E-AA0E-C8F85D5DEF63}" type="parTrans" cxnId="{AA9D9009-3AF4-4E75-A240-70AC25F85D7D}">
      <dgm:prSet/>
      <dgm:spPr/>
      <dgm:t>
        <a:bodyPr/>
        <a:lstStyle/>
        <a:p>
          <a:endParaRPr lang="en-US"/>
        </a:p>
      </dgm:t>
    </dgm:pt>
    <dgm:pt modelId="{38C22A8A-9873-4D5E-B039-E7A12B683174}" type="sibTrans" cxnId="{AA9D9009-3AF4-4E75-A240-70AC25F85D7D}">
      <dgm:prSet/>
      <dgm:spPr/>
      <dgm:t>
        <a:bodyPr/>
        <a:lstStyle/>
        <a:p>
          <a:endParaRPr lang="en-US"/>
        </a:p>
      </dgm:t>
    </dgm:pt>
    <dgm:pt modelId="{FC4D9303-02C3-4303-87D1-9AA532BD2841}">
      <dgm:prSet/>
      <dgm:spPr/>
      <dgm:t>
        <a:bodyPr/>
        <a:lstStyle/>
        <a:p>
          <a:r>
            <a:rPr lang="en-US"/>
            <a:t>Infrastructure limitations in some markets</a:t>
          </a:r>
          <a:endParaRPr lang="en-US" dirty="0"/>
        </a:p>
      </dgm:t>
    </dgm:pt>
    <dgm:pt modelId="{215BA9EC-656C-4632-88FB-08B93ADC4764}" type="parTrans" cxnId="{7F52680E-9BF6-4215-A61A-5A4BD4B68ED7}">
      <dgm:prSet/>
      <dgm:spPr/>
      <dgm:t>
        <a:bodyPr/>
        <a:lstStyle/>
        <a:p>
          <a:endParaRPr lang="en-US"/>
        </a:p>
      </dgm:t>
    </dgm:pt>
    <dgm:pt modelId="{B601AABF-6B8E-4C9B-ACF6-451B2A9D66C2}" type="sibTrans" cxnId="{7F52680E-9BF6-4215-A61A-5A4BD4B68ED7}">
      <dgm:prSet/>
      <dgm:spPr/>
      <dgm:t>
        <a:bodyPr/>
        <a:lstStyle/>
        <a:p>
          <a:endParaRPr lang="en-US"/>
        </a:p>
      </dgm:t>
    </dgm:pt>
    <dgm:pt modelId="{353A8195-6A13-4335-9575-B3C86A30051B}" type="pres">
      <dgm:prSet presAssocID="{C0B7D0A0-8081-481B-8EA7-A268638B9133}" presName="linear" presStyleCnt="0">
        <dgm:presLayoutVars>
          <dgm:dir/>
          <dgm:animLvl val="lvl"/>
          <dgm:resizeHandles val="exact"/>
        </dgm:presLayoutVars>
      </dgm:prSet>
      <dgm:spPr/>
    </dgm:pt>
    <dgm:pt modelId="{7CDFD9EC-B774-4EDF-9765-D7CEE9FB693F}" type="pres">
      <dgm:prSet presAssocID="{C4F34C37-CD40-4A27-A7AA-DE0875E384B2}" presName="parentLin" presStyleCnt="0"/>
      <dgm:spPr/>
    </dgm:pt>
    <dgm:pt modelId="{4FE4E328-FBD6-4A3C-93AF-C051AA584525}" type="pres">
      <dgm:prSet presAssocID="{C4F34C37-CD40-4A27-A7AA-DE0875E384B2}" presName="parentLeftMargin" presStyleLbl="node1" presStyleIdx="0" presStyleCnt="4"/>
      <dgm:spPr/>
    </dgm:pt>
    <dgm:pt modelId="{33FE2AA2-785B-44BC-B490-ADD58E084ED0}" type="pres">
      <dgm:prSet presAssocID="{C4F34C37-CD40-4A27-A7AA-DE0875E384B2}" presName="parentText" presStyleLbl="node1" presStyleIdx="0" presStyleCnt="4">
        <dgm:presLayoutVars>
          <dgm:chMax val="0"/>
          <dgm:bulletEnabled val="1"/>
        </dgm:presLayoutVars>
      </dgm:prSet>
      <dgm:spPr/>
    </dgm:pt>
    <dgm:pt modelId="{CBF59C2E-9CB7-470B-9CE1-4B8731146200}" type="pres">
      <dgm:prSet presAssocID="{C4F34C37-CD40-4A27-A7AA-DE0875E384B2}" presName="negativeSpace" presStyleCnt="0"/>
      <dgm:spPr/>
    </dgm:pt>
    <dgm:pt modelId="{FED400D6-78AC-42FE-B960-9F25D705C6EB}" type="pres">
      <dgm:prSet presAssocID="{C4F34C37-CD40-4A27-A7AA-DE0875E384B2}" presName="childText" presStyleLbl="conFgAcc1" presStyleIdx="0" presStyleCnt="4">
        <dgm:presLayoutVars>
          <dgm:bulletEnabled val="1"/>
        </dgm:presLayoutVars>
      </dgm:prSet>
      <dgm:spPr/>
    </dgm:pt>
    <dgm:pt modelId="{CFB03878-B8EB-4C9F-A28F-3C219CB341D3}" type="pres">
      <dgm:prSet presAssocID="{0F1288CB-9BE4-4ACA-A10F-20A2CB8082A4}" presName="spaceBetweenRectangles" presStyleCnt="0"/>
      <dgm:spPr/>
    </dgm:pt>
    <dgm:pt modelId="{F0CA5DA1-7977-4741-B556-6CB5CCF52059}" type="pres">
      <dgm:prSet presAssocID="{312FD76F-F30B-42EE-A441-E107AF38198A}" presName="parentLin" presStyleCnt="0"/>
      <dgm:spPr/>
    </dgm:pt>
    <dgm:pt modelId="{9E1C3A46-22FC-4930-810E-0C42CAA788E6}" type="pres">
      <dgm:prSet presAssocID="{312FD76F-F30B-42EE-A441-E107AF38198A}" presName="parentLeftMargin" presStyleLbl="node1" presStyleIdx="0" presStyleCnt="4"/>
      <dgm:spPr/>
    </dgm:pt>
    <dgm:pt modelId="{29AB7574-0B27-498C-9335-1D9C2F604E9C}" type="pres">
      <dgm:prSet presAssocID="{312FD76F-F30B-42EE-A441-E107AF38198A}" presName="parentText" presStyleLbl="node1" presStyleIdx="1" presStyleCnt="4">
        <dgm:presLayoutVars>
          <dgm:chMax val="0"/>
          <dgm:bulletEnabled val="1"/>
        </dgm:presLayoutVars>
      </dgm:prSet>
      <dgm:spPr/>
    </dgm:pt>
    <dgm:pt modelId="{874C6B8F-AC13-4EFF-9E4C-07810718E800}" type="pres">
      <dgm:prSet presAssocID="{312FD76F-F30B-42EE-A441-E107AF38198A}" presName="negativeSpace" presStyleCnt="0"/>
      <dgm:spPr/>
    </dgm:pt>
    <dgm:pt modelId="{081171AB-AC63-4E95-93FD-20177751C91A}" type="pres">
      <dgm:prSet presAssocID="{312FD76F-F30B-42EE-A441-E107AF38198A}" presName="childText" presStyleLbl="conFgAcc1" presStyleIdx="1" presStyleCnt="4">
        <dgm:presLayoutVars>
          <dgm:bulletEnabled val="1"/>
        </dgm:presLayoutVars>
      </dgm:prSet>
      <dgm:spPr/>
    </dgm:pt>
    <dgm:pt modelId="{0FFD5E29-1DD7-4DE2-98FC-BCBDBF304EB1}" type="pres">
      <dgm:prSet presAssocID="{703CC6F6-300B-4445-B7C6-D3B1D5A8C0ED}" presName="spaceBetweenRectangles" presStyleCnt="0"/>
      <dgm:spPr/>
    </dgm:pt>
    <dgm:pt modelId="{5B638047-142E-4EFF-AA91-B2526EBC4B87}" type="pres">
      <dgm:prSet presAssocID="{B78C9496-50A6-4E71-9231-B6CA8F9A8808}" presName="parentLin" presStyleCnt="0"/>
      <dgm:spPr/>
    </dgm:pt>
    <dgm:pt modelId="{D91A3CED-F768-4604-A8C9-291FA133322B}" type="pres">
      <dgm:prSet presAssocID="{B78C9496-50A6-4E71-9231-B6CA8F9A8808}" presName="parentLeftMargin" presStyleLbl="node1" presStyleIdx="1" presStyleCnt="4"/>
      <dgm:spPr/>
    </dgm:pt>
    <dgm:pt modelId="{0A8199EC-06C7-4D87-B57D-F5276196CE98}" type="pres">
      <dgm:prSet presAssocID="{B78C9496-50A6-4E71-9231-B6CA8F9A8808}" presName="parentText" presStyleLbl="node1" presStyleIdx="2" presStyleCnt="4">
        <dgm:presLayoutVars>
          <dgm:chMax val="0"/>
          <dgm:bulletEnabled val="1"/>
        </dgm:presLayoutVars>
      </dgm:prSet>
      <dgm:spPr/>
    </dgm:pt>
    <dgm:pt modelId="{F43BDF97-49F2-4B89-B913-0C38973FAB83}" type="pres">
      <dgm:prSet presAssocID="{B78C9496-50A6-4E71-9231-B6CA8F9A8808}" presName="negativeSpace" presStyleCnt="0"/>
      <dgm:spPr/>
    </dgm:pt>
    <dgm:pt modelId="{8EA546AA-A44E-4395-9CEC-C798E4167A46}" type="pres">
      <dgm:prSet presAssocID="{B78C9496-50A6-4E71-9231-B6CA8F9A8808}" presName="childText" presStyleLbl="conFgAcc1" presStyleIdx="2" presStyleCnt="4">
        <dgm:presLayoutVars>
          <dgm:bulletEnabled val="1"/>
        </dgm:presLayoutVars>
      </dgm:prSet>
      <dgm:spPr/>
    </dgm:pt>
    <dgm:pt modelId="{CAF4F826-B2DE-4F1C-9DB8-3E88AEBE82DF}" type="pres">
      <dgm:prSet presAssocID="{38C22A8A-9873-4D5E-B039-E7A12B683174}" presName="spaceBetweenRectangles" presStyleCnt="0"/>
      <dgm:spPr/>
    </dgm:pt>
    <dgm:pt modelId="{D3AEEAF0-DAFC-49B5-927E-40C1599E4DE8}" type="pres">
      <dgm:prSet presAssocID="{FC4D9303-02C3-4303-87D1-9AA532BD2841}" presName="parentLin" presStyleCnt="0"/>
      <dgm:spPr/>
    </dgm:pt>
    <dgm:pt modelId="{B2FB9944-C326-43A7-9F7B-D9F750B08DB9}" type="pres">
      <dgm:prSet presAssocID="{FC4D9303-02C3-4303-87D1-9AA532BD2841}" presName="parentLeftMargin" presStyleLbl="node1" presStyleIdx="2" presStyleCnt="4"/>
      <dgm:spPr/>
    </dgm:pt>
    <dgm:pt modelId="{C4F71818-3600-4260-9DBC-31E17EB5DCA5}" type="pres">
      <dgm:prSet presAssocID="{FC4D9303-02C3-4303-87D1-9AA532BD2841}" presName="parentText" presStyleLbl="node1" presStyleIdx="3" presStyleCnt="4">
        <dgm:presLayoutVars>
          <dgm:chMax val="0"/>
          <dgm:bulletEnabled val="1"/>
        </dgm:presLayoutVars>
      </dgm:prSet>
      <dgm:spPr/>
    </dgm:pt>
    <dgm:pt modelId="{66FAF733-0586-4540-AF7B-A00A347ED01E}" type="pres">
      <dgm:prSet presAssocID="{FC4D9303-02C3-4303-87D1-9AA532BD2841}" presName="negativeSpace" presStyleCnt="0"/>
      <dgm:spPr/>
    </dgm:pt>
    <dgm:pt modelId="{315E3924-9603-4168-91C0-1A9FC6B4DFB0}" type="pres">
      <dgm:prSet presAssocID="{FC4D9303-02C3-4303-87D1-9AA532BD2841}" presName="childText" presStyleLbl="conFgAcc1" presStyleIdx="3" presStyleCnt="4">
        <dgm:presLayoutVars>
          <dgm:bulletEnabled val="1"/>
        </dgm:presLayoutVars>
      </dgm:prSet>
      <dgm:spPr/>
    </dgm:pt>
  </dgm:ptLst>
  <dgm:cxnLst>
    <dgm:cxn modelId="{AA9D9009-3AF4-4E75-A240-70AC25F85D7D}" srcId="{C0B7D0A0-8081-481B-8EA7-A268638B9133}" destId="{B78C9496-50A6-4E71-9231-B6CA8F9A8808}" srcOrd="2" destOrd="0" parTransId="{072435A9-89CC-412E-AA0E-C8F85D5DEF63}" sibTransId="{38C22A8A-9873-4D5E-B039-E7A12B683174}"/>
    <dgm:cxn modelId="{7F52680E-9BF6-4215-A61A-5A4BD4B68ED7}" srcId="{C0B7D0A0-8081-481B-8EA7-A268638B9133}" destId="{FC4D9303-02C3-4303-87D1-9AA532BD2841}" srcOrd="3" destOrd="0" parTransId="{215BA9EC-656C-4632-88FB-08B93ADC4764}" sibTransId="{B601AABF-6B8E-4C9B-ACF6-451B2A9D66C2}"/>
    <dgm:cxn modelId="{C4B19E25-03F1-4AF1-AF8B-7A2DB910ABBA}" srcId="{C0B7D0A0-8081-481B-8EA7-A268638B9133}" destId="{312FD76F-F30B-42EE-A441-E107AF38198A}" srcOrd="1" destOrd="0" parTransId="{FEBA4FF5-7ED7-4407-8CC3-A7192E9B7D85}" sibTransId="{703CC6F6-300B-4445-B7C6-D3B1D5A8C0ED}"/>
    <dgm:cxn modelId="{64229139-4C7C-4F14-9317-D6EE5043588A}" type="presOf" srcId="{FC4D9303-02C3-4303-87D1-9AA532BD2841}" destId="{B2FB9944-C326-43A7-9F7B-D9F750B08DB9}" srcOrd="0" destOrd="0" presId="urn:microsoft.com/office/officeart/2005/8/layout/list1"/>
    <dgm:cxn modelId="{F3D68369-FE64-4989-BDE6-9DB2D5A13869}" type="presOf" srcId="{C4F34C37-CD40-4A27-A7AA-DE0875E384B2}" destId="{33FE2AA2-785B-44BC-B490-ADD58E084ED0}" srcOrd="1" destOrd="0" presId="urn:microsoft.com/office/officeart/2005/8/layout/list1"/>
    <dgm:cxn modelId="{C067C571-8AE1-41D2-B47F-676DDE4BD381}" type="presOf" srcId="{B78C9496-50A6-4E71-9231-B6CA8F9A8808}" destId="{0A8199EC-06C7-4D87-B57D-F5276196CE98}" srcOrd="1" destOrd="0" presId="urn:microsoft.com/office/officeart/2005/8/layout/list1"/>
    <dgm:cxn modelId="{56AB0E75-CDC8-437D-AD5F-2AA94257D246}" type="presOf" srcId="{312FD76F-F30B-42EE-A441-E107AF38198A}" destId="{29AB7574-0B27-498C-9335-1D9C2F604E9C}" srcOrd="1" destOrd="0" presId="urn:microsoft.com/office/officeart/2005/8/layout/list1"/>
    <dgm:cxn modelId="{23B8007C-70FC-4E6E-A8E2-2E2F269F1E8E}" srcId="{C0B7D0A0-8081-481B-8EA7-A268638B9133}" destId="{C4F34C37-CD40-4A27-A7AA-DE0875E384B2}" srcOrd="0" destOrd="0" parTransId="{F65CF351-1ADE-4B4B-9758-CE996B0CCB69}" sibTransId="{0F1288CB-9BE4-4ACA-A10F-20A2CB8082A4}"/>
    <dgm:cxn modelId="{593A119E-EE29-4D93-8D2D-6EF67A1641C7}" type="presOf" srcId="{C4F34C37-CD40-4A27-A7AA-DE0875E384B2}" destId="{4FE4E328-FBD6-4A3C-93AF-C051AA584525}" srcOrd="0" destOrd="0" presId="urn:microsoft.com/office/officeart/2005/8/layout/list1"/>
    <dgm:cxn modelId="{89F250CA-ABFF-42E6-95C4-EFA7928521DC}" type="presOf" srcId="{312FD76F-F30B-42EE-A441-E107AF38198A}" destId="{9E1C3A46-22FC-4930-810E-0C42CAA788E6}" srcOrd="0" destOrd="0" presId="urn:microsoft.com/office/officeart/2005/8/layout/list1"/>
    <dgm:cxn modelId="{3DA6C2D6-9DBB-435D-B71D-ECB589563F5E}" type="presOf" srcId="{C0B7D0A0-8081-481B-8EA7-A268638B9133}" destId="{353A8195-6A13-4335-9575-B3C86A30051B}" srcOrd="0" destOrd="0" presId="urn:microsoft.com/office/officeart/2005/8/layout/list1"/>
    <dgm:cxn modelId="{CB267BF2-26F3-4A82-9DE3-99BFEF6AB761}" type="presOf" srcId="{B78C9496-50A6-4E71-9231-B6CA8F9A8808}" destId="{D91A3CED-F768-4604-A8C9-291FA133322B}" srcOrd="0" destOrd="0" presId="urn:microsoft.com/office/officeart/2005/8/layout/list1"/>
    <dgm:cxn modelId="{6473F2F8-968E-45A7-A53E-2FAFD025338B}" type="presOf" srcId="{FC4D9303-02C3-4303-87D1-9AA532BD2841}" destId="{C4F71818-3600-4260-9DBC-31E17EB5DCA5}" srcOrd="1" destOrd="0" presId="urn:microsoft.com/office/officeart/2005/8/layout/list1"/>
    <dgm:cxn modelId="{38373665-FFD6-425A-8E18-C5291F572D56}" type="presParOf" srcId="{353A8195-6A13-4335-9575-B3C86A30051B}" destId="{7CDFD9EC-B774-4EDF-9765-D7CEE9FB693F}" srcOrd="0" destOrd="0" presId="urn:microsoft.com/office/officeart/2005/8/layout/list1"/>
    <dgm:cxn modelId="{E4CCFB01-08D7-424A-B3A2-FFE088774AF2}" type="presParOf" srcId="{7CDFD9EC-B774-4EDF-9765-D7CEE9FB693F}" destId="{4FE4E328-FBD6-4A3C-93AF-C051AA584525}" srcOrd="0" destOrd="0" presId="urn:microsoft.com/office/officeart/2005/8/layout/list1"/>
    <dgm:cxn modelId="{DD5EAC0B-3A51-4F9F-92DD-CEB5451A0560}" type="presParOf" srcId="{7CDFD9EC-B774-4EDF-9765-D7CEE9FB693F}" destId="{33FE2AA2-785B-44BC-B490-ADD58E084ED0}" srcOrd="1" destOrd="0" presId="urn:microsoft.com/office/officeart/2005/8/layout/list1"/>
    <dgm:cxn modelId="{5A8FF0D9-5BFC-45B4-A9AA-21B3624D7D3E}" type="presParOf" srcId="{353A8195-6A13-4335-9575-B3C86A30051B}" destId="{CBF59C2E-9CB7-470B-9CE1-4B8731146200}" srcOrd="1" destOrd="0" presId="urn:microsoft.com/office/officeart/2005/8/layout/list1"/>
    <dgm:cxn modelId="{A761B527-7A81-4EBA-8998-8563FEB1BFD6}" type="presParOf" srcId="{353A8195-6A13-4335-9575-B3C86A30051B}" destId="{FED400D6-78AC-42FE-B960-9F25D705C6EB}" srcOrd="2" destOrd="0" presId="urn:microsoft.com/office/officeart/2005/8/layout/list1"/>
    <dgm:cxn modelId="{AEB4522C-5297-4535-93E9-DAD0868A5C95}" type="presParOf" srcId="{353A8195-6A13-4335-9575-B3C86A30051B}" destId="{CFB03878-B8EB-4C9F-A28F-3C219CB341D3}" srcOrd="3" destOrd="0" presId="urn:microsoft.com/office/officeart/2005/8/layout/list1"/>
    <dgm:cxn modelId="{035814A7-0E4B-42B1-9DCA-5383E832F22F}" type="presParOf" srcId="{353A8195-6A13-4335-9575-B3C86A30051B}" destId="{F0CA5DA1-7977-4741-B556-6CB5CCF52059}" srcOrd="4" destOrd="0" presId="urn:microsoft.com/office/officeart/2005/8/layout/list1"/>
    <dgm:cxn modelId="{4DE12083-26AE-4AED-90B7-F0D9C4AF1CB7}" type="presParOf" srcId="{F0CA5DA1-7977-4741-B556-6CB5CCF52059}" destId="{9E1C3A46-22FC-4930-810E-0C42CAA788E6}" srcOrd="0" destOrd="0" presId="urn:microsoft.com/office/officeart/2005/8/layout/list1"/>
    <dgm:cxn modelId="{8195165F-709A-47B9-9FE1-829FE6E19157}" type="presParOf" srcId="{F0CA5DA1-7977-4741-B556-6CB5CCF52059}" destId="{29AB7574-0B27-498C-9335-1D9C2F604E9C}" srcOrd="1" destOrd="0" presId="urn:microsoft.com/office/officeart/2005/8/layout/list1"/>
    <dgm:cxn modelId="{9D595765-7062-43A8-9B12-2393712CE47A}" type="presParOf" srcId="{353A8195-6A13-4335-9575-B3C86A30051B}" destId="{874C6B8F-AC13-4EFF-9E4C-07810718E800}" srcOrd="5" destOrd="0" presId="urn:microsoft.com/office/officeart/2005/8/layout/list1"/>
    <dgm:cxn modelId="{6667B05C-06F1-4BBC-A024-80BF5C9623F8}" type="presParOf" srcId="{353A8195-6A13-4335-9575-B3C86A30051B}" destId="{081171AB-AC63-4E95-93FD-20177751C91A}" srcOrd="6" destOrd="0" presId="urn:microsoft.com/office/officeart/2005/8/layout/list1"/>
    <dgm:cxn modelId="{63872897-C03B-44DB-AB57-CA7AE974B941}" type="presParOf" srcId="{353A8195-6A13-4335-9575-B3C86A30051B}" destId="{0FFD5E29-1DD7-4DE2-98FC-BCBDBF304EB1}" srcOrd="7" destOrd="0" presId="urn:microsoft.com/office/officeart/2005/8/layout/list1"/>
    <dgm:cxn modelId="{837716BA-2237-4277-85A6-061E008D3EA9}" type="presParOf" srcId="{353A8195-6A13-4335-9575-B3C86A30051B}" destId="{5B638047-142E-4EFF-AA91-B2526EBC4B87}" srcOrd="8" destOrd="0" presId="urn:microsoft.com/office/officeart/2005/8/layout/list1"/>
    <dgm:cxn modelId="{C6D9D92E-D97F-474B-8568-2A95D70EB96D}" type="presParOf" srcId="{5B638047-142E-4EFF-AA91-B2526EBC4B87}" destId="{D91A3CED-F768-4604-A8C9-291FA133322B}" srcOrd="0" destOrd="0" presId="urn:microsoft.com/office/officeart/2005/8/layout/list1"/>
    <dgm:cxn modelId="{250B1620-BD08-4EF9-881B-0A8C5FA253D5}" type="presParOf" srcId="{5B638047-142E-4EFF-AA91-B2526EBC4B87}" destId="{0A8199EC-06C7-4D87-B57D-F5276196CE98}" srcOrd="1" destOrd="0" presId="urn:microsoft.com/office/officeart/2005/8/layout/list1"/>
    <dgm:cxn modelId="{A616A18E-F1EB-42A8-8C73-378EA00D2F68}" type="presParOf" srcId="{353A8195-6A13-4335-9575-B3C86A30051B}" destId="{F43BDF97-49F2-4B89-B913-0C38973FAB83}" srcOrd="9" destOrd="0" presId="urn:microsoft.com/office/officeart/2005/8/layout/list1"/>
    <dgm:cxn modelId="{9668FD1C-A20D-472A-9D8E-913F6ED383BC}" type="presParOf" srcId="{353A8195-6A13-4335-9575-B3C86A30051B}" destId="{8EA546AA-A44E-4395-9CEC-C798E4167A46}" srcOrd="10" destOrd="0" presId="urn:microsoft.com/office/officeart/2005/8/layout/list1"/>
    <dgm:cxn modelId="{F50BDB3F-96BB-49F5-AF36-10CC95AB27BD}" type="presParOf" srcId="{353A8195-6A13-4335-9575-B3C86A30051B}" destId="{CAF4F826-B2DE-4F1C-9DB8-3E88AEBE82DF}" srcOrd="11" destOrd="0" presId="urn:microsoft.com/office/officeart/2005/8/layout/list1"/>
    <dgm:cxn modelId="{9225EDAA-2807-4584-9D41-AE14882BF0E9}" type="presParOf" srcId="{353A8195-6A13-4335-9575-B3C86A30051B}" destId="{D3AEEAF0-DAFC-49B5-927E-40C1599E4DE8}" srcOrd="12" destOrd="0" presId="urn:microsoft.com/office/officeart/2005/8/layout/list1"/>
    <dgm:cxn modelId="{96AF6294-2E2F-4B55-A760-AF0CF692B34B}" type="presParOf" srcId="{D3AEEAF0-DAFC-49B5-927E-40C1599E4DE8}" destId="{B2FB9944-C326-43A7-9F7B-D9F750B08DB9}" srcOrd="0" destOrd="0" presId="urn:microsoft.com/office/officeart/2005/8/layout/list1"/>
    <dgm:cxn modelId="{C6598885-963D-408D-80C2-1C5673DC1B19}" type="presParOf" srcId="{D3AEEAF0-DAFC-49B5-927E-40C1599E4DE8}" destId="{C4F71818-3600-4260-9DBC-31E17EB5DCA5}" srcOrd="1" destOrd="0" presId="urn:microsoft.com/office/officeart/2005/8/layout/list1"/>
    <dgm:cxn modelId="{97D7E509-3256-4079-8CE6-CA279A2622E4}" type="presParOf" srcId="{353A8195-6A13-4335-9575-B3C86A30051B}" destId="{66FAF733-0586-4540-AF7B-A00A347ED01E}" srcOrd="13" destOrd="0" presId="urn:microsoft.com/office/officeart/2005/8/layout/list1"/>
    <dgm:cxn modelId="{9BF57C6F-6431-4F1D-A2D6-1B4945F36907}" type="presParOf" srcId="{353A8195-6A13-4335-9575-B3C86A30051B}" destId="{315E3924-9603-4168-91C0-1A9FC6B4DFB0}"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3A107-AABF-4E37-B818-15FD795FAC14}">
      <dsp:nvSpPr>
        <dsp:cNvPr id="0" name=""/>
        <dsp:cNvSpPr/>
      </dsp:nvSpPr>
      <dsp:spPr>
        <a:xfrm>
          <a:off x="6538904" y="1502420"/>
          <a:ext cx="1490976" cy="1491220"/>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DF8BC-5B2B-4895-B5CE-4993A2BB6BCD}">
      <dsp:nvSpPr>
        <dsp:cNvPr id="0" name=""/>
        <dsp:cNvSpPr/>
      </dsp:nvSpPr>
      <dsp:spPr>
        <a:xfrm>
          <a:off x="6588101" y="1552136"/>
          <a:ext cx="1391789" cy="1391788"/>
        </a:xfrm>
        <a:prstGeom prst="ellipse">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Threat of Substitutes</a:t>
          </a:r>
        </a:p>
      </dsp:txBody>
      <dsp:txXfrm>
        <a:off x="6787268" y="1751000"/>
        <a:ext cx="994248" cy="994059"/>
      </dsp:txXfrm>
    </dsp:sp>
    <dsp:sp modelId="{8E1C877F-D0E6-421B-9E6A-A5B469E9EE93}">
      <dsp:nvSpPr>
        <dsp:cNvPr id="0" name=""/>
        <dsp:cNvSpPr/>
      </dsp:nvSpPr>
      <dsp:spPr>
        <a:xfrm rot="2700000">
          <a:off x="4997230" y="1502497"/>
          <a:ext cx="1490804" cy="1490804"/>
        </a:xfrm>
        <a:prstGeom prst="teardrop">
          <a:avLst>
            <a:gd name="adj" fmla="val 100000"/>
          </a:avLst>
        </a:prstGeom>
        <a:solidFill>
          <a:schemeClr val="accent3">
            <a:hueOff val="-4206610"/>
            <a:satOff val="-2163"/>
            <a:lumOff val="-9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32FB0F-1490-4F00-871D-7FB04CF288E6}">
      <dsp:nvSpPr>
        <dsp:cNvPr id="0" name=""/>
        <dsp:cNvSpPr/>
      </dsp:nvSpPr>
      <dsp:spPr>
        <a:xfrm>
          <a:off x="5047928" y="1552136"/>
          <a:ext cx="1391789" cy="1391788"/>
        </a:xfrm>
        <a:prstGeom prst="ellipse">
          <a:avLst/>
        </a:prstGeom>
        <a:solidFill>
          <a:schemeClr val="lt1">
            <a:alpha val="90000"/>
            <a:hueOff val="0"/>
            <a:satOff val="0"/>
            <a:lumOff val="0"/>
            <a:alphaOff val="0"/>
          </a:schemeClr>
        </a:solidFill>
        <a:ln w="25400" cap="flat" cmpd="sng" algn="ctr">
          <a:solidFill>
            <a:schemeClr val="accent3">
              <a:hueOff val="-4206610"/>
              <a:satOff val="-2163"/>
              <a:lumOff val="-93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Bargaining Power of Buyers</a:t>
          </a:r>
        </a:p>
      </dsp:txBody>
      <dsp:txXfrm>
        <a:off x="5246301" y="1751000"/>
        <a:ext cx="994248" cy="994059"/>
      </dsp:txXfrm>
    </dsp:sp>
    <dsp:sp modelId="{7208CB6B-CF06-40D2-80E4-5A85B5EA962F}">
      <dsp:nvSpPr>
        <dsp:cNvPr id="0" name=""/>
        <dsp:cNvSpPr/>
      </dsp:nvSpPr>
      <dsp:spPr>
        <a:xfrm rot="2700000">
          <a:off x="3457057" y="1502497"/>
          <a:ext cx="1490804" cy="1490804"/>
        </a:xfrm>
        <a:prstGeom prst="teardrop">
          <a:avLst>
            <a:gd name="adj" fmla="val 100000"/>
          </a:avLst>
        </a:prstGeom>
        <a:solidFill>
          <a:schemeClr val="accent3">
            <a:hueOff val="-8413220"/>
            <a:satOff val="-4326"/>
            <a:lumOff val="-18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40DD4B-309B-4B27-8BB4-BA96E3E798B5}">
      <dsp:nvSpPr>
        <dsp:cNvPr id="0" name=""/>
        <dsp:cNvSpPr/>
      </dsp:nvSpPr>
      <dsp:spPr>
        <a:xfrm>
          <a:off x="3506961" y="1552136"/>
          <a:ext cx="1391789" cy="1391788"/>
        </a:xfrm>
        <a:prstGeom prst="ellipse">
          <a:avLst/>
        </a:prstGeom>
        <a:solidFill>
          <a:schemeClr val="lt1">
            <a:alpha val="90000"/>
            <a:hueOff val="0"/>
            <a:satOff val="0"/>
            <a:lumOff val="0"/>
            <a:alphaOff val="0"/>
          </a:schemeClr>
        </a:solidFill>
        <a:ln w="25400" cap="flat" cmpd="sng" algn="ctr">
          <a:solidFill>
            <a:schemeClr val="accent3">
              <a:hueOff val="-8413220"/>
              <a:satOff val="-4326"/>
              <a:lumOff val="-186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Bargaining Power of Suppliers</a:t>
          </a:r>
        </a:p>
      </dsp:txBody>
      <dsp:txXfrm>
        <a:off x="3705335" y="1751000"/>
        <a:ext cx="994248" cy="994059"/>
      </dsp:txXfrm>
    </dsp:sp>
    <dsp:sp modelId="{B8B36463-F7D8-4652-9E89-304DFE0945E3}">
      <dsp:nvSpPr>
        <dsp:cNvPr id="0" name=""/>
        <dsp:cNvSpPr/>
      </dsp:nvSpPr>
      <dsp:spPr>
        <a:xfrm rot="2700000">
          <a:off x="1916091" y="1502497"/>
          <a:ext cx="1490804" cy="1490804"/>
        </a:xfrm>
        <a:prstGeom prst="teardrop">
          <a:avLst>
            <a:gd name="adj" fmla="val 100000"/>
          </a:avLst>
        </a:prstGeom>
        <a:solidFill>
          <a:schemeClr val="accent3">
            <a:hueOff val="-12619830"/>
            <a:satOff val="-6489"/>
            <a:lumOff val="-27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0260ED-8BAB-4CF7-94CC-7C98F27A3F58}">
      <dsp:nvSpPr>
        <dsp:cNvPr id="0" name=""/>
        <dsp:cNvSpPr/>
      </dsp:nvSpPr>
      <dsp:spPr>
        <a:xfrm>
          <a:off x="1965995" y="1552136"/>
          <a:ext cx="1391789" cy="1391788"/>
        </a:xfrm>
        <a:prstGeom prst="ellipse">
          <a:avLst/>
        </a:prstGeom>
        <a:solidFill>
          <a:schemeClr val="lt1">
            <a:alpha val="90000"/>
            <a:hueOff val="0"/>
            <a:satOff val="0"/>
            <a:lumOff val="0"/>
            <a:alphaOff val="0"/>
          </a:schemeClr>
        </a:solidFill>
        <a:ln w="25400" cap="flat" cmpd="sng" algn="ctr">
          <a:solidFill>
            <a:schemeClr val="accent3">
              <a:hueOff val="-12619830"/>
              <a:satOff val="-6489"/>
              <a:lumOff val="-27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Threat of New Entrants</a:t>
          </a:r>
        </a:p>
      </dsp:txBody>
      <dsp:txXfrm>
        <a:off x="2165162" y="1751000"/>
        <a:ext cx="994248" cy="994059"/>
      </dsp:txXfrm>
    </dsp:sp>
    <dsp:sp modelId="{813E23B8-8255-4709-A620-8A133E4E88F5}">
      <dsp:nvSpPr>
        <dsp:cNvPr id="0" name=""/>
        <dsp:cNvSpPr/>
      </dsp:nvSpPr>
      <dsp:spPr>
        <a:xfrm rot="2700000">
          <a:off x="375124" y="1502497"/>
          <a:ext cx="1490804" cy="1490804"/>
        </a:xfrm>
        <a:prstGeom prst="teardrop">
          <a:avLst>
            <a:gd name="adj" fmla="val 100000"/>
          </a:avLst>
        </a:prstGeom>
        <a:solidFill>
          <a:schemeClr val="accent3">
            <a:hueOff val="-16826440"/>
            <a:satOff val="-8652"/>
            <a:lumOff val="-37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285929-D851-4CA1-9512-790620C50CF5}">
      <dsp:nvSpPr>
        <dsp:cNvPr id="0" name=""/>
        <dsp:cNvSpPr/>
      </dsp:nvSpPr>
      <dsp:spPr>
        <a:xfrm>
          <a:off x="425028" y="1552136"/>
          <a:ext cx="1391789" cy="1391788"/>
        </a:xfrm>
        <a:prstGeom prst="ellipse">
          <a:avLst/>
        </a:prstGeom>
        <a:solidFill>
          <a:schemeClr val="lt1">
            <a:alpha val="90000"/>
            <a:hueOff val="0"/>
            <a:satOff val="0"/>
            <a:lumOff val="0"/>
            <a:alphaOff val="0"/>
          </a:schemeClr>
        </a:solidFill>
        <a:ln w="25400" cap="flat" cmpd="sng" algn="ctr">
          <a:solidFill>
            <a:schemeClr val="accent3">
              <a:hueOff val="-16826440"/>
              <a:satOff val="-8652"/>
              <a:lumOff val="-37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Competitive Rivalry</a:t>
          </a:r>
        </a:p>
      </dsp:txBody>
      <dsp:txXfrm>
        <a:off x="624195" y="1751000"/>
        <a:ext cx="994248" cy="994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85C7E-C469-4E6F-8220-1B53FEE23375}">
      <dsp:nvSpPr>
        <dsp:cNvPr id="0" name=""/>
        <dsp:cNvSpPr/>
      </dsp:nvSpPr>
      <dsp:spPr>
        <a:xfrm>
          <a:off x="3824997" y="0"/>
          <a:ext cx="2068710" cy="2068921"/>
        </a:xfrm>
        <a:prstGeom prst="circularArrow">
          <a:avLst>
            <a:gd name="adj1" fmla="val 10980"/>
            <a:gd name="adj2" fmla="val 1142322"/>
            <a:gd name="adj3" fmla="val 4500000"/>
            <a:gd name="adj4" fmla="val 10800000"/>
            <a:gd name="adj5" fmla="val 12500"/>
          </a:avLst>
        </a:prstGeom>
        <a:gradFill rotWithShape="0">
          <a:gsLst>
            <a:gs pos="0">
              <a:schemeClr val="accent5">
                <a:hueOff val="0"/>
                <a:satOff val="0"/>
                <a:lumOff val="0"/>
                <a:alphaOff val="0"/>
                <a:tint val="92000"/>
                <a:satMod val="170000"/>
              </a:schemeClr>
            </a:gs>
            <a:gs pos="15000">
              <a:schemeClr val="accent5">
                <a:hueOff val="0"/>
                <a:satOff val="0"/>
                <a:lumOff val="0"/>
                <a:alphaOff val="0"/>
                <a:tint val="92000"/>
                <a:shade val="99000"/>
                <a:satMod val="170000"/>
              </a:schemeClr>
            </a:gs>
            <a:gs pos="62000">
              <a:schemeClr val="accent5">
                <a:hueOff val="0"/>
                <a:satOff val="0"/>
                <a:lumOff val="0"/>
                <a:alphaOff val="0"/>
                <a:tint val="96000"/>
                <a:shade val="80000"/>
                <a:satMod val="170000"/>
              </a:schemeClr>
            </a:gs>
            <a:gs pos="97000">
              <a:schemeClr val="accent5">
                <a:hueOff val="0"/>
                <a:satOff val="0"/>
                <a:lumOff val="0"/>
                <a:alphaOff val="0"/>
                <a:tint val="98000"/>
                <a:shade val="63000"/>
                <a:satMod val="170000"/>
              </a:schemeClr>
            </a:gs>
            <a:gs pos="100000">
              <a:schemeClr val="accent5">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sp>
    <dsp:sp modelId="{48E95EF6-D06E-4026-B6DF-1F44126ECDDB}">
      <dsp:nvSpPr>
        <dsp:cNvPr id="0" name=""/>
        <dsp:cNvSpPr/>
      </dsp:nvSpPr>
      <dsp:spPr>
        <a:xfrm>
          <a:off x="4281736" y="748893"/>
          <a:ext cx="1154457" cy="577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Strong sustainable brand image</a:t>
          </a:r>
        </a:p>
      </dsp:txBody>
      <dsp:txXfrm>
        <a:off x="4281736" y="748893"/>
        <a:ext cx="1154457" cy="577169"/>
      </dsp:txXfrm>
    </dsp:sp>
    <dsp:sp modelId="{8A1F72C7-E325-4604-B321-BC3041D57061}">
      <dsp:nvSpPr>
        <dsp:cNvPr id="0" name=""/>
        <dsp:cNvSpPr/>
      </dsp:nvSpPr>
      <dsp:spPr>
        <a:xfrm>
          <a:off x="3250291" y="1188902"/>
          <a:ext cx="2068710" cy="2068921"/>
        </a:xfrm>
        <a:prstGeom prst="leftCircularArrow">
          <a:avLst>
            <a:gd name="adj1" fmla="val 10980"/>
            <a:gd name="adj2" fmla="val 1142322"/>
            <a:gd name="adj3" fmla="val 6300000"/>
            <a:gd name="adj4" fmla="val 18900000"/>
            <a:gd name="adj5" fmla="val 12500"/>
          </a:avLst>
        </a:prstGeom>
        <a:gradFill rotWithShape="0">
          <a:gsLst>
            <a:gs pos="0">
              <a:schemeClr val="accent5">
                <a:hueOff val="3961231"/>
                <a:satOff val="-20173"/>
                <a:lumOff val="3725"/>
                <a:alphaOff val="0"/>
                <a:tint val="92000"/>
                <a:satMod val="170000"/>
              </a:schemeClr>
            </a:gs>
            <a:gs pos="15000">
              <a:schemeClr val="accent5">
                <a:hueOff val="3961231"/>
                <a:satOff val="-20173"/>
                <a:lumOff val="3725"/>
                <a:alphaOff val="0"/>
                <a:tint val="92000"/>
                <a:shade val="99000"/>
                <a:satMod val="170000"/>
              </a:schemeClr>
            </a:gs>
            <a:gs pos="62000">
              <a:schemeClr val="accent5">
                <a:hueOff val="3961231"/>
                <a:satOff val="-20173"/>
                <a:lumOff val="3725"/>
                <a:alphaOff val="0"/>
                <a:tint val="96000"/>
                <a:shade val="80000"/>
                <a:satMod val="170000"/>
              </a:schemeClr>
            </a:gs>
            <a:gs pos="97000">
              <a:schemeClr val="accent5">
                <a:hueOff val="3961231"/>
                <a:satOff val="-20173"/>
                <a:lumOff val="3725"/>
                <a:alphaOff val="0"/>
                <a:tint val="98000"/>
                <a:shade val="63000"/>
                <a:satMod val="170000"/>
              </a:schemeClr>
            </a:gs>
            <a:gs pos="100000">
              <a:schemeClr val="accent5">
                <a:hueOff val="3961231"/>
                <a:satOff val="-20173"/>
                <a:lumOff val="372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3961231"/>
              <a:satOff val="-20173"/>
              <a:lumOff val="3725"/>
              <a:alphaOff val="0"/>
              <a:shade val="80000"/>
            </a:schemeClr>
          </a:contourClr>
        </a:sp3d>
      </dsp:spPr>
      <dsp:style>
        <a:lnRef idx="0">
          <a:scrgbClr r="0" g="0" b="0"/>
        </a:lnRef>
        <a:fillRef idx="3">
          <a:scrgbClr r="0" g="0" b="0"/>
        </a:fillRef>
        <a:effectRef idx="2">
          <a:scrgbClr r="0" g="0" b="0"/>
        </a:effectRef>
        <a:fontRef idx="minor">
          <a:schemeClr val="lt1"/>
        </a:fontRef>
      </dsp:style>
    </dsp:sp>
    <dsp:sp modelId="{C74FDA29-CB33-4BAF-BF4B-A666394868BF}">
      <dsp:nvSpPr>
        <dsp:cNvPr id="0" name=""/>
        <dsp:cNvSpPr/>
      </dsp:nvSpPr>
      <dsp:spPr>
        <a:xfrm>
          <a:off x="3704701" y="1939991"/>
          <a:ext cx="1154457" cy="577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Advanced EV technology</a:t>
          </a:r>
          <a:endParaRPr lang="en-US" sz="1400" kern="1200" dirty="0"/>
        </a:p>
      </dsp:txBody>
      <dsp:txXfrm>
        <a:off x="3704701" y="1939991"/>
        <a:ext cx="1154457" cy="577169"/>
      </dsp:txXfrm>
    </dsp:sp>
    <dsp:sp modelId="{8B0CFF08-C4AC-4A96-9A3F-9BDB1356A5E8}">
      <dsp:nvSpPr>
        <dsp:cNvPr id="0" name=""/>
        <dsp:cNvSpPr/>
      </dsp:nvSpPr>
      <dsp:spPr>
        <a:xfrm>
          <a:off x="3824997" y="2382194"/>
          <a:ext cx="2068710" cy="2068921"/>
        </a:xfrm>
        <a:prstGeom prst="circularArrow">
          <a:avLst>
            <a:gd name="adj1" fmla="val 10980"/>
            <a:gd name="adj2" fmla="val 1142322"/>
            <a:gd name="adj3" fmla="val 4500000"/>
            <a:gd name="adj4" fmla="val 13500000"/>
            <a:gd name="adj5" fmla="val 12500"/>
          </a:avLst>
        </a:prstGeom>
        <a:gradFill rotWithShape="0">
          <a:gsLst>
            <a:gs pos="0">
              <a:schemeClr val="accent5">
                <a:hueOff val="7922463"/>
                <a:satOff val="-40347"/>
                <a:lumOff val="7450"/>
                <a:alphaOff val="0"/>
                <a:tint val="92000"/>
                <a:satMod val="170000"/>
              </a:schemeClr>
            </a:gs>
            <a:gs pos="15000">
              <a:schemeClr val="accent5">
                <a:hueOff val="7922463"/>
                <a:satOff val="-40347"/>
                <a:lumOff val="7450"/>
                <a:alphaOff val="0"/>
                <a:tint val="92000"/>
                <a:shade val="99000"/>
                <a:satMod val="170000"/>
              </a:schemeClr>
            </a:gs>
            <a:gs pos="62000">
              <a:schemeClr val="accent5">
                <a:hueOff val="7922463"/>
                <a:satOff val="-40347"/>
                <a:lumOff val="7450"/>
                <a:alphaOff val="0"/>
                <a:tint val="96000"/>
                <a:shade val="80000"/>
                <a:satMod val="170000"/>
              </a:schemeClr>
            </a:gs>
            <a:gs pos="97000">
              <a:schemeClr val="accent5">
                <a:hueOff val="7922463"/>
                <a:satOff val="-40347"/>
                <a:lumOff val="7450"/>
                <a:alphaOff val="0"/>
                <a:tint val="98000"/>
                <a:shade val="63000"/>
                <a:satMod val="170000"/>
              </a:schemeClr>
            </a:gs>
            <a:gs pos="100000">
              <a:schemeClr val="accent5">
                <a:hueOff val="7922463"/>
                <a:satOff val="-40347"/>
                <a:lumOff val="745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7922463"/>
              <a:satOff val="-40347"/>
              <a:lumOff val="7450"/>
              <a:alphaOff val="0"/>
              <a:shade val="80000"/>
            </a:schemeClr>
          </a:contourClr>
        </a:sp3d>
      </dsp:spPr>
      <dsp:style>
        <a:lnRef idx="0">
          <a:scrgbClr r="0" g="0" b="0"/>
        </a:lnRef>
        <a:fillRef idx="3">
          <a:scrgbClr r="0" g="0" b="0"/>
        </a:fillRef>
        <a:effectRef idx="2">
          <a:scrgbClr r="0" g="0" b="0"/>
        </a:effectRef>
        <a:fontRef idx="minor">
          <a:schemeClr val="lt1"/>
        </a:fontRef>
      </dsp:style>
    </dsp:sp>
    <dsp:sp modelId="{B9B046F1-22FD-461F-9403-1A5CAC8DB9ED}">
      <dsp:nvSpPr>
        <dsp:cNvPr id="0" name=""/>
        <dsp:cNvSpPr/>
      </dsp:nvSpPr>
      <dsp:spPr>
        <a:xfrm>
          <a:off x="4281736" y="3131088"/>
          <a:ext cx="1154457" cy="577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Global charging network</a:t>
          </a:r>
          <a:endParaRPr lang="en-US" sz="1400" kern="1200" dirty="0"/>
        </a:p>
      </dsp:txBody>
      <dsp:txXfrm>
        <a:off x="4281736" y="3131088"/>
        <a:ext cx="1154457" cy="577169"/>
      </dsp:txXfrm>
    </dsp:sp>
    <dsp:sp modelId="{4C2A4692-C673-4920-93D1-6C02DAA62563}">
      <dsp:nvSpPr>
        <dsp:cNvPr id="0" name=""/>
        <dsp:cNvSpPr/>
      </dsp:nvSpPr>
      <dsp:spPr>
        <a:xfrm>
          <a:off x="3397751" y="3708257"/>
          <a:ext cx="1777283" cy="1778142"/>
        </a:xfrm>
        <a:prstGeom prst="blockArc">
          <a:avLst>
            <a:gd name="adj1" fmla="val 0"/>
            <a:gd name="adj2" fmla="val 18900000"/>
            <a:gd name="adj3" fmla="val 12740"/>
          </a:avLst>
        </a:prstGeom>
        <a:gradFill rotWithShape="0">
          <a:gsLst>
            <a:gs pos="0">
              <a:schemeClr val="accent5">
                <a:hueOff val="11883694"/>
                <a:satOff val="-60520"/>
                <a:lumOff val="11175"/>
                <a:alphaOff val="0"/>
                <a:tint val="92000"/>
                <a:satMod val="170000"/>
              </a:schemeClr>
            </a:gs>
            <a:gs pos="15000">
              <a:schemeClr val="accent5">
                <a:hueOff val="11883694"/>
                <a:satOff val="-60520"/>
                <a:lumOff val="11175"/>
                <a:alphaOff val="0"/>
                <a:tint val="92000"/>
                <a:shade val="99000"/>
                <a:satMod val="170000"/>
              </a:schemeClr>
            </a:gs>
            <a:gs pos="62000">
              <a:schemeClr val="accent5">
                <a:hueOff val="11883694"/>
                <a:satOff val="-60520"/>
                <a:lumOff val="11175"/>
                <a:alphaOff val="0"/>
                <a:tint val="96000"/>
                <a:shade val="80000"/>
                <a:satMod val="170000"/>
              </a:schemeClr>
            </a:gs>
            <a:gs pos="97000">
              <a:schemeClr val="accent5">
                <a:hueOff val="11883694"/>
                <a:satOff val="-60520"/>
                <a:lumOff val="11175"/>
                <a:alphaOff val="0"/>
                <a:tint val="98000"/>
                <a:shade val="63000"/>
                <a:satMod val="170000"/>
              </a:schemeClr>
            </a:gs>
            <a:gs pos="100000">
              <a:schemeClr val="accent5">
                <a:hueOff val="11883694"/>
                <a:satOff val="-60520"/>
                <a:lumOff val="1117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11883694"/>
              <a:satOff val="-60520"/>
              <a:lumOff val="11175"/>
              <a:alphaOff val="0"/>
              <a:shade val="80000"/>
            </a:schemeClr>
          </a:contourClr>
        </a:sp3d>
      </dsp:spPr>
      <dsp:style>
        <a:lnRef idx="0">
          <a:scrgbClr r="0" g="0" b="0"/>
        </a:lnRef>
        <a:fillRef idx="3">
          <a:scrgbClr r="0" g="0" b="0"/>
        </a:fillRef>
        <a:effectRef idx="2">
          <a:scrgbClr r="0" g="0" b="0"/>
        </a:effectRef>
        <a:fontRef idx="minor">
          <a:schemeClr val="lt1"/>
        </a:fontRef>
      </dsp:style>
    </dsp:sp>
    <dsp:sp modelId="{F25D918C-7166-4A2C-B6FC-417EDD6C4EE6}">
      <dsp:nvSpPr>
        <dsp:cNvPr id="0" name=""/>
        <dsp:cNvSpPr/>
      </dsp:nvSpPr>
      <dsp:spPr>
        <a:xfrm>
          <a:off x="3704701" y="4322185"/>
          <a:ext cx="1154457" cy="577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High innovation capability</a:t>
          </a:r>
          <a:endParaRPr lang="en-US" sz="1400" kern="1200" dirty="0"/>
        </a:p>
      </dsp:txBody>
      <dsp:txXfrm>
        <a:off x="3704701" y="4322185"/>
        <a:ext cx="1154457" cy="5771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400D6-78AC-42FE-B960-9F25D705C6EB}">
      <dsp:nvSpPr>
        <dsp:cNvPr id="0" name=""/>
        <dsp:cNvSpPr/>
      </dsp:nvSpPr>
      <dsp:spPr>
        <a:xfrm>
          <a:off x="0" y="444739"/>
          <a:ext cx="6553200" cy="6552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3FE2AA2-785B-44BC-B490-ADD58E084ED0}">
      <dsp:nvSpPr>
        <dsp:cNvPr id="0" name=""/>
        <dsp:cNvSpPr/>
      </dsp:nvSpPr>
      <dsp:spPr>
        <a:xfrm>
          <a:off x="327660" y="60979"/>
          <a:ext cx="4587239" cy="767520"/>
        </a:xfrm>
        <a:prstGeom prst="roundRect">
          <a:avLst/>
        </a:prstGeom>
        <a:gradFill rotWithShape="0">
          <a:gsLst>
            <a:gs pos="0">
              <a:schemeClr val="accent5">
                <a:hueOff val="0"/>
                <a:satOff val="0"/>
                <a:lumOff val="0"/>
                <a:alphaOff val="0"/>
                <a:tint val="92000"/>
                <a:satMod val="170000"/>
              </a:schemeClr>
            </a:gs>
            <a:gs pos="15000">
              <a:schemeClr val="accent5">
                <a:hueOff val="0"/>
                <a:satOff val="0"/>
                <a:lumOff val="0"/>
                <a:alphaOff val="0"/>
                <a:tint val="92000"/>
                <a:shade val="99000"/>
                <a:satMod val="170000"/>
              </a:schemeClr>
            </a:gs>
            <a:gs pos="62000">
              <a:schemeClr val="accent5">
                <a:hueOff val="0"/>
                <a:satOff val="0"/>
                <a:lumOff val="0"/>
                <a:alphaOff val="0"/>
                <a:tint val="96000"/>
                <a:shade val="80000"/>
                <a:satMod val="170000"/>
              </a:schemeClr>
            </a:gs>
            <a:gs pos="97000">
              <a:schemeClr val="accent5">
                <a:hueOff val="0"/>
                <a:satOff val="0"/>
                <a:lumOff val="0"/>
                <a:alphaOff val="0"/>
                <a:tint val="98000"/>
                <a:shade val="63000"/>
                <a:satMod val="170000"/>
              </a:schemeClr>
            </a:gs>
            <a:gs pos="100000">
              <a:schemeClr val="accent5">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173387" tIns="0" rIns="173387" bIns="0" numCol="1" spcCol="1270" anchor="ctr" anchorCtr="0">
          <a:noAutofit/>
        </a:bodyPr>
        <a:lstStyle/>
        <a:p>
          <a:pPr marL="0" lvl="0" indent="0" algn="l" defTabSz="1155700">
            <a:lnSpc>
              <a:spcPct val="90000"/>
            </a:lnSpc>
            <a:spcBef>
              <a:spcPct val="0"/>
            </a:spcBef>
            <a:spcAft>
              <a:spcPct val="35000"/>
            </a:spcAft>
            <a:buNone/>
          </a:pPr>
          <a:r>
            <a:rPr lang="en-US" sz="2600" kern="1200" dirty="0"/>
            <a:t>High vehicle prices</a:t>
          </a:r>
        </a:p>
      </dsp:txBody>
      <dsp:txXfrm>
        <a:off x="365127" y="98446"/>
        <a:ext cx="4512305" cy="692586"/>
      </dsp:txXfrm>
    </dsp:sp>
    <dsp:sp modelId="{081171AB-AC63-4E95-93FD-20177751C91A}">
      <dsp:nvSpPr>
        <dsp:cNvPr id="0" name=""/>
        <dsp:cNvSpPr/>
      </dsp:nvSpPr>
      <dsp:spPr>
        <a:xfrm>
          <a:off x="0" y="1624099"/>
          <a:ext cx="6553200" cy="655200"/>
        </a:xfrm>
        <a:prstGeom prst="rect">
          <a:avLst/>
        </a:prstGeom>
        <a:solidFill>
          <a:schemeClr val="lt1">
            <a:alpha val="90000"/>
            <a:hueOff val="0"/>
            <a:satOff val="0"/>
            <a:lumOff val="0"/>
            <a:alphaOff val="0"/>
          </a:schemeClr>
        </a:solidFill>
        <a:ln w="9525" cap="flat" cmpd="sng" algn="ctr">
          <a:solidFill>
            <a:schemeClr val="accent5">
              <a:hueOff val="3961231"/>
              <a:satOff val="-20173"/>
              <a:lumOff val="3725"/>
              <a:alphaOff val="0"/>
            </a:schemeClr>
          </a:solidFill>
          <a:prstDash val="solid"/>
        </a:ln>
        <a:effectLst/>
      </dsp:spPr>
      <dsp:style>
        <a:lnRef idx="1">
          <a:scrgbClr r="0" g="0" b="0"/>
        </a:lnRef>
        <a:fillRef idx="1">
          <a:scrgbClr r="0" g="0" b="0"/>
        </a:fillRef>
        <a:effectRef idx="0">
          <a:scrgbClr r="0" g="0" b="0"/>
        </a:effectRef>
        <a:fontRef idx="minor"/>
      </dsp:style>
    </dsp:sp>
    <dsp:sp modelId="{29AB7574-0B27-498C-9335-1D9C2F604E9C}">
      <dsp:nvSpPr>
        <dsp:cNvPr id="0" name=""/>
        <dsp:cNvSpPr/>
      </dsp:nvSpPr>
      <dsp:spPr>
        <a:xfrm>
          <a:off x="327660" y="1240339"/>
          <a:ext cx="4587239" cy="767520"/>
        </a:xfrm>
        <a:prstGeom prst="roundRect">
          <a:avLst/>
        </a:prstGeom>
        <a:gradFill rotWithShape="0">
          <a:gsLst>
            <a:gs pos="0">
              <a:schemeClr val="accent5">
                <a:hueOff val="3961231"/>
                <a:satOff val="-20173"/>
                <a:lumOff val="3725"/>
                <a:alphaOff val="0"/>
                <a:tint val="92000"/>
                <a:satMod val="170000"/>
              </a:schemeClr>
            </a:gs>
            <a:gs pos="15000">
              <a:schemeClr val="accent5">
                <a:hueOff val="3961231"/>
                <a:satOff val="-20173"/>
                <a:lumOff val="3725"/>
                <a:alphaOff val="0"/>
                <a:tint val="92000"/>
                <a:shade val="99000"/>
                <a:satMod val="170000"/>
              </a:schemeClr>
            </a:gs>
            <a:gs pos="62000">
              <a:schemeClr val="accent5">
                <a:hueOff val="3961231"/>
                <a:satOff val="-20173"/>
                <a:lumOff val="3725"/>
                <a:alphaOff val="0"/>
                <a:tint val="96000"/>
                <a:shade val="80000"/>
                <a:satMod val="170000"/>
              </a:schemeClr>
            </a:gs>
            <a:gs pos="97000">
              <a:schemeClr val="accent5">
                <a:hueOff val="3961231"/>
                <a:satOff val="-20173"/>
                <a:lumOff val="3725"/>
                <a:alphaOff val="0"/>
                <a:tint val="98000"/>
                <a:shade val="63000"/>
                <a:satMod val="170000"/>
              </a:schemeClr>
            </a:gs>
            <a:gs pos="100000">
              <a:schemeClr val="accent5">
                <a:hueOff val="3961231"/>
                <a:satOff val="-20173"/>
                <a:lumOff val="372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3961231"/>
              <a:satOff val="-20173"/>
              <a:lumOff val="3725"/>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173387" tIns="0" rIns="173387" bIns="0" numCol="1" spcCol="1270" anchor="ctr" anchorCtr="0">
          <a:noAutofit/>
        </a:bodyPr>
        <a:lstStyle/>
        <a:p>
          <a:pPr marL="0" lvl="0" indent="0" algn="l" defTabSz="1155700">
            <a:lnSpc>
              <a:spcPct val="90000"/>
            </a:lnSpc>
            <a:spcBef>
              <a:spcPct val="0"/>
            </a:spcBef>
            <a:spcAft>
              <a:spcPct val="35000"/>
            </a:spcAft>
            <a:buNone/>
          </a:pPr>
          <a:r>
            <a:rPr lang="en-US" sz="2600" kern="1200"/>
            <a:t>Growing EV competition</a:t>
          </a:r>
          <a:endParaRPr lang="en-US" sz="2600" kern="1200" dirty="0"/>
        </a:p>
      </dsp:txBody>
      <dsp:txXfrm>
        <a:off x="365127" y="1277806"/>
        <a:ext cx="4512305" cy="692586"/>
      </dsp:txXfrm>
    </dsp:sp>
    <dsp:sp modelId="{8EA546AA-A44E-4395-9CEC-C798E4167A46}">
      <dsp:nvSpPr>
        <dsp:cNvPr id="0" name=""/>
        <dsp:cNvSpPr/>
      </dsp:nvSpPr>
      <dsp:spPr>
        <a:xfrm>
          <a:off x="0" y="2803459"/>
          <a:ext cx="6553200" cy="655200"/>
        </a:xfrm>
        <a:prstGeom prst="rect">
          <a:avLst/>
        </a:prstGeom>
        <a:solidFill>
          <a:schemeClr val="lt1">
            <a:alpha val="90000"/>
            <a:hueOff val="0"/>
            <a:satOff val="0"/>
            <a:lumOff val="0"/>
            <a:alphaOff val="0"/>
          </a:schemeClr>
        </a:solidFill>
        <a:ln w="9525" cap="flat" cmpd="sng" algn="ctr">
          <a:solidFill>
            <a:schemeClr val="accent5">
              <a:hueOff val="7922463"/>
              <a:satOff val="-40347"/>
              <a:lumOff val="7450"/>
              <a:alphaOff val="0"/>
            </a:schemeClr>
          </a:solidFill>
          <a:prstDash val="solid"/>
        </a:ln>
        <a:effectLst/>
      </dsp:spPr>
      <dsp:style>
        <a:lnRef idx="1">
          <a:scrgbClr r="0" g="0" b="0"/>
        </a:lnRef>
        <a:fillRef idx="1">
          <a:scrgbClr r="0" g="0" b="0"/>
        </a:fillRef>
        <a:effectRef idx="0">
          <a:scrgbClr r="0" g="0" b="0"/>
        </a:effectRef>
        <a:fontRef idx="minor"/>
      </dsp:style>
    </dsp:sp>
    <dsp:sp modelId="{0A8199EC-06C7-4D87-B57D-F5276196CE98}">
      <dsp:nvSpPr>
        <dsp:cNvPr id="0" name=""/>
        <dsp:cNvSpPr/>
      </dsp:nvSpPr>
      <dsp:spPr>
        <a:xfrm>
          <a:off x="327660" y="2419699"/>
          <a:ext cx="4587239" cy="767520"/>
        </a:xfrm>
        <a:prstGeom prst="roundRect">
          <a:avLst/>
        </a:prstGeom>
        <a:gradFill rotWithShape="0">
          <a:gsLst>
            <a:gs pos="0">
              <a:schemeClr val="accent5">
                <a:hueOff val="7922463"/>
                <a:satOff val="-40347"/>
                <a:lumOff val="7450"/>
                <a:alphaOff val="0"/>
                <a:tint val="92000"/>
                <a:satMod val="170000"/>
              </a:schemeClr>
            </a:gs>
            <a:gs pos="15000">
              <a:schemeClr val="accent5">
                <a:hueOff val="7922463"/>
                <a:satOff val="-40347"/>
                <a:lumOff val="7450"/>
                <a:alphaOff val="0"/>
                <a:tint val="92000"/>
                <a:shade val="99000"/>
                <a:satMod val="170000"/>
              </a:schemeClr>
            </a:gs>
            <a:gs pos="62000">
              <a:schemeClr val="accent5">
                <a:hueOff val="7922463"/>
                <a:satOff val="-40347"/>
                <a:lumOff val="7450"/>
                <a:alphaOff val="0"/>
                <a:tint val="96000"/>
                <a:shade val="80000"/>
                <a:satMod val="170000"/>
              </a:schemeClr>
            </a:gs>
            <a:gs pos="97000">
              <a:schemeClr val="accent5">
                <a:hueOff val="7922463"/>
                <a:satOff val="-40347"/>
                <a:lumOff val="7450"/>
                <a:alphaOff val="0"/>
                <a:tint val="98000"/>
                <a:shade val="63000"/>
                <a:satMod val="170000"/>
              </a:schemeClr>
            </a:gs>
            <a:gs pos="100000">
              <a:schemeClr val="accent5">
                <a:hueOff val="7922463"/>
                <a:satOff val="-40347"/>
                <a:lumOff val="745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7922463"/>
              <a:satOff val="-40347"/>
              <a:lumOff val="745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173387" tIns="0" rIns="173387" bIns="0" numCol="1" spcCol="1270" anchor="ctr" anchorCtr="0">
          <a:noAutofit/>
        </a:bodyPr>
        <a:lstStyle/>
        <a:p>
          <a:pPr marL="0" lvl="0" indent="0" algn="l" defTabSz="1155700">
            <a:lnSpc>
              <a:spcPct val="90000"/>
            </a:lnSpc>
            <a:spcBef>
              <a:spcPct val="0"/>
            </a:spcBef>
            <a:spcAft>
              <a:spcPct val="35000"/>
            </a:spcAft>
            <a:buNone/>
          </a:pPr>
          <a:r>
            <a:rPr lang="en-US" sz="2600" kern="1200"/>
            <a:t>Dependence on suppliers</a:t>
          </a:r>
          <a:endParaRPr lang="en-US" sz="2600" kern="1200" dirty="0"/>
        </a:p>
      </dsp:txBody>
      <dsp:txXfrm>
        <a:off x="365127" y="2457166"/>
        <a:ext cx="4512305" cy="692586"/>
      </dsp:txXfrm>
    </dsp:sp>
    <dsp:sp modelId="{315E3924-9603-4168-91C0-1A9FC6B4DFB0}">
      <dsp:nvSpPr>
        <dsp:cNvPr id="0" name=""/>
        <dsp:cNvSpPr/>
      </dsp:nvSpPr>
      <dsp:spPr>
        <a:xfrm>
          <a:off x="0" y="3982820"/>
          <a:ext cx="6553200" cy="655200"/>
        </a:xfrm>
        <a:prstGeom prst="rect">
          <a:avLst/>
        </a:prstGeom>
        <a:solidFill>
          <a:schemeClr val="lt1">
            <a:alpha val="90000"/>
            <a:hueOff val="0"/>
            <a:satOff val="0"/>
            <a:lumOff val="0"/>
            <a:alphaOff val="0"/>
          </a:schemeClr>
        </a:solidFill>
        <a:ln w="9525" cap="flat" cmpd="sng" algn="ctr">
          <a:solidFill>
            <a:schemeClr val="accent5">
              <a:hueOff val="11883694"/>
              <a:satOff val="-60520"/>
              <a:lumOff val="11175"/>
              <a:alphaOff val="0"/>
            </a:schemeClr>
          </a:solidFill>
          <a:prstDash val="solid"/>
        </a:ln>
        <a:effectLst/>
      </dsp:spPr>
      <dsp:style>
        <a:lnRef idx="1">
          <a:scrgbClr r="0" g="0" b="0"/>
        </a:lnRef>
        <a:fillRef idx="1">
          <a:scrgbClr r="0" g="0" b="0"/>
        </a:fillRef>
        <a:effectRef idx="0">
          <a:scrgbClr r="0" g="0" b="0"/>
        </a:effectRef>
        <a:fontRef idx="minor"/>
      </dsp:style>
    </dsp:sp>
    <dsp:sp modelId="{C4F71818-3600-4260-9DBC-31E17EB5DCA5}">
      <dsp:nvSpPr>
        <dsp:cNvPr id="0" name=""/>
        <dsp:cNvSpPr/>
      </dsp:nvSpPr>
      <dsp:spPr>
        <a:xfrm>
          <a:off x="327660" y="3599060"/>
          <a:ext cx="4587239" cy="767520"/>
        </a:xfrm>
        <a:prstGeom prst="roundRect">
          <a:avLst/>
        </a:prstGeom>
        <a:gradFill rotWithShape="0">
          <a:gsLst>
            <a:gs pos="0">
              <a:schemeClr val="accent5">
                <a:hueOff val="11883694"/>
                <a:satOff val="-60520"/>
                <a:lumOff val="11175"/>
                <a:alphaOff val="0"/>
                <a:tint val="92000"/>
                <a:satMod val="170000"/>
              </a:schemeClr>
            </a:gs>
            <a:gs pos="15000">
              <a:schemeClr val="accent5">
                <a:hueOff val="11883694"/>
                <a:satOff val="-60520"/>
                <a:lumOff val="11175"/>
                <a:alphaOff val="0"/>
                <a:tint val="92000"/>
                <a:shade val="99000"/>
                <a:satMod val="170000"/>
              </a:schemeClr>
            </a:gs>
            <a:gs pos="62000">
              <a:schemeClr val="accent5">
                <a:hueOff val="11883694"/>
                <a:satOff val="-60520"/>
                <a:lumOff val="11175"/>
                <a:alphaOff val="0"/>
                <a:tint val="96000"/>
                <a:shade val="80000"/>
                <a:satMod val="170000"/>
              </a:schemeClr>
            </a:gs>
            <a:gs pos="97000">
              <a:schemeClr val="accent5">
                <a:hueOff val="11883694"/>
                <a:satOff val="-60520"/>
                <a:lumOff val="11175"/>
                <a:alphaOff val="0"/>
                <a:tint val="98000"/>
                <a:shade val="63000"/>
                <a:satMod val="170000"/>
              </a:schemeClr>
            </a:gs>
            <a:gs pos="100000">
              <a:schemeClr val="accent5">
                <a:hueOff val="11883694"/>
                <a:satOff val="-60520"/>
                <a:lumOff val="1117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11883694"/>
              <a:satOff val="-60520"/>
              <a:lumOff val="11175"/>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173387" tIns="0" rIns="173387" bIns="0" numCol="1" spcCol="1270" anchor="ctr" anchorCtr="0">
          <a:noAutofit/>
        </a:bodyPr>
        <a:lstStyle/>
        <a:p>
          <a:pPr marL="0" lvl="0" indent="0" algn="l" defTabSz="1155700">
            <a:lnSpc>
              <a:spcPct val="90000"/>
            </a:lnSpc>
            <a:spcBef>
              <a:spcPct val="0"/>
            </a:spcBef>
            <a:spcAft>
              <a:spcPct val="35000"/>
            </a:spcAft>
            <a:buNone/>
          </a:pPr>
          <a:r>
            <a:rPr lang="en-US" sz="2600" kern="1200"/>
            <a:t>Infrastructure limitations in some markets</a:t>
          </a:r>
          <a:endParaRPr lang="en-US" sz="2600" kern="1200" dirty="0"/>
        </a:p>
      </dsp:txBody>
      <dsp:txXfrm>
        <a:off x="365127" y="3636527"/>
        <a:ext cx="4512305" cy="692586"/>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CC74A7-71F5-4BF3-A5ED-7FB9CEDE52B8}" type="datetimeFigureOut">
              <a:rPr lang="en-US" smtClean="0"/>
              <a:t>3/23/26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9AC24E-9E00-4169-AC50-8A0345E3DC37}" type="slidenum">
              <a:rPr lang="en-US" smtClean="0"/>
              <a:t>‹#›</a:t>
            </a:fld>
            <a:endParaRPr lang="en-US"/>
          </a:p>
        </p:txBody>
      </p:sp>
    </p:spTree>
    <p:extLst>
      <p:ext uri="{BB962C8B-B14F-4D97-AF65-F5344CB8AC3E}">
        <p14:creationId xmlns:p14="http://schemas.microsoft.com/office/powerpoint/2010/main" val="505356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examines the change in marketing of Tesla as the case study organisation in the automotive industry. The most important problem under consideration is climate change and sustainability. The emerging trends in consumer behaviour and marketing strategies in response to increasing environmental concerns and government regulations are providing opportunities and challenges to the Tesla marketing department in the global market of electric vehicles.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546894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Mission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mission of Tesla is to hasten the process of making the world sustainable in terms of energy.</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Vision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Tesla has a vision to establish the most interesting car company in the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 by leading the transition of the world to electric vehicles.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3</a:t>
            </a:fld>
            <a:endParaRPr lang="en-US"/>
          </a:p>
        </p:txBody>
      </p:sp>
    </p:spTree>
    <p:extLst>
      <p:ext uri="{BB962C8B-B14F-4D97-AF65-F5344CB8AC3E}">
        <p14:creationId xmlns:p14="http://schemas.microsoft.com/office/powerpoint/2010/main" val="2678147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b="1" kern="1200" dirty="0">
                <a:solidFill>
                  <a:schemeClr val="tx1"/>
                </a:solidFill>
                <a:effectLst/>
                <a:latin typeface="+mn-lt"/>
                <a:ea typeface="+mn-ea"/>
                <a:cs typeface="+mn-cs"/>
              </a:rPr>
              <a:t>Issue</a:t>
            </a:r>
            <a:r>
              <a:rPr lang="en-US" sz="1200" b="1" kern="1200" baseline="0" dirty="0">
                <a:solidFill>
                  <a:schemeClr val="tx1"/>
                </a:solidFill>
                <a:effectLst/>
                <a:latin typeface="+mn-lt"/>
                <a:ea typeface="+mn-ea"/>
                <a:cs typeface="+mn-cs"/>
              </a:rPr>
              <a:t> driving marketing change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Climate change and sustainability are the key forces that promote the marketing change in the automotive industry. Increasing greenhouse gas emissions, primarily caused by the transportation industry, cause climate change. Consumers, governments and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are more conscious of the environmental issues and are seeking sustainable solutions. Consequently, most nations are coming up with stringent environmental regulations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carbon emissions. These policies promote the production and consumption of electric cars rather than petrol and diesel cars. Due to this fact, the car manufacturers should adjust their products and marketing strategies in line with the expectations of the environment (Shore, 2026). </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26933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Tesla has a close relationship with the problem since the company deals with the manufacture of electric cars and clean energy technologies. The company markets its cars as environmentally friendly to substitute for conventional cars.</a:t>
            </a:r>
          </a:p>
          <a:p>
            <a:r>
              <a:rPr lang="en-US" sz="1200" kern="1200" dirty="0">
                <a:solidFill>
                  <a:schemeClr val="tx1"/>
                </a:solidFill>
                <a:effectLst/>
                <a:latin typeface="+mn-lt"/>
                <a:ea typeface="+mn-ea"/>
                <a:cs typeface="+mn-cs"/>
              </a:rPr>
              <a:t>Sustainability, however, also brings challenges in marketing. The consumers can be concerned about the cost of the electric cars, the battery capacity and the charging networks. Marketing teams should therefore inform consumers and explain the merits of electric cars to them. As well, there is an increase in competition in the electric vehicle market. Even the traditional automotive firms like the Ford Motor Company and Toyota are putting a lot of money into electric cars (</a:t>
            </a:r>
            <a:r>
              <a:rPr lang="en-US" sz="1200" kern="1200" dirty="0" err="1">
                <a:solidFill>
                  <a:schemeClr val="tx1"/>
                </a:solidFill>
                <a:effectLst/>
                <a:latin typeface="+mn-lt"/>
                <a:ea typeface="+mn-ea"/>
                <a:cs typeface="+mn-cs"/>
              </a:rPr>
              <a:t>Musaigwa</a:t>
            </a:r>
            <a:r>
              <a:rPr lang="en-US" sz="1200" kern="1200" dirty="0">
                <a:solidFill>
                  <a:schemeClr val="tx1"/>
                </a:solidFill>
                <a:effectLst/>
                <a:latin typeface="+mn-lt"/>
                <a:ea typeface="+mn-ea"/>
                <a:cs typeface="+mn-cs"/>
              </a:rPr>
              <a:t>, 2023). This puts Tesla under much pressure to ensure that the brand image and marketing strategies are effective. Thus, the primary drivers of marketing change at Tesla are climate change and sustainability.</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0188571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Analysis of the Problems Tesla has been experiencing</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Tesla needs to deal with a number of issues due to the sustainability requirements and environmental expectations. PESTLE analysis and Porter’s Five Forces model can be used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these challenges.</a:t>
            </a:r>
          </a:p>
          <a:p>
            <a:r>
              <a:rPr lang="en-US" sz="1200" b="1" kern="1200" dirty="0">
                <a:solidFill>
                  <a:schemeClr val="tx1"/>
                </a:solidFill>
                <a:effectLst/>
                <a:latin typeface="+mn-lt"/>
                <a:ea typeface="+mn-ea"/>
                <a:cs typeface="+mn-cs"/>
              </a:rPr>
              <a:t>PESTLE Analysis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Political Factors</a:t>
            </a:r>
          </a:p>
          <a:p>
            <a:r>
              <a:rPr lang="en-US" sz="1200" kern="1200" dirty="0">
                <a:solidFill>
                  <a:schemeClr val="tx1"/>
                </a:solidFill>
                <a:effectLst/>
                <a:latin typeface="+mn-lt"/>
                <a:ea typeface="+mn-ea"/>
                <a:cs typeface="+mn-cs"/>
              </a:rPr>
              <a:t>The policies being implemented by governments worldwide to diminish carbon emissions and encourage electric vehicles are taking place. On one hand, these policies have the potential to assist Tesla in its business, whereas on the other hand, modifications in policies or government incentives can influence the demand. The marketing strategies at Tesla should be adjusted to the various political environments across countries.</a:t>
            </a:r>
          </a:p>
          <a:p>
            <a:r>
              <a:rPr lang="en-US" sz="1200" kern="1200" dirty="0">
                <a:solidFill>
                  <a:schemeClr val="tx1"/>
                </a:solidFill>
                <a:effectLst/>
                <a:latin typeface="+mn-lt"/>
                <a:ea typeface="+mn-ea"/>
                <a:cs typeface="+mn-cs"/>
              </a:rPr>
              <a:t>Economic Factors</a:t>
            </a:r>
          </a:p>
          <a:p>
            <a:r>
              <a:rPr lang="en-US" sz="1200" kern="1200" dirty="0">
                <a:solidFill>
                  <a:schemeClr val="tx1"/>
                </a:solidFill>
                <a:effectLst/>
                <a:latin typeface="+mn-lt"/>
                <a:ea typeface="+mn-ea"/>
                <a:cs typeface="+mn-cs"/>
              </a:rPr>
              <a:t>Electric vehicles are normally more costly than conventional vehicles. Purchasing decisions can be affected by economic conditions like inflation or decreased consumer expenditure. Tesla needs to share the economic advantages of electric vehicles in the long-term, i.e. reduced fuel and maintenance costs.</a:t>
            </a:r>
          </a:p>
          <a:p>
            <a:r>
              <a:rPr lang="en-US" sz="1200" kern="1200" dirty="0">
                <a:solidFill>
                  <a:schemeClr val="tx1"/>
                </a:solidFill>
                <a:effectLst/>
                <a:latin typeface="+mn-lt"/>
                <a:ea typeface="+mn-ea"/>
                <a:cs typeface="+mn-cs"/>
              </a:rPr>
              <a:t>Social Factors</a:t>
            </a:r>
          </a:p>
          <a:p>
            <a:r>
              <a:rPr lang="en-US" sz="1200" kern="1200" dirty="0">
                <a:solidFill>
                  <a:schemeClr val="tx1"/>
                </a:solidFill>
                <a:effectLst/>
                <a:latin typeface="+mn-lt"/>
                <a:ea typeface="+mn-ea"/>
                <a:cs typeface="+mn-cs"/>
              </a:rPr>
              <a:t>The consumers are increasingly environmentally conscious and concerned with sustainable products. This presents opportunities to Tesla (</a:t>
            </a:r>
            <a:r>
              <a:rPr lang="en-US" sz="1200" kern="1200" dirty="0" err="1">
                <a:solidFill>
                  <a:schemeClr val="tx1"/>
                </a:solidFill>
                <a:effectLst/>
                <a:latin typeface="+mn-lt"/>
                <a:ea typeface="+mn-ea"/>
                <a:cs typeface="+mn-cs"/>
              </a:rPr>
              <a:t>Dalirazar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Sabzi</a:t>
            </a:r>
            <a:r>
              <a:rPr lang="en-US" sz="1200" kern="1200" dirty="0">
                <a:solidFill>
                  <a:schemeClr val="tx1"/>
                </a:solidFill>
                <a:effectLst/>
                <a:latin typeface="+mn-lt"/>
                <a:ea typeface="+mn-ea"/>
                <a:cs typeface="+mn-cs"/>
              </a:rPr>
              <a:t>, 2023). Nevertheless, the reliability of electric vehicles, the availability of charging stations, and battery life continue to be issues for some consumers. Marketing should work on these issues and develop trust.</a:t>
            </a:r>
          </a:p>
          <a:p>
            <a:r>
              <a:rPr lang="en-US" sz="1200" kern="1200" dirty="0">
                <a:solidFill>
                  <a:schemeClr val="tx1"/>
                </a:solidFill>
                <a:effectLst/>
                <a:latin typeface="+mn-lt"/>
                <a:ea typeface="+mn-ea"/>
                <a:cs typeface="+mn-cs"/>
              </a:rPr>
              <a:t>Technological Factors</a:t>
            </a:r>
          </a:p>
          <a:p>
            <a:r>
              <a:rPr lang="en-US" sz="1200" kern="1200" dirty="0">
                <a:solidFill>
                  <a:schemeClr val="tx1"/>
                </a:solidFill>
                <a:effectLst/>
                <a:latin typeface="+mn-lt"/>
                <a:ea typeface="+mn-ea"/>
                <a:cs typeface="+mn-cs"/>
              </a:rPr>
              <a:t>The electric vehicle industry makes use of technology. In order to sustain its competitive position, Tesla needs to invest in innovation on a continuous basis. The high-speed technological advancement demands products and marketing messages to be updated all the time.</a:t>
            </a:r>
          </a:p>
          <a:p>
            <a:r>
              <a:rPr lang="en-US" sz="1200" kern="1200" dirty="0">
                <a:solidFill>
                  <a:schemeClr val="tx1"/>
                </a:solidFill>
                <a:effectLst/>
                <a:latin typeface="+mn-lt"/>
                <a:ea typeface="+mn-ea"/>
                <a:cs typeface="+mn-cs"/>
              </a:rPr>
              <a:t>Legal Factors</a:t>
            </a:r>
          </a:p>
          <a:p>
            <a:r>
              <a:rPr lang="en-US" sz="1200" kern="1200" dirty="0">
                <a:solidFill>
                  <a:schemeClr val="tx1"/>
                </a:solidFill>
                <a:effectLst/>
                <a:latin typeface="+mn-lt"/>
                <a:ea typeface="+mn-ea"/>
                <a:cs typeface="+mn-cs"/>
              </a:rPr>
              <a:t>In a variety of countries, Tesla has to comply with safety policies, environmental policies, and data protection policies. The changes in the law may transform the design of a product, claims in advertisements and access to the market.</a:t>
            </a:r>
          </a:p>
          <a:p>
            <a:r>
              <a:rPr lang="en-US" sz="1200" kern="1200" dirty="0">
                <a:solidFill>
                  <a:schemeClr val="tx1"/>
                </a:solidFill>
                <a:effectLst/>
                <a:latin typeface="+mn-lt"/>
                <a:ea typeface="+mn-ea"/>
                <a:cs typeface="+mn-cs"/>
              </a:rPr>
              <a:t>Environmental Factors</a:t>
            </a:r>
          </a:p>
          <a:p>
            <a:r>
              <a:rPr lang="en-US" sz="1200" kern="1200" dirty="0">
                <a:solidFill>
                  <a:schemeClr val="tx1"/>
                </a:solidFill>
                <a:effectLst/>
                <a:latin typeface="+mn-lt"/>
                <a:ea typeface="+mn-ea"/>
                <a:cs typeface="+mn-cs"/>
              </a:rPr>
              <a:t>The primary factor that promotes the development of electric vehicles is environmental issues. Tesla is a company whose marketing is more geared towards sustainability and carbon emissions. The company should, however, also make sure that its production processes and battery materials are environmentally friendly.</a:t>
            </a: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7</a:t>
            </a:fld>
            <a:endParaRPr lang="en-US"/>
          </a:p>
        </p:txBody>
      </p:sp>
    </p:spTree>
    <p:extLst>
      <p:ext uri="{BB962C8B-B14F-4D97-AF65-F5344CB8AC3E}">
        <p14:creationId xmlns:p14="http://schemas.microsoft.com/office/powerpoint/2010/main" val="490188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Porter’s analysis of Five Forces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Competitive Rivalry</a:t>
            </a:r>
          </a:p>
          <a:p>
            <a:r>
              <a:rPr lang="en-US" sz="1200" kern="1200" dirty="0">
                <a:solidFill>
                  <a:schemeClr val="tx1"/>
                </a:solidFill>
                <a:effectLst/>
                <a:latin typeface="+mn-lt"/>
                <a:ea typeface="+mn-ea"/>
                <a:cs typeface="+mn-cs"/>
              </a:rPr>
              <a:t>The electric vehicle market is rapidly growing in terms of competition. The entrance into the market by traditional manufacturers and novel technology companies is taking place. Ford and Toyota are some of the companies that are releasing their own models of electric vehicles. This puts strain on Tesla to sustain innovation and excellent marketing.</a:t>
            </a:r>
          </a:p>
          <a:p>
            <a:r>
              <a:rPr lang="en-US" sz="1200" kern="1200" dirty="0">
                <a:solidFill>
                  <a:schemeClr val="tx1"/>
                </a:solidFill>
                <a:effectLst/>
                <a:latin typeface="+mn-lt"/>
                <a:ea typeface="+mn-ea"/>
                <a:cs typeface="+mn-cs"/>
              </a:rPr>
              <a:t>Threat of New Entrants</a:t>
            </a:r>
          </a:p>
          <a:p>
            <a:r>
              <a:rPr lang="en-US" sz="1200" kern="1200" dirty="0">
                <a:solidFill>
                  <a:schemeClr val="tx1"/>
                </a:solidFill>
                <a:effectLst/>
                <a:latin typeface="+mn-lt"/>
                <a:ea typeface="+mn-ea"/>
                <a:cs typeface="+mn-cs"/>
              </a:rPr>
              <a:t>Electric vehicles are in the market, attracting new companies due to high growth potential. Nonetheless, the costs of high investment, high technology needs, and stiff competition from existing brands do not allow new companies to compete with the existing brands, such as Tesla.</a:t>
            </a:r>
          </a:p>
          <a:p>
            <a:r>
              <a:rPr lang="en-US" sz="1200" kern="1200" dirty="0">
                <a:solidFill>
                  <a:schemeClr val="tx1"/>
                </a:solidFill>
                <a:effectLst/>
                <a:latin typeface="+mn-lt"/>
                <a:ea typeface="+mn-ea"/>
                <a:cs typeface="+mn-cs"/>
              </a:rPr>
              <a:t>Supplier Power</a:t>
            </a:r>
          </a:p>
          <a:p>
            <a:r>
              <a:rPr lang="en-US" sz="1200" kern="1200" dirty="0">
                <a:solidFill>
                  <a:schemeClr val="tx1"/>
                </a:solidFill>
                <a:effectLst/>
                <a:latin typeface="+mn-lt"/>
                <a:ea typeface="+mn-ea"/>
                <a:cs typeface="+mn-cs"/>
              </a:rPr>
              <a:t>Tesla relies on suppliers to get significant parts like batteries and electronic systems. Production cost of Tesla can be affected in the event that suppliers raise their prices or decrease their supply (</a:t>
            </a:r>
            <a:r>
              <a:rPr lang="en-US" sz="1200" kern="1200" dirty="0" err="1">
                <a:solidFill>
                  <a:schemeClr val="tx1"/>
                </a:solidFill>
                <a:effectLst/>
                <a:latin typeface="+mn-lt"/>
                <a:ea typeface="+mn-ea"/>
                <a:cs typeface="+mn-cs"/>
              </a:rPr>
              <a:t>Pangarkar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Prabhudesai</a:t>
            </a:r>
            <a:r>
              <a:rPr lang="en-US" sz="1200" kern="1200" dirty="0">
                <a:solidFill>
                  <a:schemeClr val="tx1"/>
                </a:solidFill>
                <a:effectLst/>
                <a:latin typeface="+mn-lt"/>
                <a:ea typeface="+mn-ea"/>
                <a:cs typeface="+mn-cs"/>
              </a:rPr>
              <a:t>, 2024). This may affect the pricing of its products and its marketing strategies.</a:t>
            </a:r>
          </a:p>
          <a:p>
            <a:r>
              <a:rPr lang="en-US" sz="1200" kern="1200" dirty="0">
                <a:solidFill>
                  <a:schemeClr val="tx1"/>
                </a:solidFill>
                <a:effectLst/>
                <a:latin typeface="+mn-lt"/>
                <a:ea typeface="+mn-ea"/>
                <a:cs typeface="+mn-cs"/>
              </a:rPr>
              <a:t>Bargaining Power of Buyers</a:t>
            </a:r>
          </a:p>
          <a:p>
            <a:r>
              <a:rPr lang="en-US" sz="1200" kern="1200" dirty="0">
                <a:solidFill>
                  <a:schemeClr val="tx1"/>
                </a:solidFill>
                <a:effectLst/>
                <a:latin typeface="+mn-lt"/>
                <a:ea typeface="+mn-ea"/>
                <a:cs typeface="+mn-cs"/>
              </a:rPr>
              <a:t>There are numerous vehicle options available to the customers. Unless Tesla has the right prices, customers can also buy other brands, or they can buy products of the same category, which are provided by competitors. Marketing of Tesla must thus focus on quality, innovation and sustainability.</a:t>
            </a:r>
          </a:p>
          <a:p>
            <a:r>
              <a:rPr lang="en-US" sz="1200" kern="1200" dirty="0">
                <a:solidFill>
                  <a:schemeClr val="tx1"/>
                </a:solidFill>
                <a:effectLst/>
                <a:latin typeface="+mn-lt"/>
                <a:ea typeface="+mn-ea"/>
                <a:cs typeface="+mn-cs"/>
              </a:rPr>
              <a:t>Threat of Substitutes</a:t>
            </a:r>
          </a:p>
          <a:p>
            <a:r>
              <a:rPr lang="en-US" sz="1200" kern="1200" dirty="0">
                <a:solidFill>
                  <a:schemeClr val="tx1"/>
                </a:solidFill>
                <a:effectLst/>
                <a:latin typeface="+mn-lt"/>
                <a:ea typeface="+mn-ea"/>
                <a:cs typeface="+mn-cs"/>
              </a:rPr>
              <a:t>There are still other alternative ways of transport like hybrid cars, transport and conventional petrol cars. These alternatives will lower the demand for electric cars. Tesla will need to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technological and environmental benefits of its products.</a:t>
            </a: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9</a:t>
            </a:fld>
            <a:endParaRPr lang="en-US"/>
          </a:p>
        </p:txBody>
      </p:sp>
    </p:spTree>
    <p:extLst>
      <p:ext uri="{BB962C8B-B14F-4D97-AF65-F5344CB8AC3E}">
        <p14:creationId xmlns:p14="http://schemas.microsoft.com/office/powerpoint/2010/main" val="3150121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b="1" kern="1200" dirty="0">
                <a:solidFill>
                  <a:schemeClr val="tx1"/>
                </a:solidFill>
                <a:effectLst/>
                <a:latin typeface="+mn-lt"/>
                <a:ea typeface="+mn-ea"/>
                <a:cs typeface="+mn-cs"/>
              </a:rPr>
              <a:t>Critique of the Change Management strategy at Tesla.</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Several strategies have been embraced by Tesla as a response to the marketing changes brought about by the sustainability issues. A change management model that can be applied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strategy of Tesla is the Lewin Change Management Model, which consists of three phases: unfreeze, change, and refreeze.</a:t>
            </a:r>
          </a:p>
          <a:p>
            <a:r>
              <a:rPr lang="en-US" sz="1200" kern="1200" dirty="0">
                <a:solidFill>
                  <a:schemeClr val="tx1"/>
                </a:solidFill>
                <a:effectLst/>
                <a:latin typeface="+mn-lt"/>
                <a:ea typeface="+mn-ea"/>
                <a:cs typeface="+mn-cs"/>
              </a:rPr>
              <a:t>During the change phase, Tesla launched new products, invested in battery technology and created a huge global charging network (</a:t>
            </a:r>
            <a:r>
              <a:rPr lang="en-US" sz="1200" kern="1200" dirty="0" err="1">
                <a:solidFill>
                  <a:schemeClr val="tx1"/>
                </a:solidFill>
                <a:effectLst/>
                <a:latin typeface="+mn-lt"/>
                <a:ea typeface="+mn-ea"/>
                <a:cs typeface="+mn-cs"/>
              </a:rPr>
              <a:t>Rouholamini</a:t>
            </a:r>
            <a:r>
              <a:rPr lang="en-US" sz="1200" kern="1200" dirty="0">
                <a:solidFill>
                  <a:schemeClr val="tx1"/>
                </a:solidFill>
                <a:effectLst/>
                <a:latin typeface="+mn-lt"/>
                <a:ea typeface="+mn-ea"/>
                <a:cs typeface="+mn-cs"/>
              </a:rPr>
              <a:t> et al., 2022). Digital marketing and good brand narratives are also employed by the company to foster sustainability.</a:t>
            </a:r>
          </a:p>
          <a:p>
            <a:r>
              <a:rPr lang="en-US" sz="1200" kern="1200" dirty="0">
                <a:solidFill>
                  <a:schemeClr val="tx1"/>
                </a:solidFill>
                <a:effectLst/>
                <a:latin typeface="+mn-lt"/>
                <a:ea typeface="+mn-ea"/>
                <a:cs typeface="+mn-cs"/>
              </a:rPr>
              <a:t>At the refreeze phase, Tesla keeps reinforcing its brand image as a pioneer in sustainable transport. Long-term growth is maintained with the assistance of continuous innovation and product development.</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616881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strategy at Tesla has a number of strengths. The company enjoys a good brand image that is associated with innovation and green consciousness. It is also concentrated on the development of technology and international expansion. </a:t>
            </a: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11</a:t>
            </a:fld>
            <a:endParaRPr lang="en-US"/>
          </a:p>
        </p:txBody>
      </p:sp>
    </p:spTree>
    <p:extLst>
      <p:ext uri="{BB962C8B-B14F-4D97-AF65-F5344CB8AC3E}">
        <p14:creationId xmlns:p14="http://schemas.microsoft.com/office/powerpoint/2010/main" val="3427716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Nonetheless, there are still certain weaknesses. Tesla cars are costly to the majority of consumers, and the competition in the electric car market is growing. To remain competitive, Tesla needs to keep on enhancing its marketing procedures and infrastructure.</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12</a:t>
            </a:fld>
            <a:endParaRPr lang="en-US"/>
          </a:p>
        </p:txBody>
      </p:sp>
    </p:spTree>
    <p:extLst>
      <p:ext uri="{BB962C8B-B14F-4D97-AF65-F5344CB8AC3E}">
        <p14:creationId xmlns:p14="http://schemas.microsoft.com/office/powerpoint/2010/main" val="1669726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b="1" kern="1200" dirty="0">
                <a:solidFill>
                  <a:schemeClr val="tx1"/>
                </a:solidFill>
                <a:effectLst/>
                <a:latin typeface="+mn-lt"/>
                <a:ea typeface="+mn-ea"/>
                <a:cs typeface="+mn-cs"/>
              </a:rPr>
              <a:t>Conclusion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Marketing in the automotive industry is subject to change due to climate change and sustainability. Tesla has established itself as an electric automobile and sustainable technology leader. Yet, the growing rivalry and evolving customer demands pose a problem. It will be necessary for Tesla to continue to succeed by being innovative, marketing well, and practising sustainability.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699113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699AC171-5BE7-43CC-911F-3D8C7A783995}" type="datetimeFigureOut">
              <a:rPr lang="en-US" smtClean="0"/>
              <a:t>3/23/26</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10464C04-B34F-4D5E-9EA5-07B295DD2537}" type="slidenum">
              <a:rPr lang="en-US" smtClean="0"/>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9AC171-5BE7-43CC-911F-3D8C7A783995}"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99AC171-5BE7-43CC-911F-3D8C7A783995}"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64C04-B34F-4D5E-9EA5-07B295DD2537}" type="slidenum">
              <a:rPr lang="en-US" smtClean="0"/>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99AC171-5BE7-43CC-911F-3D8C7A783995}"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99AC171-5BE7-43CC-911F-3D8C7A783995}" type="datetimeFigureOut">
              <a:rPr lang="en-US" smtClean="0"/>
              <a:t>3/23/26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699AC171-5BE7-43CC-911F-3D8C7A783995}" type="datetimeFigureOut">
              <a:rPr lang="en-US" smtClean="0"/>
              <a:t>3/23/26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699AC171-5BE7-43CC-911F-3D8C7A783995}" type="datetimeFigureOut">
              <a:rPr lang="en-US" smtClean="0"/>
              <a:t>3/23/26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0464C04-B34F-4D5E-9EA5-07B295DD2537}" type="slidenum">
              <a:rPr lang="en-US" smtClean="0"/>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99AC171-5BE7-43CC-911F-3D8C7A783995}"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699AC171-5BE7-43CC-911F-3D8C7A783995}"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464C04-B34F-4D5E-9EA5-07B295DD2537}" type="slidenum">
              <a:rPr lang="en-US" smtClean="0"/>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9AC171-5BE7-43CC-911F-3D8C7A783995}"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9AC171-5BE7-43CC-911F-3D8C7A783995}"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699AC171-5BE7-43CC-911F-3D8C7A783995}" type="datetimeFigureOut">
              <a:rPr lang="en-US" smtClean="0"/>
              <a:t>3/23/26</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10464C04-B34F-4D5E-9EA5-07B295DD2537}" type="slidenum">
              <a:rPr lang="en-US" smtClean="0"/>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95212" y="443324"/>
            <a:ext cx="7772400" cy="1470025"/>
          </a:xfrm>
        </p:spPr>
        <p:txBody>
          <a:bodyPr/>
          <a:lstStyle/>
          <a:p>
            <a:r>
              <a:rPr lang="en-US" dirty="0"/>
              <a:t>Presentation on</a:t>
            </a:r>
          </a:p>
        </p:txBody>
      </p:sp>
      <p:sp>
        <p:nvSpPr>
          <p:cNvPr id="3" name="Subtitle 2"/>
          <p:cNvSpPr>
            <a:spLocks noGrp="1"/>
          </p:cNvSpPr>
          <p:nvPr>
            <p:ph type="subTitle" idx="1"/>
          </p:nvPr>
        </p:nvSpPr>
        <p:spPr>
          <a:xfrm>
            <a:off x="1447800" y="3429000"/>
            <a:ext cx="6400800" cy="1752600"/>
          </a:xfrm>
        </p:spPr>
        <p:txBody>
          <a:bodyPr/>
          <a:lstStyle/>
          <a:p>
            <a:r>
              <a:rPr lang="en-US" dirty="0"/>
              <a:t>Module Title</a:t>
            </a:r>
          </a:p>
          <a:p>
            <a:r>
              <a:rPr lang="en-US" dirty="0"/>
              <a:t>Managing Marketing Change </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10744" y="4597871"/>
            <a:ext cx="2256868" cy="2099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5089CE9A-4FD9-77E4-CB18-2C5BCB215DB4}"/>
              </a:ext>
            </a:extLst>
          </p:cNvPr>
          <p:cNvSpPr txBox="1"/>
          <p:nvPr/>
        </p:nvSpPr>
        <p:spPr>
          <a:xfrm>
            <a:off x="1105370" y="6067778"/>
            <a:ext cx="3774722" cy="369332"/>
          </a:xfrm>
          <a:prstGeom prst="rect">
            <a:avLst/>
          </a:prstGeom>
          <a:noFill/>
        </p:spPr>
        <p:txBody>
          <a:bodyPr wrap="square" rtlCol="0">
            <a:spAutoFit/>
          </a:bodyPr>
          <a:lstStyle/>
          <a:p>
            <a:pPr algn="l"/>
            <a:r>
              <a:rPr lang="en-GB" dirty="0"/>
              <a:t>Presented by: SK Md </a:t>
            </a:r>
            <a:r>
              <a:rPr lang="en-GB" dirty="0" err="1"/>
              <a:t>Shoib</a:t>
            </a:r>
            <a:r>
              <a:rPr lang="en-GB" dirty="0"/>
              <a:t> Hasan</a:t>
            </a:r>
          </a:p>
        </p:txBody>
      </p:sp>
    </p:spTree>
    <p:extLst>
      <p:ext uri="{BB962C8B-B14F-4D97-AF65-F5344CB8AC3E}">
        <p14:creationId xmlns:p14="http://schemas.microsoft.com/office/powerpoint/2010/main" val="587396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r>
              <a:t>Analysis of marketing change in the automotive industry</a:t>
            </a:r>
          </a:p>
          <a:p>
            <a:r>
              <a:t>Case study organisation: Tesla</a:t>
            </a:r>
          </a:p>
          <a:p>
            <a:r>
              <a:t>Key issue: climate change and sustainability</a:t>
            </a:r>
          </a:p>
          <a:p>
            <a:r>
              <a:t>Environmental regulations influence marketing strategies</a:t>
            </a:r>
          </a:p>
          <a:p>
            <a:r>
              <a:t>Creates opportunities and challenges in the EV market</a:t>
            </a:r>
          </a:p>
        </p:txBody>
      </p:sp>
    </p:spTree>
    <p:extLst>
      <p:ext uri="{BB962C8B-B14F-4D97-AF65-F5344CB8AC3E}">
        <p14:creationId xmlns:p14="http://schemas.microsoft.com/office/powerpoint/2010/main" val="3032355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228600"/>
            <a:ext cx="9144000" cy="5897563"/>
          </a:xfrm>
        </p:spPr>
        <p:txBody>
          <a:bodyPr>
            <a:normAutofit/>
          </a:bodyPr>
          <a:lstStyle/>
          <a:p>
            <a:pPr marL="0" indent="0" algn="ctr">
              <a:buNone/>
            </a:pPr>
            <a:r>
              <a:rPr lang="en-US" b="1" dirty="0"/>
              <a:t>Mission</a:t>
            </a:r>
          </a:p>
          <a:p>
            <a:pPr marL="0" indent="0" algn="ctr">
              <a:buNone/>
            </a:pPr>
            <a:r>
              <a:rPr lang="en-GB" dirty="0"/>
              <a:t>The mission of Tesla is to hasten the process of making the world sustainable about energy.</a:t>
            </a:r>
            <a:endParaRPr lang="en-US" dirty="0"/>
          </a:p>
          <a:p>
            <a:pPr marL="0" indent="0">
              <a:buNone/>
            </a:pPr>
            <a:endParaRPr lang="en-US" dirty="0"/>
          </a:p>
          <a:p>
            <a:pPr marL="0" indent="0">
              <a:buNone/>
            </a:pPr>
            <a:endParaRPr lang="en-US" dirty="0"/>
          </a:p>
          <a:p>
            <a:pPr marL="0" indent="0" algn="ctr">
              <a:buNone/>
            </a:pPr>
            <a:r>
              <a:rPr lang="en-US" b="1" dirty="0"/>
              <a:t>Vision</a:t>
            </a:r>
          </a:p>
          <a:p>
            <a:pPr marL="0" indent="0" algn="ctr">
              <a:buNone/>
            </a:pPr>
            <a:r>
              <a:rPr lang="en-GB" dirty="0"/>
              <a:t>Tesla has a vision to establish the most interesting car company in the 21</a:t>
            </a:r>
            <a:r>
              <a:rPr lang="en-GB" baseline="30000" dirty="0"/>
              <a:t>st</a:t>
            </a:r>
            <a:r>
              <a:rPr lang="en-GB" dirty="0"/>
              <a:t> century by leading the transition of the world to electric vehicles.</a:t>
            </a:r>
            <a:endParaRPr lang="en-US" dirty="0"/>
          </a:p>
          <a:p>
            <a:pPr marL="0" indent="0">
              <a:buNone/>
            </a:pPr>
            <a:endParaRPr lang="en-US" dirty="0"/>
          </a:p>
        </p:txBody>
      </p:sp>
    </p:spTree>
    <p:extLst>
      <p:ext uri="{BB962C8B-B14F-4D97-AF65-F5344CB8AC3E}">
        <p14:creationId xmlns:p14="http://schemas.microsoft.com/office/powerpoint/2010/main" val="1345960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Issue Driving Marketing Change</a:t>
            </a:r>
          </a:p>
        </p:txBody>
      </p:sp>
      <p:sp>
        <p:nvSpPr>
          <p:cNvPr id="3" name="Content Placeholder 2"/>
          <p:cNvSpPr>
            <a:spLocks noGrp="1"/>
          </p:cNvSpPr>
          <p:nvPr>
            <p:ph sz="half" idx="1"/>
          </p:nvPr>
        </p:nvSpPr>
        <p:spPr/>
        <p:txBody>
          <a:bodyPr>
            <a:normAutofit fontScale="77500" lnSpcReduction="20000"/>
          </a:bodyPr>
          <a:lstStyle/>
          <a:p>
            <a:r>
              <a:t>Climate change and sustainability influence the automotive industry</a:t>
            </a:r>
          </a:p>
          <a:p>
            <a:r>
              <a:t>Transport contributes to greenhouse gas emissions</a:t>
            </a:r>
          </a:p>
          <a:p>
            <a:r>
              <a:t>Governments introduce strict environmental policies</a:t>
            </a:r>
          </a:p>
          <a:p>
            <a:r>
              <a:t>Consumers prefer environmentally friendly vehicles</a:t>
            </a:r>
          </a:p>
          <a:p>
            <a:r>
              <a:t>Tesla markets electric vehicles as sustainable alternatives</a:t>
            </a:r>
          </a:p>
        </p:txBody>
      </p:sp>
      <p:pic>
        <p:nvPicPr>
          <p:cNvPr id="5" name="Content Placeholder 4"/>
          <p:cNvPicPr>
            <a:picLocks noGrp="1" noChangeAspect="1"/>
          </p:cNvPicPr>
          <p:nvPr>
            <p:ph sz="half" idx="2"/>
          </p:nvPr>
        </p:nvPicPr>
        <p:blipFill>
          <a:blip r:embed="rId3"/>
          <a:stretch>
            <a:fillRect/>
          </a:stretch>
        </p:blipFill>
        <p:spPr>
          <a:xfrm>
            <a:off x="5276850" y="1828800"/>
            <a:ext cx="3657600" cy="3809999"/>
          </a:xfrm>
          <a:prstGeom prst="rect">
            <a:avLst/>
          </a:prstGeom>
        </p:spPr>
      </p:pic>
    </p:spTree>
    <p:extLst>
      <p:ext uri="{BB962C8B-B14F-4D97-AF65-F5344CB8AC3E}">
        <p14:creationId xmlns:p14="http://schemas.microsoft.com/office/powerpoint/2010/main" val="3688040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Marketing Challenges for Tesla</a:t>
            </a:r>
          </a:p>
        </p:txBody>
      </p:sp>
      <p:sp>
        <p:nvSpPr>
          <p:cNvPr id="3" name="Content Placeholder 2"/>
          <p:cNvSpPr>
            <a:spLocks noGrp="1"/>
          </p:cNvSpPr>
          <p:nvPr>
            <p:ph sz="half" idx="1"/>
          </p:nvPr>
        </p:nvSpPr>
        <p:spPr/>
        <p:txBody>
          <a:bodyPr>
            <a:normAutofit fontScale="92500" lnSpcReduction="10000"/>
          </a:bodyPr>
          <a:lstStyle/>
          <a:p>
            <a:pPr marL="82296" indent="0">
              <a:buNone/>
            </a:pPr>
            <a:r>
              <a:rPr dirty="0"/>
              <a:t>Key challenges in the EV market</a:t>
            </a:r>
          </a:p>
          <a:p>
            <a:r>
              <a:rPr dirty="0"/>
              <a:t>High cost of electric vehicles</a:t>
            </a:r>
          </a:p>
          <a:p>
            <a:r>
              <a:rPr dirty="0"/>
              <a:t>Consumer concerns about charging infrastructure</a:t>
            </a:r>
          </a:p>
          <a:p>
            <a:r>
              <a:rPr dirty="0"/>
              <a:t>Battery life concerns</a:t>
            </a:r>
          </a:p>
          <a:p>
            <a:r>
              <a:rPr dirty="0"/>
              <a:t>Increasing competition from traditional car manufacturers</a:t>
            </a:r>
          </a:p>
        </p:txBody>
      </p:sp>
      <p:pic>
        <p:nvPicPr>
          <p:cNvPr id="7" name="Content Placeholder 6"/>
          <p:cNvPicPr>
            <a:picLocks noGrp="1" noChangeAspect="1"/>
          </p:cNvPicPr>
          <p:nvPr>
            <p:ph sz="half" idx="2"/>
          </p:nvPr>
        </p:nvPicPr>
        <p:blipFill>
          <a:blip r:embed="rId3"/>
          <a:stretch>
            <a:fillRect/>
          </a:stretch>
        </p:blipFill>
        <p:spPr>
          <a:xfrm>
            <a:off x="5276850" y="2027237"/>
            <a:ext cx="3657600" cy="3657600"/>
          </a:xfrm>
          <a:prstGeom prst="rect">
            <a:avLst/>
          </a:prstGeom>
        </p:spPr>
      </p:pic>
    </p:spTree>
    <p:extLst>
      <p:ext uri="{BB962C8B-B14F-4D97-AF65-F5344CB8AC3E}">
        <p14:creationId xmlns:p14="http://schemas.microsoft.com/office/powerpoint/2010/main" val="2711011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34636"/>
            <a:ext cx="9144000" cy="6823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89601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a:t>
            </a:r>
          </a:p>
        </p:txBody>
      </p:sp>
      <p:sp>
        <p:nvSpPr>
          <p:cNvPr id="3" name="Content Placeholder 2"/>
          <p:cNvSpPr>
            <a:spLocks noGrp="1"/>
          </p:cNvSpPr>
          <p:nvPr>
            <p:ph idx="1"/>
          </p:nvPr>
        </p:nvSpPr>
        <p:spPr/>
        <p:txBody>
          <a:bodyPr>
            <a:normAutofit lnSpcReduction="10000"/>
          </a:bodyPr>
          <a:lstStyle/>
          <a:p>
            <a:r>
              <a:rPr lang="en-US" dirty="0"/>
              <a:t>Political: Government incentives for </a:t>
            </a:r>
            <a:r>
              <a:rPr lang="en-US" dirty="0" err="1"/>
              <a:t>Evs</a:t>
            </a:r>
            <a:endParaRPr lang="en-US" dirty="0"/>
          </a:p>
          <a:p>
            <a:r>
              <a:rPr lang="en-US" dirty="0"/>
              <a:t>Economic: High purchase price of </a:t>
            </a:r>
            <a:r>
              <a:rPr lang="en-US" dirty="0" err="1"/>
              <a:t>Evs</a:t>
            </a:r>
            <a:endParaRPr lang="en-US" dirty="0"/>
          </a:p>
          <a:p>
            <a:r>
              <a:rPr lang="en-US" dirty="0"/>
              <a:t>Social: Increasing environmental awareness</a:t>
            </a:r>
          </a:p>
          <a:p>
            <a:r>
              <a:rPr lang="en-US" dirty="0"/>
              <a:t>Technological: Rapid EV innovation</a:t>
            </a:r>
          </a:p>
          <a:p>
            <a:r>
              <a:rPr lang="en-US" dirty="0"/>
              <a:t>Legal: Safety and environmental regulations</a:t>
            </a:r>
          </a:p>
          <a:p>
            <a:r>
              <a:rPr lang="en-US" dirty="0"/>
              <a:t>Environmental: Need to reduce carbon emissions</a:t>
            </a:r>
          </a:p>
        </p:txBody>
      </p:sp>
    </p:spTree>
    <p:extLst>
      <p:ext uri="{BB962C8B-B14F-4D97-AF65-F5344CB8AC3E}">
        <p14:creationId xmlns:p14="http://schemas.microsoft.com/office/powerpoint/2010/main" val="2414165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Porter’s Five Forces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6613005"/>
              </p:ext>
            </p:extLst>
          </p:nvPr>
        </p:nvGraphicFramePr>
        <p:xfrm>
          <a:off x="837438" y="1417638"/>
          <a:ext cx="8096250" cy="4495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4931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Porter’s Five Forces</a:t>
            </a:r>
          </a:p>
        </p:txBody>
      </p:sp>
      <p:sp>
        <p:nvSpPr>
          <p:cNvPr id="3" name="Content Placeholder 2"/>
          <p:cNvSpPr>
            <a:spLocks noGrp="1"/>
          </p:cNvSpPr>
          <p:nvPr>
            <p:ph idx="1"/>
          </p:nvPr>
        </p:nvSpPr>
        <p:spPr/>
        <p:txBody>
          <a:bodyPr>
            <a:normAutofit lnSpcReduction="10000"/>
          </a:bodyPr>
          <a:lstStyle/>
          <a:p>
            <a:r>
              <a:rPr lang="en-US" dirty="0"/>
              <a:t>Competitive Rivalry: Strong competition from EV manufacturers</a:t>
            </a:r>
          </a:p>
          <a:p>
            <a:r>
              <a:rPr lang="en-US" dirty="0"/>
              <a:t>Threat of New Entrants: High investment required</a:t>
            </a:r>
          </a:p>
          <a:p>
            <a:r>
              <a:rPr lang="en-US" dirty="0"/>
              <a:t>Bargaining Power of Suppliers: Battery suppliers influence production costs</a:t>
            </a:r>
          </a:p>
          <a:p>
            <a:r>
              <a:rPr lang="en-US" dirty="0"/>
              <a:t>Bargaining Power of Buyer’s: Customers have many vehicle choices</a:t>
            </a:r>
          </a:p>
          <a:p>
            <a:r>
              <a:rPr lang="en-US" dirty="0"/>
              <a:t>Threat of Substitutes: Hybrid vehicles and public transport</a:t>
            </a:r>
          </a:p>
        </p:txBody>
      </p:sp>
    </p:spTree>
    <p:extLst>
      <p:ext uri="{BB962C8B-B14F-4D97-AF65-F5344CB8AC3E}">
        <p14:creationId xmlns:p14="http://schemas.microsoft.com/office/powerpoint/2010/main" val="140488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7400" y="4191000"/>
            <a:ext cx="2743200" cy="1981200"/>
          </a:xfrm>
        </p:spPr>
        <p:txBody>
          <a:bodyPr>
            <a:normAutofit fontScale="90000"/>
          </a:bodyPr>
          <a:lstStyle/>
          <a:p>
            <a:pPr marL="82296"/>
            <a:r>
              <a:rPr lang="en-US" dirty="0"/>
              <a:t>Three stages of change</a:t>
            </a:r>
            <a:br>
              <a:rPr lang="en-US" dirty="0"/>
            </a:br>
            <a:br>
              <a:rPr lang="en-US" dirty="0"/>
            </a:br>
            <a:r>
              <a:rPr lang="en-US" dirty="0"/>
              <a:t>Unfreeze – </a:t>
            </a:r>
            <a:r>
              <a:rPr lang="en-US" dirty="0" err="1"/>
              <a:t>recognise</a:t>
            </a:r>
            <a:r>
              <a:rPr lang="en-US" dirty="0"/>
              <a:t> the need for sustainable transportation</a:t>
            </a:r>
            <a:br>
              <a:rPr lang="en-US" dirty="0"/>
            </a:br>
            <a:br>
              <a:rPr lang="en-US" dirty="0"/>
            </a:br>
            <a:r>
              <a:rPr lang="en-US" dirty="0"/>
              <a:t>Change – introduce EV models and charging networks</a:t>
            </a:r>
            <a:br>
              <a:rPr lang="en-US" dirty="0"/>
            </a:br>
            <a:br>
              <a:rPr lang="en-US" dirty="0"/>
            </a:br>
            <a:r>
              <a:rPr lang="en-US" dirty="0"/>
              <a:t>Refreeze – strengthen brand as a leader in sustainable transport</a:t>
            </a:r>
            <a:br>
              <a:rPr lang="en-US" dirty="0"/>
            </a:br>
            <a:br>
              <a:rPr lang="en-US" dirty="0"/>
            </a:br>
            <a:endParaRPr dirty="0"/>
          </a:p>
        </p:txBody>
      </p:sp>
      <p:pic>
        <p:nvPicPr>
          <p:cNvPr id="5" name="Picture Placeholder 4"/>
          <p:cNvPicPr>
            <a:picLocks noGrp="1" noChangeAspect="1"/>
          </p:cNvPicPr>
          <p:nvPr>
            <p:ph type="pic" idx="1"/>
          </p:nvPr>
        </p:nvPicPr>
        <p:blipFill>
          <a:blip r:embed="rId3"/>
          <a:srcRect l="11694" r="11694"/>
          <a:stretch>
            <a:fillRect/>
          </a:stretch>
        </p:blipFill>
        <p:spPr>
          <a:prstGeom prst="rect">
            <a:avLst/>
          </a:prstGeom>
        </p:spPr>
      </p:pic>
      <p:sp>
        <p:nvSpPr>
          <p:cNvPr id="3" name="Content Placeholder 2"/>
          <p:cNvSpPr>
            <a:spLocks noGrp="1"/>
          </p:cNvSpPr>
          <p:nvPr>
            <p:ph type="body" sz="half" idx="2"/>
          </p:nvPr>
        </p:nvSpPr>
        <p:spPr/>
        <p:txBody>
          <a:bodyPr>
            <a:normAutofit/>
          </a:bodyPr>
          <a:lstStyle/>
          <a:p>
            <a:pPr marL="82296"/>
            <a:r>
              <a:rPr lang="en-US" sz="1800" b="1" dirty="0"/>
              <a:t>Lewin’s Change Management Model</a:t>
            </a:r>
            <a:endParaRPr sz="1800" b="1" dirty="0"/>
          </a:p>
        </p:txBody>
      </p:sp>
    </p:spTree>
    <p:extLst>
      <p:ext uri="{BB962C8B-B14F-4D97-AF65-F5344CB8AC3E}">
        <p14:creationId xmlns:p14="http://schemas.microsoft.com/office/powerpoint/2010/main" val="3239310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Strengths</a:t>
            </a:r>
          </a:p>
        </p:txBody>
      </p:sp>
      <p:graphicFrame>
        <p:nvGraphicFramePr>
          <p:cNvPr id="4" name="Diagram 3"/>
          <p:cNvGraphicFramePr/>
          <p:nvPr>
            <p:extLst>
              <p:ext uri="{D42A27DB-BD31-4B8C-83A1-F6EECF244321}">
                <p14:modId xmlns:p14="http://schemas.microsoft.com/office/powerpoint/2010/main" val="75706831"/>
              </p:ext>
            </p:extLst>
          </p:nvPr>
        </p:nvGraphicFramePr>
        <p:xfrm>
          <a:off x="0" y="1371600"/>
          <a:ext cx="9144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1841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Weaknesses</a:t>
            </a:r>
          </a:p>
        </p:txBody>
      </p:sp>
      <p:graphicFrame>
        <p:nvGraphicFramePr>
          <p:cNvPr id="4" name="Diagram 3"/>
          <p:cNvGraphicFramePr/>
          <p:nvPr>
            <p:extLst>
              <p:ext uri="{D42A27DB-BD31-4B8C-83A1-F6EECF244321}">
                <p14:modId xmlns:p14="http://schemas.microsoft.com/office/powerpoint/2010/main" val="2097667735"/>
              </p:ext>
            </p:extLst>
          </p:nvPr>
        </p:nvGraphicFramePr>
        <p:xfrm>
          <a:off x="1143000" y="1447800"/>
          <a:ext cx="6553200" cy="469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328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a:t>Climate change drives marketing change in the automotive industry</a:t>
            </a:r>
          </a:p>
          <a:p>
            <a:r>
              <a:rPr dirty="0"/>
              <a:t>Tesla leads in sustainable electric vehicles</a:t>
            </a:r>
          </a:p>
          <a:p>
            <a:r>
              <a:rPr dirty="0"/>
              <a:t>Competition and consumer concerns remain challenges</a:t>
            </a:r>
          </a:p>
          <a:p>
            <a:r>
              <a:rPr dirty="0"/>
              <a:t>Innovation and strong marketing will determine future success</a:t>
            </a:r>
          </a:p>
        </p:txBody>
      </p:sp>
    </p:spTree>
    <p:extLst>
      <p:ext uri="{BB962C8B-B14F-4D97-AF65-F5344CB8AC3E}">
        <p14:creationId xmlns:p14="http://schemas.microsoft.com/office/powerpoint/2010/main" val="1208187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References</a:t>
            </a:r>
          </a:p>
        </p:txBody>
      </p:sp>
      <p:sp>
        <p:nvSpPr>
          <p:cNvPr id="3" name="Content Placeholder 2"/>
          <p:cNvSpPr>
            <a:spLocks noGrp="1"/>
          </p:cNvSpPr>
          <p:nvPr>
            <p:ph idx="1"/>
          </p:nvPr>
        </p:nvSpPr>
        <p:spPr/>
        <p:txBody>
          <a:bodyPr>
            <a:normAutofit fontScale="62500" lnSpcReduction="20000"/>
          </a:bodyPr>
          <a:lstStyle/>
          <a:p>
            <a:r>
              <a:rPr lang="en-GB" dirty="0" err="1"/>
              <a:t>Dalirazar</a:t>
            </a:r>
            <a:r>
              <a:rPr lang="en-GB" dirty="0"/>
              <a:t>, S. and </a:t>
            </a:r>
            <a:r>
              <a:rPr lang="en-GB" dirty="0" err="1"/>
              <a:t>Sabzi</a:t>
            </a:r>
            <a:r>
              <a:rPr lang="en-GB" dirty="0"/>
              <a:t>, Z., 2023. Strategic analysis of barriers and solutions to development of sustainable buildings using PESTLE technique. </a:t>
            </a:r>
            <a:r>
              <a:rPr lang="en-GB" i="1" dirty="0"/>
              <a:t>International Journal of Construction Management</a:t>
            </a:r>
            <a:r>
              <a:rPr lang="en-GB" dirty="0"/>
              <a:t>, </a:t>
            </a:r>
            <a:r>
              <a:rPr lang="en-GB" i="1" dirty="0"/>
              <a:t>23</a:t>
            </a:r>
            <a:r>
              <a:rPr lang="en-GB" dirty="0"/>
              <a:t>(1), pp.167-181.</a:t>
            </a:r>
            <a:endParaRPr lang="en-US" dirty="0"/>
          </a:p>
          <a:p>
            <a:r>
              <a:rPr lang="en-GB" dirty="0" err="1"/>
              <a:t>Musaigwa</a:t>
            </a:r>
            <a:r>
              <a:rPr lang="en-GB" dirty="0"/>
              <a:t>, M., 2023. The role of leadership in managing change. </a:t>
            </a:r>
            <a:r>
              <a:rPr lang="en-GB" i="1" dirty="0"/>
              <a:t>International review of management and marketing</a:t>
            </a:r>
            <a:r>
              <a:rPr lang="en-GB" dirty="0"/>
              <a:t>, </a:t>
            </a:r>
            <a:r>
              <a:rPr lang="en-GB" i="1" dirty="0"/>
              <a:t>13</a:t>
            </a:r>
            <a:r>
              <a:rPr lang="en-GB" dirty="0"/>
              <a:t>(6), p.1.</a:t>
            </a:r>
            <a:endParaRPr lang="en-US" dirty="0"/>
          </a:p>
          <a:p>
            <a:r>
              <a:rPr lang="en-GB" dirty="0" err="1"/>
              <a:t>Pangarkar</a:t>
            </a:r>
            <a:r>
              <a:rPr lang="en-GB" dirty="0"/>
              <a:t>, N. and </a:t>
            </a:r>
            <a:r>
              <a:rPr lang="en-GB" dirty="0" err="1"/>
              <a:t>Prabhudesai</a:t>
            </a:r>
            <a:r>
              <a:rPr lang="en-GB" dirty="0"/>
              <a:t>, R., 2024. Using Porter's Five Forces analysis to drive strategy. </a:t>
            </a:r>
            <a:r>
              <a:rPr lang="en-GB" i="1" dirty="0"/>
              <a:t>Global Business and Organizational Excellence</a:t>
            </a:r>
            <a:r>
              <a:rPr lang="en-GB" dirty="0"/>
              <a:t>, </a:t>
            </a:r>
            <a:r>
              <a:rPr lang="en-GB" i="1" dirty="0"/>
              <a:t>43</a:t>
            </a:r>
            <a:r>
              <a:rPr lang="en-GB" dirty="0"/>
              <a:t>(5), pp.24-34.</a:t>
            </a:r>
            <a:endParaRPr lang="en-US" dirty="0"/>
          </a:p>
          <a:p>
            <a:r>
              <a:rPr lang="en-GB" dirty="0" err="1"/>
              <a:t>Rouholamini</a:t>
            </a:r>
            <a:r>
              <a:rPr lang="en-GB" dirty="0"/>
              <a:t>, M., Wang, C., </a:t>
            </a:r>
            <a:r>
              <a:rPr lang="en-GB" dirty="0" err="1"/>
              <a:t>Nehrir</a:t>
            </a:r>
            <a:r>
              <a:rPr lang="en-GB" dirty="0"/>
              <a:t>, H., Hu, X., Hu, Z., Aki, H., Zhao, B., Miao, Z. and </a:t>
            </a:r>
            <a:r>
              <a:rPr lang="en-GB" dirty="0" err="1"/>
              <a:t>Strunz</a:t>
            </a:r>
            <a:r>
              <a:rPr lang="en-GB" dirty="0"/>
              <a:t>, K., 2022. A review of </a:t>
            </a:r>
            <a:r>
              <a:rPr lang="en-GB" dirty="0" err="1"/>
              <a:t>modeling</a:t>
            </a:r>
            <a:r>
              <a:rPr lang="en-GB" dirty="0"/>
              <a:t>, management, and applications of grid-connected Li-ion battery storage systems. </a:t>
            </a:r>
            <a:r>
              <a:rPr lang="en-GB" i="1" dirty="0"/>
              <a:t>IEEE Transactions on Smart Grid</a:t>
            </a:r>
            <a:r>
              <a:rPr lang="en-GB" dirty="0"/>
              <a:t>, </a:t>
            </a:r>
            <a:r>
              <a:rPr lang="en-GB" i="1" dirty="0"/>
              <a:t>13</a:t>
            </a:r>
            <a:r>
              <a:rPr lang="en-GB" dirty="0"/>
              <a:t>(6), pp.4505-4524.</a:t>
            </a:r>
            <a:endParaRPr lang="en-US" dirty="0"/>
          </a:p>
          <a:p>
            <a:r>
              <a:rPr lang="en-GB" dirty="0"/>
              <a:t>Shore, C., 2026. Management consultants and university futures: Academic capitalism and the capture of UK public higher education. </a:t>
            </a:r>
            <a:r>
              <a:rPr lang="en-GB" i="1" dirty="0"/>
              <a:t>Public Money &amp; Management</a:t>
            </a:r>
            <a:r>
              <a:rPr lang="en-GB" dirty="0"/>
              <a:t>, </a:t>
            </a:r>
            <a:r>
              <a:rPr lang="en-GB" i="1" dirty="0"/>
              <a:t>46</a:t>
            </a:r>
            <a:r>
              <a:rPr lang="en-GB" dirty="0"/>
              <a:t>(2), pp.212-221.</a:t>
            </a:r>
            <a:endParaRPr lang="en-US" dirty="0"/>
          </a:p>
          <a:p>
            <a:endParaRPr lang="en-US" dirty="0"/>
          </a:p>
        </p:txBody>
      </p:sp>
    </p:spTree>
    <p:extLst>
      <p:ext uri="{BB962C8B-B14F-4D97-AF65-F5344CB8AC3E}">
        <p14:creationId xmlns:p14="http://schemas.microsoft.com/office/powerpoint/2010/main" val="3823197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44" name="Picture 4" descr="Free Thank you Any Questions Templa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541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3D792-144A-11A8-D9B3-E5297A85DE3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5F75738-ECF0-1234-BFD1-634A5FBA414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155148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398</TotalTime>
  <Words>1319</Words>
  <Application>Microsoft Office PowerPoint</Application>
  <PresentationFormat>On-screen Show (4:3)</PresentationFormat>
  <Paragraphs>120</Paragraphs>
  <Slides>16</Slides>
  <Notes>10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Solstice</vt:lpstr>
      <vt:lpstr>Presentation on</vt:lpstr>
      <vt:lpstr>Introduction</vt:lpstr>
      <vt:lpstr>PowerPoint Presentation</vt:lpstr>
      <vt:lpstr>Issue Driving Marketing Change</vt:lpstr>
      <vt:lpstr>Marketing Challenges for Tesla</vt:lpstr>
      <vt:lpstr>PowerPoint Presentation</vt:lpstr>
      <vt:lpstr>PESTLE Analysis</vt:lpstr>
      <vt:lpstr>Porter’s Five Forces</vt:lpstr>
      <vt:lpstr>Porter’s Five Forces</vt:lpstr>
      <vt:lpstr>Three stages of change  Unfreeze – recognise the need for sustainable transportation  Change – introduce EV models and charging networks  Refreeze – strengthen brand as a leader in sustainable transport  </vt:lpstr>
      <vt:lpstr>Strengths</vt:lpstr>
      <vt:lpstr>Weaknesses</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dc:title>
  <cp:lastModifiedBy>Sk Md Shoib Hasan (2505891)</cp:lastModifiedBy>
  <cp:revision>6</cp:revision>
  <dcterms:created xsi:type="dcterms:W3CDTF">2025-11-03T15:01:09Z</dcterms:created>
  <dcterms:modified xsi:type="dcterms:W3CDTF">2026-03-23T00:18:37Z</dcterms:modified>
</cp:coreProperties>
</file>