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4" r:id="rId7"/>
    <p:sldId id="263" r:id="rId8"/>
    <p:sldId id="262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4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60" r:id="rId34"/>
    <p:sldId id="277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ra Hopkinson" initials="LH" lastIdx="1" clrIdx="0">
    <p:extLst>
      <p:ext uri="{19B8F6BF-5375-455C-9EA6-DF929625EA0E}">
        <p15:presenceInfo xmlns:p15="http://schemas.microsoft.com/office/powerpoint/2012/main" userId="S-1-5-21-809251214-2178901256-4152538893-267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6" d="100"/>
          <a:sy n="96" d="100"/>
        </p:scale>
        <p:origin x="72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modSld">
      <pc:chgData name="Lara Hopkinson" userId="4c46a3d6-da89-4616-bd45-1b70e49404c2" providerId="ADAL" clId="{7F1F0841-190A-46F8-9915-0C9D4FD90F14}" dt="2026-02-09T08:55:21.834" v="20" actId="1076"/>
      <pc:docMkLst>
        <pc:docMk/>
      </pc:docMkLst>
      <pc:sldChg chg="addSp delSp modSp mod">
        <pc:chgData name="Lara Hopkinson" userId="4c46a3d6-da89-4616-bd45-1b70e49404c2" providerId="ADAL" clId="{7F1F0841-190A-46F8-9915-0C9D4FD90F14}" dt="2026-02-09T08:55:21.834" v="20" actId="1076"/>
        <pc:sldMkLst>
          <pc:docMk/>
          <pc:sldMk cId="1552585834" sldId="270"/>
        </pc:sldMkLst>
        <pc:picChg chg="del">
          <ac:chgData name="Lara Hopkinson" userId="4c46a3d6-da89-4616-bd45-1b70e49404c2" providerId="ADAL" clId="{7F1F0841-190A-46F8-9915-0C9D4FD90F14}" dt="2026-02-09T08:54:11.197" v="0" actId="478"/>
          <ac:picMkLst>
            <pc:docMk/>
            <pc:sldMk cId="1552585834" sldId="270"/>
            <ac:picMk id="4" creationId="{00000000-0000-0000-0000-000000000000}"/>
          </ac:picMkLst>
        </pc:picChg>
        <pc:picChg chg="add mod modCrop">
          <ac:chgData name="Lara Hopkinson" userId="4c46a3d6-da89-4616-bd45-1b70e49404c2" providerId="ADAL" clId="{7F1F0841-190A-46F8-9915-0C9D4FD90F14}" dt="2026-02-09T08:54:38.171" v="8" actId="1076"/>
          <ac:picMkLst>
            <pc:docMk/>
            <pc:sldMk cId="1552585834" sldId="270"/>
            <ac:picMk id="5" creationId="{1755CDDF-31E6-B92E-E0EF-7766DE7F113D}"/>
          </ac:picMkLst>
        </pc:picChg>
        <pc:picChg chg="add mod modCrop">
          <ac:chgData name="Lara Hopkinson" userId="4c46a3d6-da89-4616-bd45-1b70e49404c2" providerId="ADAL" clId="{7F1F0841-190A-46F8-9915-0C9D4FD90F14}" dt="2026-02-09T08:54:54.042" v="14" actId="1076"/>
          <ac:picMkLst>
            <pc:docMk/>
            <pc:sldMk cId="1552585834" sldId="270"/>
            <ac:picMk id="7" creationId="{E1BB17E5-7060-3E46-39E1-DAF9858992B4}"/>
          </ac:picMkLst>
        </pc:picChg>
        <pc:picChg chg="add mod modCrop">
          <ac:chgData name="Lara Hopkinson" userId="4c46a3d6-da89-4616-bd45-1b70e49404c2" providerId="ADAL" clId="{7F1F0841-190A-46F8-9915-0C9D4FD90F14}" dt="2026-02-09T08:55:21.834" v="20" actId="1076"/>
          <ac:picMkLst>
            <pc:docMk/>
            <pc:sldMk cId="1552585834" sldId="270"/>
            <ac:picMk id="9" creationId="{CEBAAE3B-26E0-BADC-F968-1B8E2E7DF51E}"/>
          </ac:picMkLst>
        </pc:pic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23T14:39:48.21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063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280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532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4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561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266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23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63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340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671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307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EFFFB-26DA-4469-A582-783470E2CD5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669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cDDUSUbq9A" TargetMode="External"/><Relationship Id="rId4" Type="http://schemas.openxmlformats.org/officeDocument/2006/relationships/comments" Target="../comments/commen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gif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apidtransition.org/" TargetMode="External"/><Relationship Id="rId3" Type="http://schemas.openxmlformats.org/officeDocument/2006/relationships/hyperlink" Target="http://www.bmj.com/content/370/bmj.m2817/rr" TargetMode="External"/><Relationship Id="rId7" Type="http://schemas.openxmlformats.org/officeDocument/2006/relationships/hyperlink" Target="http://www.transitionnetwork.org/" TargetMode="External"/><Relationship Id="rId2" Type="http://schemas.openxmlformats.org/officeDocument/2006/relationships/hyperlink" Target="http://www.un.org/sustainabledevelopment/cit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ittaslow.org/" TargetMode="External"/><Relationship Id="rId11" Type="http://schemas.openxmlformats.org/officeDocument/2006/relationships/hyperlink" Target="http://www.climate2020.org.uk/" TargetMode="External"/><Relationship Id="rId5" Type="http://schemas.openxmlformats.org/officeDocument/2006/relationships/hyperlink" Target="http://www.ecocitybuilders.org/" TargetMode="External"/><Relationship Id="rId10" Type="http://schemas.openxmlformats.org/officeDocument/2006/relationships/hyperlink" Target="http://www.bristolpound.org/" TargetMode="External"/><Relationship Id="rId4" Type="http://schemas.openxmlformats.org/officeDocument/2006/relationships/hyperlink" Target="http://www.globalgoals.org/11-sustainable-cities-and-communities" TargetMode="External"/><Relationship Id="rId9" Type="http://schemas.openxmlformats.org/officeDocument/2006/relationships/hyperlink" Target="http://www.brixtonenergy.co.uk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don.gov.uk/" TargetMode="External"/><Relationship Id="rId2" Type="http://schemas.openxmlformats.org/officeDocument/2006/relationships/hyperlink" Target="http://www.carbonneutralcities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imaterealityproject.org/blog/five-sustainable-cities-making-difference-planet" TargetMode="External"/><Relationship Id="rId5" Type="http://schemas.openxmlformats.org/officeDocument/2006/relationships/hyperlink" Target="http://www.weforum.org/" TargetMode="External"/><Relationship Id="rId4" Type="http://schemas.openxmlformats.org/officeDocument/2006/relationships/hyperlink" Target="http://www.worldfuturecouncil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(ACBA7009)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644276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sustainable city?</a:t>
            </a:r>
          </a:p>
          <a:p>
            <a:r>
              <a:rPr lang="en-GB" dirty="0"/>
              <a:t>Some facts</a:t>
            </a:r>
          </a:p>
          <a:p>
            <a:r>
              <a:rPr lang="en-GB" dirty="0"/>
              <a:t>How can cities drive sustainability?</a:t>
            </a:r>
          </a:p>
          <a:p>
            <a:r>
              <a:rPr lang="en-GB" dirty="0"/>
              <a:t>Some initiatives</a:t>
            </a:r>
          </a:p>
          <a:p>
            <a:r>
              <a:rPr lang="en-GB" dirty="0"/>
              <a:t>Example of a sustainable city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746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 sustainable city?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“…</a:t>
            </a:r>
            <a:r>
              <a:rPr lang="en-GB" i="1" dirty="0"/>
              <a:t>a place designed with consideration for social, economic and environmental impact, and resilient habitat for existing populations, without compromising the ability of future generations to experience the same</a:t>
            </a:r>
            <a:r>
              <a:rPr lang="en-GB" dirty="0"/>
              <a:t>”</a:t>
            </a:r>
          </a:p>
          <a:p>
            <a:r>
              <a:rPr lang="en-GB" dirty="0"/>
              <a:t>“</a:t>
            </a:r>
            <a:r>
              <a:rPr lang="en-GB" i="1" dirty="0"/>
              <a:t>Settlements designed to have as little impact on the environment as possible, reducing inputs of energy etc., and outputs</a:t>
            </a:r>
            <a:r>
              <a:rPr lang="en-GB" dirty="0"/>
              <a:t>”</a:t>
            </a:r>
          </a:p>
          <a:p>
            <a:r>
              <a:rPr lang="en-GB" dirty="0"/>
              <a:t>Also called ‘eco-city / sustainable urban developments / sustainable communities’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208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facts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Half of humanity – 3.5 billion people – lives in cities today</a:t>
            </a:r>
          </a:p>
          <a:p>
            <a:endParaRPr lang="en-GB" dirty="0"/>
          </a:p>
          <a:p>
            <a:r>
              <a:rPr lang="en-GB" dirty="0"/>
              <a:t>By 2030, almost 60% of the world population will live in urban areas</a:t>
            </a:r>
          </a:p>
          <a:p>
            <a:endParaRPr lang="en-GB" dirty="0"/>
          </a:p>
          <a:p>
            <a:r>
              <a:rPr lang="en-GB" dirty="0"/>
              <a:t>95% of urban expansion in the next decades will take place in developing countries</a:t>
            </a:r>
          </a:p>
          <a:p>
            <a:endParaRPr lang="en-GB" dirty="0"/>
          </a:p>
          <a:p>
            <a:r>
              <a:rPr lang="en-GB" dirty="0"/>
              <a:t>828 million people live in slums today and the number keeps rising</a:t>
            </a:r>
          </a:p>
          <a:p>
            <a:endParaRPr lang="en-GB" dirty="0"/>
          </a:p>
          <a:p>
            <a:r>
              <a:rPr lang="en-GB" dirty="0"/>
              <a:t>The world’s cities occupy 3% of the Earth’s land, but account for 60-80% of energy consumption and 75% of carbon emissions</a:t>
            </a:r>
          </a:p>
          <a:p>
            <a:endParaRPr lang="en-GB" dirty="0"/>
          </a:p>
          <a:p>
            <a:r>
              <a:rPr lang="en-GB" dirty="0"/>
              <a:t>Rapid urbanization is exerting pressure on fresh water supplies, sewage, the living environment, and public health</a:t>
            </a:r>
          </a:p>
        </p:txBody>
      </p:sp>
    </p:spTree>
    <p:extLst>
      <p:ext uri="{BB962C8B-B14F-4D97-AF65-F5344CB8AC3E}">
        <p14:creationId xmlns:p14="http://schemas.microsoft.com/office/powerpoint/2010/main" val="689565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184" y="518371"/>
            <a:ext cx="8913632" cy="5840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217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Growth of populations in urban areas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389" y="1825625"/>
            <a:ext cx="8122722" cy="487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605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Dharavi: When a Slum becomes a Goldmine (6 mins) – Cornell Real Estate  Revi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77" y="538267"/>
            <a:ext cx="8277101" cy="604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762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WBCSD – UII video</a:t>
            </a:r>
          </a:p>
        </p:txBody>
      </p:sp>
      <p:pic>
        <p:nvPicPr>
          <p:cNvPr id="4" name="fcDDUSUbq9A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28650" y="1807602"/>
            <a:ext cx="7933459" cy="446257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65366" y="6387085"/>
            <a:ext cx="5004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https://www.youtube.com/watch?v=fcDDUSUbq9A</a:t>
            </a:r>
          </a:p>
        </p:txBody>
      </p:sp>
    </p:spTree>
    <p:extLst>
      <p:ext uri="{BB962C8B-B14F-4D97-AF65-F5344CB8AC3E}">
        <p14:creationId xmlns:p14="http://schemas.microsoft.com/office/powerpoint/2010/main" val="1374372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Cities as sustainable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Climate change mitigation</a:t>
            </a:r>
          </a:p>
          <a:p>
            <a:pPr>
              <a:lnSpc>
                <a:spcPct val="150000"/>
              </a:lnSpc>
            </a:pPr>
            <a:r>
              <a:rPr lang="en-GB" dirty="0"/>
              <a:t>Disaster and climate resilience</a:t>
            </a:r>
          </a:p>
          <a:p>
            <a:pPr>
              <a:lnSpc>
                <a:spcPct val="150000"/>
              </a:lnSpc>
            </a:pPr>
            <a:r>
              <a:rPr lang="en-GB" dirty="0"/>
              <a:t>Liveability and social inclusion</a:t>
            </a:r>
          </a:p>
          <a:p>
            <a:pPr>
              <a:lnSpc>
                <a:spcPct val="150000"/>
              </a:lnSpc>
            </a:pPr>
            <a:r>
              <a:rPr lang="en-GB" dirty="0"/>
              <a:t>Green economic development</a:t>
            </a:r>
          </a:p>
          <a:p>
            <a:pPr>
              <a:lnSpc>
                <a:spcPct val="150000"/>
              </a:lnSpc>
            </a:pPr>
            <a:r>
              <a:rPr lang="en-GB" dirty="0"/>
              <a:t>Smart technologies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305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715" y="14738"/>
            <a:ext cx="6863937" cy="684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771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Eco-city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53168"/>
            <a:ext cx="9138866" cy="4418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375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008" y="174451"/>
            <a:ext cx="8544296" cy="651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943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Slow cities movement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365104"/>
            <a:ext cx="2949331" cy="22119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974" y="4365104"/>
            <a:ext cx="3328666" cy="22119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00" y="1888504"/>
            <a:ext cx="2929742" cy="19482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974" y="1525006"/>
            <a:ext cx="3315072" cy="2498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042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Slow Cities – UK 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755CDDF-31E6-B92E-E0EF-7766DE7F11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54" t="27663" r="54058" b="28750"/>
          <a:stretch>
            <a:fillRect/>
          </a:stretch>
        </p:blipFill>
        <p:spPr>
          <a:xfrm>
            <a:off x="377687" y="1583634"/>
            <a:ext cx="3299791" cy="2657062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1BB17E5-7060-3E46-39E1-DAF9858992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275" t="26032" r="13913" b="28207"/>
          <a:stretch>
            <a:fillRect/>
          </a:stretch>
        </p:blipFill>
        <p:spPr>
          <a:xfrm>
            <a:off x="4625007" y="1451114"/>
            <a:ext cx="3366053" cy="2789582"/>
          </a:xfrm>
          <a:prstGeom prst="rect">
            <a:avLst/>
          </a:prstGeom>
        </p:spPr>
      </p:pic>
      <p:pic>
        <p:nvPicPr>
          <p:cNvPr id="9" name="Picture 8" descr="A computer screen shot of a building&#10;&#10;AI-generated content may be incorrect.">
            <a:extLst>
              <a:ext uri="{FF2B5EF4-FFF2-40B4-BE49-F238E27FC236}">
                <a16:creationId xmlns:a16="http://schemas.microsoft.com/office/drawing/2014/main" id="{CEBAAE3B-26E0-BADC-F968-1B8E2E7DF5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20" t="38424" r="53768" b="16696"/>
          <a:stretch>
            <a:fillRect/>
          </a:stretch>
        </p:blipFill>
        <p:spPr>
          <a:xfrm>
            <a:off x="2517913" y="3906425"/>
            <a:ext cx="3366054" cy="273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5858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250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Transition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13750"/>
            <a:ext cx="7886700" cy="4351338"/>
          </a:xfrm>
        </p:spPr>
        <p:txBody>
          <a:bodyPr/>
          <a:lstStyle/>
          <a:p>
            <a:r>
              <a:rPr lang="en-GB" dirty="0"/>
              <a:t>Built upon a number of key principles:</a:t>
            </a:r>
          </a:p>
          <a:p>
            <a:pPr lvl="1"/>
            <a:r>
              <a:rPr lang="en-GB" dirty="0"/>
              <a:t>Respecting resource limits &amp; creating resilience</a:t>
            </a:r>
          </a:p>
          <a:p>
            <a:pPr lvl="1"/>
            <a:r>
              <a:rPr lang="en-GB" dirty="0"/>
              <a:t>Promoting inclusivity &amp; social justice</a:t>
            </a:r>
          </a:p>
          <a:p>
            <a:pPr lvl="1"/>
            <a:r>
              <a:rPr lang="en-GB" dirty="0"/>
              <a:t>Adopting subsidiarity</a:t>
            </a:r>
          </a:p>
          <a:p>
            <a:pPr lvl="1"/>
            <a:r>
              <a:rPr lang="en-GB" dirty="0"/>
              <a:t>Paying attention to balance</a:t>
            </a:r>
          </a:p>
          <a:p>
            <a:pPr lvl="1"/>
            <a:r>
              <a:rPr lang="en-GB" dirty="0"/>
              <a:t>Freely share ideas &amp; power</a:t>
            </a:r>
          </a:p>
          <a:p>
            <a:pPr lvl="1"/>
            <a:r>
              <a:rPr lang="en-GB" dirty="0"/>
              <a:t>Collaborating &amp; looking for synergies</a:t>
            </a:r>
          </a:p>
          <a:p>
            <a:pPr lvl="1"/>
            <a:r>
              <a:rPr lang="en-GB" dirty="0"/>
              <a:t>Fostering positive visioning &amp; creativity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7850" y="558831"/>
            <a:ext cx="28575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004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practical 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Transition Town Brixton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Bristol Pound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0759" y="2078890"/>
            <a:ext cx="3254581" cy="21644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759" y="4318329"/>
            <a:ext cx="3254581" cy="244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7650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Cities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line with Paris Agreement (2015)</a:t>
            </a:r>
          </a:p>
          <a:p>
            <a:r>
              <a:rPr lang="en-GB" dirty="0"/>
              <a:t>Cities with ambitions to achieve carbon neutrality / emissions reductions</a:t>
            </a:r>
          </a:p>
          <a:p>
            <a:r>
              <a:rPr lang="en-GB" dirty="0"/>
              <a:t>Some aiming for short-term changes; majority for longer-term (to 2050)</a:t>
            </a:r>
          </a:p>
          <a:p>
            <a:r>
              <a:rPr lang="en-GB" dirty="0"/>
              <a:t>Encouraging short-termism?</a:t>
            </a:r>
          </a:p>
          <a:p>
            <a:r>
              <a:rPr lang="en-GB" dirty="0"/>
              <a:t>Planning must encourage a longer term view</a:t>
            </a:r>
          </a:p>
        </p:txBody>
      </p:sp>
    </p:spTree>
    <p:extLst>
      <p:ext uri="{BB962C8B-B14F-4D97-AF65-F5344CB8AC3E}">
        <p14:creationId xmlns:p14="http://schemas.microsoft.com/office/powerpoint/2010/main" val="31775395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York 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Original plan – reduce emissions by 30% by 2030 (2005 baseline)</a:t>
            </a:r>
          </a:p>
          <a:p>
            <a:r>
              <a:rPr lang="en-GB" dirty="0"/>
              <a:t>2013 – published report asking if 80% reduction by 2050 was ‘feasible’</a:t>
            </a:r>
          </a:p>
          <a:p>
            <a:r>
              <a:rPr lang="en-GB" dirty="0"/>
              <a:t>Goal deemed viable</a:t>
            </a:r>
          </a:p>
          <a:p>
            <a:r>
              <a:rPr lang="en-GB" dirty="0"/>
              <a:t>Achievement of 2030 target by 2020 would be surest way to achieve target</a:t>
            </a:r>
          </a:p>
          <a:p>
            <a:r>
              <a:rPr lang="en-GB" dirty="0"/>
              <a:t>Confirmation – 80% reduction emissions by 2050</a:t>
            </a:r>
          </a:p>
        </p:txBody>
      </p:sp>
    </p:spTree>
    <p:extLst>
      <p:ext uri="{BB962C8B-B14F-4D97-AF65-F5344CB8AC3E}">
        <p14:creationId xmlns:p14="http://schemas.microsoft.com/office/powerpoint/2010/main" val="2644288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Cities Alliance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Collaboration of leading cities achieving carbon neutrality by 2050</a:t>
            </a:r>
          </a:p>
          <a:p>
            <a:r>
              <a:rPr lang="en-GB" dirty="0"/>
              <a:t>Aiming to achieve the following:</a:t>
            </a:r>
          </a:p>
          <a:p>
            <a:pPr lvl="1"/>
            <a:r>
              <a:rPr lang="en-GB" dirty="0"/>
              <a:t>Developing carbon neutrality planning &amp; implementation standards</a:t>
            </a:r>
          </a:p>
          <a:p>
            <a:pPr lvl="1"/>
            <a:r>
              <a:rPr lang="en-GB" dirty="0"/>
              <a:t>Supporting deep decarbonisation innovations</a:t>
            </a:r>
          </a:p>
          <a:p>
            <a:pPr lvl="1"/>
            <a:r>
              <a:rPr lang="en-GB" dirty="0"/>
              <a:t>Advancing transformative change in key urban sectors</a:t>
            </a:r>
          </a:p>
          <a:p>
            <a:pPr lvl="1"/>
            <a:r>
              <a:rPr lang="en-GB" dirty="0"/>
              <a:t>Speaking with a common voice</a:t>
            </a:r>
          </a:p>
          <a:p>
            <a:pPr lvl="1"/>
            <a:r>
              <a:rPr lang="en-GB" dirty="0"/>
              <a:t>Advancing to the ‘next wave’ of carbon neutral cities</a:t>
            </a:r>
          </a:p>
        </p:txBody>
      </p:sp>
    </p:spTree>
    <p:extLst>
      <p:ext uri="{BB962C8B-B14F-4D97-AF65-F5344CB8AC3E}">
        <p14:creationId xmlns:p14="http://schemas.microsoft.com/office/powerpoint/2010/main" val="3854898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London’s Environment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097" t="13551" r="2341" b="5175"/>
          <a:stretch/>
        </p:blipFill>
        <p:spPr>
          <a:xfrm>
            <a:off x="5204" y="1690689"/>
            <a:ext cx="9138796" cy="512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3870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can we make cities more sustainable?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innovative ways: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Sponge cities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Vertical forests / gardens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Miniature urban forests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20-minute neighbourhood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green train track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Smarter commuting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7393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Sponge City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327" y="1483426"/>
            <a:ext cx="7801346" cy="520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357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Vertical forests / gardens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586" y="1468342"/>
            <a:ext cx="7005081" cy="524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2523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Liuzhou Forest City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7" y="2214750"/>
            <a:ext cx="8593185" cy="371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303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Miniature urban forests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652" y="1453382"/>
            <a:ext cx="7048005" cy="5286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9672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23" y="87374"/>
            <a:ext cx="8776499" cy="664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9743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Phra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Klao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sky park, Bangkok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363" y="1825625"/>
            <a:ext cx="3724275" cy="266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2156" y="1985942"/>
            <a:ext cx="4155275" cy="21644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1698" y="4285507"/>
            <a:ext cx="3236026" cy="24270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00" y="4732317"/>
            <a:ext cx="4073468" cy="178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1035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Smarter commuting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63" y="1690688"/>
            <a:ext cx="8215987" cy="495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0504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31000" r="-3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11748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are sustainable cities?</a:t>
            </a:r>
          </a:p>
        </p:txBody>
      </p:sp>
    </p:spTree>
    <p:extLst>
      <p:ext uri="{BB962C8B-B14F-4D97-AF65-F5344CB8AC3E}">
        <p14:creationId xmlns:p14="http://schemas.microsoft.com/office/powerpoint/2010/main" val="29136930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Copenhagen, Denmark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603" y="2015535"/>
            <a:ext cx="6097978" cy="4057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1212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Copenhagen 2025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plan with 4 main areas of action: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Energy consumption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Energy production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Green mobility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City Administration initiatives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6094" y="2493818"/>
            <a:ext cx="2935318" cy="270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5111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2215490" cy="2336510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 cycle highway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0308" t="20402" r="31616" b="21142"/>
          <a:stretch/>
        </p:blipFill>
        <p:spPr>
          <a:xfrm>
            <a:off x="2796640" y="246639"/>
            <a:ext cx="6158098" cy="630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6198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451" y="1558430"/>
            <a:ext cx="8283039" cy="516300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UN SD Goals (</a:t>
            </a:r>
            <a:r>
              <a:rPr lang="en-GB" dirty="0">
                <a:hlinkClick r:id="rId2"/>
              </a:rPr>
              <a:t>www.un.org/sustainabledevelopment/cities/</a:t>
            </a:r>
            <a:r>
              <a:rPr lang="en-GB" dirty="0"/>
              <a:t>)</a:t>
            </a:r>
          </a:p>
          <a:p>
            <a:r>
              <a:rPr lang="en-GB" dirty="0"/>
              <a:t>The BMJ (</a:t>
            </a:r>
            <a:r>
              <a:rPr lang="en-GB" dirty="0">
                <a:hlinkClick r:id="rId3"/>
              </a:rPr>
              <a:t>www.bmj.com/content/370/bmj.m2817/rr</a:t>
            </a:r>
            <a:r>
              <a:rPr lang="en-GB" dirty="0"/>
              <a:t>)</a:t>
            </a:r>
          </a:p>
          <a:p>
            <a:r>
              <a:rPr lang="en-GB" dirty="0"/>
              <a:t>The Global goals (</a:t>
            </a:r>
            <a:r>
              <a:rPr lang="en-GB" dirty="0">
                <a:hlinkClick r:id="rId4"/>
              </a:rPr>
              <a:t>www.globalgoals.org/11-sustainable-cities-and-communities</a:t>
            </a:r>
            <a:r>
              <a:rPr lang="en-GB" dirty="0"/>
              <a:t>)  </a:t>
            </a:r>
          </a:p>
          <a:p>
            <a:r>
              <a:rPr lang="en-GB" dirty="0" err="1"/>
              <a:t>Ecocity</a:t>
            </a:r>
            <a:r>
              <a:rPr lang="en-GB" dirty="0"/>
              <a:t> Builders (</a:t>
            </a:r>
            <a:r>
              <a:rPr lang="en-GB" dirty="0">
                <a:hlinkClick r:id="rId5"/>
              </a:rPr>
              <a:t>www.ecocitybuilders.org/</a:t>
            </a:r>
            <a:r>
              <a:rPr lang="en-GB" dirty="0"/>
              <a:t>)</a:t>
            </a:r>
          </a:p>
          <a:p>
            <a:r>
              <a:rPr lang="en-GB" dirty="0"/>
              <a:t>Slow cities (</a:t>
            </a:r>
            <a:r>
              <a:rPr lang="en-GB" dirty="0">
                <a:hlinkClick r:id="rId6"/>
              </a:rPr>
              <a:t>www.cittaslow.org/</a:t>
            </a:r>
            <a:r>
              <a:rPr lang="en-GB" dirty="0"/>
              <a:t>) </a:t>
            </a:r>
          </a:p>
          <a:p>
            <a:r>
              <a:rPr lang="en-GB" dirty="0"/>
              <a:t>Transition network (</a:t>
            </a:r>
            <a:r>
              <a:rPr lang="en-GB" dirty="0">
                <a:hlinkClick r:id="rId7"/>
              </a:rPr>
              <a:t>www.transitionnetwork.org/</a:t>
            </a:r>
            <a:r>
              <a:rPr lang="en-GB" dirty="0"/>
              <a:t>) </a:t>
            </a:r>
          </a:p>
          <a:p>
            <a:r>
              <a:rPr lang="en-GB" dirty="0"/>
              <a:t>Rapid Transition Alliance (</a:t>
            </a:r>
            <a:r>
              <a:rPr lang="en-GB" dirty="0">
                <a:hlinkClick r:id="rId8"/>
              </a:rPr>
              <a:t>www.rapidtransition.org/</a:t>
            </a:r>
            <a:r>
              <a:rPr lang="en-GB" dirty="0"/>
              <a:t>) </a:t>
            </a:r>
          </a:p>
          <a:p>
            <a:r>
              <a:rPr lang="en-GB" dirty="0"/>
              <a:t>Brixton Energy (</a:t>
            </a:r>
            <a:r>
              <a:rPr lang="en-GB" dirty="0">
                <a:hlinkClick r:id="rId9"/>
              </a:rPr>
              <a:t>www.brixtonenergy.co.uk/</a:t>
            </a:r>
            <a:r>
              <a:rPr lang="en-GB" dirty="0"/>
              <a:t>) </a:t>
            </a:r>
          </a:p>
          <a:p>
            <a:r>
              <a:rPr lang="en-GB" dirty="0"/>
              <a:t>Bristol Pound (</a:t>
            </a:r>
            <a:r>
              <a:rPr lang="en-GB" dirty="0">
                <a:hlinkClick r:id="rId10"/>
              </a:rPr>
              <a:t>www.bristolpound.org/</a:t>
            </a:r>
            <a:r>
              <a:rPr lang="en-GB" dirty="0"/>
              <a:t>) </a:t>
            </a:r>
          </a:p>
          <a:p>
            <a:r>
              <a:rPr lang="en-GB" dirty="0"/>
              <a:t>Climate 2020 (</a:t>
            </a:r>
            <a:r>
              <a:rPr lang="en-GB" dirty="0">
                <a:hlinkClick r:id="rId11"/>
              </a:rPr>
              <a:t>www.climate2020.org.uk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9421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 (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262" y="1825625"/>
            <a:ext cx="8306790" cy="4351338"/>
          </a:xfrm>
        </p:spPr>
        <p:txBody>
          <a:bodyPr/>
          <a:lstStyle/>
          <a:p>
            <a:r>
              <a:rPr lang="en-GB" dirty="0"/>
              <a:t>Carbon Neutral Cities Alliance (</a:t>
            </a:r>
            <a:r>
              <a:rPr lang="en-GB" dirty="0">
                <a:hlinkClick r:id="rId2"/>
              </a:rPr>
              <a:t>www.carbonneutralcities.org/</a:t>
            </a:r>
            <a:r>
              <a:rPr lang="en-GB" dirty="0"/>
              <a:t>)</a:t>
            </a:r>
          </a:p>
          <a:p>
            <a:r>
              <a:rPr lang="en-GB" dirty="0"/>
              <a:t>London Environmental Strategy (</a:t>
            </a:r>
            <a:r>
              <a:rPr lang="en-GB" dirty="0">
                <a:hlinkClick r:id="rId3"/>
              </a:rPr>
              <a:t>www.london.gov.uk/</a:t>
            </a:r>
            <a:r>
              <a:rPr lang="en-GB" dirty="0"/>
              <a:t>)</a:t>
            </a:r>
          </a:p>
          <a:p>
            <a:r>
              <a:rPr lang="en-GB" dirty="0"/>
              <a:t>World Future Council (Sponge Cities) (</a:t>
            </a:r>
            <a:r>
              <a:rPr lang="en-GB" dirty="0">
                <a:hlinkClick r:id="rId4"/>
              </a:rPr>
              <a:t>www.worldfuturecouncil.org</a:t>
            </a:r>
            <a:r>
              <a:rPr lang="en-GB" dirty="0"/>
              <a:t>)  </a:t>
            </a:r>
          </a:p>
          <a:p>
            <a:r>
              <a:rPr lang="en-GB" dirty="0"/>
              <a:t>World Economic Forum (</a:t>
            </a:r>
            <a:r>
              <a:rPr lang="en-GB" dirty="0">
                <a:hlinkClick r:id="rId5"/>
              </a:rPr>
              <a:t>www.weforum.org</a:t>
            </a:r>
            <a:r>
              <a:rPr lang="en-GB" dirty="0"/>
              <a:t>) </a:t>
            </a:r>
          </a:p>
          <a:p>
            <a:r>
              <a:rPr lang="en-GB" dirty="0"/>
              <a:t>Climate Reality Project (</a:t>
            </a:r>
            <a:r>
              <a:rPr lang="en-GB" dirty="0">
                <a:hlinkClick r:id="rId6"/>
              </a:rPr>
              <a:t>www.climaterealityproject.org/blog/five-sustainable-cities-making-difference-planet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557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727</Words>
  <Application>Microsoft Office PowerPoint</Application>
  <PresentationFormat>On-screen Show (4:3)</PresentationFormat>
  <Paragraphs>116</Paragraphs>
  <Slides>34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Sustainable Cities</vt:lpstr>
      <vt:lpstr>Outline</vt:lpstr>
      <vt:lpstr>What is a sustainable city?</vt:lpstr>
      <vt:lpstr>Some facts</vt:lpstr>
      <vt:lpstr>PowerPoint Presentation</vt:lpstr>
      <vt:lpstr>Growth of populations in urban areas</vt:lpstr>
      <vt:lpstr>PowerPoint Presentation</vt:lpstr>
      <vt:lpstr>WBCSD – UII video</vt:lpstr>
      <vt:lpstr>Cities as sustainable leaders</vt:lpstr>
      <vt:lpstr>PowerPoint Presentation</vt:lpstr>
      <vt:lpstr>Eco-city</vt:lpstr>
      <vt:lpstr>PowerPoint Presentation</vt:lpstr>
      <vt:lpstr>Slow cities movement</vt:lpstr>
      <vt:lpstr>Slow Cities – UK </vt:lpstr>
      <vt:lpstr>Transition network</vt:lpstr>
      <vt:lpstr>Some practical examples…</vt:lpstr>
      <vt:lpstr>Low Carbon Cities</vt:lpstr>
      <vt:lpstr>New York City</vt:lpstr>
      <vt:lpstr>Low Carbon Cities Alliance</vt:lpstr>
      <vt:lpstr>London’s Environment Strategy</vt:lpstr>
      <vt:lpstr>How can we make cities more sustainable?</vt:lpstr>
      <vt:lpstr>Sponge City</vt:lpstr>
      <vt:lpstr>Vertical forests / gardens</vt:lpstr>
      <vt:lpstr>Liuzhou Forest City</vt:lpstr>
      <vt:lpstr>Miniature urban forests</vt:lpstr>
      <vt:lpstr>PowerPoint Presentation</vt:lpstr>
      <vt:lpstr>Phra Pok Klao sky park, Bangkok</vt:lpstr>
      <vt:lpstr>Smarter commuting</vt:lpstr>
      <vt:lpstr>Where are sustainable cities?</vt:lpstr>
      <vt:lpstr>Copenhagen, Denmark </vt:lpstr>
      <vt:lpstr>Copenhagen 2025</vt:lpstr>
      <vt:lpstr>Super cycle highway</vt:lpstr>
      <vt:lpstr>Useful information</vt:lpstr>
      <vt:lpstr>Useful information (cont)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Cities</dc:title>
  <dc:creator>Lara Hopkinson</dc:creator>
  <cp:lastModifiedBy>Lara Hopkinson</cp:lastModifiedBy>
  <cp:revision>38</cp:revision>
  <dcterms:created xsi:type="dcterms:W3CDTF">2020-11-23T14:01:51Z</dcterms:created>
  <dcterms:modified xsi:type="dcterms:W3CDTF">2026-02-09T08:55:24Z</dcterms:modified>
</cp:coreProperties>
</file>