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2" r:id="rId2"/>
    <p:sldId id="346" r:id="rId3"/>
    <p:sldId id="347" r:id="rId4"/>
    <p:sldId id="348" r:id="rId5"/>
    <p:sldId id="351" r:id="rId6"/>
    <p:sldId id="352" r:id="rId7"/>
    <p:sldId id="354" r:id="rId8"/>
    <p:sldId id="350" r:id="rId9"/>
    <p:sldId id="355" r:id="rId10"/>
    <p:sldId id="356" r:id="rId11"/>
    <p:sldId id="353" r:id="rId12"/>
  </p:sldIdLst>
  <p:sldSz cx="9144000" cy="6858000" type="screen4x3"/>
  <p:notesSz cx="6669088" cy="97536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240"/>
    <p:restoredTop sz="76056" autoAdjust="0"/>
  </p:normalViewPr>
  <p:slideViewPr>
    <p:cSldViewPr snapToGrid="0" snapToObjects="1">
      <p:cViewPr varScale="1">
        <p:scale>
          <a:sx n="90" d="100"/>
          <a:sy n="90" d="100"/>
        </p:scale>
        <p:origin x="75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866" y="0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612B7E74-E3BF-40BF-905C-8B32F62E23B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5374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866" y="9265374"/>
            <a:ext cx="2890665" cy="488226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FF23564D-4A5B-4781-84AE-CA1CDD8625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8430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D422D1DF-8B83-F64D-9D9F-6943744E1858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866552D6-76DF-0547-BBAF-EACD65B06F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878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26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68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Discomfort</a:t>
            </a:r>
            <a:r>
              <a:rPr lang="en-GB" b="1" baseline="0" dirty="0" smtClean="0"/>
              <a:t> </a:t>
            </a:r>
            <a:r>
              <a:rPr lang="en-GB" baseline="0" dirty="0" smtClean="0"/>
              <a:t>-  Natural human reaction – </a:t>
            </a:r>
            <a:r>
              <a:rPr lang="en-GB" baseline="0" dirty="0" err="1" smtClean="0"/>
              <a:t>Festinger</a:t>
            </a:r>
            <a:r>
              <a:rPr lang="en-GB" baseline="0" dirty="0" smtClean="0"/>
              <a:t> 1957 – avoidance </a:t>
            </a:r>
          </a:p>
          <a:p>
            <a:r>
              <a:rPr lang="en-GB" baseline="0" dirty="0" smtClean="0"/>
              <a:t>School system seems to cause a lot of it for some ITE students -  </a:t>
            </a:r>
          </a:p>
          <a:p>
            <a:r>
              <a:rPr lang="en-GB" baseline="0" dirty="0" smtClean="0"/>
              <a:t>Not new – </a:t>
            </a:r>
            <a:r>
              <a:rPr lang="en-GB" baseline="0" dirty="0" err="1" smtClean="0"/>
              <a:t>Gulbenkian</a:t>
            </a:r>
            <a:r>
              <a:rPr lang="en-GB" baseline="0" dirty="0" smtClean="0"/>
              <a:t> Rep 1989 (teachers lack arts confidence) – Morgan/Bourke 2008– T’s wrongly link poor experiences = inability to teach.  Smith 2013 reduction in arts importance.   Russell Bowie 2013 – International phenomenon in </a:t>
            </a:r>
            <a:r>
              <a:rPr lang="en-GB" baseline="0" dirty="0" err="1" smtClean="0"/>
              <a:t>Aus</a:t>
            </a:r>
            <a:r>
              <a:rPr lang="en-GB" baseline="0" dirty="0" smtClean="0"/>
              <a:t>/SA/</a:t>
            </a:r>
            <a:r>
              <a:rPr lang="en-GB" baseline="0" dirty="0" err="1" smtClean="0"/>
              <a:t>Malysia</a:t>
            </a:r>
            <a:r>
              <a:rPr lang="en-GB" baseline="0" dirty="0" smtClean="0"/>
              <a:t>/Canada/ Ireland</a:t>
            </a:r>
          </a:p>
          <a:p>
            <a:r>
              <a:rPr lang="en-GB" b="1" baseline="0" dirty="0" smtClean="0"/>
              <a:t>Cognitive Conflict </a:t>
            </a:r>
            <a:r>
              <a:rPr lang="en-GB" baseline="0" dirty="0" smtClean="0"/>
              <a:t>-  All of us will have to teach these areas in future</a:t>
            </a:r>
          </a:p>
          <a:p>
            <a:r>
              <a:rPr lang="en-GB" b="1" baseline="0" dirty="0" err="1" smtClean="0"/>
              <a:t>Mindset</a:t>
            </a:r>
            <a:r>
              <a:rPr lang="en-GB" baseline="0" dirty="0" smtClean="0"/>
              <a:t> -  We all have the capacity to change our </a:t>
            </a:r>
            <a:r>
              <a:rPr lang="en-GB" baseline="0" dirty="0" err="1" smtClean="0"/>
              <a:t>mindsets</a:t>
            </a:r>
            <a:r>
              <a:rPr lang="en-GB" baseline="0" dirty="0" smtClean="0"/>
              <a:t> from fixed to growth (Gouge and Yates agree creativity is developmental and not a gift to some)  - </a:t>
            </a:r>
            <a:r>
              <a:rPr lang="en-GB" baseline="0" dirty="0" err="1" smtClean="0"/>
              <a:t>Dweck</a:t>
            </a:r>
            <a:r>
              <a:rPr lang="en-GB" baseline="0" dirty="0" smtClean="0"/>
              <a:t> (we start off with FM about many things in ITE)</a:t>
            </a:r>
          </a:p>
          <a:p>
            <a:r>
              <a:rPr lang="en-GB" b="1" baseline="0" dirty="0" smtClean="0"/>
              <a:t>Language for learning </a:t>
            </a:r>
            <a:r>
              <a:rPr lang="en-GB" baseline="0" dirty="0" smtClean="0"/>
              <a:t>– Adey and </a:t>
            </a:r>
            <a:r>
              <a:rPr lang="en-GB" baseline="0" dirty="0" err="1" smtClean="0"/>
              <a:t>Shayer</a:t>
            </a:r>
            <a:r>
              <a:rPr lang="en-GB" baseline="0" dirty="0" smtClean="0"/>
              <a:t> 2002 – Dev. A Language for L in these situations.  Hattie 2018 –  Need to develop a language to solve and talk about problems.</a:t>
            </a:r>
          </a:p>
          <a:p>
            <a:r>
              <a:rPr lang="en-GB" b="1" baseline="0" dirty="0" smtClean="0"/>
              <a:t>Resilience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Masten</a:t>
            </a:r>
            <a:r>
              <a:rPr lang="en-GB" baseline="0" dirty="0" smtClean="0"/>
              <a:t> – Power of the ordinary – helping yourself and helping each other. Hattie - when students teach each other.</a:t>
            </a:r>
          </a:p>
          <a:p>
            <a:r>
              <a:rPr lang="en-GB" b="1" baseline="0" dirty="0" smtClean="0"/>
              <a:t>Environment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Beltman</a:t>
            </a:r>
            <a:r>
              <a:rPr lang="en-GB" baseline="0" dirty="0" smtClean="0"/>
              <a:t> et al (2012) Environments imp for resilience – early teacher dev affects self efficacy. </a:t>
            </a:r>
            <a:r>
              <a:rPr lang="en-GB" b="1" baseline="0" dirty="0" smtClean="0"/>
              <a:t>Our environment </a:t>
            </a:r>
            <a:r>
              <a:rPr lang="en-GB" baseline="0" dirty="0" smtClean="0"/>
              <a:t>is vital.</a:t>
            </a:r>
          </a:p>
          <a:p>
            <a:r>
              <a:rPr lang="en-GB" baseline="0" dirty="0" smtClean="0"/>
              <a:t>Learning Pit – Nottingham (2017) concept of how we can deal with difficult learning in supportive groups. </a:t>
            </a:r>
          </a:p>
          <a:p>
            <a:r>
              <a:rPr lang="en-GB" b="1" baseline="0" dirty="0" smtClean="0"/>
              <a:t>Adaption</a:t>
            </a:r>
            <a:r>
              <a:rPr lang="en-GB" baseline="0" dirty="0" smtClean="0"/>
              <a:t> -  </a:t>
            </a:r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94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899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err="1" smtClean="0"/>
              <a:t>FPh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Sgils</a:t>
            </a:r>
            <a:r>
              <a:rPr lang="en-GB" baseline="0" dirty="0" smtClean="0"/>
              <a:t> across </a:t>
            </a:r>
            <a:r>
              <a:rPr lang="en-GB" baseline="0" dirty="0" err="1" smtClean="0"/>
              <a:t>AoL’s</a:t>
            </a:r>
            <a:r>
              <a:rPr lang="en-GB" baseline="0" dirty="0" smtClean="0"/>
              <a:t>   - </a:t>
            </a:r>
            <a:r>
              <a:rPr lang="en-GB" baseline="0" dirty="0" err="1" smtClean="0"/>
              <a:t>Oracy</a:t>
            </a:r>
            <a:r>
              <a:rPr lang="en-GB" baseline="0" dirty="0" smtClean="0"/>
              <a:t> / Maths / Creative / Welsh / K+U world</a:t>
            </a:r>
          </a:p>
          <a:p>
            <a:r>
              <a:rPr lang="en-GB" b="1" baseline="0" dirty="0" smtClean="0"/>
              <a:t>Issues</a:t>
            </a:r>
            <a:r>
              <a:rPr lang="en-GB" baseline="0" dirty="0" smtClean="0"/>
              <a:t> -  Risk  -  Challenge   -  Time to practice  (across the 7 areas)  -  indoors and outdoors.  -  Daily activity -  (90’s music creative dance thing) </a:t>
            </a:r>
          </a:p>
          <a:p>
            <a:endParaRPr lang="en-GB" baseline="0" dirty="0" smtClean="0"/>
          </a:p>
          <a:p>
            <a:r>
              <a:rPr lang="en-GB" b="1" baseline="0" dirty="0" smtClean="0"/>
              <a:t>CS2</a:t>
            </a:r>
            <a:r>
              <a:rPr lang="en-GB" baseline="0" dirty="0" smtClean="0"/>
              <a:t>  -  Competitive  -  Health Fitness and Well being  -  Adventure   -  Creative  </a:t>
            </a:r>
          </a:p>
          <a:p>
            <a:r>
              <a:rPr lang="en-GB" baseline="0" dirty="0" smtClean="0"/>
              <a:t>Perform efficiently (</a:t>
            </a:r>
            <a:r>
              <a:rPr lang="en-GB" baseline="0" dirty="0" err="1" smtClean="0"/>
              <a:t>effeithlon</a:t>
            </a:r>
            <a:r>
              <a:rPr lang="en-GB" baseline="0" dirty="0" smtClean="0"/>
              <a:t>)  -  </a:t>
            </a:r>
            <a:r>
              <a:rPr lang="en-GB" baseline="0" dirty="0" err="1" smtClean="0"/>
              <a:t>Consistant</a:t>
            </a:r>
            <a:r>
              <a:rPr lang="en-GB" baseline="0" dirty="0" smtClean="0"/>
              <a:t>  -  accuracy   -  Know what makes something successful  -  speak articulately  -  work out risk -  adhere to rules  -  see connections to good health</a:t>
            </a:r>
          </a:p>
          <a:p>
            <a:endParaRPr lang="en-GB" baseline="0" dirty="0" smtClean="0"/>
          </a:p>
          <a:p>
            <a:r>
              <a:rPr lang="en-GB" b="1" baseline="0" dirty="0" err="1" smtClean="0"/>
              <a:t>Prac</a:t>
            </a:r>
            <a:r>
              <a:rPr lang="en-GB" b="1" baseline="0" dirty="0" smtClean="0"/>
              <a:t> these did   </a:t>
            </a:r>
            <a:r>
              <a:rPr lang="en-GB" baseline="0" dirty="0" smtClean="0"/>
              <a:t>-  Madagascar/Jac y Do – Skip – jump rope /  Human Knot – </a:t>
            </a:r>
            <a:r>
              <a:rPr lang="en-GB" baseline="0" dirty="0" err="1" smtClean="0"/>
              <a:t>heoght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orfer</a:t>
            </a:r>
            <a:r>
              <a:rPr lang="en-GB" baseline="0" dirty="0" smtClean="0"/>
              <a:t> – rope elephant / Hoop relay and ‘No’ game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886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BF Skinner</a:t>
            </a:r>
            <a:r>
              <a:rPr lang="en-GB" b="1" baseline="0" dirty="0" smtClean="0"/>
              <a:t>  (1904-1990)-  Behaviourism </a:t>
            </a:r>
            <a:r>
              <a:rPr lang="en-GB" baseline="0" dirty="0" smtClean="0"/>
              <a:t>(stimulus/response – reward/punishment)</a:t>
            </a:r>
          </a:p>
          <a:p>
            <a:endParaRPr lang="en-GB" baseline="0" dirty="0" smtClean="0"/>
          </a:p>
          <a:p>
            <a:r>
              <a:rPr lang="en-GB" b="1" baseline="0" dirty="0" smtClean="0"/>
              <a:t>J Piaget 1896 - 1980      </a:t>
            </a:r>
            <a:r>
              <a:rPr lang="en-GB" baseline="0" dirty="0" smtClean="0"/>
              <a:t>-  Constructivism (Children construct image of world through experience – updating ‘schemas’ like a smartphone on a regular basis as life moves on.)</a:t>
            </a:r>
          </a:p>
          <a:p>
            <a:r>
              <a:rPr lang="en-GB" b="1" baseline="0" dirty="0" smtClean="0"/>
              <a:t>A Bandura 1925 </a:t>
            </a:r>
            <a:r>
              <a:rPr lang="en-GB" baseline="0" dirty="0" smtClean="0"/>
              <a:t>-     Social Learning Theory -  Noticed children selecting ‘modelled’ behaviours to imitate by others in their own environment.</a:t>
            </a:r>
          </a:p>
          <a:p>
            <a:r>
              <a:rPr lang="en-GB" b="1" baseline="0" dirty="0" smtClean="0"/>
              <a:t>Lev Vygotsky 1896 - 1934   </a:t>
            </a:r>
            <a:r>
              <a:rPr lang="en-GB" baseline="0" dirty="0" smtClean="0"/>
              <a:t>-  Agreed with Piaget on constructivism that L was created socially by children but  Vygotsky also considered adult intervention to be significant.</a:t>
            </a:r>
          </a:p>
          <a:p>
            <a:r>
              <a:rPr lang="en-GB" b="1" baseline="0" dirty="0" smtClean="0"/>
              <a:t>Dyson and Casey (2016)   </a:t>
            </a:r>
            <a:r>
              <a:rPr lang="en-GB" baseline="0" dirty="0" smtClean="0"/>
              <a:t>-   </a:t>
            </a:r>
            <a:r>
              <a:rPr lang="en-GB" b="1" baseline="0" dirty="0" smtClean="0"/>
              <a:t>Co-operative Learning </a:t>
            </a:r>
            <a:r>
              <a:rPr lang="en-GB" baseline="0" dirty="0" smtClean="0"/>
              <a:t>-   Features –  Interdependence on each other / face to face interactions / Doing your bit (taking responsibility) / Interpersonal and group skills / Team talk</a:t>
            </a:r>
          </a:p>
          <a:p>
            <a:endParaRPr lang="en-GB" baseline="0" dirty="0" smtClean="0"/>
          </a:p>
          <a:p>
            <a:r>
              <a:rPr lang="en-GB" b="1" baseline="0" dirty="0" smtClean="0"/>
              <a:t>Kirk D. and McPhail A., (2002</a:t>
            </a:r>
            <a:r>
              <a:rPr lang="en-GB" baseline="0" dirty="0" smtClean="0"/>
              <a:t>) Teaching Games for Understanding and Situated Learning: Rethinking the Bunker and Thorpe Model. Journal of Teaching in Physical Education.  Vol 21. P.p. 177-192     - - -  Appreciate game / Talk tactics / Talk decision making / Consider skill-performance / Modify if necessary</a:t>
            </a:r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04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ESDGC  </a:t>
            </a:r>
            <a:r>
              <a:rPr lang="en-GB" dirty="0" smtClean="0"/>
              <a:t>- Choices and decisions / Consumption</a:t>
            </a:r>
            <a:r>
              <a:rPr lang="en-GB" baseline="0" dirty="0" smtClean="0"/>
              <a:t> and Waste / Health / Climate change (responsibility)  -  Natural Environment / Identity and culture / Wealth and poverty</a:t>
            </a:r>
          </a:p>
          <a:p>
            <a:r>
              <a:rPr lang="en-GB" b="1" baseline="0" dirty="0" err="1" smtClean="0"/>
              <a:t>Estyn</a:t>
            </a:r>
            <a:r>
              <a:rPr lang="en-GB" b="1" baseline="0" dirty="0" smtClean="0"/>
              <a:t> Supplementary Guidance 2013 -  Health and Well Being of Future Generations Act 2015</a:t>
            </a:r>
          </a:p>
          <a:p>
            <a:r>
              <a:rPr lang="en-GB" b="1" baseline="0" dirty="0" smtClean="0"/>
              <a:t>This act talks of (for Wales) Global Responsibility / Prosperous/Resilient / Healthier /More equal / Cohesive Communities / Vibrant culture and thriving Welsh Lang </a:t>
            </a:r>
          </a:p>
          <a:p>
            <a:endParaRPr lang="en-GB" b="1" baseline="0" dirty="0" smtClean="0"/>
          </a:p>
          <a:p>
            <a:r>
              <a:rPr lang="en-GB" baseline="0" dirty="0" smtClean="0"/>
              <a:t>Consider practical issues regarding resources</a:t>
            </a:r>
          </a:p>
          <a:p>
            <a:r>
              <a:rPr lang="en-GB" baseline="0" dirty="0" smtClean="0"/>
              <a:t>Question following PTE </a:t>
            </a:r>
            <a:r>
              <a:rPr lang="en-GB" baseline="0" dirty="0" err="1" smtClean="0"/>
              <a:t>exp</a:t>
            </a:r>
            <a:r>
              <a:rPr lang="en-GB" baseline="0" dirty="0" smtClean="0"/>
              <a:t> -  Consider use of equipment on yard or field – Share experiences.  How  transferable are classroom management skills from indoors to outdoors? Any implications -  5 minute chat and feedback.</a:t>
            </a:r>
          </a:p>
          <a:p>
            <a:endParaRPr lang="en-GB" baseline="0" dirty="0" smtClean="0"/>
          </a:p>
          <a:p>
            <a:r>
              <a:rPr lang="en-GB" baseline="0" dirty="0" smtClean="0"/>
              <a:t>Discuss Risk Assessment -  Do one for today – slips and trips / clashes of bodies </a:t>
            </a:r>
            <a:r>
              <a:rPr lang="en-GB" baseline="0" dirty="0" err="1" smtClean="0"/>
              <a:t>etc</a:t>
            </a:r>
            <a:r>
              <a:rPr lang="en-GB" baseline="0" dirty="0" smtClean="0"/>
              <a:t> -  control measures –  judgement. -  Do it with other people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845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30 minute carousel  in  groups</a:t>
            </a:r>
            <a:r>
              <a:rPr lang="en-GB" b="1" baseline="0" dirty="0" smtClean="0"/>
              <a:t> of three </a:t>
            </a:r>
            <a:r>
              <a:rPr lang="en-GB" baseline="0" dirty="0" smtClean="0"/>
              <a:t>-  Become expert in your skill card – Demo/model and teach the rest of the group.  Organise equipment and space for </a:t>
            </a:r>
            <a:endParaRPr lang="en-GB" dirty="0" smtClean="0"/>
          </a:p>
          <a:p>
            <a:r>
              <a:rPr lang="en-GB" dirty="0" smtClean="0"/>
              <a:t>Dodging / Underarm roll / Catching an object</a:t>
            </a:r>
            <a:r>
              <a:rPr lang="en-GB" baseline="0" dirty="0" smtClean="0"/>
              <a:t> / Kicking a ball / two handed throw / bouncing a ball / overarm throw / dribbling with feet / Dribbling with hands /trapping with feet / Striking an object with hands or bat </a:t>
            </a:r>
          </a:p>
          <a:p>
            <a:endParaRPr lang="en-GB" baseline="0" dirty="0" smtClean="0"/>
          </a:p>
          <a:p>
            <a:r>
              <a:rPr lang="en-GB" b="1" baseline="0" dirty="0" smtClean="0"/>
              <a:t>Consider element of useful Peer/ Self - assessment</a:t>
            </a:r>
          </a:p>
          <a:p>
            <a:endParaRPr lang="en-GB" baseline="0" dirty="0" smtClean="0"/>
          </a:p>
          <a:p>
            <a:r>
              <a:rPr lang="en-GB" b="1" baseline="0" dirty="0" smtClean="0"/>
              <a:t>And 4 purposes Pedagogy -  What is it? What will we do that is different?  More detailed analysis in 2</a:t>
            </a:r>
            <a:r>
              <a:rPr lang="en-GB" b="1" baseline="30000" dirty="0" smtClean="0"/>
              <a:t>nd</a:t>
            </a:r>
            <a:r>
              <a:rPr lang="en-GB" b="1" baseline="0" dirty="0" smtClean="0"/>
              <a:t> lecture</a:t>
            </a:r>
          </a:p>
          <a:p>
            <a:r>
              <a:rPr lang="en-GB" b="1" baseline="0" dirty="0" smtClean="0"/>
              <a:t>Healthy confident – Enterprising creative contributors – Ethical informed citizens -  Ambitious capable learners  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950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Explore YCC links </a:t>
            </a:r>
            <a:r>
              <a:rPr lang="en-GB" dirty="0" smtClean="0"/>
              <a:t>beach History? </a:t>
            </a:r>
          </a:p>
          <a:p>
            <a:r>
              <a:rPr lang="en-GB" dirty="0" smtClean="0"/>
              <a:t>http://www.pembreycountrypark.wales/things-to-do/history-of-pembrey-country-park/</a:t>
            </a:r>
          </a:p>
          <a:p>
            <a:endParaRPr lang="en-GB" dirty="0" smtClean="0"/>
          </a:p>
          <a:p>
            <a:r>
              <a:rPr lang="en-GB" dirty="0" smtClean="0"/>
              <a:t>Manufacture</a:t>
            </a:r>
            <a:r>
              <a:rPr lang="en-GB" baseline="0" dirty="0" smtClean="0"/>
              <a:t> of gunpowder at </a:t>
            </a:r>
            <a:r>
              <a:rPr lang="en-GB" baseline="0" dirty="0" err="1" smtClean="0"/>
              <a:t>Pembrey</a:t>
            </a:r>
            <a:r>
              <a:rPr lang="en-GB" baseline="0" dirty="0" smtClean="0"/>
              <a:t> 1881 /  Royal Ordnance Factory WW1 / WW2 last bombs disposed of by 1960’s – closed 1965 – LBC began turning into the Park we know today from the 1970’s onwards. </a:t>
            </a:r>
          </a:p>
          <a:p>
            <a:endParaRPr lang="en-GB" baseline="0" dirty="0" smtClean="0"/>
          </a:p>
          <a:p>
            <a:r>
              <a:rPr lang="en-GB" baseline="0" dirty="0" smtClean="0"/>
              <a:t>Safety Considerations -  Water Margins - Tide – dogs – people – pollution -  jelly fish – hidden rocks/debris  - weather considerations (and any other).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7504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Play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Iwan’s</a:t>
            </a:r>
            <a:r>
              <a:rPr lang="en-GB" baseline="0" dirty="0" smtClean="0"/>
              <a:t> prepared route</a:t>
            </a:r>
          </a:p>
          <a:p>
            <a:r>
              <a:rPr lang="en-GB" baseline="0" dirty="0" smtClean="0"/>
              <a:t>Then split group in two to prepare two more routes?</a:t>
            </a:r>
          </a:p>
          <a:p>
            <a:endParaRPr lang="en-GB" baseline="0" dirty="0" smtClean="0"/>
          </a:p>
          <a:p>
            <a:r>
              <a:rPr lang="en-GB" baseline="0" dirty="0" smtClean="0"/>
              <a:t>Any creative modifications?   Try developing it with post it notes.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490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381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y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56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 smtClean="0"/>
              <a:t>Click to edit Master text styles</a:t>
            </a:r>
          </a:p>
          <a:p>
            <a:pPr lvl="1"/>
            <a:r>
              <a:rPr lang="cy-GB" smtClean="0"/>
              <a:t>Second level</a:t>
            </a:r>
          </a:p>
          <a:p>
            <a:pPr lvl="2"/>
            <a:r>
              <a:rPr lang="cy-GB" smtClean="0"/>
              <a:t>Third level</a:t>
            </a:r>
          </a:p>
          <a:p>
            <a:pPr lvl="3"/>
            <a:r>
              <a:rPr lang="cy-GB" smtClean="0"/>
              <a:t>Fourth level</a:t>
            </a:r>
          </a:p>
          <a:p>
            <a:pPr lvl="4"/>
            <a:r>
              <a:rPr lang="cy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34073-1DDB-E241-AFDC-40B33DF00C0C}" type="datetimeFigureOut">
              <a:rPr lang="en-GB" smtClean="0"/>
              <a:pPr/>
              <a:t>25/04/2019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spa.com/rospaweb/docs/advice-services/leisure-safety/groupsafety-watermargins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estyn.gov.wales/sites/default/files/documents/Supplementary%20guidance%20-%20ESDGC.pdf" TargetMode="External"/><Relationship Id="rId4" Type="http://schemas.openxmlformats.org/officeDocument/2006/relationships/hyperlink" Target="https://futuregenerations.wales/wp-content/uploads/2017/02/150623-guide-to-the-fg-act-en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332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572000" y="4238544"/>
            <a:ext cx="1433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</a:rPr>
              <a:t>l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37667" y="440266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Lloedd</a:t>
            </a:r>
            <a:r>
              <a:rPr lang="en-GB" dirty="0" smtClean="0"/>
              <a:t> a </a:t>
            </a:r>
            <a:r>
              <a:rPr lang="en-GB" dirty="0" err="1" smtClean="0"/>
              <a:t>Mannau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Ddysgu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Spaces and Places to Learn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Symud</a:t>
            </a:r>
            <a:r>
              <a:rPr lang="en-GB" dirty="0" smtClean="0"/>
              <a:t> a </a:t>
            </a:r>
            <a:r>
              <a:rPr lang="en-GB" dirty="0" err="1" smtClean="0"/>
              <a:t>Dysgu</a:t>
            </a:r>
            <a:r>
              <a:rPr lang="en-GB" dirty="0" smtClean="0"/>
              <a:t> / Movement and Learning 29.4.2019</a:t>
            </a:r>
          </a:p>
          <a:p>
            <a:r>
              <a:rPr lang="en-GB" dirty="0" smtClean="0"/>
              <a:t>Iwan Ellis-Williams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32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Cyd</a:t>
            </a:r>
            <a:r>
              <a:rPr lang="en-GB" dirty="0" smtClean="0"/>
              <a:t> </a:t>
            </a:r>
            <a:r>
              <a:rPr lang="en-GB" dirty="0" err="1" smtClean="0"/>
              <a:t>destun</a:t>
            </a:r>
            <a:r>
              <a:rPr lang="en-GB" dirty="0" smtClean="0"/>
              <a:t> AGA / ITE Context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err="1" smtClean="0"/>
              <a:t>Anghysur</a:t>
            </a:r>
            <a:r>
              <a:rPr lang="en-GB" dirty="0" smtClean="0"/>
              <a:t>/</a:t>
            </a:r>
            <a:r>
              <a:rPr lang="en-GB" dirty="0" err="1" smtClean="0"/>
              <a:t>anghyseinedd</a:t>
            </a:r>
            <a:endParaRPr lang="en-GB" dirty="0" smtClean="0"/>
          </a:p>
          <a:p>
            <a:r>
              <a:rPr lang="en-GB" dirty="0" err="1" smtClean="0"/>
              <a:t>Nid</a:t>
            </a:r>
            <a:r>
              <a:rPr lang="en-GB" dirty="0" smtClean="0"/>
              <a:t> </a:t>
            </a:r>
            <a:r>
              <a:rPr lang="en-GB" dirty="0" err="1" smtClean="0"/>
              <a:t>yw’n</a:t>
            </a:r>
            <a:r>
              <a:rPr lang="en-GB" dirty="0" smtClean="0"/>
              <a:t> </a:t>
            </a:r>
            <a:r>
              <a:rPr lang="en-GB" dirty="0" err="1" smtClean="0"/>
              <a:t>anghyffredin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Damcaniaethau</a:t>
            </a:r>
            <a:r>
              <a:rPr lang="en-GB" dirty="0" smtClean="0"/>
              <a:t> </a:t>
            </a:r>
            <a:r>
              <a:rPr lang="en-GB" dirty="0" err="1" smtClean="0"/>
              <a:t>perthnasol</a:t>
            </a:r>
            <a:endParaRPr lang="en-GB" dirty="0" smtClean="0"/>
          </a:p>
          <a:p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stori</a:t>
            </a:r>
            <a:endParaRPr lang="en-GB" dirty="0" smtClean="0"/>
          </a:p>
          <a:p>
            <a:r>
              <a:rPr lang="en-GB" dirty="0" err="1" smtClean="0"/>
              <a:t>Gwireddu</a:t>
            </a:r>
            <a:endParaRPr lang="en-GB" dirty="0" smtClean="0"/>
          </a:p>
          <a:p>
            <a:r>
              <a:rPr lang="en-GB" dirty="0" err="1" smtClean="0"/>
              <a:t>Ymdrech</a:t>
            </a:r>
            <a:endParaRPr lang="en-GB" dirty="0" smtClean="0"/>
          </a:p>
          <a:p>
            <a:r>
              <a:rPr lang="en-GB" dirty="0" smtClean="0"/>
              <a:t>Offer </a:t>
            </a:r>
            <a:r>
              <a:rPr lang="en-GB" dirty="0" err="1" smtClean="0"/>
              <a:t>defnyddiol</a:t>
            </a:r>
            <a:endParaRPr lang="en-GB" dirty="0" smtClean="0"/>
          </a:p>
          <a:p>
            <a:r>
              <a:rPr lang="en-GB" dirty="0" err="1" smtClean="0"/>
              <a:t>Addasu</a:t>
            </a:r>
            <a:r>
              <a:rPr lang="en-GB" dirty="0" smtClean="0"/>
              <a:t> o </a:t>
            </a:r>
            <a:r>
              <a:rPr lang="en-GB" dirty="0" err="1" smtClean="0"/>
              <a:t>tuag</a:t>
            </a:r>
            <a:r>
              <a:rPr lang="en-GB" dirty="0" smtClean="0"/>
              <a:t> at y </a:t>
            </a:r>
            <a:r>
              <a:rPr lang="en-GB" dirty="0" err="1" smtClean="0"/>
              <a:t>cysurus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Discomfort/Dissonance</a:t>
            </a:r>
          </a:p>
          <a:p>
            <a:r>
              <a:rPr lang="en-GB" dirty="0" smtClean="0"/>
              <a:t>It’s not unusual!</a:t>
            </a:r>
          </a:p>
          <a:p>
            <a:r>
              <a:rPr lang="en-GB" dirty="0" smtClean="0"/>
              <a:t>Relevant theories</a:t>
            </a:r>
          </a:p>
          <a:p>
            <a:r>
              <a:rPr lang="en-GB" dirty="0" smtClean="0"/>
              <a:t>Your story</a:t>
            </a:r>
          </a:p>
          <a:p>
            <a:r>
              <a:rPr lang="en-GB" dirty="0" smtClean="0"/>
              <a:t>Realisation</a:t>
            </a:r>
          </a:p>
          <a:p>
            <a:r>
              <a:rPr lang="en-GB" dirty="0" smtClean="0"/>
              <a:t>Effort</a:t>
            </a:r>
          </a:p>
          <a:p>
            <a:r>
              <a:rPr lang="en-GB" dirty="0" smtClean="0"/>
              <a:t>Useful tools</a:t>
            </a:r>
          </a:p>
          <a:p>
            <a:r>
              <a:rPr lang="en-GB" dirty="0" smtClean="0"/>
              <a:t>Adaption – towards increased comfort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1265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ITE Arts Positive Adaption Model/Model </a:t>
            </a:r>
            <a:r>
              <a:rPr lang="en-GB" sz="3200" dirty="0" err="1" smtClean="0"/>
              <a:t>Addasiad</a:t>
            </a:r>
            <a:r>
              <a:rPr lang="en-GB" sz="3200" dirty="0" smtClean="0"/>
              <a:t> </a:t>
            </a:r>
            <a:r>
              <a:rPr lang="en-GB" sz="3200" dirty="0" err="1" smtClean="0"/>
              <a:t>Celfyddydol</a:t>
            </a:r>
            <a:r>
              <a:rPr lang="en-GB" sz="3200" dirty="0" smtClean="0"/>
              <a:t> </a:t>
            </a:r>
            <a:r>
              <a:rPr lang="en-GB" sz="3200" dirty="0" err="1" smtClean="0"/>
              <a:t>Bositif</a:t>
            </a:r>
            <a:r>
              <a:rPr lang="en-GB" sz="3200" dirty="0" smtClean="0"/>
              <a:t> AGA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09" y="1360587"/>
            <a:ext cx="8516679" cy="5199701"/>
          </a:xfrm>
        </p:spPr>
      </p:pic>
    </p:spTree>
    <p:extLst>
      <p:ext uri="{BB962C8B-B14F-4D97-AF65-F5344CB8AC3E}">
        <p14:creationId xmlns:p14="http://schemas.microsoft.com/office/powerpoint/2010/main" val="3747389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Edrych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ôl</a:t>
            </a:r>
            <a:r>
              <a:rPr lang="en-GB" dirty="0" smtClean="0"/>
              <a:t> / Looking 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4 </a:t>
            </a:r>
            <a:r>
              <a:rPr lang="en-GB" dirty="0" err="1" smtClean="0"/>
              <a:t>pwrpas</a:t>
            </a:r>
            <a:r>
              <a:rPr lang="en-GB" dirty="0" smtClean="0"/>
              <a:t> a </a:t>
            </a:r>
            <a:r>
              <a:rPr lang="en-GB" dirty="0" err="1" smtClean="0"/>
              <a:t>symud</a:t>
            </a:r>
            <a:endParaRPr lang="en-GB" dirty="0" smtClean="0"/>
          </a:p>
          <a:p>
            <a:r>
              <a:rPr lang="en-GB" dirty="0" err="1" smtClean="0"/>
              <a:t>Profiadau</a:t>
            </a:r>
            <a:r>
              <a:rPr lang="en-GB" dirty="0" smtClean="0"/>
              <a:t> </a:t>
            </a:r>
            <a:r>
              <a:rPr lang="en-GB" dirty="0" err="1" smtClean="0"/>
              <a:t>symud</a:t>
            </a:r>
            <a:r>
              <a:rPr lang="en-GB" dirty="0" smtClean="0"/>
              <a:t> o </a:t>
            </a:r>
            <a:r>
              <a:rPr lang="en-GB" dirty="0" err="1" smtClean="0"/>
              <a:t>ansawdd</a:t>
            </a:r>
            <a:r>
              <a:rPr lang="en-GB" dirty="0" smtClean="0"/>
              <a:t> </a:t>
            </a:r>
            <a:r>
              <a:rPr lang="en-GB" dirty="0" err="1" smtClean="0"/>
              <a:t>uchel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Disgwyliad</a:t>
            </a:r>
            <a:r>
              <a:rPr lang="en-GB" dirty="0" smtClean="0"/>
              <a:t> o </a:t>
            </a:r>
            <a:r>
              <a:rPr lang="en-GB" dirty="0" err="1" smtClean="0"/>
              <a:t>berfformio</a:t>
            </a:r>
            <a:r>
              <a:rPr lang="en-GB" dirty="0" smtClean="0"/>
              <a:t> </a:t>
            </a:r>
            <a:r>
              <a:rPr lang="en-GB" dirty="0" err="1" smtClean="0"/>
              <a:t>diogel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Datblygiad</a:t>
            </a:r>
            <a:r>
              <a:rPr lang="en-GB" dirty="0" smtClean="0"/>
              <a:t> </a:t>
            </a:r>
            <a:r>
              <a:rPr lang="en-GB" dirty="0" err="1" smtClean="0"/>
              <a:t>Corfforol</a:t>
            </a:r>
            <a:r>
              <a:rPr lang="en-GB" dirty="0" smtClean="0"/>
              <a:t> a </a:t>
            </a:r>
            <a:r>
              <a:rPr lang="en-GB" dirty="0" err="1" smtClean="0"/>
              <a:t>Chreadigol</a:t>
            </a:r>
            <a:r>
              <a:rPr lang="en-GB" dirty="0" smtClean="0"/>
              <a:t> CS. </a:t>
            </a:r>
          </a:p>
          <a:p>
            <a:r>
              <a:rPr lang="en-GB" dirty="0" smtClean="0"/>
              <a:t>Add </a:t>
            </a:r>
            <a:r>
              <a:rPr lang="en-GB" dirty="0" err="1" smtClean="0"/>
              <a:t>Gorff</a:t>
            </a:r>
            <a:r>
              <a:rPr lang="en-GB" dirty="0" smtClean="0"/>
              <a:t> CA2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4 purposes and movement</a:t>
            </a:r>
          </a:p>
          <a:p>
            <a:r>
              <a:rPr lang="en-GB" dirty="0" smtClean="0"/>
              <a:t>High quality movement experiences.</a:t>
            </a:r>
          </a:p>
          <a:p>
            <a:r>
              <a:rPr lang="en-GB" dirty="0" smtClean="0"/>
              <a:t>Expectation of safe performance</a:t>
            </a:r>
          </a:p>
          <a:p>
            <a:r>
              <a:rPr lang="en-GB" dirty="0" smtClean="0"/>
              <a:t>Physical and Creative Development in </a:t>
            </a:r>
            <a:r>
              <a:rPr lang="en-GB" dirty="0" err="1" smtClean="0"/>
              <a:t>FPh</a:t>
            </a:r>
            <a:r>
              <a:rPr lang="en-GB" dirty="0" smtClean="0"/>
              <a:t>.</a:t>
            </a:r>
          </a:p>
          <a:p>
            <a:r>
              <a:rPr lang="en-GB" dirty="0" smtClean="0"/>
              <a:t>PE at KS2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581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Symud</a:t>
            </a:r>
            <a:r>
              <a:rPr lang="en-GB" dirty="0" smtClean="0"/>
              <a:t> a </a:t>
            </a:r>
            <a:r>
              <a:rPr lang="en-GB" dirty="0" err="1" smtClean="0"/>
              <a:t>Dysgu</a:t>
            </a:r>
            <a:r>
              <a:rPr lang="en-GB" dirty="0" smtClean="0"/>
              <a:t> DD / Movement and Learning LO’s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I </a:t>
            </a:r>
            <a:r>
              <a:rPr lang="en-GB" dirty="0" err="1" smtClean="0"/>
              <a:t>brofi</a:t>
            </a:r>
            <a:r>
              <a:rPr lang="en-GB" dirty="0" smtClean="0"/>
              <a:t> </a:t>
            </a:r>
            <a:r>
              <a:rPr lang="en-GB" dirty="0" err="1" smtClean="0"/>
              <a:t>ystod</a:t>
            </a:r>
            <a:r>
              <a:rPr lang="en-GB" dirty="0" smtClean="0"/>
              <a:t> </a:t>
            </a:r>
            <a:r>
              <a:rPr lang="en-GB" dirty="0" err="1" smtClean="0"/>
              <a:t>pellach</a:t>
            </a:r>
            <a:r>
              <a:rPr lang="en-GB" dirty="0" smtClean="0"/>
              <a:t> o </a:t>
            </a:r>
            <a:r>
              <a:rPr lang="en-GB" dirty="0" err="1" smtClean="0"/>
              <a:t>sgiliau</a:t>
            </a:r>
            <a:r>
              <a:rPr lang="en-GB" dirty="0" smtClean="0"/>
              <a:t> </a:t>
            </a:r>
            <a:r>
              <a:rPr lang="en-GB" dirty="0" err="1" smtClean="0"/>
              <a:t>sylfaenol</a:t>
            </a:r>
            <a:r>
              <a:rPr lang="en-GB" dirty="0" smtClean="0"/>
              <a:t> </a:t>
            </a:r>
            <a:r>
              <a:rPr lang="en-GB" dirty="0" err="1" smtClean="0"/>
              <a:t>gydag</a:t>
            </a:r>
            <a:r>
              <a:rPr lang="en-GB" dirty="0" smtClean="0"/>
              <a:t> offer. </a:t>
            </a:r>
          </a:p>
          <a:p>
            <a:r>
              <a:rPr lang="en-GB" dirty="0" smtClean="0"/>
              <a:t>I </a:t>
            </a:r>
            <a:r>
              <a:rPr lang="en-GB" dirty="0" err="1" smtClean="0"/>
              <a:t>godi</a:t>
            </a:r>
            <a:r>
              <a:rPr lang="en-GB" dirty="0" smtClean="0"/>
              <a:t> </a:t>
            </a:r>
            <a:r>
              <a:rPr lang="en-GB" dirty="0" err="1" smtClean="0"/>
              <a:t>ymwybyddiaeth</a:t>
            </a:r>
            <a:r>
              <a:rPr lang="en-GB" dirty="0" smtClean="0"/>
              <a:t> o </a:t>
            </a:r>
            <a:r>
              <a:rPr lang="en-GB" dirty="0" err="1" smtClean="0"/>
              <a:t>gysylltiadau</a:t>
            </a:r>
            <a:r>
              <a:rPr lang="en-GB" dirty="0" smtClean="0"/>
              <a:t> </a:t>
            </a:r>
            <a:r>
              <a:rPr lang="en-GB" dirty="0" err="1" smtClean="0"/>
              <a:t>damcaniaethol</a:t>
            </a:r>
            <a:r>
              <a:rPr lang="en-GB" dirty="0" smtClean="0"/>
              <a:t> at </a:t>
            </a:r>
            <a:r>
              <a:rPr lang="en-GB" dirty="0" err="1" smtClean="0"/>
              <a:t>weithgareddau</a:t>
            </a:r>
            <a:r>
              <a:rPr lang="en-GB" dirty="0" smtClean="0"/>
              <a:t> </a:t>
            </a:r>
            <a:r>
              <a:rPr lang="en-GB" dirty="0" err="1" smtClean="0"/>
              <a:t>dysgu</a:t>
            </a:r>
            <a:r>
              <a:rPr lang="en-GB" dirty="0" smtClean="0"/>
              <a:t>.</a:t>
            </a:r>
          </a:p>
          <a:p>
            <a:r>
              <a:rPr lang="en-GB" dirty="0" smtClean="0"/>
              <a:t>I </a:t>
            </a:r>
            <a:r>
              <a:rPr lang="en-GB" dirty="0" err="1" smtClean="0"/>
              <a:t>ystyried</a:t>
            </a:r>
            <a:r>
              <a:rPr lang="en-GB" dirty="0" smtClean="0"/>
              <a:t> </a:t>
            </a:r>
            <a:r>
              <a:rPr lang="en-GB" dirty="0" err="1" smtClean="0"/>
              <a:t>materion</a:t>
            </a:r>
            <a:r>
              <a:rPr lang="en-GB" dirty="0" smtClean="0"/>
              <a:t> </a:t>
            </a:r>
            <a:r>
              <a:rPr lang="en-GB" dirty="0" err="1" smtClean="0"/>
              <a:t>pedagogoaidd</a:t>
            </a:r>
            <a:r>
              <a:rPr lang="en-GB" dirty="0" smtClean="0"/>
              <a:t> </a:t>
            </a:r>
            <a:r>
              <a:rPr lang="en-GB" dirty="0" err="1" smtClean="0"/>
              <a:t>sy’n</a:t>
            </a:r>
            <a:r>
              <a:rPr lang="en-GB" dirty="0" smtClean="0"/>
              <a:t> </a:t>
            </a:r>
            <a:r>
              <a:rPr lang="en-GB" dirty="0" err="1" smtClean="0"/>
              <a:t>codi</a:t>
            </a:r>
            <a:r>
              <a:rPr lang="en-GB" dirty="0" smtClean="0"/>
              <a:t> o </a:t>
            </a:r>
            <a:r>
              <a:rPr lang="en-GB" dirty="0" err="1" smtClean="0"/>
              <a:t>gynllunio</a:t>
            </a:r>
            <a:r>
              <a:rPr lang="en-GB" dirty="0" smtClean="0"/>
              <a:t> a </a:t>
            </a:r>
            <a:r>
              <a:rPr lang="en-GB" dirty="0" err="1" smtClean="0"/>
              <a:t>threfnu</a:t>
            </a:r>
            <a:r>
              <a:rPr lang="en-GB" dirty="0" smtClean="0"/>
              <a:t> </a:t>
            </a:r>
            <a:r>
              <a:rPr lang="en-GB" dirty="0" err="1" smtClean="0"/>
              <a:t>profiadau</a:t>
            </a:r>
            <a:r>
              <a:rPr lang="en-GB" dirty="0" smtClean="0"/>
              <a:t> </a:t>
            </a:r>
            <a:r>
              <a:rPr lang="en-GB" dirty="0" err="1" smtClean="0"/>
              <a:t>ansawdd</a:t>
            </a:r>
            <a:r>
              <a:rPr lang="en-GB" dirty="0" smtClean="0"/>
              <a:t> </a:t>
            </a:r>
            <a:r>
              <a:rPr lang="en-GB" dirty="0" err="1" smtClean="0"/>
              <a:t>uchel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ddysgwyr</a:t>
            </a:r>
            <a:r>
              <a:rPr lang="en-GB" dirty="0" smtClean="0"/>
              <a:t>. </a:t>
            </a:r>
          </a:p>
          <a:p>
            <a:r>
              <a:rPr lang="en-GB" dirty="0" smtClean="0"/>
              <a:t>I </a:t>
            </a:r>
            <a:r>
              <a:rPr lang="en-GB" dirty="0" err="1" smtClean="0"/>
              <a:t>ystyried</a:t>
            </a:r>
            <a:r>
              <a:rPr lang="en-GB" dirty="0" smtClean="0"/>
              <a:t> </a:t>
            </a:r>
            <a:r>
              <a:rPr lang="en-GB" dirty="0" err="1" smtClean="0"/>
              <a:t>syniadau</a:t>
            </a:r>
            <a:r>
              <a:rPr lang="en-GB" dirty="0" smtClean="0"/>
              <a:t> </a:t>
            </a:r>
            <a:r>
              <a:rPr lang="en-GB" dirty="0" err="1" smtClean="0"/>
              <a:t>personol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aseiniad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To experience a further range of basic skills with equipment.</a:t>
            </a:r>
          </a:p>
          <a:p>
            <a:r>
              <a:rPr lang="en-GB" dirty="0" smtClean="0"/>
              <a:t>To raise awareness of theoretical links to learning activity.</a:t>
            </a:r>
          </a:p>
          <a:p>
            <a:r>
              <a:rPr lang="en-GB" dirty="0" smtClean="0"/>
              <a:t>To consider pedagogical issues arising from planning and organizing high quality experiences for all learners. </a:t>
            </a:r>
          </a:p>
          <a:p>
            <a:r>
              <a:rPr lang="en-GB" dirty="0" smtClean="0"/>
              <a:t>To consider personal assignment ideas.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447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Ystyried</a:t>
            </a:r>
            <a:r>
              <a:rPr lang="en-GB" dirty="0" smtClean="0"/>
              <a:t> offer / Considering equipment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Materion</a:t>
            </a:r>
            <a:r>
              <a:rPr lang="en-GB" dirty="0" smtClean="0"/>
              <a:t> </a:t>
            </a:r>
            <a:r>
              <a:rPr lang="en-GB" dirty="0" err="1" smtClean="0"/>
              <a:t>cadw</a:t>
            </a:r>
            <a:endParaRPr lang="en-GB" dirty="0"/>
          </a:p>
          <a:p>
            <a:r>
              <a:rPr lang="en-GB" dirty="0" err="1" smtClean="0"/>
              <a:t>Cyfrifoldeb</a:t>
            </a:r>
            <a:r>
              <a:rPr lang="en-GB" dirty="0" smtClean="0"/>
              <a:t> (ADGDF)</a:t>
            </a:r>
          </a:p>
          <a:p>
            <a:r>
              <a:rPr lang="en-GB" dirty="0" err="1" smtClean="0"/>
              <a:t>Risg</a:t>
            </a:r>
            <a:endParaRPr lang="en-GB" dirty="0"/>
          </a:p>
          <a:p>
            <a:r>
              <a:rPr lang="en-GB" dirty="0" err="1" smtClean="0"/>
              <a:t>Cario</a:t>
            </a:r>
            <a:r>
              <a:rPr lang="en-GB" dirty="0" smtClean="0"/>
              <a:t> /</a:t>
            </a:r>
            <a:r>
              <a:rPr lang="en-GB" dirty="0" err="1" smtClean="0"/>
              <a:t>defnyddio</a:t>
            </a:r>
            <a:r>
              <a:rPr lang="en-GB" dirty="0" smtClean="0"/>
              <a:t>/</a:t>
            </a:r>
            <a:r>
              <a:rPr lang="en-GB" dirty="0" err="1" smtClean="0"/>
              <a:t>gosod</a:t>
            </a:r>
            <a:endParaRPr lang="en-GB" dirty="0"/>
          </a:p>
          <a:p>
            <a:r>
              <a:rPr lang="en-GB" dirty="0" err="1" smtClean="0"/>
              <a:t>Dychwelyd</a:t>
            </a:r>
            <a:r>
              <a:rPr lang="en-GB" dirty="0" smtClean="0"/>
              <a:t> at y </a:t>
            </a:r>
            <a:r>
              <a:rPr lang="en-GB" dirty="0" err="1" smtClean="0"/>
              <a:t>storfa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Gosod</a:t>
            </a:r>
            <a:r>
              <a:rPr lang="en-GB" dirty="0" smtClean="0"/>
              <a:t> </a:t>
            </a:r>
            <a:r>
              <a:rPr lang="en-GB" dirty="0" err="1" smtClean="0"/>
              <a:t>disgwyliadau</a:t>
            </a:r>
            <a:r>
              <a:rPr lang="en-GB" dirty="0" smtClean="0"/>
              <a:t> </a:t>
            </a:r>
            <a:r>
              <a:rPr lang="en-GB" dirty="0" err="1" smtClean="0"/>
              <a:t>uchel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Storage issues</a:t>
            </a:r>
          </a:p>
          <a:p>
            <a:r>
              <a:rPr lang="en-GB" dirty="0" smtClean="0"/>
              <a:t>Responsibility (ESDGC)</a:t>
            </a:r>
            <a:endParaRPr lang="en-GB" dirty="0"/>
          </a:p>
          <a:p>
            <a:r>
              <a:rPr lang="en-GB" dirty="0" smtClean="0"/>
              <a:t>Risk</a:t>
            </a:r>
          </a:p>
          <a:p>
            <a:r>
              <a:rPr lang="en-GB" dirty="0" smtClean="0"/>
              <a:t>Carrying /using /placing</a:t>
            </a:r>
            <a:endParaRPr lang="en-GB" dirty="0"/>
          </a:p>
          <a:p>
            <a:r>
              <a:rPr lang="en-GB" dirty="0" smtClean="0"/>
              <a:t>Returning to storage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Establish high expectations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553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Sgiliau</a:t>
            </a:r>
            <a:r>
              <a:rPr lang="en-GB" dirty="0" smtClean="0"/>
              <a:t> (ag offer </a:t>
            </a:r>
            <a:r>
              <a:rPr lang="en-GB" dirty="0" err="1" smtClean="0"/>
              <a:t>bychan</a:t>
            </a:r>
            <a:r>
              <a:rPr lang="en-GB" dirty="0" smtClean="0"/>
              <a:t>) / Skills (with small equipment)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Ochrgamu</a:t>
            </a:r>
            <a:r>
              <a:rPr lang="en-GB" dirty="0" smtClean="0"/>
              <a:t>/</a:t>
            </a:r>
            <a:r>
              <a:rPr lang="en-GB" dirty="0" err="1" smtClean="0"/>
              <a:t>Rowlio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ysgwydd</a:t>
            </a:r>
            <a:r>
              <a:rPr lang="en-GB" dirty="0" smtClean="0"/>
              <a:t>/Dal </a:t>
            </a:r>
            <a:r>
              <a:rPr lang="en-GB" dirty="0" err="1" smtClean="0"/>
              <a:t>gwrthrych</a:t>
            </a:r>
            <a:r>
              <a:rPr lang="en-GB" dirty="0" smtClean="0"/>
              <a:t>/</a:t>
            </a:r>
            <a:r>
              <a:rPr lang="en-GB" dirty="0" err="1" smtClean="0"/>
              <a:t>Cicio</a:t>
            </a:r>
            <a:r>
              <a:rPr lang="en-GB" dirty="0" smtClean="0"/>
              <a:t> </a:t>
            </a:r>
            <a:r>
              <a:rPr lang="en-GB" dirty="0" err="1" smtClean="0"/>
              <a:t>pêl</a:t>
            </a:r>
            <a:r>
              <a:rPr lang="en-GB" dirty="0" smtClean="0"/>
              <a:t>/</a:t>
            </a:r>
            <a:r>
              <a:rPr lang="en-GB" dirty="0" err="1" smtClean="0"/>
              <a:t>Taflu</a:t>
            </a:r>
            <a:r>
              <a:rPr lang="en-GB" dirty="0" smtClean="0"/>
              <a:t> â </a:t>
            </a:r>
            <a:r>
              <a:rPr lang="en-GB" dirty="0" err="1" smtClean="0"/>
              <a:t>dwy</a:t>
            </a:r>
            <a:r>
              <a:rPr lang="en-GB" dirty="0" smtClean="0"/>
              <a:t> law/</a:t>
            </a:r>
            <a:r>
              <a:rPr lang="en-GB" dirty="0" err="1" smtClean="0"/>
              <a:t>Bownsio</a:t>
            </a:r>
            <a:r>
              <a:rPr lang="en-GB" dirty="0" smtClean="0"/>
              <a:t> </a:t>
            </a:r>
            <a:r>
              <a:rPr lang="en-GB" dirty="0" err="1" smtClean="0"/>
              <a:t>pêl</a:t>
            </a:r>
            <a:r>
              <a:rPr lang="en-GB" dirty="0" smtClean="0"/>
              <a:t>/</a:t>
            </a:r>
            <a:r>
              <a:rPr lang="en-GB" dirty="0" err="1" smtClean="0"/>
              <a:t>Taflu</a:t>
            </a:r>
            <a:r>
              <a:rPr lang="en-GB" dirty="0" smtClean="0"/>
              <a:t> </a:t>
            </a:r>
            <a:r>
              <a:rPr lang="en-GB" dirty="0" err="1" smtClean="0"/>
              <a:t>dros</a:t>
            </a:r>
            <a:r>
              <a:rPr lang="en-GB" dirty="0" smtClean="0"/>
              <a:t> </a:t>
            </a:r>
            <a:r>
              <a:rPr lang="en-GB" dirty="0" err="1" smtClean="0"/>
              <a:t>ysgwydd</a:t>
            </a:r>
            <a:r>
              <a:rPr lang="en-GB" dirty="0" smtClean="0"/>
              <a:t>/ </a:t>
            </a:r>
            <a:r>
              <a:rPr lang="en-GB" dirty="0" err="1" smtClean="0"/>
              <a:t>Driblo</a:t>
            </a:r>
            <a:r>
              <a:rPr lang="en-GB" dirty="0" smtClean="0"/>
              <a:t> </a:t>
            </a:r>
            <a:r>
              <a:rPr lang="en-GB" dirty="0" err="1" smtClean="0"/>
              <a:t>â’r</a:t>
            </a:r>
            <a:r>
              <a:rPr lang="en-GB" dirty="0" smtClean="0"/>
              <a:t> </a:t>
            </a:r>
            <a:r>
              <a:rPr lang="en-GB" dirty="0" err="1" smtClean="0"/>
              <a:t>traed</a:t>
            </a:r>
            <a:r>
              <a:rPr lang="en-GB" dirty="0" smtClean="0"/>
              <a:t> / </a:t>
            </a:r>
            <a:r>
              <a:rPr lang="en-GB" dirty="0" err="1" smtClean="0"/>
              <a:t>Driblo</a:t>
            </a:r>
            <a:r>
              <a:rPr lang="en-GB" dirty="0" smtClean="0"/>
              <a:t> </a:t>
            </a:r>
            <a:r>
              <a:rPr lang="en-GB" dirty="0" err="1" smtClean="0"/>
              <a:t>â’r</a:t>
            </a:r>
            <a:r>
              <a:rPr lang="en-GB" dirty="0" smtClean="0"/>
              <a:t> </a:t>
            </a:r>
            <a:r>
              <a:rPr lang="en-GB" dirty="0" err="1" smtClean="0"/>
              <a:t>dwylo</a:t>
            </a:r>
            <a:r>
              <a:rPr lang="en-GB" dirty="0" smtClean="0"/>
              <a:t>/</a:t>
            </a:r>
            <a:r>
              <a:rPr lang="en-GB" dirty="0" err="1" smtClean="0"/>
              <a:t>Trapio</a:t>
            </a:r>
            <a:r>
              <a:rPr lang="en-GB" dirty="0" smtClean="0"/>
              <a:t> </a:t>
            </a:r>
            <a:r>
              <a:rPr lang="en-GB" dirty="0" err="1" smtClean="0"/>
              <a:t>â’r</a:t>
            </a:r>
            <a:r>
              <a:rPr lang="en-GB" dirty="0" smtClean="0"/>
              <a:t> </a:t>
            </a:r>
            <a:r>
              <a:rPr lang="en-GB" dirty="0" err="1" smtClean="0"/>
              <a:t>traed</a:t>
            </a:r>
            <a:r>
              <a:rPr lang="en-GB" dirty="0" smtClean="0"/>
              <a:t>/ Taro </a:t>
            </a:r>
            <a:r>
              <a:rPr lang="en-GB" dirty="0" err="1" smtClean="0"/>
              <a:t>gwrthrych</a:t>
            </a:r>
            <a:r>
              <a:rPr lang="en-GB" dirty="0" smtClean="0"/>
              <a:t> </a:t>
            </a:r>
            <a:r>
              <a:rPr lang="en-GB" dirty="0" err="1" smtClean="0"/>
              <a:t>â’r</a:t>
            </a:r>
            <a:r>
              <a:rPr lang="en-GB" dirty="0" smtClean="0"/>
              <a:t> </a:t>
            </a:r>
            <a:r>
              <a:rPr lang="en-GB" dirty="0" err="1" smtClean="0"/>
              <a:t>dwylo</a:t>
            </a:r>
            <a:r>
              <a:rPr lang="en-GB" dirty="0" smtClean="0"/>
              <a:t> </a:t>
            </a:r>
            <a:r>
              <a:rPr lang="en-GB" dirty="0" err="1" smtClean="0"/>
              <a:t>neu</a:t>
            </a:r>
            <a:r>
              <a:rPr lang="en-GB" dirty="0" smtClean="0"/>
              <a:t> fat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2628" y="1600199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Dodging / Underarm roll / Catching an object / Kicking a ball / two handed throw / bouncing a ball / overarm throw / dribbling with feet / Dribbling with hands /trapping with feet / Striking an object with hands or bat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3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Syniadau</a:t>
            </a:r>
            <a:r>
              <a:rPr lang="en-GB" dirty="0" smtClean="0"/>
              <a:t> </a:t>
            </a:r>
            <a:r>
              <a:rPr lang="en-GB" dirty="0" err="1" smtClean="0"/>
              <a:t>Aseiniad</a:t>
            </a:r>
            <a:r>
              <a:rPr lang="en-GB" dirty="0" smtClean="0"/>
              <a:t> </a:t>
            </a:r>
            <a:r>
              <a:rPr lang="en-GB" dirty="0" err="1" smtClean="0"/>
              <a:t>Ymweliad</a:t>
            </a:r>
            <a:r>
              <a:rPr lang="en-GB" dirty="0" smtClean="0"/>
              <a:t> </a:t>
            </a:r>
            <a:r>
              <a:rPr lang="en-GB" dirty="0" err="1" smtClean="0"/>
              <a:t>a’r</a:t>
            </a:r>
            <a:r>
              <a:rPr lang="en-GB" dirty="0" smtClean="0"/>
              <a:t> </a:t>
            </a:r>
            <a:r>
              <a:rPr lang="en-GB" dirty="0" err="1"/>
              <a:t>T</a:t>
            </a:r>
            <a:r>
              <a:rPr lang="en-GB" dirty="0" err="1" smtClean="0"/>
              <a:t>raeth</a:t>
            </a:r>
            <a:r>
              <a:rPr lang="en-GB" dirty="0" smtClean="0"/>
              <a:t> / Beach Visit Assignment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Defnydd</a:t>
            </a:r>
            <a:r>
              <a:rPr lang="en-GB" dirty="0" smtClean="0"/>
              <a:t> </a:t>
            </a:r>
            <a:r>
              <a:rPr lang="en-GB" dirty="0" err="1" smtClean="0"/>
              <a:t>gerddi</a:t>
            </a:r>
            <a:r>
              <a:rPr lang="en-GB" dirty="0" smtClean="0"/>
              <a:t>/</a:t>
            </a:r>
            <a:r>
              <a:rPr lang="en-GB" dirty="0" err="1" smtClean="0"/>
              <a:t>parth</a:t>
            </a:r>
            <a:endParaRPr lang="en-GB" dirty="0" smtClean="0"/>
          </a:p>
          <a:p>
            <a:r>
              <a:rPr lang="en-GB" dirty="0" err="1" smtClean="0"/>
              <a:t>Twrnament</a:t>
            </a:r>
            <a:r>
              <a:rPr lang="en-GB" dirty="0" smtClean="0"/>
              <a:t> </a:t>
            </a:r>
            <a:r>
              <a:rPr lang="en-GB" dirty="0" err="1" smtClean="0"/>
              <a:t>Tywod</a:t>
            </a:r>
            <a:endParaRPr lang="en-GB" dirty="0" smtClean="0"/>
          </a:p>
          <a:p>
            <a:r>
              <a:rPr lang="en-GB" dirty="0" err="1" smtClean="0"/>
              <a:t>Gemau</a:t>
            </a:r>
            <a:r>
              <a:rPr lang="en-GB" dirty="0" smtClean="0"/>
              <a:t> </a:t>
            </a:r>
            <a:r>
              <a:rPr lang="en-GB" dirty="0" err="1" smtClean="0"/>
              <a:t>grŵp</a:t>
            </a:r>
            <a:r>
              <a:rPr lang="en-GB" dirty="0" smtClean="0"/>
              <a:t>/ </a:t>
            </a:r>
            <a:r>
              <a:rPr lang="en-GB" dirty="0" err="1" smtClean="0"/>
              <a:t>dosbarth</a:t>
            </a:r>
            <a:r>
              <a:rPr lang="en-GB" dirty="0" smtClean="0"/>
              <a:t> </a:t>
            </a:r>
            <a:r>
              <a:rPr lang="en-GB" dirty="0" err="1" smtClean="0"/>
              <a:t>cyfan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err="1" smtClean="0"/>
              <a:t>Materion</a:t>
            </a:r>
            <a:r>
              <a:rPr lang="en-GB" dirty="0" smtClean="0"/>
              <a:t> </a:t>
            </a:r>
            <a:r>
              <a:rPr lang="en-GB" dirty="0" err="1" smtClean="0"/>
              <a:t>diogelwch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652284"/>
          </a:xfrm>
        </p:spPr>
        <p:txBody>
          <a:bodyPr/>
          <a:lstStyle/>
          <a:p>
            <a:r>
              <a:rPr lang="en-GB" dirty="0" smtClean="0"/>
              <a:t>Use of gardens/zones</a:t>
            </a:r>
          </a:p>
          <a:p>
            <a:r>
              <a:rPr lang="en-GB" dirty="0" smtClean="0"/>
              <a:t>Beach Olympics</a:t>
            </a:r>
          </a:p>
          <a:p>
            <a:r>
              <a:rPr lang="en-GB" dirty="0" smtClean="0"/>
              <a:t>Group/whole class games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Safety considerations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665767" y="5535374"/>
            <a:ext cx="596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http://www.rospa.com/rospaweb/docs/advice-services/leisure-safety/groupsafety-watermargins.pdf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532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Gêm</a:t>
            </a:r>
            <a:r>
              <a:rPr lang="en-GB" dirty="0" smtClean="0"/>
              <a:t> </a:t>
            </a:r>
            <a:r>
              <a:rPr lang="en-GB" dirty="0" err="1" smtClean="0"/>
              <a:t>dosbarth</a:t>
            </a:r>
            <a:r>
              <a:rPr lang="en-GB" dirty="0" smtClean="0"/>
              <a:t> / Class game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Bŵm</a:t>
            </a:r>
            <a:r>
              <a:rPr lang="en-GB" dirty="0" smtClean="0"/>
              <a:t>!! </a:t>
            </a:r>
          </a:p>
          <a:p>
            <a:endParaRPr lang="en-GB" dirty="0"/>
          </a:p>
          <a:p>
            <a:r>
              <a:rPr lang="en-GB" dirty="0" err="1" smtClean="0"/>
              <a:t>Helpwch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gilydd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ddarganfod</a:t>
            </a:r>
            <a:r>
              <a:rPr lang="en-GB" dirty="0" smtClean="0"/>
              <a:t> </a:t>
            </a:r>
            <a:r>
              <a:rPr lang="en-GB" dirty="0" err="1" smtClean="0"/>
              <a:t>llwybr</a:t>
            </a:r>
            <a:r>
              <a:rPr lang="en-GB" dirty="0" smtClean="0"/>
              <a:t> </a:t>
            </a:r>
            <a:r>
              <a:rPr lang="en-GB" dirty="0" err="1" smtClean="0"/>
              <a:t>diogel</a:t>
            </a:r>
            <a:r>
              <a:rPr lang="en-GB" dirty="0" smtClean="0"/>
              <a:t> </a:t>
            </a:r>
            <a:r>
              <a:rPr lang="en-GB" dirty="0" err="1" smtClean="0"/>
              <a:t>trwy’r</a:t>
            </a:r>
            <a:r>
              <a:rPr lang="en-GB" dirty="0" smtClean="0"/>
              <a:t> </a:t>
            </a:r>
            <a:r>
              <a:rPr lang="en-GB" dirty="0" err="1" smtClean="0"/>
              <a:t>bomiau</a:t>
            </a:r>
            <a:r>
              <a:rPr lang="en-GB" dirty="0" smtClean="0"/>
              <a:t> </a:t>
            </a:r>
            <a:r>
              <a:rPr lang="en-GB" dirty="0" err="1" smtClean="0"/>
              <a:t>sy</a:t>
            </a:r>
            <a:r>
              <a:rPr lang="en-GB" dirty="0" smtClean="0"/>
              <a:t>’ </a:t>
            </a:r>
            <a:r>
              <a:rPr lang="en-GB" dirty="0" err="1" smtClean="0"/>
              <a:t>heb</a:t>
            </a:r>
            <a:r>
              <a:rPr lang="en-GB" dirty="0" smtClean="0"/>
              <a:t> </a:t>
            </a:r>
            <a:r>
              <a:rPr lang="en-GB" dirty="0" err="1" smtClean="0"/>
              <a:t>ffrwydro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92502" y="1600199"/>
            <a:ext cx="4038600" cy="4525963"/>
          </a:xfrm>
        </p:spPr>
        <p:txBody>
          <a:bodyPr/>
          <a:lstStyle/>
          <a:p>
            <a:r>
              <a:rPr lang="en-GB" dirty="0" smtClean="0"/>
              <a:t>Boom!!</a:t>
            </a:r>
          </a:p>
          <a:p>
            <a:endParaRPr lang="en-GB" dirty="0"/>
          </a:p>
          <a:p>
            <a:r>
              <a:rPr lang="en-GB" dirty="0" smtClean="0"/>
              <a:t>Help each other find a safe route for the class through the unexploded bombs!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5968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4190"/>
          </a:xfrm>
        </p:spPr>
        <p:txBody>
          <a:bodyPr>
            <a:normAutofit/>
          </a:bodyPr>
          <a:lstStyle/>
          <a:p>
            <a:r>
              <a:rPr lang="en-GB" sz="2000" dirty="0" err="1" smtClean="0"/>
              <a:t>Cyfeirnodau</a:t>
            </a:r>
            <a:r>
              <a:rPr lang="en-GB" sz="2000" dirty="0" smtClean="0"/>
              <a:t> / References</a:t>
            </a:r>
            <a:endParaRPr lang="en-GB" sz="2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988828"/>
            <a:ext cx="8229600" cy="5401339"/>
          </a:xfrm>
        </p:spPr>
        <p:txBody>
          <a:bodyPr>
            <a:normAutofit/>
          </a:bodyPr>
          <a:lstStyle/>
          <a:p>
            <a:r>
              <a:rPr lang="en-GB" sz="1800" dirty="0" smtClean="0"/>
              <a:t>Gadd J., Rhys-Jones K., Rainer P. and Meadows S. (2009) Play to Learn: Technical Skills Manual.</a:t>
            </a:r>
            <a:r>
              <a:rPr lang="en-GB" sz="1800" dirty="0"/>
              <a:t> Welsh Assembly Government </a:t>
            </a:r>
            <a:endParaRPr lang="en-GB" sz="1800" dirty="0" smtClean="0"/>
          </a:p>
          <a:p>
            <a:r>
              <a:rPr lang="en-GB" sz="1800" dirty="0"/>
              <a:t>Department for Education and </a:t>
            </a:r>
            <a:r>
              <a:rPr lang="en-GB" sz="1800" dirty="0" smtClean="0"/>
              <a:t>Skills. </a:t>
            </a:r>
            <a:r>
              <a:rPr lang="en-GB" sz="1800" dirty="0"/>
              <a:t>(No </a:t>
            </a:r>
            <a:r>
              <a:rPr lang="en-GB" sz="1800" dirty="0" smtClean="0"/>
              <a:t>date). Group Safety at Water Margins. Available at: </a:t>
            </a:r>
            <a:r>
              <a:rPr lang="en-GB" sz="1800" dirty="0" smtClean="0">
                <a:hlinkClick r:id="rId3"/>
              </a:rPr>
              <a:t>http</a:t>
            </a:r>
            <a:r>
              <a:rPr lang="en-GB" sz="1800" dirty="0">
                <a:hlinkClick r:id="rId3"/>
              </a:rPr>
              <a:t>://</a:t>
            </a:r>
            <a:r>
              <a:rPr lang="en-GB" sz="1800" dirty="0" smtClean="0">
                <a:hlinkClick r:id="rId3"/>
              </a:rPr>
              <a:t>www.rospa.com/rospaweb/docs/advice-services/leisure-safety/groupsafety-watermargins.pdf</a:t>
            </a:r>
            <a:endParaRPr lang="en-GB" sz="1800" dirty="0" smtClean="0"/>
          </a:p>
          <a:p>
            <a:r>
              <a:rPr lang="en-GB" sz="1800" dirty="0" smtClean="0"/>
              <a:t>Well Being of Future Generations Act (2015) </a:t>
            </a:r>
            <a:r>
              <a:rPr lang="en-GB" sz="1800" dirty="0"/>
              <a:t>W</a:t>
            </a:r>
            <a:r>
              <a:rPr lang="en-GB" sz="1800" dirty="0" smtClean="0"/>
              <a:t>elsh Government. </a:t>
            </a:r>
            <a:r>
              <a:rPr lang="en-GB" sz="1800" dirty="0"/>
              <a:t>Available </a:t>
            </a:r>
            <a:r>
              <a:rPr lang="en-GB" sz="1800" dirty="0" smtClean="0"/>
              <a:t>at: </a:t>
            </a:r>
            <a:r>
              <a:rPr lang="en-GB" sz="1800" dirty="0" smtClean="0">
                <a:hlinkClick r:id="rId4"/>
              </a:rPr>
              <a:t>https</a:t>
            </a:r>
            <a:r>
              <a:rPr lang="en-GB" sz="1800" dirty="0">
                <a:hlinkClick r:id="rId4"/>
              </a:rPr>
              <a:t>://</a:t>
            </a:r>
            <a:r>
              <a:rPr lang="en-GB" sz="1800" dirty="0" smtClean="0">
                <a:hlinkClick r:id="rId4"/>
              </a:rPr>
              <a:t>futuregenerations.wales/wp-content/uploads/2017/02/150623-guide-to-the-fg-act-en.pdf</a:t>
            </a:r>
            <a:endParaRPr lang="en-GB" sz="1800" dirty="0" smtClean="0"/>
          </a:p>
          <a:p>
            <a:r>
              <a:rPr lang="en-GB" sz="1800" dirty="0" smtClean="0"/>
              <a:t>Supplementary Guidance: Education for Sustainable Development and Global Citizenship. (2013). </a:t>
            </a:r>
            <a:r>
              <a:rPr lang="en-GB" sz="1800" dirty="0" err="1" smtClean="0"/>
              <a:t>Estyn</a:t>
            </a:r>
            <a:r>
              <a:rPr lang="en-GB" sz="1800" dirty="0" smtClean="0"/>
              <a:t>. Available at</a:t>
            </a:r>
            <a:r>
              <a:rPr lang="en-GB" sz="1800" dirty="0"/>
              <a:t>: </a:t>
            </a:r>
            <a:r>
              <a:rPr lang="en-GB" sz="1800" dirty="0">
                <a:hlinkClick r:id="rId5"/>
              </a:rPr>
              <a:t>https://www.estyn.gov.wales/sites/default/files/documents/Supplementary%20guidance%20-%</a:t>
            </a:r>
            <a:r>
              <a:rPr lang="en-GB" sz="1800" dirty="0" smtClean="0">
                <a:hlinkClick r:id="rId5"/>
              </a:rPr>
              <a:t>20ESDGC.pdf</a:t>
            </a:r>
            <a:endParaRPr lang="en-GB" sz="1800" dirty="0" smtClean="0"/>
          </a:p>
          <a:p>
            <a:r>
              <a:rPr lang="en-GB" sz="1800" dirty="0" smtClean="0"/>
              <a:t>Carmarthenshire County Council (2018</a:t>
            </a:r>
            <a:r>
              <a:rPr lang="en-GB" sz="1800" dirty="0"/>
              <a:t>) </a:t>
            </a:r>
            <a:r>
              <a:rPr lang="en-GB" sz="1800" dirty="0" err="1" smtClean="0"/>
              <a:t>Pembrey</a:t>
            </a:r>
            <a:r>
              <a:rPr lang="en-GB" sz="1800" dirty="0" smtClean="0"/>
              <a:t> Country Park and Beach. Website. Available at: (http</a:t>
            </a:r>
            <a:r>
              <a:rPr lang="en-GB" sz="1800" dirty="0"/>
              <a:t>://www.pembreycountrypark.wales/things-to-do/history-of-pembrey-country-park/</a:t>
            </a:r>
            <a:endParaRPr lang="en-GB" sz="1800" dirty="0" smtClean="0"/>
          </a:p>
          <a:p>
            <a:endParaRPr lang="en-GB" sz="1800" dirty="0" smtClean="0"/>
          </a:p>
          <a:p>
            <a:endParaRPr lang="en-GB" sz="1800" dirty="0" smtClean="0"/>
          </a:p>
          <a:p>
            <a:endParaRPr lang="en-GB" sz="1800" dirty="0" smtClean="0"/>
          </a:p>
          <a:p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121365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2996</TotalTime>
  <Words>1439</Words>
  <Application>Microsoft Office PowerPoint</Application>
  <PresentationFormat>On-screen Show (4:3)</PresentationFormat>
  <Paragraphs>160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Lloedd a Mannau i Ddysgu Spaces and Places to Learn</vt:lpstr>
      <vt:lpstr>Cyd destun AGA / ITE Context</vt:lpstr>
      <vt:lpstr>ITE Arts Positive Adaption Model/Model Addasiad Celfyddydol Bositif AGA</vt:lpstr>
      <vt:lpstr>Edrych yn ôl / Looking back</vt:lpstr>
      <vt:lpstr>Symud a Dysgu DD / Movement and Learning LO’s</vt:lpstr>
      <vt:lpstr>Ystyried offer / Considering equipment</vt:lpstr>
      <vt:lpstr>Sgiliau (ag offer bychan) / Skills (with small equipment)</vt:lpstr>
      <vt:lpstr>Syniadau Aseiniad Ymweliad a’r Traeth / Beach Visit Assignment Ideas</vt:lpstr>
      <vt:lpstr>Gêm dosbarth / Class game</vt:lpstr>
      <vt:lpstr>Cyfeirnodau / References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swwcte</dc:creator>
  <cp:lastModifiedBy>Iwan Ellis-Williams</cp:lastModifiedBy>
  <cp:revision>223</cp:revision>
  <cp:lastPrinted>2019-04-25T13:23:51Z</cp:lastPrinted>
  <dcterms:created xsi:type="dcterms:W3CDTF">2018-05-24T13:58:06Z</dcterms:created>
  <dcterms:modified xsi:type="dcterms:W3CDTF">2019-04-25T13:31:19Z</dcterms:modified>
</cp:coreProperties>
</file>