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6"/>
  </p:notesMasterIdLst>
  <p:sldIdLst>
    <p:sldId id="269" r:id="rId5"/>
    <p:sldId id="320" r:id="rId6"/>
    <p:sldId id="321" r:id="rId7"/>
    <p:sldId id="287" r:id="rId8"/>
    <p:sldId id="310" r:id="rId9"/>
    <p:sldId id="319" r:id="rId10"/>
    <p:sldId id="267" r:id="rId11"/>
    <p:sldId id="316" r:id="rId12"/>
    <p:sldId id="266" r:id="rId13"/>
    <p:sldId id="282" r:id="rId14"/>
    <p:sldId id="284" r:id="rId15"/>
    <p:sldId id="285" r:id="rId16"/>
    <p:sldId id="309" r:id="rId17"/>
    <p:sldId id="307" r:id="rId18"/>
    <p:sldId id="312" r:id="rId19"/>
    <p:sldId id="302" r:id="rId20"/>
    <p:sldId id="314" r:id="rId21"/>
    <p:sldId id="322" r:id="rId22"/>
    <p:sldId id="290" r:id="rId23"/>
    <p:sldId id="313" r:id="rId24"/>
    <p:sldId id="292" r:id="rId25"/>
    <p:sldId id="311" r:id="rId26"/>
    <p:sldId id="300" r:id="rId27"/>
    <p:sldId id="301" r:id="rId28"/>
    <p:sldId id="268" r:id="rId29"/>
    <p:sldId id="315" r:id="rId30"/>
    <p:sldId id="289" r:id="rId31"/>
    <p:sldId id="288" r:id="rId32"/>
    <p:sldId id="294" r:id="rId33"/>
    <p:sldId id="317" r:id="rId34"/>
    <p:sldId id="318" r:id="rId35"/>
  </p:sldIdLst>
  <p:sldSz cx="12192000" cy="6858000"/>
  <p:notesSz cx="6858000" cy="1057275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F7A8B5B-17F3-4351-82BF-3D3BD32C1DAC}">
          <p14:sldIdLst>
            <p14:sldId id="269"/>
            <p14:sldId id="320"/>
            <p14:sldId id="321"/>
            <p14:sldId id="287"/>
            <p14:sldId id="310"/>
            <p14:sldId id="319"/>
            <p14:sldId id="267"/>
            <p14:sldId id="316"/>
            <p14:sldId id="266"/>
            <p14:sldId id="282"/>
            <p14:sldId id="284"/>
            <p14:sldId id="285"/>
            <p14:sldId id="309"/>
            <p14:sldId id="307"/>
            <p14:sldId id="312"/>
            <p14:sldId id="302"/>
            <p14:sldId id="314"/>
            <p14:sldId id="322"/>
            <p14:sldId id="290"/>
            <p14:sldId id="313"/>
            <p14:sldId id="292"/>
            <p14:sldId id="311"/>
            <p14:sldId id="300"/>
            <p14:sldId id="301"/>
            <p14:sldId id="268"/>
            <p14:sldId id="315"/>
            <p14:sldId id="289"/>
            <p14:sldId id="288"/>
            <p14:sldId id="294"/>
            <p14:sldId id="317"/>
            <p14:sldId id="31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B7DCE6-3FC9-4CD6-A0B3-769C3540167A}" v="3" dt="2020-09-22T09:54:34.8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1" y="3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E8B7DCE6-3FC9-4CD6-A0B3-769C3540167A}"/>
    <pc:docChg chg="undo custSel addSld delSld modSld sldOrd modSection">
      <pc:chgData name="James Williams" userId="c957a50b-491f-4d94-b4bc-52aca3e2340d" providerId="ADAL" clId="{E8B7DCE6-3FC9-4CD6-A0B3-769C3540167A}" dt="2020-09-22T10:01:16.309" v="66"/>
      <pc:docMkLst>
        <pc:docMk/>
      </pc:docMkLst>
      <pc:sldChg chg="ord">
        <pc:chgData name="James Williams" userId="c957a50b-491f-4d94-b4bc-52aca3e2340d" providerId="ADAL" clId="{E8B7DCE6-3FC9-4CD6-A0B3-769C3540167A}" dt="2020-09-22T10:01:16.309" v="66"/>
        <pc:sldMkLst>
          <pc:docMk/>
          <pc:sldMk cId="2744674804" sldId="268"/>
        </pc:sldMkLst>
      </pc:sldChg>
      <pc:sldChg chg="del">
        <pc:chgData name="James Williams" userId="c957a50b-491f-4d94-b4bc-52aca3e2340d" providerId="ADAL" clId="{E8B7DCE6-3FC9-4CD6-A0B3-769C3540167A}" dt="2020-09-22T09:36:31.366" v="1" actId="2696"/>
        <pc:sldMkLst>
          <pc:docMk/>
          <pc:sldMk cId="3285734299" sldId="279"/>
        </pc:sldMkLst>
      </pc:sldChg>
      <pc:sldChg chg="modSp add del mod">
        <pc:chgData name="James Williams" userId="c957a50b-491f-4d94-b4bc-52aca3e2340d" providerId="ADAL" clId="{E8B7DCE6-3FC9-4CD6-A0B3-769C3540167A}" dt="2020-09-22T09:43:11.383" v="6"/>
        <pc:sldMkLst>
          <pc:docMk/>
          <pc:sldMk cId="1871085260" sldId="281"/>
        </pc:sldMkLst>
        <pc:spChg chg="mod">
          <ac:chgData name="James Williams" userId="c957a50b-491f-4d94-b4bc-52aca3e2340d" providerId="ADAL" clId="{E8B7DCE6-3FC9-4CD6-A0B3-769C3540167A}" dt="2020-09-22T09:43:11.383" v="6"/>
          <ac:spMkLst>
            <pc:docMk/>
            <pc:sldMk cId="1871085260" sldId="281"/>
            <ac:spMk id="4" creationId="{0833C173-4216-4B13-AEB2-DD282EBE7E44}"/>
          </ac:spMkLst>
        </pc:spChg>
      </pc:sldChg>
      <pc:sldChg chg="add del">
        <pc:chgData name="James Williams" userId="c957a50b-491f-4d94-b4bc-52aca3e2340d" providerId="ADAL" clId="{E8B7DCE6-3FC9-4CD6-A0B3-769C3540167A}" dt="2020-09-22T09:43:36.449" v="7" actId="2696"/>
        <pc:sldMkLst>
          <pc:docMk/>
          <pc:sldMk cId="503530117" sldId="296"/>
        </pc:sldMkLst>
      </pc:sldChg>
      <pc:sldChg chg="add">
        <pc:chgData name="James Williams" userId="c957a50b-491f-4d94-b4bc-52aca3e2340d" providerId="ADAL" clId="{E8B7DCE6-3FC9-4CD6-A0B3-769C3540167A}" dt="2020-09-22T09:36:27.902" v="0"/>
        <pc:sldMkLst>
          <pc:docMk/>
          <pc:sldMk cId="3367023721" sldId="299"/>
        </pc:sldMkLst>
      </pc:sldChg>
      <pc:sldChg chg="modSp add mod">
        <pc:chgData name="James Williams" userId="c957a50b-491f-4d94-b4bc-52aca3e2340d" providerId="ADAL" clId="{E8B7DCE6-3FC9-4CD6-A0B3-769C3540167A}" dt="2020-09-22T09:56:00.391" v="64" actId="403"/>
        <pc:sldMkLst>
          <pc:docMk/>
          <pc:sldMk cId="755997143" sldId="300"/>
        </pc:sldMkLst>
        <pc:spChg chg="mod">
          <ac:chgData name="James Williams" userId="c957a50b-491f-4d94-b4bc-52aca3e2340d" providerId="ADAL" clId="{E8B7DCE6-3FC9-4CD6-A0B3-769C3540167A}" dt="2020-09-22T09:56:00.391" v="64" actId="403"/>
          <ac:spMkLst>
            <pc:docMk/>
            <pc:sldMk cId="755997143" sldId="300"/>
            <ac:spMk id="4" creationId="{0833C173-4216-4B13-AEB2-DD282EBE7E44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4" Type="http://schemas.openxmlformats.org/officeDocument/2006/relationships/image" Target="../media/image14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svg"/><Relationship Id="rId1" Type="http://schemas.openxmlformats.org/officeDocument/2006/relationships/image" Target="../media/image44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4" Type="http://schemas.openxmlformats.org/officeDocument/2006/relationships/image" Target="../media/image1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svg"/><Relationship Id="rId1" Type="http://schemas.openxmlformats.org/officeDocument/2006/relationships/image" Target="../media/image44.png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D35838-1D43-4388-9B25-ED4CD7CA1FE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2" csCatId="colorful" phldr="1"/>
      <dgm:spPr/>
      <dgm:t>
        <a:bodyPr/>
        <a:lstStyle/>
        <a:p>
          <a:endParaRPr lang="en-US"/>
        </a:p>
      </dgm:t>
    </dgm:pt>
    <dgm:pt modelId="{549B6CC3-9085-4252-9C11-C09AA4677C4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Tutor: Open and share.</a:t>
          </a:r>
          <a:endParaRPr lang="en-US" dirty="0"/>
        </a:p>
      </dgm:t>
    </dgm:pt>
    <dgm:pt modelId="{EB6F4414-5054-4940-90D4-3C4726F37305}" type="parTrans" cxnId="{295B8446-B0A4-49A3-AE49-F4C76DA68DFF}">
      <dgm:prSet/>
      <dgm:spPr/>
      <dgm:t>
        <a:bodyPr/>
        <a:lstStyle/>
        <a:p>
          <a:endParaRPr lang="en-US"/>
        </a:p>
      </dgm:t>
    </dgm:pt>
    <dgm:pt modelId="{F23143D5-29E4-4F05-9838-D024E28C6198}" type="sibTrans" cxnId="{295B8446-B0A4-49A3-AE49-F4C76DA68DFF}">
      <dgm:prSet/>
      <dgm:spPr/>
      <dgm:t>
        <a:bodyPr/>
        <a:lstStyle/>
        <a:p>
          <a:endParaRPr lang="en-US"/>
        </a:p>
      </dgm:t>
    </dgm:pt>
    <dgm:pt modelId="{6FE3DBE4-A099-40BA-98C4-0A22BEB08E7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Note: Assignments are Available to download from Moodle.</a:t>
          </a:r>
          <a:endParaRPr lang="en-US" dirty="0"/>
        </a:p>
      </dgm:t>
    </dgm:pt>
    <dgm:pt modelId="{2DFC1172-77A0-49E4-846A-987C3F8C21DE}" type="parTrans" cxnId="{82EA8F2F-25F9-446C-A4D2-BCA8E895E840}">
      <dgm:prSet/>
      <dgm:spPr/>
      <dgm:t>
        <a:bodyPr/>
        <a:lstStyle/>
        <a:p>
          <a:endParaRPr lang="en-US"/>
        </a:p>
      </dgm:t>
    </dgm:pt>
    <dgm:pt modelId="{32C078C2-D499-4234-A21D-3FD8EC847F82}" type="sibTrans" cxnId="{82EA8F2F-25F9-446C-A4D2-BCA8E895E840}">
      <dgm:prSet/>
      <dgm:spPr/>
      <dgm:t>
        <a:bodyPr/>
        <a:lstStyle/>
        <a:p>
          <a:endParaRPr lang="en-US"/>
        </a:p>
      </dgm:t>
    </dgm:pt>
    <dgm:pt modelId="{064C9EFC-4645-4ACB-9049-1B099A9FB21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* Subject to minor changes due to the verification process.</a:t>
          </a:r>
          <a:endParaRPr lang="en-US" dirty="0"/>
        </a:p>
      </dgm:t>
    </dgm:pt>
    <dgm:pt modelId="{5B51A883-EAC1-4D9D-859E-E460C4F685C9}" type="parTrans" cxnId="{A94119AF-C584-47B5-8F32-2F5EAFFC8C20}">
      <dgm:prSet/>
      <dgm:spPr/>
      <dgm:t>
        <a:bodyPr/>
        <a:lstStyle/>
        <a:p>
          <a:endParaRPr lang="en-US"/>
        </a:p>
      </dgm:t>
    </dgm:pt>
    <dgm:pt modelId="{AA7E1D6E-C4D1-4D58-98FC-16385D3DC7E1}" type="sibTrans" cxnId="{A94119AF-C584-47B5-8F32-2F5EAFFC8C20}">
      <dgm:prSet/>
      <dgm:spPr/>
      <dgm:t>
        <a:bodyPr/>
        <a:lstStyle/>
        <a:p>
          <a:endParaRPr lang="en-US"/>
        </a:p>
      </dgm:t>
    </dgm:pt>
    <dgm:pt modelId="{168677C7-6A82-44A5-93BF-8218C11D1488}" type="pres">
      <dgm:prSet presAssocID="{73D35838-1D43-4388-9B25-ED4CD7CA1FE6}" presName="root" presStyleCnt="0">
        <dgm:presLayoutVars>
          <dgm:dir/>
          <dgm:resizeHandles val="exact"/>
        </dgm:presLayoutVars>
      </dgm:prSet>
      <dgm:spPr/>
    </dgm:pt>
    <dgm:pt modelId="{63AA8BB2-0277-4BB0-832F-7C07FBD07C43}" type="pres">
      <dgm:prSet presAssocID="{549B6CC3-9085-4252-9C11-C09AA4677C47}" presName="compNode" presStyleCnt="0"/>
      <dgm:spPr/>
    </dgm:pt>
    <dgm:pt modelId="{D5533840-5419-4D0B-8DFE-7262C770ABD1}" type="pres">
      <dgm:prSet presAssocID="{549B6CC3-9085-4252-9C11-C09AA4677C47}" presName="bgRect" presStyleLbl="bgShp" presStyleIdx="0" presStyleCnt="2"/>
      <dgm:spPr/>
    </dgm:pt>
    <dgm:pt modelId="{5C7161E6-D357-47E1-BDDC-064EFDB821F7}" type="pres">
      <dgm:prSet presAssocID="{549B6CC3-9085-4252-9C11-C09AA4677C4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jector screen"/>
        </a:ext>
      </dgm:extLst>
    </dgm:pt>
    <dgm:pt modelId="{9D90EF92-2F15-4306-842B-B1D3CECE9A36}" type="pres">
      <dgm:prSet presAssocID="{549B6CC3-9085-4252-9C11-C09AA4677C47}" presName="spaceRect" presStyleCnt="0"/>
      <dgm:spPr/>
    </dgm:pt>
    <dgm:pt modelId="{D3E0625A-BEC9-45D3-9666-4E1F76D9D949}" type="pres">
      <dgm:prSet presAssocID="{549B6CC3-9085-4252-9C11-C09AA4677C47}" presName="parTx" presStyleLbl="revTx" presStyleIdx="0" presStyleCnt="3">
        <dgm:presLayoutVars>
          <dgm:chMax val="0"/>
          <dgm:chPref val="0"/>
        </dgm:presLayoutVars>
      </dgm:prSet>
      <dgm:spPr/>
    </dgm:pt>
    <dgm:pt modelId="{6684C30F-5688-487D-89EE-94AD60E451D8}" type="pres">
      <dgm:prSet presAssocID="{F23143D5-29E4-4F05-9838-D024E28C6198}" presName="sibTrans" presStyleCnt="0"/>
      <dgm:spPr/>
    </dgm:pt>
    <dgm:pt modelId="{5C484AA4-395A-485B-BAEB-54E3DF4CEA8C}" type="pres">
      <dgm:prSet presAssocID="{6FE3DBE4-A099-40BA-98C4-0A22BEB08E79}" presName="compNode" presStyleCnt="0"/>
      <dgm:spPr/>
    </dgm:pt>
    <dgm:pt modelId="{BB5CC809-EFD1-4038-B92B-336CE21B3BD2}" type="pres">
      <dgm:prSet presAssocID="{6FE3DBE4-A099-40BA-98C4-0A22BEB08E79}" presName="bgRect" presStyleLbl="bgShp" presStyleIdx="1" presStyleCnt="2"/>
      <dgm:spPr>
        <a:solidFill>
          <a:schemeClr val="accent1">
            <a:lumMod val="40000"/>
            <a:lumOff val="60000"/>
          </a:schemeClr>
        </a:solidFill>
      </dgm:spPr>
    </dgm:pt>
    <dgm:pt modelId="{250B75B8-3524-439A-B57E-B27739EBB1AB}" type="pres">
      <dgm:prSet presAssocID="{6FE3DBE4-A099-40BA-98C4-0A22BEB08E79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load"/>
        </a:ext>
      </dgm:extLst>
    </dgm:pt>
    <dgm:pt modelId="{1A3ADD86-9D4E-42DC-98A5-12D6C385227F}" type="pres">
      <dgm:prSet presAssocID="{6FE3DBE4-A099-40BA-98C4-0A22BEB08E79}" presName="spaceRect" presStyleCnt="0"/>
      <dgm:spPr/>
    </dgm:pt>
    <dgm:pt modelId="{1D700137-5306-4CA9-A2E7-0EA2F043329E}" type="pres">
      <dgm:prSet presAssocID="{6FE3DBE4-A099-40BA-98C4-0A22BEB08E79}" presName="parTx" presStyleLbl="revTx" presStyleIdx="1" presStyleCnt="3">
        <dgm:presLayoutVars>
          <dgm:chMax val="0"/>
          <dgm:chPref val="0"/>
        </dgm:presLayoutVars>
      </dgm:prSet>
      <dgm:spPr/>
    </dgm:pt>
    <dgm:pt modelId="{99201AF6-7199-4CA3-B0F8-757F1AB06443}" type="pres">
      <dgm:prSet presAssocID="{6FE3DBE4-A099-40BA-98C4-0A22BEB08E79}" presName="desTx" presStyleLbl="revTx" presStyleIdx="2" presStyleCnt="3" custScaleX="102903">
        <dgm:presLayoutVars/>
      </dgm:prSet>
      <dgm:spPr/>
    </dgm:pt>
  </dgm:ptLst>
  <dgm:cxnLst>
    <dgm:cxn modelId="{EE7E4802-C47E-4573-AB35-28D8ABED32BD}" type="presOf" srcId="{549B6CC3-9085-4252-9C11-C09AA4677C47}" destId="{D3E0625A-BEC9-45D3-9666-4E1F76D9D949}" srcOrd="0" destOrd="0" presId="urn:microsoft.com/office/officeart/2018/2/layout/IconVerticalSolidList"/>
    <dgm:cxn modelId="{D313310A-D9BE-4252-A3B4-6B4D96A69A2C}" type="presOf" srcId="{6FE3DBE4-A099-40BA-98C4-0A22BEB08E79}" destId="{1D700137-5306-4CA9-A2E7-0EA2F043329E}" srcOrd="0" destOrd="0" presId="urn:microsoft.com/office/officeart/2018/2/layout/IconVerticalSolidList"/>
    <dgm:cxn modelId="{0B5CB728-F6DF-4F14-AE21-3DBBD41ACB3E}" type="presOf" srcId="{73D35838-1D43-4388-9B25-ED4CD7CA1FE6}" destId="{168677C7-6A82-44A5-93BF-8218C11D1488}" srcOrd="0" destOrd="0" presId="urn:microsoft.com/office/officeart/2018/2/layout/IconVerticalSolidList"/>
    <dgm:cxn modelId="{82EA8F2F-25F9-446C-A4D2-BCA8E895E840}" srcId="{73D35838-1D43-4388-9B25-ED4CD7CA1FE6}" destId="{6FE3DBE4-A099-40BA-98C4-0A22BEB08E79}" srcOrd="1" destOrd="0" parTransId="{2DFC1172-77A0-49E4-846A-987C3F8C21DE}" sibTransId="{32C078C2-D499-4234-A21D-3FD8EC847F82}"/>
    <dgm:cxn modelId="{295B8446-B0A4-49A3-AE49-F4C76DA68DFF}" srcId="{73D35838-1D43-4388-9B25-ED4CD7CA1FE6}" destId="{549B6CC3-9085-4252-9C11-C09AA4677C47}" srcOrd="0" destOrd="0" parTransId="{EB6F4414-5054-4940-90D4-3C4726F37305}" sibTransId="{F23143D5-29E4-4F05-9838-D024E28C6198}"/>
    <dgm:cxn modelId="{FD899471-872E-42FA-AFE2-817AE27E67D8}" type="presOf" srcId="{064C9EFC-4645-4ACB-9049-1B099A9FB21C}" destId="{99201AF6-7199-4CA3-B0F8-757F1AB06443}" srcOrd="0" destOrd="0" presId="urn:microsoft.com/office/officeart/2018/2/layout/IconVerticalSolidList"/>
    <dgm:cxn modelId="{A94119AF-C584-47B5-8F32-2F5EAFFC8C20}" srcId="{6FE3DBE4-A099-40BA-98C4-0A22BEB08E79}" destId="{064C9EFC-4645-4ACB-9049-1B099A9FB21C}" srcOrd="0" destOrd="0" parTransId="{5B51A883-EAC1-4D9D-859E-E460C4F685C9}" sibTransId="{AA7E1D6E-C4D1-4D58-98FC-16385D3DC7E1}"/>
    <dgm:cxn modelId="{87F963B9-685A-4B4E-AB0F-CA3933102DE0}" type="presParOf" srcId="{168677C7-6A82-44A5-93BF-8218C11D1488}" destId="{63AA8BB2-0277-4BB0-832F-7C07FBD07C43}" srcOrd="0" destOrd="0" presId="urn:microsoft.com/office/officeart/2018/2/layout/IconVerticalSolidList"/>
    <dgm:cxn modelId="{A519BAC7-2D58-44B4-933D-7354FA1C77B9}" type="presParOf" srcId="{63AA8BB2-0277-4BB0-832F-7C07FBD07C43}" destId="{D5533840-5419-4D0B-8DFE-7262C770ABD1}" srcOrd="0" destOrd="0" presId="urn:microsoft.com/office/officeart/2018/2/layout/IconVerticalSolidList"/>
    <dgm:cxn modelId="{4E82EDCE-0E5D-41B4-AC38-CCD17611BC1E}" type="presParOf" srcId="{63AA8BB2-0277-4BB0-832F-7C07FBD07C43}" destId="{5C7161E6-D357-47E1-BDDC-064EFDB821F7}" srcOrd="1" destOrd="0" presId="urn:microsoft.com/office/officeart/2018/2/layout/IconVerticalSolidList"/>
    <dgm:cxn modelId="{00907498-9EF6-4ACE-9609-E1D1DC008A52}" type="presParOf" srcId="{63AA8BB2-0277-4BB0-832F-7C07FBD07C43}" destId="{9D90EF92-2F15-4306-842B-B1D3CECE9A36}" srcOrd="2" destOrd="0" presId="urn:microsoft.com/office/officeart/2018/2/layout/IconVerticalSolidList"/>
    <dgm:cxn modelId="{9264A2B3-3FB3-4233-A08E-474055A0CE5A}" type="presParOf" srcId="{63AA8BB2-0277-4BB0-832F-7C07FBD07C43}" destId="{D3E0625A-BEC9-45D3-9666-4E1F76D9D949}" srcOrd="3" destOrd="0" presId="urn:microsoft.com/office/officeart/2018/2/layout/IconVerticalSolidList"/>
    <dgm:cxn modelId="{C49148B2-6BD9-4C7E-857B-A8D5E0E30C56}" type="presParOf" srcId="{168677C7-6A82-44A5-93BF-8218C11D1488}" destId="{6684C30F-5688-487D-89EE-94AD60E451D8}" srcOrd="1" destOrd="0" presId="urn:microsoft.com/office/officeart/2018/2/layout/IconVerticalSolidList"/>
    <dgm:cxn modelId="{DFF6ADFC-709D-4491-95C3-B821DD9BDE8B}" type="presParOf" srcId="{168677C7-6A82-44A5-93BF-8218C11D1488}" destId="{5C484AA4-395A-485B-BAEB-54E3DF4CEA8C}" srcOrd="2" destOrd="0" presId="urn:microsoft.com/office/officeart/2018/2/layout/IconVerticalSolidList"/>
    <dgm:cxn modelId="{84D4A93D-9CAC-45BF-B570-4747BCCC8E80}" type="presParOf" srcId="{5C484AA4-395A-485B-BAEB-54E3DF4CEA8C}" destId="{BB5CC809-EFD1-4038-B92B-336CE21B3BD2}" srcOrd="0" destOrd="0" presId="urn:microsoft.com/office/officeart/2018/2/layout/IconVerticalSolidList"/>
    <dgm:cxn modelId="{6DE0D1A5-9C3D-4952-B107-64B796A6577D}" type="presParOf" srcId="{5C484AA4-395A-485B-BAEB-54E3DF4CEA8C}" destId="{250B75B8-3524-439A-B57E-B27739EBB1AB}" srcOrd="1" destOrd="0" presId="urn:microsoft.com/office/officeart/2018/2/layout/IconVerticalSolidList"/>
    <dgm:cxn modelId="{A4EB9EC6-88DD-4AD7-A592-A1DD90E5672F}" type="presParOf" srcId="{5C484AA4-395A-485B-BAEB-54E3DF4CEA8C}" destId="{1A3ADD86-9D4E-42DC-98A5-12D6C385227F}" srcOrd="2" destOrd="0" presId="urn:microsoft.com/office/officeart/2018/2/layout/IconVerticalSolidList"/>
    <dgm:cxn modelId="{F6E4CD9F-94AB-4BF5-A857-0DCAF70FB3E3}" type="presParOf" srcId="{5C484AA4-395A-485B-BAEB-54E3DF4CEA8C}" destId="{1D700137-5306-4CA9-A2E7-0EA2F043329E}" srcOrd="3" destOrd="0" presId="urn:microsoft.com/office/officeart/2018/2/layout/IconVerticalSolidList"/>
    <dgm:cxn modelId="{213C1763-A6AB-40F8-909B-1F352031F7B4}" type="presParOf" srcId="{5C484AA4-395A-485B-BAEB-54E3DF4CEA8C}" destId="{99201AF6-7199-4CA3-B0F8-757F1AB06443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7C6A84-2A5D-40C5-8320-001C2D9C783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B8F4E9-1CFA-493E-A206-82C4BD117CB6}">
      <dgm:prSet/>
      <dgm:spPr>
        <a:solidFill>
          <a:srgbClr val="FFC000"/>
        </a:solidFill>
      </dgm:spPr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1: A1T1 = Moodle Unit 1 Topic 1 and ideation.</a:t>
          </a:r>
          <a:endParaRPr lang="en-US" dirty="0"/>
        </a:p>
      </dgm:t>
    </dgm:pt>
    <dgm:pt modelId="{D4AC9572-A1A1-469C-8C71-C4D1995153CF}" type="parTrans" cxnId="{81EBFDC0-9A32-4FFD-847C-50922AE577A1}">
      <dgm:prSet/>
      <dgm:spPr/>
      <dgm:t>
        <a:bodyPr/>
        <a:lstStyle/>
        <a:p>
          <a:endParaRPr lang="en-US"/>
        </a:p>
      </dgm:t>
    </dgm:pt>
    <dgm:pt modelId="{6BB530BB-102B-43BF-8761-049243BC4F0C}" type="sibTrans" cxnId="{81EBFDC0-9A32-4FFD-847C-50922AE577A1}">
      <dgm:prSet/>
      <dgm:spPr/>
      <dgm:t>
        <a:bodyPr/>
        <a:lstStyle/>
        <a:p>
          <a:endParaRPr lang="en-US"/>
        </a:p>
      </dgm:t>
    </dgm:pt>
    <dgm:pt modelId="{6B00E852-18E4-421C-A379-22AB83348BC6}">
      <dgm:prSet/>
      <dgm:spPr/>
      <dgm:t>
        <a:bodyPr/>
        <a:lstStyle/>
        <a:p>
          <a:r>
            <a:rPr lang="en-GB" b="0" i="0"/>
            <a:t>Wk 2: A1T2 = Project ideation.</a:t>
          </a:r>
          <a:endParaRPr lang="en-US"/>
        </a:p>
      </dgm:t>
    </dgm:pt>
    <dgm:pt modelId="{7C948D52-9B4D-46CD-87ED-751A33B7AEB4}" type="parTrans" cxnId="{2CE67ED5-3750-405C-8E4F-6DA9E91EFEB1}">
      <dgm:prSet/>
      <dgm:spPr/>
      <dgm:t>
        <a:bodyPr/>
        <a:lstStyle/>
        <a:p>
          <a:endParaRPr lang="en-US"/>
        </a:p>
      </dgm:t>
    </dgm:pt>
    <dgm:pt modelId="{14ED7155-322A-43CA-873D-AEA6D1C60DED}" type="sibTrans" cxnId="{2CE67ED5-3750-405C-8E4F-6DA9E91EFEB1}">
      <dgm:prSet/>
      <dgm:spPr/>
      <dgm:t>
        <a:bodyPr/>
        <a:lstStyle/>
        <a:p>
          <a:endParaRPr lang="en-US"/>
        </a:p>
      </dgm:t>
    </dgm:pt>
    <dgm:pt modelId="{06501E92-30C2-4E31-BEAF-CC7BF9951A4A}">
      <dgm:prSet/>
      <dgm:spPr/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3: A1T3 = Project Planning: Project Poster &amp; Chart.</a:t>
          </a:r>
          <a:endParaRPr lang="en-US" dirty="0"/>
        </a:p>
      </dgm:t>
    </dgm:pt>
    <dgm:pt modelId="{0297968F-815B-422B-9F97-930EA97B9269}" type="parTrans" cxnId="{9EA0815C-1911-4E90-93EF-EB8B6B44DFA3}">
      <dgm:prSet/>
      <dgm:spPr/>
      <dgm:t>
        <a:bodyPr/>
        <a:lstStyle/>
        <a:p>
          <a:endParaRPr lang="en-US"/>
        </a:p>
      </dgm:t>
    </dgm:pt>
    <dgm:pt modelId="{8F91C438-CE7E-4E3C-AE3B-BAFD203A7C10}" type="sibTrans" cxnId="{9EA0815C-1911-4E90-93EF-EB8B6B44DFA3}">
      <dgm:prSet/>
      <dgm:spPr/>
      <dgm:t>
        <a:bodyPr/>
        <a:lstStyle/>
        <a:p>
          <a:endParaRPr lang="en-US"/>
        </a:p>
      </dgm:t>
    </dgm:pt>
    <dgm:pt modelId="{51229B02-4C6B-4A06-B35F-EDE9C73254C3}">
      <dgm:prSet/>
      <dgm:spPr>
        <a:solidFill>
          <a:srgbClr val="FF0000"/>
        </a:solidFill>
      </dgm:spPr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4: Assignment 1 Support and submission (14</a:t>
          </a:r>
          <a:r>
            <a:rPr lang="en-GB" b="0" i="0" baseline="30000" dirty="0"/>
            <a:t>th</a:t>
          </a:r>
          <a:r>
            <a:rPr lang="en-GB" b="0" i="0" dirty="0"/>
            <a:t> June).</a:t>
          </a:r>
          <a:endParaRPr lang="en-US" dirty="0"/>
        </a:p>
      </dgm:t>
    </dgm:pt>
    <dgm:pt modelId="{D04AB791-E551-4447-9715-CCB4192060A6}" type="parTrans" cxnId="{8CA4264B-AFC2-4123-A579-E50E61825418}">
      <dgm:prSet/>
      <dgm:spPr/>
      <dgm:t>
        <a:bodyPr/>
        <a:lstStyle/>
        <a:p>
          <a:endParaRPr lang="en-US"/>
        </a:p>
      </dgm:t>
    </dgm:pt>
    <dgm:pt modelId="{8D0E9188-0D1D-476F-92E0-6F30B910DDDE}" type="sibTrans" cxnId="{8CA4264B-AFC2-4123-A579-E50E61825418}">
      <dgm:prSet/>
      <dgm:spPr/>
      <dgm:t>
        <a:bodyPr/>
        <a:lstStyle/>
        <a:p>
          <a:endParaRPr lang="en-US"/>
        </a:p>
      </dgm:t>
    </dgm:pt>
    <dgm:pt modelId="{FA146566-20F0-479F-BE83-33BC997BA736}">
      <dgm:prSet/>
      <dgm:spPr/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5: A2T1&amp;2 = Project Design work.</a:t>
          </a:r>
          <a:endParaRPr lang="en-US" dirty="0"/>
        </a:p>
      </dgm:t>
    </dgm:pt>
    <dgm:pt modelId="{01ED45BC-3DF7-438D-8EAF-CF553500B195}" type="parTrans" cxnId="{5C26FD7C-758F-430F-8E3A-6934CB952931}">
      <dgm:prSet/>
      <dgm:spPr/>
      <dgm:t>
        <a:bodyPr/>
        <a:lstStyle/>
        <a:p>
          <a:endParaRPr lang="en-US"/>
        </a:p>
      </dgm:t>
    </dgm:pt>
    <dgm:pt modelId="{806253A7-FE53-46E0-BABA-5A029CC250D5}" type="sibTrans" cxnId="{5C26FD7C-758F-430F-8E3A-6934CB952931}">
      <dgm:prSet/>
      <dgm:spPr/>
      <dgm:t>
        <a:bodyPr/>
        <a:lstStyle/>
        <a:p>
          <a:endParaRPr lang="en-US"/>
        </a:p>
      </dgm:t>
    </dgm:pt>
    <dgm:pt modelId="{F11593C8-35BC-4FCF-8CB7-962C83B96A1E}">
      <dgm:prSet/>
      <dgm:spPr/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6: A2T3 = Project Development work.</a:t>
          </a:r>
          <a:endParaRPr lang="en-US" dirty="0"/>
        </a:p>
      </dgm:t>
    </dgm:pt>
    <dgm:pt modelId="{4F49F8D1-2151-4F8D-976F-9F1D146F7E3E}" type="parTrans" cxnId="{AB148F02-D9B7-4B99-AFF5-D9CE30E16AB5}">
      <dgm:prSet/>
      <dgm:spPr/>
      <dgm:t>
        <a:bodyPr/>
        <a:lstStyle/>
        <a:p>
          <a:endParaRPr lang="en-US"/>
        </a:p>
      </dgm:t>
    </dgm:pt>
    <dgm:pt modelId="{D9B7634B-A45B-43A1-905C-8EA767F1795E}" type="sibTrans" cxnId="{AB148F02-D9B7-4B99-AFF5-D9CE30E16AB5}">
      <dgm:prSet/>
      <dgm:spPr/>
      <dgm:t>
        <a:bodyPr/>
        <a:lstStyle/>
        <a:p>
          <a:endParaRPr lang="en-US"/>
        </a:p>
      </dgm:t>
    </dgm:pt>
    <dgm:pt modelId="{9467F0F8-9BBB-435D-A758-A5412EA746D1}">
      <dgm:prSet/>
      <dgm:spPr/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7: A2T3 = Project Development work.</a:t>
          </a:r>
          <a:endParaRPr lang="en-US" dirty="0"/>
        </a:p>
      </dgm:t>
    </dgm:pt>
    <dgm:pt modelId="{3FB6ED29-4F37-4DE7-BDFD-DA1C82522262}" type="parTrans" cxnId="{2F640660-E719-4462-A4B4-CBBFCEA5CC86}">
      <dgm:prSet/>
      <dgm:spPr/>
      <dgm:t>
        <a:bodyPr/>
        <a:lstStyle/>
        <a:p>
          <a:endParaRPr lang="en-US"/>
        </a:p>
      </dgm:t>
    </dgm:pt>
    <dgm:pt modelId="{9D7C8805-4396-402B-8953-D3AACABAB3A1}" type="sibTrans" cxnId="{2F640660-E719-4462-A4B4-CBBFCEA5CC86}">
      <dgm:prSet/>
      <dgm:spPr/>
      <dgm:t>
        <a:bodyPr/>
        <a:lstStyle/>
        <a:p>
          <a:endParaRPr lang="en-US"/>
        </a:p>
      </dgm:t>
    </dgm:pt>
    <dgm:pt modelId="{16B6DE4D-24E3-4750-A024-5DF4586EE8ED}">
      <dgm:prSet/>
      <dgm:spPr/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8: A2T3&amp;4 = Project Development work.</a:t>
          </a:r>
          <a:endParaRPr lang="en-US" dirty="0"/>
        </a:p>
      </dgm:t>
    </dgm:pt>
    <dgm:pt modelId="{43BDCEFB-64C1-4865-91AE-DC532BBE17DF}" type="parTrans" cxnId="{D22EA84D-C0E6-4830-A0A8-50F8BEA13967}">
      <dgm:prSet/>
      <dgm:spPr/>
      <dgm:t>
        <a:bodyPr/>
        <a:lstStyle/>
        <a:p>
          <a:endParaRPr lang="en-US"/>
        </a:p>
      </dgm:t>
    </dgm:pt>
    <dgm:pt modelId="{676B0DDA-B27E-4AFF-9C6E-B42A9A398ACA}" type="sibTrans" cxnId="{D22EA84D-C0E6-4830-A0A8-50F8BEA13967}">
      <dgm:prSet/>
      <dgm:spPr/>
      <dgm:t>
        <a:bodyPr/>
        <a:lstStyle/>
        <a:p>
          <a:endParaRPr lang="en-US"/>
        </a:p>
      </dgm:t>
    </dgm:pt>
    <dgm:pt modelId="{D73BE8A6-F22A-44EF-AA4F-2147AD3C665D}">
      <dgm:prSet/>
      <dgm:spPr>
        <a:solidFill>
          <a:srgbClr val="FF0000"/>
        </a:solidFill>
      </dgm:spPr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9: Assignment 2 Support and submission (15</a:t>
          </a:r>
          <a:r>
            <a:rPr lang="en-GB" b="0" i="0" baseline="30000" dirty="0"/>
            <a:t>th</a:t>
          </a:r>
          <a:r>
            <a:rPr lang="en-GB" b="0" i="0" dirty="0"/>
            <a:t> July).</a:t>
          </a:r>
          <a:endParaRPr lang="en-US" dirty="0"/>
        </a:p>
      </dgm:t>
    </dgm:pt>
    <dgm:pt modelId="{9F1D4D26-C917-4B6E-9E23-4816AC1CCFE0}" type="parTrans" cxnId="{FFC8774D-5F3B-4932-972D-9B47977CB504}">
      <dgm:prSet/>
      <dgm:spPr/>
      <dgm:t>
        <a:bodyPr/>
        <a:lstStyle/>
        <a:p>
          <a:endParaRPr lang="en-US"/>
        </a:p>
      </dgm:t>
    </dgm:pt>
    <dgm:pt modelId="{5DBB3D97-F5F1-4F1D-9541-A76B034A5137}" type="sibTrans" cxnId="{FFC8774D-5F3B-4932-972D-9B47977CB504}">
      <dgm:prSet/>
      <dgm:spPr/>
      <dgm:t>
        <a:bodyPr/>
        <a:lstStyle/>
        <a:p>
          <a:endParaRPr lang="en-US"/>
        </a:p>
      </dgm:t>
    </dgm:pt>
    <dgm:pt modelId="{4E80DEFD-D666-4E0B-8CDA-291947AA2AD6}" type="pres">
      <dgm:prSet presAssocID="{BC7C6A84-2A5D-40C5-8320-001C2D9C7831}" presName="linear" presStyleCnt="0">
        <dgm:presLayoutVars>
          <dgm:animLvl val="lvl"/>
          <dgm:resizeHandles val="exact"/>
        </dgm:presLayoutVars>
      </dgm:prSet>
      <dgm:spPr/>
    </dgm:pt>
    <dgm:pt modelId="{CCDBD79C-A325-469B-9E03-3407CBA5412D}" type="pres">
      <dgm:prSet presAssocID="{1CB8F4E9-1CFA-493E-A206-82C4BD117CB6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533750A7-66D8-42C5-8D40-BED2F4E30F21}" type="pres">
      <dgm:prSet presAssocID="{6BB530BB-102B-43BF-8761-049243BC4F0C}" presName="spacer" presStyleCnt="0"/>
      <dgm:spPr/>
    </dgm:pt>
    <dgm:pt modelId="{693D7AA0-BAF9-4129-B59C-D1B7AEBA0120}" type="pres">
      <dgm:prSet presAssocID="{6B00E852-18E4-421C-A379-22AB83348BC6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39578E5C-8D2D-4ABD-B232-8E3D6569888D}" type="pres">
      <dgm:prSet presAssocID="{14ED7155-322A-43CA-873D-AEA6D1C60DED}" presName="spacer" presStyleCnt="0"/>
      <dgm:spPr/>
    </dgm:pt>
    <dgm:pt modelId="{2D4B1C51-9C89-4208-9F44-4D21B6BC49A3}" type="pres">
      <dgm:prSet presAssocID="{06501E92-30C2-4E31-BEAF-CC7BF9951A4A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ECC39520-E509-4FB6-8355-7A1DB1DB3639}" type="pres">
      <dgm:prSet presAssocID="{8F91C438-CE7E-4E3C-AE3B-BAFD203A7C10}" presName="spacer" presStyleCnt="0"/>
      <dgm:spPr/>
    </dgm:pt>
    <dgm:pt modelId="{B0C5C211-055E-401E-8DF7-F832199B7D06}" type="pres">
      <dgm:prSet presAssocID="{51229B02-4C6B-4A06-B35F-EDE9C73254C3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6547DCFB-26F0-4430-AF56-E7BE5BC1E5D7}" type="pres">
      <dgm:prSet presAssocID="{8D0E9188-0D1D-476F-92E0-6F30B910DDDE}" presName="spacer" presStyleCnt="0"/>
      <dgm:spPr/>
    </dgm:pt>
    <dgm:pt modelId="{3DBB436A-992D-4D58-AE5C-D1F04376C143}" type="pres">
      <dgm:prSet presAssocID="{FA146566-20F0-479F-BE83-33BC997BA736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94B19D73-AF94-423D-B146-2E58D5583DD7}" type="pres">
      <dgm:prSet presAssocID="{806253A7-FE53-46E0-BABA-5A029CC250D5}" presName="spacer" presStyleCnt="0"/>
      <dgm:spPr/>
    </dgm:pt>
    <dgm:pt modelId="{6A553C07-9A04-48AA-BF37-4E49FE6E3B08}" type="pres">
      <dgm:prSet presAssocID="{F11593C8-35BC-4FCF-8CB7-962C83B96A1E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08A561AF-F44F-4852-B5D4-BA25339F3A6F}" type="pres">
      <dgm:prSet presAssocID="{D9B7634B-A45B-43A1-905C-8EA767F1795E}" presName="spacer" presStyleCnt="0"/>
      <dgm:spPr/>
    </dgm:pt>
    <dgm:pt modelId="{617A8398-5129-4218-9183-D72E1FE57AEC}" type="pres">
      <dgm:prSet presAssocID="{9467F0F8-9BBB-435D-A758-A5412EA746D1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C465F314-D9C6-4AF8-9687-9CE4429CFF95}" type="pres">
      <dgm:prSet presAssocID="{9D7C8805-4396-402B-8953-D3AACABAB3A1}" presName="spacer" presStyleCnt="0"/>
      <dgm:spPr/>
    </dgm:pt>
    <dgm:pt modelId="{80987124-1AAF-4559-A6C6-B1DBEA33679E}" type="pres">
      <dgm:prSet presAssocID="{16B6DE4D-24E3-4750-A024-5DF4586EE8ED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7AE73493-6719-4FDA-8018-CFD4BF8D47B1}" type="pres">
      <dgm:prSet presAssocID="{676B0DDA-B27E-4AFF-9C6E-B42A9A398ACA}" presName="spacer" presStyleCnt="0"/>
      <dgm:spPr/>
    </dgm:pt>
    <dgm:pt modelId="{9EB02EB7-8EF7-4EAC-B03E-F0FAB5961C7E}" type="pres">
      <dgm:prSet presAssocID="{D73BE8A6-F22A-44EF-AA4F-2147AD3C665D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AB148F02-D9B7-4B99-AFF5-D9CE30E16AB5}" srcId="{BC7C6A84-2A5D-40C5-8320-001C2D9C7831}" destId="{F11593C8-35BC-4FCF-8CB7-962C83B96A1E}" srcOrd="5" destOrd="0" parTransId="{4F49F8D1-2151-4F8D-976F-9F1D146F7E3E}" sibTransId="{D9B7634B-A45B-43A1-905C-8EA767F1795E}"/>
    <dgm:cxn modelId="{0570570C-E8FB-4A22-93FA-CEEBF7277F9C}" type="presOf" srcId="{BC7C6A84-2A5D-40C5-8320-001C2D9C7831}" destId="{4E80DEFD-D666-4E0B-8CDA-291947AA2AD6}" srcOrd="0" destOrd="0" presId="urn:microsoft.com/office/officeart/2005/8/layout/vList2"/>
    <dgm:cxn modelId="{678ABE27-128E-4264-816C-93CCCFF3BC75}" type="presOf" srcId="{FA146566-20F0-479F-BE83-33BC997BA736}" destId="{3DBB436A-992D-4D58-AE5C-D1F04376C143}" srcOrd="0" destOrd="0" presId="urn:microsoft.com/office/officeart/2005/8/layout/vList2"/>
    <dgm:cxn modelId="{A64C0228-857F-4C74-8676-2B6AECD3DDC3}" type="presOf" srcId="{16B6DE4D-24E3-4750-A024-5DF4586EE8ED}" destId="{80987124-1AAF-4559-A6C6-B1DBEA33679E}" srcOrd="0" destOrd="0" presId="urn:microsoft.com/office/officeart/2005/8/layout/vList2"/>
    <dgm:cxn modelId="{08AA9F28-649F-4C9D-B441-C610998BAF12}" type="presOf" srcId="{D73BE8A6-F22A-44EF-AA4F-2147AD3C665D}" destId="{9EB02EB7-8EF7-4EAC-B03E-F0FAB5961C7E}" srcOrd="0" destOrd="0" presId="urn:microsoft.com/office/officeart/2005/8/layout/vList2"/>
    <dgm:cxn modelId="{954AD637-31D1-4FD0-A7CD-479A04D2BC83}" type="presOf" srcId="{1CB8F4E9-1CFA-493E-A206-82C4BD117CB6}" destId="{CCDBD79C-A325-469B-9E03-3407CBA5412D}" srcOrd="0" destOrd="0" presId="urn:microsoft.com/office/officeart/2005/8/layout/vList2"/>
    <dgm:cxn modelId="{9C3E3F38-62D3-4FD2-97B2-58F574BA9839}" type="presOf" srcId="{51229B02-4C6B-4A06-B35F-EDE9C73254C3}" destId="{B0C5C211-055E-401E-8DF7-F832199B7D06}" srcOrd="0" destOrd="0" presId="urn:microsoft.com/office/officeart/2005/8/layout/vList2"/>
    <dgm:cxn modelId="{1A851D3C-B457-46D7-9676-37D31A540E91}" type="presOf" srcId="{F11593C8-35BC-4FCF-8CB7-962C83B96A1E}" destId="{6A553C07-9A04-48AA-BF37-4E49FE6E3B08}" srcOrd="0" destOrd="0" presId="urn:microsoft.com/office/officeart/2005/8/layout/vList2"/>
    <dgm:cxn modelId="{9EA0815C-1911-4E90-93EF-EB8B6B44DFA3}" srcId="{BC7C6A84-2A5D-40C5-8320-001C2D9C7831}" destId="{06501E92-30C2-4E31-BEAF-CC7BF9951A4A}" srcOrd="2" destOrd="0" parTransId="{0297968F-815B-422B-9F97-930EA97B9269}" sibTransId="{8F91C438-CE7E-4E3C-AE3B-BAFD203A7C10}"/>
    <dgm:cxn modelId="{2F640660-E719-4462-A4B4-CBBFCEA5CC86}" srcId="{BC7C6A84-2A5D-40C5-8320-001C2D9C7831}" destId="{9467F0F8-9BBB-435D-A758-A5412EA746D1}" srcOrd="6" destOrd="0" parTransId="{3FB6ED29-4F37-4DE7-BDFD-DA1C82522262}" sibTransId="{9D7C8805-4396-402B-8953-D3AACABAB3A1}"/>
    <dgm:cxn modelId="{8CA4264B-AFC2-4123-A579-E50E61825418}" srcId="{BC7C6A84-2A5D-40C5-8320-001C2D9C7831}" destId="{51229B02-4C6B-4A06-B35F-EDE9C73254C3}" srcOrd="3" destOrd="0" parTransId="{D04AB791-E551-4447-9715-CCB4192060A6}" sibTransId="{8D0E9188-0D1D-476F-92E0-6F30B910DDDE}"/>
    <dgm:cxn modelId="{D2F8466C-292A-46D1-BA02-C8540BD62BD7}" type="presOf" srcId="{06501E92-30C2-4E31-BEAF-CC7BF9951A4A}" destId="{2D4B1C51-9C89-4208-9F44-4D21B6BC49A3}" srcOrd="0" destOrd="0" presId="urn:microsoft.com/office/officeart/2005/8/layout/vList2"/>
    <dgm:cxn modelId="{FFC8774D-5F3B-4932-972D-9B47977CB504}" srcId="{BC7C6A84-2A5D-40C5-8320-001C2D9C7831}" destId="{D73BE8A6-F22A-44EF-AA4F-2147AD3C665D}" srcOrd="8" destOrd="0" parTransId="{9F1D4D26-C917-4B6E-9E23-4816AC1CCFE0}" sibTransId="{5DBB3D97-F5F1-4F1D-9541-A76B034A5137}"/>
    <dgm:cxn modelId="{D22EA84D-C0E6-4830-A0A8-50F8BEA13967}" srcId="{BC7C6A84-2A5D-40C5-8320-001C2D9C7831}" destId="{16B6DE4D-24E3-4750-A024-5DF4586EE8ED}" srcOrd="7" destOrd="0" parTransId="{43BDCEFB-64C1-4865-91AE-DC532BBE17DF}" sibTransId="{676B0DDA-B27E-4AFF-9C6E-B42A9A398ACA}"/>
    <dgm:cxn modelId="{5C26FD7C-758F-430F-8E3A-6934CB952931}" srcId="{BC7C6A84-2A5D-40C5-8320-001C2D9C7831}" destId="{FA146566-20F0-479F-BE83-33BC997BA736}" srcOrd="4" destOrd="0" parTransId="{01ED45BC-3DF7-438D-8EAF-CF553500B195}" sibTransId="{806253A7-FE53-46E0-BABA-5A029CC250D5}"/>
    <dgm:cxn modelId="{3186C5A7-4CCC-43F0-B08D-B1F0087A4D22}" type="presOf" srcId="{6B00E852-18E4-421C-A379-22AB83348BC6}" destId="{693D7AA0-BAF9-4129-B59C-D1B7AEBA0120}" srcOrd="0" destOrd="0" presId="urn:microsoft.com/office/officeart/2005/8/layout/vList2"/>
    <dgm:cxn modelId="{F83CC5C0-755D-4EE0-A2DF-A3640981D893}" type="presOf" srcId="{9467F0F8-9BBB-435D-A758-A5412EA746D1}" destId="{617A8398-5129-4218-9183-D72E1FE57AEC}" srcOrd="0" destOrd="0" presId="urn:microsoft.com/office/officeart/2005/8/layout/vList2"/>
    <dgm:cxn modelId="{81EBFDC0-9A32-4FFD-847C-50922AE577A1}" srcId="{BC7C6A84-2A5D-40C5-8320-001C2D9C7831}" destId="{1CB8F4E9-1CFA-493E-A206-82C4BD117CB6}" srcOrd="0" destOrd="0" parTransId="{D4AC9572-A1A1-469C-8C71-C4D1995153CF}" sibTransId="{6BB530BB-102B-43BF-8761-049243BC4F0C}"/>
    <dgm:cxn modelId="{2CE67ED5-3750-405C-8E4F-6DA9E91EFEB1}" srcId="{BC7C6A84-2A5D-40C5-8320-001C2D9C7831}" destId="{6B00E852-18E4-421C-A379-22AB83348BC6}" srcOrd="1" destOrd="0" parTransId="{7C948D52-9B4D-46CD-87ED-751A33B7AEB4}" sibTransId="{14ED7155-322A-43CA-873D-AEA6D1C60DED}"/>
    <dgm:cxn modelId="{8721D7F6-DE2A-453A-A6F8-EC3E00543EDC}" type="presParOf" srcId="{4E80DEFD-D666-4E0B-8CDA-291947AA2AD6}" destId="{CCDBD79C-A325-469B-9E03-3407CBA5412D}" srcOrd="0" destOrd="0" presId="urn:microsoft.com/office/officeart/2005/8/layout/vList2"/>
    <dgm:cxn modelId="{B104D675-8367-4CFD-B9BA-0E91B5AFAC22}" type="presParOf" srcId="{4E80DEFD-D666-4E0B-8CDA-291947AA2AD6}" destId="{533750A7-66D8-42C5-8D40-BED2F4E30F21}" srcOrd="1" destOrd="0" presId="urn:microsoft.com/office/officeart/2005/8/layout/vList2"/>
    <dgm:cxn modelId="{52839DB0-4EDD-4978-908F-18D9AEB9C119}" type="presParOf" srcId="{4E80DEFD-D666-4E0B-8CDA-291947AA2AD6}" destId="{693D7AA0-BAF9-4129-B59C-D1B7AEBA0120}" srcOrd="2" destOrd="0" presId="urn:microsoft.com/office/officeart/2005/8/layout/vList2"/>
    <dgm:cxn modelId="{F1D0AF4F-5216-4B21-9563-303CBE07B298}" type="presParOf" srcId="{4E80DEFD-D666-4E0B-8CDA-291947AA2AD6}" destId="{39578E5C-8D2D-4ABD-B232-8E3D6569888D}" srcOrd="3" destOrd="0" presId="urn:microsoft.com/office/officeart/2005/8/layout/vList2"/>
    <dgm:cxn modelId="{6A5A11E0-9310-43A7-A35E-D457650FD5B8}" type="presParOf" srcId="{4E80DEFD-D666-4E0B-8CDA-291947AA2AD6}" destId="{2D4B1C51-9C89-4208-9F44-4D21B6BC49A3}" srcOrd="4" destOrd="0" presId="urn:microsoft.com/office/officeart/2005/8/layout/vList2"/>
    <dgm:cxn modelId="{DE76D617-5E52-4200-86F9-BB35C03871FE}" type="presParOf" srcId="{4E80DEFD-D666-4E0B-8CDA-291947AA2AD6}" destId="{ECC39520-E509-4FB6-8355-7A1DB1DB3639}" srcOrd="5" destOrd="0" presId="urn:microsoft.com/office/officeart/2005/8/layout/vList2"/>
    <dgm:cxn modelId="{9E8987B1-E093-4BE2-807D-B0D222B8A033}" type="presParOf" srcId="{4E80DEFD-D666-4E0B-8CDA-291947AA2AD6}" destId="{B0C5C211-055E-401E-8DF7-F832199B7D06}" srcOrd="6" destOrd="0" presId="urn:microsoft.com/office/officeart/2005/8/layout/vList2"/>
    <dgm:cxn modelId="{DA2358A7-E714-4FC3-93E1-3F4507920A15}" type="presParOf" srcId="{4E80DEFD-D666-4E0B-8CDA-291947AA2AD6}" destId="{6547DCFB-26F0-4430-AF56-E7BE5BC1E5D7}" srcOrd="7" destOrd="0" presId="urn:microsoft.com/office/officeart/2005/8/layout/vList2"/>
    <dgm:cxn modelId="{C15FB195-48BD-44DA-B491-408BA0C55EAC}" type="presParOf" srcId="{4E80DEFD-D666-4E0B-8CDA-291947AA2AD6}" destId="{3DBB436A-992D-4D58-AE5C-D1F04376C143}" srcOrd="8" destOrd="0" presId="urn:microsoft.com/office/officeart/2005/8/layout/vList2"/>
    <dgm:cxn modelId="{376562E0-2A6C-4B4D-9754-F1F9B14A06EA}" type="presParOf" srcId="{4E80DEFD-D666-4E0B-8CDA-291947AA2AD6}" destId="{94B19D73-AF94-423D-B146-2E58D5583DD7}" srcOrd="9" destOrd="0" presId="urn:microsoft.com/office/officeart/2005/8/layout/vList2"/>
    <dgm:cxn modelId="{6CEE2159-DD52-4354-95AE-F73996E646E2}" type="presParOf" srcId="{4E80DEFD-D666-4E0B-8CDA-291947AA2AD6}" destId="{6A553C07-9A04-48AA-BF37-4E49FE6E3B08}" srcOrd="10" destOrd="0" presId="urn:microsoft.com/office/officeart/2005/8/layout/vList2"/>
    <dgm:cxn modelId="{C263DE8B-2AF9-4FF7-BA51-F57FCE232F8D}" type="presParOf" srcId="{4E80DEFD-D666-4E0B-8CDA-291947AA2AD6}" destId="{08A561AF-F44F-4852-B5D4-BA25339F3A6F}" srcOrd="11" destOrd="0" presId="urn:microsoft.com/office/officeart/2005/8/layout/vList2"/>
    <dgm:cxn modelId="{D01EF9D2-407D-4F14-AD7F-8B30C43CBFCF}" type="presParOf" srcId="{4E80DEFD-D666-4E0B-8CDA-291947AA2AD6}" destId="{617A8398-5129-4218-9183-D72E1FE57AEC}" srcOrd="12" destOrd="0" presId="urn:microsoft.com/office/officeart/2005/8/layout/vList2"/>
    <dgm:cxn modelId="{FD8A393C-E89B-4CA4-909F-0D4A5EE7F128}" type="presParOf" srcId="{4E80DEFD-D666-4E0B-8CDA-291947AA2AD6}" destId="{C465F314-D9C6-4AF8-9687-9CE4429CFF95}" srcOrd="13" destOrd="0" presId="urn:microsoft.com/office/officeart/2005/8/layout/vList2"/>
    <dgm:cxn modelId="{132DB0EE-826F-42F1-9A5D-06F85A308D72}" type="presParOf" srcId="{4E80DEFD-D666-4E0B-8CDA-291947AA2AD6}" destId="{80987124-1AAF-4559-A6C6-B1DBEA33679E}" srcOrd="14" destOrd="0" presId="urn:microsoft.com/office/officeart/2005/8/layout/vList2"/>
    <dgm:cxn modelId="{C90696BB-ABA5-4A0A-B267-DE2A9958F137}" type="presParOf" srcId="{4E80DEFD-D666-4E0B-8CDA-291947AA2AD6}" destId="{7AE73493-6719-4FDA-8018-CFD4BF8D47B1}" srcOrd="15" destOrd="0" presId="urn:microsoft.com/office/officeart/2005/8/layout/vList2"/>
    <dgm:cxn modelId="{A78A4F18-65B5-4A40-A957-9F15276F54F7}" type="presParOf" srcId="{4E80DEFD-D666-4E0B-8CDA-291947AA2AD6}" destId="{9EB02EB7-8EF7-4EAC-B03E-F0FAB5961C7E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3317091-69FB-47EF-BC68-1210BCFA3F6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70D0C01-5BD9-404B-91AF-9694980FF165}">
      <dgm:prSet custT="1"/>
      <dgm:spPr/>
      <dgm:t>
        <a:bodyPr/>
        <a:lstStyle/>
        <a:p>
          <a:r>
            <a:rPr lang="en-GB" sz="2000" dirty="0"/>
            <a:t>Y</a:t>
          </a:r>
          <a:r>
            <a:rPr lang="en-GB" sz="2000" b="0" i="0" dirty="0"/>
            <a:t>our project should help you to develop new up-to-date skills.</a:t>
          </a:r>
          <a:endParaRPr lang="en-US" sz="2000" dirty="0"/>
        </a:p>
      </dgm:t>
    </dgm:pt>
    <dgm:pt modelId="{AC9B2D14-2181-4D8D-9733-4D7AF06960C9}" type="parTrans" cxnId="{C8512C03-FB01-4B06-A6C3-B6B1FC17AA4F}">
      <dgm:prSet/>
      <dgm:spPr/>
      <dgm:t>
        <a:bodyPr/>
        <a:lstStyle/>
        <a:p>
          <a:endParaRPr lang="en-US" sz="2000"/>
        </a:p>
      </dgm:t>
    </dgm:pt>
    <dgm:pt modelId="{EEBDF1D6-CF30-4C98-9701-9ED73B327715}" type="sibTrans" cxnId="{C8512C03-FB01-4B06-A6C3-B6B1FC17AA4F}">
      <dgm:prSet/>
      <dgm:spPr/>
      <dgm:t>
        <a:bodyPr/>
        <a:lstStyle/>
        <a:p>
          <a:endParaRPr lang="en-US" sz="2000"/>
        </a:p>
      </dgm:t>
    </dgm:pt>
    <dgm:pt modelId="{ACC30149-A0D7-4084-A28A-55DDE8F7A206}">
      <dgm:prSet custT="1"/>
      <dgm:spPr/>
      <dgm:t>
        <a:bodyPr/>
        <a:lstStyle/>
        <a:p>
          <a:r>
            <a:rPr lang="en-GB" sz="2000" dirty="0"/>
            <a:t>Your project should be of interest to you and Computing related.</a:t>
          </a:r>
          <a:endParaRPr lang="en-US" sz="2000" dirty="0"/>
        </a:p>
      </dgm:t>
    </dgm:pt>
    <dgm:pt modelId="{2E31A5D9-3B0F-4EC2-B71C-6AE5A88F227E}" type="parTrans" cxnId="{DCF2021B-4624-4A1A-A008-32890186271B}">
      <dgm:prSet/>
      <dgm:spPr/>
      <dgm:t>
        <a:bodyPr/>
        <a:lstStyle/>
        <a:p>
          <a:endParaRPr lang="en-US" sz="2000"/>
        </a:p>
      </dgm:t>
    </dgm:pt>
    <dgm:pt modelId="{B4956820-6CBC-4F47-8342-8973D7BFE626}" type="sibTrans" cxnId="{DCF2021B-4624-4A1A-A008-32890186271B}">
      <dgm:prSet/>
      <dgm:spPr/>
      <dgm:t>
        <a:bodyPr/>
        <a:lstStyle/>
        <a:p>
          <a:endParaRPr lang="en-US" sz="2000"/>
        </a:p>
      </dgm:t>
    </dgm:pt>
    <dgm:pt modelId="{2F20DD2C-26C9-4B05-8489-7619FF83DB10}">
      <dgm:prSet custT="1"/>
      <dgm:spPr/>
      <dgm:t>
        <a:bodyPr/>
        <a:lstStyle/>
        <a:p>
          <a:r>
            <a:rPr lang="en-GB" sz="1800" dirty="0"/>
            <a:t>In addition to learning new skills, your project will need to have a purpose, to add value and benefit society in some way.</a:t>
          </a:r>
          <a:endParaRPr lang="en-US" sz="1800" dirty="0"/>
        </a:p>
      </dgm:t>
    </dgm:pt>
    <dgm:pt modelId="{482A0B00-F1D6-4F91-B2A9-CAE908DF7B47}" type="parTrans" cxnId="{C4C28DA5-2A86-476A-8B8D-EA13D07ECB9A}">
      <dgm:prSet/>
      <dgm:spPr/>
      <dgm:t>
        <a:bodyPr/>
        <a:lstStyle/>
        <a:p>
          <a:endParaRPr lang="en-US" sz="2000"/>
        </a:p>
      </dgm:t>
    </dgm:pt>
    <dgm:pt modelId="{99BB0756-B5AF-49E2-9D31-81F8F09FEDA9}" type="sibTrans" cxnId="{C4C28DA5-2A86-476A-8B8D-EA13D07ECB9A}">
      <dgm:prSet/>
      <dgm:spPr/>
      <dgm:t>
        <a:bodyPr/>
        <a:lstStyle/>
        <a:p>
          <a:endParaRPr lang="en-US" sz="2000"/>
        </a:p>
      </dgm:t>
    </dgm:pt>
    <dgm:pt modelId="{AFB1AC5B-913F-4A29-8F5D-61C2623B7A75}">
      <dgm:prSet custT="1"/>
      <dgm:spPr/>
      <dgm:t>
        <a:bodyPr/>
        <a:lstStyle/>
        <a:p>
          <a:r>
            <a:rPr lang="en-GB" sz="2000" dirty="0"/>
            <a:t>Due to the time limitations, be careful to limit the scope of your project.</a:t>
          </a:r>
          <a:endParaRPr lang="en-US" sz="2000" dirty="0"/>
        </a:p>
      </dgm:t>
    </dgm:pt>
    <dgm:pt modelId="{37C5C664-97C5-4557-BBB9-58CBC17AADEF}" type="parTrans" cxnId="{4D2E29CC-B81D-4241-8B2A-42EDB3B0028D}">
      <dgm:prSet/>
      <dgm:spPr/>
      <dgm:t>
        <a:bodyPr/>
        <a:lstStyle/>
        <a:p>
          <a:endParaRPr lang="en-US" sz="2000"/>
        </a:p>
      </dgm:t>
    </dgm:pt>
    <dgm:pt modelId="{306C3A29-657B-4109-9A33-697B32B0774F}" type="sibTrans" cxnId="{4D2E29CC-B81D-4241-8B2A-42EDB3B0028D}">
      <dgm:prSet/>
      <dgm:spPr/>
      <dgm:t>
        <a:bodyPr/>
        <a:lstStyle/>
        <a:p>
          <a:endParaRPr lang="en-US" sz="2000"/>
        </a:p>
      </dgm:t>
    </dgm:pt>
    <dgm:pt modelId="{4C40C8C8-F352-465D-BC3C-26DA19E54B06}" type="pres">
      <dgm:prSet presAssocID="{03317091-69FB-47EF-BC68-1210BCFA3F67}" presName="root" presStyleCnt="0">
        <dgm:presLayoutVars>
          <dgm:dir/>
          <dgm:resizeHandles val="exact"/>
        </dgm:presLayoutVars>
      </dgm:prSet>
      <dgm:spPr/>
    </dgm:pt>
    <dgm:pt modelId="{05B4030A-3DB3-45CE-9938-950D133027A9}" type="pres">
      <dgm:prSet presAssocID="{170D0C01-5BD9-404B-91AF-9694980FF165}" presName="compNode" presStyleCnt="0"/>
      <dgm:spPr/>
    </dgm:pt>
    <dgm:pt modelId="{309532B1-86CD-46BE-9545-6EC458EF7927}" type="pres">
      <dgm:prSet presAssocID="{170D0C01-5BD9-404B-91AF-9694980FF165}" presName="bgRect" presStyleLbl="bgShp" presStyleIdx="0" presStyleCnt="4"/>
      <dgm:spPr/>
    </dgm:pt>
    <dgm:pt modelId="{629E6293-03AC-4C5A-BCF8-661CD3EE586A}" type="pres">
      <dgm:prSet presAssocID="{170D0C01-5BD9-404B-91AF-9694980FF16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ternet"/>
        </a:ext>
      </dgm:extLst>
    </dgm:pt>
    <dgm:pt modelId="{D28E4DE4-A12F-4C6D-923C-7C81FD7617EB}" type="pres">
      <dgm:prSet presAssocID="{170D0C01-5BD9-404B-91AF-9694980FF165}" presName="spaceRect" presStyleCnt="0"/>
      <dgm:spPr/>
    </dgm:pt>
    <dgm:pt modelId="{58C61B08-9578-4EF4-BC93-96DE761DCD32}" type="pres">
      <dgm:prSet presAssocID="{170D0C01-5BD9-404B-91AF-9694980FF165}" presName="parTx" presStyleLbl="revTx" presStyleIdx="0" presStyleCnt="4">
        <dgm:presLayoutVars>
          <dgm:chMax val="0"/>
          <dgm:chPref val="0"/>
        </dgm:presLayoutVars>
      </dgm:prSet>
      <dgm:spPr/>
    </dgm:pt>
    <dgm:pt modelId="{7931A02E-3206-4DCC-8C27-7D70B44F17B7}" type="pres">
      <dgm:prSet presAssocID="{EEBDF1D6-CF30-4C98-9701-9ED73B327715}" presName="sibTrans" presStyleCnt="0"/>
      <dgm:spPr/>
    </dgm:pt>
    <dgm:pt modelId="{91A23104-7CB9-4C64-85CD-94A62E3778A2}" type="pres">
      <dgm:prSet presAssocID="{ACC30149-A0D7-4084-A28A-55DDE8F7A206}" presName="compNode" presStyleCnt="0"/>
      <dgm:spPr/>
    </dgm:pt>
    <dgm:pt modelId="{55A7A872-3C53-4105-9F43-398CD9F6E700}" type="pres">
      <dgm:prSet presAssocID="{ACC30149-A0D7-4084-A28A-55DDE8F7A206}" presName="bgRect" presStyleLbl="bgShp" presStyleIdx="1" presStyleCnt="4"/>
      <dgm:spPr/>
    </dgm:pt>
    <dgm:pt modelId="{FA5DC958-8F99-4944-9A52-B73475C8AB4E}" type="pres">
      <dgm:prSet presAssocID="{ACC30149-A0D7-4084-A28A-55DDE8F7A20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uture"/>
        </a:ext>
      </dgm:extLst>
    </dgm:pt>
    <dgm:pt modelId="{8076DA47-2288-4A69-BF20-318A67E5E857}" type="pres">
      <dgm:prSet presAssocID="{ACC30149-A0D7-4084-A28A-55DDE8F7A206}" presName="spaceRect" presStyleCnt="0"/>
      <dgm:spPr/>
    </dgm:pt>
    <dgm:pt modelId="{8456724A-F6DE-45CD-ABC6-CCB4B7B4874D}" type="pres">
      <dgm:prSet presAssocID="{ACC30149-A0D7-4084-A28A-55DDE8F7A206}" presName="parTx" presStyleLbl="revTx" presStyleIdx="1" presStyleCnt="4">
        <dgm:presLayoutVars>
          <dgm:chMax val="0"/>
          <dgm:chPref val="0"/>
        </dgm:presLayoutVars>
      </dgm:prSet>
      <dgm:spPr/>
    </dgm:pt>
    <dgm:pt modelId="{EA933FD9-2E83-4A4A-9885-F4D01C2315BB}" type="pres">
      <dgm:prSet presAssocID="{B4956820-6CBC-4F47-8342-8973D7BFE626}" presName="sibTrans" presStyleCnt="0"/>
      <dgm:spPr/>
    </dgm:pt>
    <dgm:pt modelId="{7EF59A80-F571-4C8C-B576-A1A0D890F6A7}" type="pres">
      <dgm:prSet presAssocID="{2F20DD2C-26C9-4B05-8489-7619FF83DB10}" presName="compNode" presStyleCnt="0"/>
      <dgm:spPr/>
    </dgm:pt>
    <dgm:pt modelId="{EEAD024D-9F26-4143-9007-7C68A75C3BFF}" type="pres">
      <dgm:prSet presAssocID="{2F20DD2C-26C9-4B05-8489-7619FF83DB10}" presName="bgRect" presStyleLbl="bgShp" presStyleIdx="2" presStyleCnt="4"/>
      <dgm:spPr/>
    </dgm:pt>
    <dgm:pt modelId="{79778344-C0D0-4CF3-ABAD-8905003F5A3A}" type="pres">
      <dgm:prSet presAssocID="{2F20DD2C-26C9-4B05-8489-7619FF83DB1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ro Male"/>
        </a:ext>
      </dgm:extLst>
    </dgm:pt>
    <dgm:pt modelId="{BF2FA516-7A74-4631-A22E-188F1E19B090}" type="pres">
      <dgm:prSet presAssocID="{2F20DD2C-26C9-4B05-8489-7619FF83DB10}" presName="spaceRect" presStyleCnt="0"/>
      <dgm:spPr/>
    </dgm:pt>
    <dgm:pt modelId="{631B67DB-803A-4303-8AF0-4328279DC98F}" type="pres">
      <dgm:prSet presAssocID="{2F20DD2C-26C9-4B05-8489-7619FF83DB10}" presName="parTx" presStyleLbl="revTx" presStyleIdx="2" presStyleCnt="4">
        <dgm:presLayoutVars>
          <dgm:chMax val="0"/>
          <dgm:chPref val="0"/>
        </dgm:presLayoutVars>
      </dgm:prSet>
      <dgm:spPr/>
    </dgm:pt>
    <dgm:pt modelId="{A0F4CC81-7A4B-44B6-8FD8-8CEF19680389}" type="pres">
      <dgm:prSet presAssocID="{99BB0756-B5AF-49E2-9D31-81F8F09FEDA9}" presName="sibTrans" presStyleCnt="0"/>
      <dgm:spPr/>
    </dgm:pt>
    <dgm:pt modelId="{51249900-5F49-4A15-B26A-093643FADB22}" type="pres">
      <dgm:prSet presAssocID="{AFB1AC5B-913F-4A29-8F5D-61C2623B7A75}" presName="compNode" presStyleCnt="0"/>
      <dgm:spPr/>
    </dgm:pt>
    <dgm:pt modelId="{6DC8B641-383C-4467-95A7-CA4A365429AD}" type="pres">
      <dgm:prSet presAssocID="{AFB1AC5B-913F-4A29-8F5D-61C2623B7A75}" presName="bgRect" presStyleLbl="bgShp" presStyleIdx="3" presStyleCnt="4"/>
      <dgm:spPr/>
    </dgm:pt>
    <dgm:pt modelId="{BFC61C77-D2FC-41B1-9E7A-E5AB97B89EAE}" type="pres">
      <dgm:prSet presAssocID="{AFB1AC5B-913F-4A29-8F5D-61C2623B7A7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st"/>
        </a:ext>
      </dgm:extLst>
    </dgm:pt>
    <dgm:pt modelId="{1BC7A388-3B1C-4971-96E3-219EA1FDBFEE}" type="pres">
      <dgm:prSet presAssocID="{AFB1AC5B-913F-4A29-8F5D-61C2623B7A75}" presName="spaceRect" presStyleCnt="0"/>
      <dgm:spPr/>
    </dgm:pt>
    <dgm:pt modelId="{D54EE6A3-A127-4A29-9118-5524974076A3}" type="pres">
      <dgm:prSet presAssocID="{AFB1AC5B-913F-4A29-8F5D-61C2623B7A7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C8512C03-FB01-4B06-A6C3-B6B1FC17AA4F}" srcId="{03317091-69FB-47EF-BC68-1210BCFA3F67}" destId="{170D0C01-5BD9-404B-91AF-9694980FF165}" srcOrd="0" destOrd="0" parTransId="{AC9B2D14-2181-4D8D-9733-4D7AF06960C9}" sibTransId="{EEBDF1D6-CF30-4C98-9701-9ED73B327715}"/>
    <dgm:cxn modelId="{DCF2021B-4624-4A1A-A008-32890186271B}" srcId="{03317091-69FB-47EF-BC68-1210BCFA3F67}" destId="{ACC30149-A0D7-4084-A28A-55DDE8F7A206}" srcOrd="1" destOrd="0" parTransId="{2E31A5D9-3B0F-4EC2-B71C-6AE5A88F227E}" sibTransId="{B4956820-6CBC-4F47-8342-8973D7BFE626}"/>
    <dgm:cxn modelId="{C5D29B1F-EDF7-4A98-A037-3DAFE392053E}" type="presOf" srcId="{03317091-69FB-47EF-BC68-1210BCFA3F67}" destId="{4C40C8C8-F352-465D-BC3C-26DA19E54B06}" srcOrd="0" destOrd="0" presId="urn:microsoft.com/office/officeart/2018/2/layout/IconVerticalSolidList"/>
    <dgm:cxn modelId="{839F2385-5AB5-4C4C-9B88-9E6E3344B1C7}" type="presOf" srcId="{ACC30149-A0D7-4084-A28A-55DDE8F7A206}" destId="{8456724A-F6DE-45CD-ABC6-CCB4B7B4874D}" srcOrd="0" destOrd="0" presId="urn:microsoft.com/office/officeart/2018/2/layout/IconVerticalSolidList"/>
    <dgm:cxn modelId="{C4C28DA5-2A86-476A-8B8D-EA13D07ECB9A}" srcId="{03317091-69FB-47EF-BC68-1210BCFA3F67}" destId="{2F20DD2C-26C9-4B05-8489-7619FF83DB10}" srcOrd="2" destOrd="0" parTransId="{482A0B00-F1D6-4F91-B2A9-CAE908DF7B47}" sibTransId="{99BB0756-B5AF-49E2-9D31-81F8F09FEDA9}"/>
    <dgm:cxn modelId="{4D2E29CC-B81D-4241-8B2A-42EDB3B0028D}" srcId="{03317091-69FB-47EF-BC68-1210BCFA3F67}" destId="{AFB1AC5B-913F-4A29-8F5D-61C2623B7A75}" srcOrd="3" destOrd="0" parTransId="{37C5C664-97C5-4557-BBB9-58CBC17AADEF}" sibTransId="{306C3A29-657B-4109-9A33-697B32B0774F}"/>
    <dgm:cxn modelId="{2195FCD0-484D-45EE-958A-7409E85B4E26}" type="presOf" srcId="{170D0C01-5BD9-404B-91AF-9694980FF165}" destId="{58C61B08-9578-4EF4-BC93-96DE761DCD32}" srcOrd="0" destOrd="0" presId="urn:microsoft.com/office/officeart/2018/2/layout/IconVerticalSolidList"/>
    <dgm:cxn modelId="{92230DF3-71F9-4D56-B872-9F7A084DAC50}" type="presOf" srcId="{AFB1AC5B-913F-4A29-8F5D-61C2623B7A75}" destId="{D54EE6A3-A127-4A29-9118-5524974076A3}" srcOrd="0" destOrd="0" presId="urn:microsoft.com/office/officeart/2018/2/layout/IconVerticalSolidList"/>
    <dgm:cxn modelId="{399B51FE-D4FF-428E-9EC0-CE6336101B70}" type="presOf" srcId="{2F20DD2C-26C9-4B05-8489-7619FF83DB10}" destId="{631B67DB-803A-4303-8AF0-4328279DC98F}" srcOrd="0" destOrd="0" presId="urn:microsoft.com/office/officeart/2018/2/layout/IconVerticalSolidList"/>
    <dgm:cxn modelId="{CF1738A0-C30B-4872-863D-FD2C59A1D152}" type="presParOf" srcId="{4C40C8C8-F352-465D-BC3C-26DA19E54B06}" destId="{05B4030A-3DB3-45CE-9938-950D133027A9}" srcOrd="0" destOrd="0" presId="urn:microsoft.com/office/officeart/2018/2/layout/IconVerticalSolidList"/>
    <dgm:cxn modelId="{08DFFF5E-B11D-4F55-8EC8-6185E3F3C8F1}" type="presParOf" srcId="{05B4030A-3DB3-45CE-9938-950D133027A9}" destId="{309532B1-86CD-46BE-9545-6EC458EF7927}" srcOrd="0" destOrd="0" presId="urn:microsoft.com/office/officeart/2018/2/layout/IconVerticalSolidList"/>
    <dgm:cxn modelId="{BDBCE21B-DF03-49E0-9BB8-1BF48602BEE6}" type="presParOf" srcId="{05B4030A-3DB3-45CE-9938-950D133027A9}" destId="{629E6293-03AC-4C5A-BCF8-661CD3EE586A}" srcOrd="1" destOrd="0" presId="urn:microsoft.com/office/officeart/2018/2/layout/IconVerticalSolidList"/>
    <dgm:cxn modelId="{EDF343FF-7447-4879-8135-6EA8CD4652F1}" type="presParOf" srcId="{05B4030A-3DB3-45CE-9938-950D133027A9}" destId="{D28E4DE4-A12F-4C6D-923C-7C81FD7617EB}" srcOrd="2" destOrd="0" presId="urn:microsoft.com/office/officeart/2018/2/layout/IconVerticalSolidList"/>
    <dgm:cxn modelId="{5FDEE399-6D66-4A90-BAE0-758EC59E19D5}" type="presParOf" srcId="{05B4030A-3DB3-45CE-9938-950D133027A9}" destId="{58C61B08-9578-4EF4-BC93-96DE761DCD32}" srcOrd="3" destOrd="0" presId="urn:microsoft.com/office/officeart/2018/2/layout/IconVerticalSolidList"/>
    <dgm:cxn modelId="{7675BBC9-6F04-47AF-82DA-3A743D9630C9}" type="presParOf" srcId="{4C40C8C8-F352-465D-BC3C-26DA19E54B06}" destId="{7931A02E-3206-4DCC-8C27-7D70B44F17B7}" srcOrd="1" destOrd="0" presId="urn:microsoft.com/office/officeart/2018/2/layout/IconVerticalSolidList"/>
    <dgm:cxn modelId="{B5D980BD-3856-4F7C-910D-28A622A7C879}" type="presParOf" srcId="{4C40C8C8-F352-465D-BC3C-26DA19E54B06}" destId="{91A23104-7CB9-4C64-85CD-94A62E3778A2}" srcOrd="2" destOrd="0" presId="urn:microsoft.com/office/officeart/2018/2/layout/IconVerticalSolidList"/>
    <dgm:cxn modelId="{1DFB8675-7D23-4CAA-8E75-0679C3232208}" type="presParOf" srcId="{91A23104-7CB9-4C64-85CD-94A62E3778A2}" destId="{55A7A872-3C53-4105-9F43-398CD9F6E700}" srcOrd="0" destOrd="0" presId="urn:microsoft.com/office/officeart/2018/2/layout/IconVerticalSolidList"/>
    <dgm:cxn modelId="{2AE5D362-9A75-4FDC-8FB2-E2B14DB13A2D}" type="presParOf" srcId="{91A23104-7CB9-4C64-85CD-94A62E3778A2}" destId="{FA5DC958-8F99-4944-9A52-B73475C8AB4E}" srcOrd="1" destOrd="0" presId="urn:microsoft.com/office/officeart/2018/2/layout/IconVerticalSolidList"/>
    <dgm:cxn modelId="{AA24C53F-B38B-492E-AFF0-4E8390E5B7A9}" type="presParOf" srcId="{91A23104-7CB9-4C64-85CD-94A62E3778A2}" destId="{8076DA47-2288-4A69-BF20-318A67E5E857}" srcOrd="2" destOrd="0" presId="urn:microsoft.com/office/officeart/2018/2/layout/IconVerticalSolidList"/>
    <dgm:cxn modelId="{F2B92875-1568-4CFE-AB9C-16B800E12AD4}" type="presParOf" srcId="{91A23104-7CB9-4C64-85CD-94A62E3778A2}" destId="{8456724A-F6DE-45CD-ABC6-CCB4B7B4874D}" srcOrd="3" destOrd="0" presId="urn:microsoft.com/office/officeart/2018/2/layout/IconVerticalSolidList"/>
    <dgm:cxn modelId="{3D755FEB-0380-4592-9229-F0C375A5DA11}" type="presParOf" srcId="{4C40C8C8-F352-465D-BC3C-26DA19E54B06}" destId="{EA933FD9-2E83-4A4A-9885-F4D01C2315BB}" srcOrd="3" destOrd="0" presId="urn:microsoft.com/office/officeart/2018/2/layout/IconVerticalSolidList"/>
    <dgm:cxn modelId="{0B0685B3-F5F7-4963-8D08-6184396DC64E}" type="presParOf" srcId="{4C40C8C8-F352-465D-BC3C-26DA19E54B06}" destId="{7EF59A80-F571-4C8C-B576-A1A0D890F6A7}" srcOrd="4" destOrd="0" presId="urn:microsoft.com/office/officeart/2018/2/layout/IconVerticalSolidList"/>
    <dgm:cxn modelId="{9FB113AC-C58D-4F63-89F7-71CD371DB1CE}" type="presParOf" srcId="{7EF59A80-F571-4C8C-B576-A1A0D890F6A7}" destId="{EEAD024D-9F26-4143-9007-7C68A75C3BFF}" srcOrd="0" destOrd="0" presId="urn:microsoft.com/office/officeart/2018/2/layout/IconVerticalSolidList"/>
    <dgm:cxn modelId="{C6039512-0FC6-407E-9ED9-9B2E572D433C}" type="presParOf" srcId="{7EF59A80-F571-4C8C-B576-A1A0D890F6A7}" destId="{79778344-C0D0-4CF3-ABAD-8905003F5A3A}" srcOrd="1" destOrd="0" presId="urn:microsoft.com/office/officeart/2018/2/layout/IconVerticalSolidList"/>
    <dgm:cxn modelId="{2405E34E-8395-46BA-A76D-1CC89E630233}" type="presParOf" srcId="{7EF59A80-F571-4C8C-B576-A1A0D890F6A7}" destId="{BF2FA516-7A74-4631-A22E-188F1E19B090}" srcOrd="2" destOrd="0" presId="urn:microsoft.com/office/officeart/2018/2/layout/IconVerticalSolidList"/>
    <dgm:cxn modelId="{43C0B699-F549-4DC0-ABF6-F168A9CACB38}" type="presParOf" srcId="{7EF59A80-F571-4C8C-B576-A1A0D890F6A7}" destId="{631B67DB-803A-4303-8AF0-4328279DC98F}" srcOrd="3" destOrd="0" presId="urn:microsoft.com/office/officeart/2018/2/layout/IconVerticalSolidList"/>
    <dgm:cxn modelId="{DB30E9D4-9442-4F90-8AC2-0A1496F80991}" type="presParOf" srcId="{4C40C8C8-F352-465D-BC3C-26DA19E54B06}" destId="{A0F4CC81-7A4B-44B6-8FD8-8CEF19680389}" srcOrd="5" destOrd="0" presId="urn:microsoft.com/office/officeart/2018/2/layout/IconVerticalSolidList"/>
    <dgm:cxn modelId="{ECFFF680-351B-4D79-BE0B-16674501DC78}" type="presParOf" srcId="{4C40C8C8-F352-465D-BC3C-26DA19E54B06}" destId="{51249900-5F49-4A15-B26A-093643FADB22}" srcOrd="6" destOrd="0" presId="urn:microsoft.com/office/officeart/2018/2/layout/IconVerticalSolidList"/>
    <dgm:cxn modelId="{2EBC15D5-38DE-49F0-A65C-8B07335143A4}" type="presParOf" srcId="{51249900-5F49-4A15-B26A-093643FADB22}" destId="{6DC8B641-383C-4467-95A7-CA4A365429AD}" srcOrd="0" destOrd="0" presId="urn:microsoft.com/office/officeart/2018/2/layout/IconVerticalSolidList"/>
    <dgm:cxn modelId="{1BED514D-566E-461D-A023-D1AE9E80450C}" type="presParOf" srcId="{51249900-5F49-4A15-B26A-093643FADB22}" destId="{BFC61C77-D2FC-41B1-9E7A-E5AB97B89EAE}" srcOrd="1" destOrd="0" presId="urn:microsoft.com/office/officeart/2018/2/layout/IconVerticalSolidList"/>
    <dgm:cxn modelId="{02583AF4-4731-45A4-A42D-D3C7AD5A9074}" type="presParOf" srcId="{51249900-5F49-4A15-B26A-093643FADB22}" destId="{1BC7A388-3B1C-4971-96E3-219EA1FDBFEE}" srcOrd="2" destOrd="0" presId="urn:microsoft.com/office/officeart/2018/2/layout/IconVerticalSolidList"/>
    <dgm:cxn modelId="{18728598-0E19-4317-8BD4-3272D8606BAB}" type="presParOf" srcId="{51249900-5F49-4A15-B26A-093643FADB22}" destId="{D54EE6A3-A127-4A29-9118-5524974076A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533840-5419-4D0B-8DFE-7262C770ABD1}">
      <dsp:nvSpPr>
        <dsp:cNvPr id="0" name=""/>
        <dsp:cNvSpPr/>
      </dsp:nvSpPr>
      <dsp:spPr>
        <a:xfrm>
          <a:off x="-8492" y="689535"/>
          <a:ext cx="5130218" cy="125783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7161E6-D357-47E1-BDDC-064EFDB821F7}">
      <dsp:nvSpPr>
        <dsp:cNvPr id="0" name=""/>
        <dsp:cNvSpPr/>
      </dsp:nvSpPr>
      <dsp:spPr>
        <a:xfrm>
          <a:off x="372001" y="972547"/>
          <a:ext cx="691808" cy="69180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E0625A-BEC9-45D3-9666-4E1F76D9D949}">
      <dsp:nvSpPr>
        <dsp:cNvPr id="0" name=""/>
        <dsp:cNvSpPr/>
      </dsp:nvSpPr>
      <dsp:spPr>
        <a:xfrm>
          <a:off x="1444304" y="689535"/>
          <a:ext cx="3674580" cy="1257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121" tIns="133121" rIns="133121" bIns="133121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Tutor: Open and share.</a:t>
          </a:r>
          <a:endParaRPr lang="en-US" sz="1700" kern="1200" dirty="0"/>
        </a:p>
      </dsp:txBody>
      <dsp:txXfrm>
        <a:off x="1444304" y="689535"/>
        <a:ext cx="3674580" cy="1257832"/>
      </dsp:txXfrm>
    </dsp:sp>
    <dsp:sp modelId="{BB5CC809-EFD1-4038-B92B-336CE21B3BD2}">
      <dsp:nvSpPr>
        <dsp:cNvPr id="0" name=""/>
        <dsp:cNvSpPr/>
      </dsp:nvSpPr>
      <dsp:spPr>
        <a:xfrm>
          <a:off x="-8492" y="2261826"/>
          <a:ext cx="5130218" cy="1257832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0B75B8-3524-439A-B57E-B27739EBB1AB}">
      <dsp:nvSpPr>
        <dsp:cNvPr id="0" name=""/>
        <dsp:cNvSpPr/>
      </dsp:nvSpPr>
      <dsp:spPr>
        <a:xfrm>
          <a:off x="372001" y="2544838"/>
          <a:ext cx="691808" cy="69180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700137-5306-4CA9-A2E7-0EA2F043329E}">
      <dsp:nvSpPr>
        <dsp:cNvPr id="0" name=""/>
        <dsp:cNvSpPr/>
      </dsp:nvSpPr>
      <dsp:spPr>
        <a:xfrm>
          <a:off x="1444304" y="2261826"/>
          <a:ext cx="2308598" cy="1257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121" tIns="133121" rIns="133121" bIns="133121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Note: Assignments are Available to download from Moodle.</a:t>
          </a:r>
          <a:endParaRPr lang="en-US" sz="1700" kern="1200" dirty="0"/>
        </a:p>
      </dsp:txBody>
      <dsp:txXfrm>
        <a:off x="1444304" y="2261826"/>
        <a:ext cx="2308598" cy="1257832"/>
      </dsp:txXfrm>
    </dsp:sp>
    <dsp:sp modelId="{99201AF6-7199-4CA3-B0F8-757F1AB06443}">
      <dsp:nvSpPr>
        <dsp:cNvPr id="0" name=""/>
        <dsp:cNvSpPr/>
      </dsp:nvSpPr>
      <dsp:spPr>
        <a:xfrm>
          <a:off x="3733075" y="2261826"/>
          <a:ext cx="1405636" cy="1257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121" tIns="133121" rIns="133121" bIns="133121" numCol="1" spcCol="1270" anchor="ctr" anchorCtr="0">
          <a:noAutofit/>
        </a:bodyPr>
        <a:lstStyle/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* Subject to minor changes due to the verification process.</a:t>
          </a:r>
          <a:endParaRPr lang="en-US" sz="1200" kern="1200" dirty="0"/>
        </a:p>
      </dsp:txBody>
      <dsp:txXfrm>
        <a:off x="3733075" y="2261826"/>
        <a:ext cx="1405636" cy="12578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DBD79C-A325-469B-9E03-3407CBA5412D}">
      <dsp:nvSpPr>
        <dsp:cNvPr id="0" name=""/>
        <dsp:cNvSpPr/>
      </dsp:nvSpPr>
      <dsp:spPr>
        <a:xfrm>
          <a:off x="0" y="45401"/>
          <a:ext cx="7309263" cy="551655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1: A1T1 = Moodle Unit 1 Topic 1 and ideation.</a:t>
          </a:r>
          <a:endParaRPr lang="en-US" sz="2300" kern="1200" dirty="0"/>
        </a:p>
      </dsp:txBody>
      <dsp:txXfrm>
        <a:off x="26930" y="72331"/>
        <a:ext cx="7255403" cy="497795"/>
      </dsp:txXfrm>
    </dsp:sp>
    <dsp:sp modelId="{693D7AA0-BAF9-4129-B59C-D1B7AEBA0120}">
      <dsp:nvSpPr>
        <dsp:cNvPr id="0" name=""/>
        <dsp:cNvSpPr/>
      </dsp:nvSpPr>
      <dsp:spPr>
        <a:xfrm>
          <a:off x="0" y="663296"/>
          <a:ext cx="7309263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/>
            <a:t>Wk 2: A1T2 = Project ideation.</a:t>
          </a:r>
          <a:endParaRPr lang="en-US" sz="2300" kern="1200"/>
        </a:p>
      </dsp:txBody>
      <dsp:txXfrm>
        <a:off x="26930" y="690226"/>
        <a:ext cx="7255403" cy="497795"/>
      </dsp:txXfrm>
    </dsp:sp>
    <dsp:sp modelId="{2D4B1C51-9C89-4208-9F44-4D21B6BC49A3}">
      <dsp:nvSpPr>
        <dsp:cNvPr id="0" name=""/>
        <dsp:cNvSpPr/>
      </dsp:nvSpPr>
      <dsp:spPr>
        <a:xfrm>
          <a:off x="0" y="1281191"/>
          <a:ext cx="7309263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3: A1T3 = Project Planning: Project Poster &amp; Chart.</a:t>
          </a:r>
          <a:endParaRPr lang="en-US" sz="2300" kern="1200" dirty="0"/>
        </a:p>
      </dsp:txBody>
      <dsp:txXfrm>
        <a:off x="26930" y="1308121"/>
        <a:ext cx="7255403" cy="497795"/>
      </dsp:txXfrm>
    </dsp:sp>
    <dsp:sp modelId="{B0C5C211-055E-401E-8DF7-F832199B7D06}">
      <dsp:nvSpPr>
        <dsp:cNvPr id="0" name=""/>
        <dsp:cNvSpPr/>
      </dsp:nvSpPr>
      <dsp:spPr>
        <a:xfrm>
          <a:off x="0" y="1899087"/>
          <a:ext cx="7309263" cy="551655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4: Assignment 1 Support and submission (14</a:t>
          </a:r>
          <a:r>
            <a:rPr lang="en-GB" sz="2300" b="0" i="0" kern="1200" baseline="30000" dirty="0"/>
            <a:t>th</a:t>
          </a:r>
          <a:r>
            <a:rPr lang="en-GB" sz="2300" b="0" i="0" kern="1200" dirty="0"/>
            <a:t> June).</a:t>
          </a:r>
          <a:endParaRPr lang="en-US" sz="2300" kern="1200" dirty="0"/>
        </a:p>
      </dsp:txBody>
      <dsp:txXfrm>
        <a:off x="26930" y="1926017"/>
        <a:ext cx="7255403" cy="497795"/>
      </dsp:txXfrm>
    </dsp:sp>
    <dsp:sp modelId="{3DBB436A-992D-4D58-AE5C-D1F04376C143}">
      <dsp:nvSpPr>
        <dsp:cNvPr id="0" name=""/>
        <dsp:cNvSpPr/>
      </dsp:nvSpPr>
      <dsp:spPr>
        <a:xfrm>
          <a:off x="0" y="2516982"/>
          <a:ext cx="7309263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5: A2T1&amp;2 = Project Design work.</a:t>
          </a:r>
          <a:endParaRPr lang="en-US" sz="2300" kern="1200" dirty="0"/>
        </a:p>
      </dsp:txBody>
      <dsp:txXfrm>
        <a:off x="26930" y="2543912"/>
        <a:ext cx="7255403" cy="497795"/>
      </dsp:txXfrm>
    </dsp:sp>
    <dsp:sp modelId="{6A553C07-9A04-48AA-BF37-4E49FE6E3B08}">
      <dsp:nvSpPr>
        <dsp:cNvPr id="0" name=""/>
        <dsp:cNvSpPr/>
      </dsp:nvSpPr>
      <dsp:spPr>
        <a:xfrm>
          <a:off x="0" y="3134877"/>
          <a:ext cx="7309263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6: A2T3 = Project Development work.</a:t>
          </a:r>
          <a:endParaRPr lang="en-US" sz="2300" kern="1200" dirty="0"/>
        </a:p>
      </dsp:txBody>
      <dsp:txXfrm>
        <a:off x="26930" y="3161807"/>
        <a:ext cx="7255403" cy="497795"/>
      </dsp:txXfrm>
    </dsp:sp>
    <dsp:sp modelId="{617A8398-5129-4218-9183-D72E1FE57AEC}">
      <dsp:nvSpPr>
        <dsp:cNvPr id="0" name=""/>
        <dsp:cNvSpPr/>
      </dsp:nvSpPr>
      <dsp:spPr>
        <a:xfrm>
          <a:off x="0" y="3752772"/>
          <a:ext cx="7309263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7: A2T3 = Project Development work.</a:t>
          </a:r>
          <a:endParaRPr lang="en-US" sz="2300" kern="1200" dirty="0"/>
        </a:p>
      </dsp:txBody>
      <dsp:txXfrm>
        <a:off x="26930" y="3779702"/>
        <a:ext cx="7255403" cy="497795"/>
      </dsp:txXfrm>
    </dsp:sp>
    <dsp:sp modelId="{80987124-1AAF-4559-A6C6-B1DBEA33679E}">
      <dsp:nvSpPr>
        <dsp:cNvPr id="0" name=""/>
        <dsp:cNvSpPr/>
      </dsp:nvSpPr>
      <dsp:spPr>
        <a:xfrm>
          <a:off x="0" y="4370667"/>
          <a:ext cx="7309263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8: A2T3&amp;4 = Project Development work.</a:t>
          </a:r>
          <a:endParaRPr lang="en-US" sz="2300" kern="1200" dirty="0"/>
        </a:p>
      </dsp:txBody>
      <dsp:txXfrm>
        <a:off x="26930" y="4397597"/>
        <a:ext cx="7255403" cy="497795"/>
      </dsp:txXfrm>
    </dsp:sp>
    <dsp:sp modelId="{9EB02EB7-8EF7-4EAC-B03E-F0FAB5961C7E}">
      <dsp:nvSpPr>
        <dsp:cNvPr id="0" name=""/>
        <dsp:cNvSpPr/>
      </dsp:nvSpPr>
      <dsp:spPr>
        <a:xfrm>
          <a:off x="0" y="4988562"/>
          <a:ext cx="7309263" cy="551655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9: Assignment 2 Support and submission (15</a:t>
          </a:r>
          <a:r>
            <a:rPr lang="en-GB" sz="2300" b="0" i="0" kern="1200" baseline="30000" dirty="0"/>
            <a:t>th</a:t>
          </a:r>
          <a:r>
            <a:rPr lang="en-GB" sz="2300" b="0" i="0" kern="1200" dirty="0"/>
            <a:t> July).</a:t>
          </a:r>
          <a:endParaRPr lang="en-US" sz="2300" kern="1200" dirty="0"/>
        </a:p>
      </dsp:txBody>
      <dsp:txXfrm>
        <a:off x="26930" y="5015492"/>
        <a:ext cx="7255403" cy="4977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9532B1-86CD-46BE-9545-6EC458EF7927}">
      <dsp:nvSpPr>
        <dsp:cNvPr id="0" name=""/>
        <dsp:cNvSpPr/>
      </dsp:nvSpPr>
      <dsp:spPr>
        <a:xfrm>
          <a:off x="0" y="1902"/>
          <a:ext cx="10506456" cy="9644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9E6293-03AC-4C5A-BCF8-661CD3EE586A}">
      <dsp:nvSpPr>
        <dsp:cNvPr id="0" name=""/>
        <dsp:cNvSpPr/>
      </dsp:nvSpPr>
      <dsp:spPr>
        <a:xfrm>
          <a:off x="291746" y="218904"/>
          <a:ext cx="530447" cy="5304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C61B08-9578-4EF4-BC93-96DE761DCD32}">
      <dsp:nvSpPr>
        <dsp:cNvPr id="0" name=""/>
        <dsp:cNvSpPr/>
      </dsp:nvSpPr>
      <dsp:spPr>
        <a:xfrm>
          <a:off x="1113940" y="1902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Y</a:t>
          </a:r>
          <a:r>
            <a:rPr lang="en-GB" sz="2000" b="0" i="0" kern="1200" dirty="0"/>
            <a:t>our project should help you to develop new up-to-date skills.</a:t>
          </a:r>
          <a:endParaRPr lang="en-US" sz="2000" kern="1200" dirty="0"/>
        </a:p>
      </dsp:txBody>
      <dsp:txXfrm>
        <a:off x="1113940" y="1902"/>
        <a:ext cx="9392515" cy="964450"/>
      </dsp:txXfrm>
    </dsp:sp>
    <dsp:sp modelId="{55A7A872-3C53-4105-9F43-398CD9F6E700}">
      <dsp:nvSpPr>
        <dsp:cNvPr id="0" name=""/>
        <dsp:cNvSpPr/>
      </dsp:nvSpPr>
      <dsp:spPr>
        <a:xfrm>
          <a:off x="0" y="1207466"/>
          <a:ext cx="10506456" cy="9644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5DC958-8F99-4944-9A52-B73475C8AB4E}">
      <dsp:nvSpPr>
        <dsp:cNvPr id="0" name=""/>
        <dsp:cNvSpPr/>
      </dsp:nvSpPr>
      <dsp:spPr>
        <a:xfrm>
          <a:off x="291746" y="1424467"/>
          <a:ext cx="530447" cy="5304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56724A-F6DE-45CD-ABC6-CCB4B7B4874D}">
      <dsp:nvSpPr>
        <dsp:cNvPr id="0" name=""/>
        <dsp:cNvSpPr/>
      </dsp:nvSpPr>
      <dsp:spPr>
        <a:xfrm>
          <a:off x="1113940" y="1207466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Your project should be of interest to you and Computing related.</a:t>
          </a:r>
          <a:endParaRPr lang="en-US" sz="2000" kern="1200" dirty="0"/>
        </a:p>
      </dsp:txBody>
      <dsp:txXfrm>
        <a:off x="1113940" y="1207466"/>
        <a:ext cx="9392515" cy="964450"/>
      </dsp:txXfrm>
    </dsp:sp>
    <dsp:sp modelId="{EEAD024D-9F26-4143-9007-7C68A75C3BFF}">
      <dsp:nvSpPr>
        <dsp:cNvPr id="0" name=""/>
        <dsp:cNvSpPr/>
      </dsp:nvSpPr>
      <dsp:spPr>
        <a:xfrm>
          <a:off x="0" y="2413029"/>
          <a:ext cx="10506456" cy="96445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78344-C0D0-4CF3-ABAD-8905003F5A3A}">
      <dsp:nvSpPr>
        <dsp:cNvPr id="0" name=""/>
        <dsp:cNvSpPr/>
      </dsp:nvSpPr>
      <dsp:spPr>
        <a:xfrm>
          <a:off x="291746" y="2630030"/>
          <a:ext cx="530447" cy="5304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1B67DB-803A-4303-8AF0-4328279DC98F}">
      <dsp:nvSpPr>
        <dsp:cNvPr id="0" name=""/>
        <dsp:cNvSpPr/>
      </dsp:nvSpPr>
      <dsp:spPr>
        <a:xfrm>
          <a:off x="1113940" y="2413029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In addition to learning new skills, your project will need to have a purpose, to add value and benefit society in some way.</a:t>
          </a:r>
          <a:endParaRPr lang="en-US" sz="1800" kern="1200" dirty="0"/>
        </a:p>
      </dsp:txBody>
      <dsp:txXfrm>
        <a:off x="1113940" y="2413029"/>
        <a:ext cx="9392515" cy="964450"/>
      </dsp:txXfrm>
    </dsp:sp>
    <dsp:sp modelId="{6DC8B641-383C-4467-95A7-CA4A365429AD}">
      <dsp:nvSpPr>
        <dsp:cNvPr id="0" name=""/>
        <dsp:cNvSpPr/>
      </dsp:nvSpPr>
      <dsp:spPr>
        <a:xfrm>
          <a:off x="0" y="3618592"/>
          <a:ext cx="10506456" cy="9644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C61C77-D2FC-41B1-9E7A-E5AB97B89EAE}">
      <dsp:nvSpPr>
        <dsp:cNvPr id="0" name=""/>
        <dsp:cNvSpPr/>
      </dsp:nvSpPr>
      <dsp:spPr>
        <a:xfrm>
          <a:off x="291746" y="3835593"/>
          <a:ext cx="530447" cy="53044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4EE6A3-A127-4A29-9118-5524974076A3}">
      <dsp:nvSpPr>
        <dsp:cNvPr id="0" name=""/>
        <dsp:cNvSpPr/>
      </dsp:nvSpPr>
      <dsp:spPr>
        <a:xfrm>
          <a:off x="1113940" y="3618592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Due to the time limitations, be careful to limit the scope of your project.</a:t>
          </a:r>
          <a:endParaRPr lang="en-US" sz="2000" kern="1200" dirty="0"/>
        </a:p>
      </dsp:txBody>
      <dsp:txXfrm>
        <a:off x="1113940" y="3618592"/>
        <a:ext cx="9392515" cy="9644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3740F-A91B-46FD-B290-FADE44A75B67}" type="datetimeFigureOut">
              <a:rPr lang="en-GB"/>
              <a:t>18/05/2021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45808-0A42-4057-92F6-5314E76B2A59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21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223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40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707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203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0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750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68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793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870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64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90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5/18/2021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439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dreflections.blogspot.com/2014_11_01_archive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ur01.safelinks.protection.outlook.com/ap/t-59584e83/?url=https%3A%2F%2Fteams.microsoft.com%2Fl%2Fmeetup-join%2F19%253ameeting_Nzk3NmI4ZTktZjQ4Mi00ODc0LWI2YTgtYzI1NWIxMWQ5MGRj%2540thread.v2%2F0%3Fcontext%3D%257b%2522Tid%2522%253a%25224e0f11f9-046e-4505-9cb8-db2152311e21%2522%252c%2522Oid%2522%253a%25229776f9fb-c817-43d7-b261-c6ce84d46e42%2522%257d&amp;data=04%7C01%7C%7C859fa82b9eb640f1c85908d91084c764%7C4e0f11f9046e45059cb8db2152311e21%7C0%7C0%7C637558984720204813%7CUnknown%7CTWFpbGZsb3d8eyJWIjoiMC4wLjAwMDAiLCJQIjoiV2luMzIiLCJBTiI6Ik1haWwiLCJXVCI6Mn0%3D%7C1000&amp;sdata=1f5GutXQKn0O8K6F4TOIE0fvtWhpZ16awQ3qaXiLiJ8%3D&amp;reserved=0" TargetMode="External"/><Relationship Id="rId7" Type="http://schemas.openxmlformats.org/officeDocument/2006/relationships/image" Target="../media/image8.svg"/><Relationship Id="rId2" Type="http://schemas.openxmlformats.org/officeDocument/2006/relationships/hyperlink" Target="https://teams.microsoft.com/l/meetup-join/19%3ameeting_ZjE3Y2I2NmItNGE5NC00YTYxLTlhMjgtZTA2YzhjOTRlYjlk%40thread.v2/0?context=%7b%22Tid%22%3a%224e0f11f9-046e-4505-9cb8-db2152311e21%22%2c%22Oid%22%3a%22c957a50b-491f-4d94-b4bc-52aca3e2340d%22%7d" TargetMode="Externa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0.svg"/><Relationship Id="rId7" Type="http://schemas.openxmlformats.org/officeDocument/2006/relationships/diagramColors" Target="../diagrams/colors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moodle.uwtsd.ac.uk/mod/scorm/player.php?a=2607&amp;currentorg=L5_M1_U1_T1_-_Innovation_ORG&amp;scoid=5462&amp;sesskey=TaGyVSL2Nl&amp;display=popup&amp;mode=norma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freesvg.org/mouse-cursor-arow-fixed" TargetMode="Externa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13" Type="http://schemas.openxmlformats.org/officeDocument/2006/relationships/hyperlink" Target="http://kitchenconundrum.com/2013/02/classic-snacks-made-from-scratch-by-casey-barber-cookbook-review/" TargetMode="External"/><Relationship Id="rId3" Type="http://schemas.openxmlformats.org/officeDocument/2006/relationships/hyperlink" Target="https://chewymoon.com/blog/gluten-free-snacks/" TargetMode="External"/><Relationship Id="rId7" Type="http://schemas.openxmlformats.org/officeDocument/2006/relationships/hyperlink" Target="https://en.wikipedia.org/wiki/Yin_and_yang" TargetMode="External"/><Relationship Id="rId12" Type="http://schemas.openxmlformats.org/officeDocument/2006/relationships/image" Target="../media/image30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hyperlink" Target="https://en.wikipedia.org/wiki/Tenom_coffee" TargetMode="External"/><Relationship Id="rId5" Type="http://schemas.openxmlformats.org/officeDocument/2006/relationships/hyperlink" Target="https://www.maxpixels.net/Food-Fruit-Snacks-Fruit-1397736" TargetMode="External"/><Relationship Id="rId15" Type="http://schemas.openxmlformats.org/officeDocument/2006/relationships/hyperlink" Target="https://creativecommons.org/licenses/by-nc-nd/3.0/" TargetMode="External"/><Relationship Id="rId10" Type="http://schemas.openxmlformats.org/officeDocument/2006/relationships/image" Target="../media/image29.jpeg"/><Relationship Id="rId4" Type="http://schemas.openxmlformats.org/officeDocument/2006/relationships/image" Target="../media/image26.jpg"/><Relationship Id="rId9" Type="http://schemas.openxmlformats.org/officeDocument/2006/relationships/hyperlink" Target="https://en.wikipedia.org/wiki/Fruit_snack" TargetMode="External"/><Relationship Id="rId14" Type="http://schemas.openxmlformats.org/officeDocument/2006/relationships/hyperlink" Target="https://creativecommons.org/licenses/by-sa/3.0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587939" TargetMode="Externa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12AF31E-53D6-43AD-BAD1-1D9DAAF3779D}"/>
              </a:ext>
            </a:extLst>
          </p:cNvPr>
          <p:cNvSpPr txBox="1">
            <a:spLocks/>
          </p:cNvSpPr>
          <p:nvPr/>
        </p:nvSpPr>
        <p:spPr>
          <a:xfrm>
            <a:off x="890337" y="1972553"/>
            <a:ext cx="4039471" cy="22336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5000" b="1" dirty="0"/>
              <a:t>Changemakers: Creativity &amp; Value Creation.</a:t>
            </a:r>
            <a:endParaRPr lang="en-US" sz="5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58968-7626-41FE-A7FF-09DF80DF54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/>
              <a:t>Enhancing Creativity &amp; Innovation in the 21</a:t>
            </a:r>
            <a:r>
              <a:rPr lang="en-US" baseline="30000"/>
              <a:t>st</a:t>
            </a:r>
            <a:r>
              <a:rPr lang="en-US"/>
              <a:t> Century.</a:t>
            </a:r>
          </a:p>
        </p:txBody>
      </p:sp>
      <p:sp>
        <p:nvSpPr>
          <p:cNvPr id="44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53A1EC75-207A-48A6-B549-9EFD13CD14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96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340B752-BAEA-46A1-BFCA-42DBE5032596}"/>
              </a:ext>
            </a:extLst>
          </p:cNvPr>
          <p:cNvSpPr txBox="1">
            <a:spLocks/>
          </p:cNvSpPr>
          <p:nvPr/>
        </p:nvSpPr>
        <p:spPr>
          <a:xfrm>
            <a:off x="905074" y="1153598"/>
            <a:ext cx="3933306" cy="1208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000" dirty="0"/>
              <a:t>Welcome to the University’s new </a:t>
            </a:r>
            <a:r>
              <a:rPr lang="en-GB" sz="2000" b="1" dirty="0"/>
              <a:t>Online</a:t>
            </a:r>
            <a:r>
              <a:rPr lang="en-GB" sz="2000" dirty="0"/>
              <a:t> </a:t>
            </a:r>
            <a:r>
              <a:rPr lang="en-GB" sz="2000" b="1" dirty="0"/>
              <a:t>Learning module </a:t>
            </a:r>
            <a:r>
              <a:rPr lang="en-GB" sz="2000" dirty="0"/>
              <a:t>at L5.</a:t>
            </a:r>
            <a:endParaRPr lang="en-GB" sz="2000" dirty="0"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E9D26E-B7A6-48C5-8C36-002D12A90D4D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640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2" name="Rectangle 51">
            <a:extLst>
              <a:ext uri="{FF2B5EF4-FFF2-40B4-BE49-F238E27FC236}">
                <a16:creationId xmlns:a16="http://schemas.microsoft.com/office/drawing/2014/main" id="{DAF1966E-FD40-4A4A-B61B-C4DF7FA05F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3" name="Rectangle 53">
            <a:extLst>
              <a:ext uri="{FF2B5EF4-FFF2-40B4-BE49-F238E27FC236}">
                <a16:creationId xmlns:a16="http://schemas.microsoft.com/office/drawing/2014/main" id="{047BFA19-D45E-416B-A404-7AF2F3F27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64" name="Rectangle 55">
            <a:extLst>
              <a:ext uri="{FF2B5EF4-FFF2-40B4-BE49-F238E27FC236}">
                <a16:creationId xmlns:a16="http://schemas.microsoft.com/office/drawing/2014/main" id="{8E0105E7-23DB-4CF2-8258-FF47C762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389724-1B64-457E-B21D-625D52E03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r>
              <a:rPr lang="en-GB" sz="4000" u="sng" dirty="0">
                <a:latin typeface="Arial" panose="020B0604020202020204" pitchFamily="34" charset="0"/>
                <a:cs typeface="Times New Roman" panose="02020603050405020304" pitchFamily="18" charset="0"/>
              </a:rPr>
              <a:t>Introduction</a:t>
            </a:r>
            <a:endParaRPr lang="en-GB" sz="4000" u="sng" dirty="0"/>
          </a:p>
        </p:txBody>
      </p:sp>
      <p:sp>
        <p:nvSpPr>
          <p:cNvPr id="65" name="Rectangle 57">
            <a:extLst>
              <a:ext uri="{FF2B5EF4-FFF2-40B4-BE49-F238E27FC236}">
                <a16:creationId xmlns:a16="http://schemas.microsoft.com/office/drawing/2014/main" id="{074B4F7D-14B2-478B-8BF5-01E4E0C5D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5895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CFA14-634B-4B25-9B9E-54387B176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577" y="2092328"/>
            <a:ext cx="10656846" cy="4284618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dirty="0"/>
              <a:t>Welcome to the module: </a:t>
            </a:r>
            <a:r>
              <a:rPr lang="en-GB" b="1" dirty="0"/>
              <a:t>Changemakers: Creativity and Value Creation.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dirty="0"/>
              <a:t>In today’s slide deck we will be looking at the module’s: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sz="3200" dirty="0"/>
              <a:t>Aim, Content and L&amp;T strategy.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sz="3200" dirty="0"/>
              <a:t>Student groups.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sz="3200" dirty="0"/>
              <a:t>Assessments.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sz="3200" dirty="0"/>
              <a:t>Structure of the module.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sz="3200" dirty="0"/>
              <a:t>Online content.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sz="3200" dirty="0"/>
              <a:t>This week’s Activities.</a:t>
            </a:r>
          </a:p>
          <a:p>
            <a:pPr marL="914400" lvl="2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800" dirty="0"/>
              <a:t>Informal Q&amp;A session</a:t>
            </a:r>
            <a:r>
              <a:rPr lang="en-GB" dirty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2870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2" name="Rectangle 51">
            <a:extLst>
              <a:ext uri="{FF2B5EF4-FFF2-40B4-BE49-F238E27FC236}">
                <a16:creationId xmlns:a16="http://schemas.microsoft.com/office/drawing/2014/main" id="{DAF1966E-FD40-4A4A-B61B-C4DF7FA05F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3" name="Rectangle 53">
            <a:extLst>
              <a:ext uri="{FF2B5EF4-FFF2-40B4-BE49-F238E27FC236}">
                <a16:creationId xmlns:a16="http://schemas.microsoft.com/office/drawing/2014/main" id="{047BFA19-D45E-416B-A404-7AF2F3F27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64" name="Rectangle 55">
            <a:extLst>
              <a:ext uri="{FF2B5EF4-FFF2-40B4-BE49-F238E27FC236}">
                <a16:creationId xmlns:a16="http://schemas.microsoft.com/office/drawing/2014/main" id="{8E0105E7-23DB-4CF2-8258-FF47C762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389724-1B64-457E-B21D-625D52E03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r>
              <a:rPr lang="en-GB" sz="4000" u="sng" dirty="0">
                <a:latin typeface="Arial" panose="020B0604020202020204" pitchFamily="34" charset="0"/>
                <a:cs typeface="Times New Roman" panose="02020603050405020304" pitchFamily="18" charset="0"/>
              </a:rPr>
              <a:t>Version 2</a:t>
            </a:r>
            <a:endParaRPr lang="en-GB" sz="4000" u="sng" dirty="0"/>
          </a:p>
        </p:txBody>
      </p:sp>
      <p:sp>
        <p:nvSpPr>
          <p:cNvPr id="65" name="Rectangle 57">
            <a:extLst>
              <a:ext uri="{FF2B5EF4-FFF2-40B4-BE49-F238E27FC236}">
                <a16:creationId xmlns:a16="http://schemas.microsoft.com/office/drawing/2014/main" id="{074B4F7D-14B2-478B-8BF5-01E4E0C5D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5895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CFA14-634B-4B25-9B9E-54387B176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577" y="2092328"/>
            <a:ext cx="10656846" cy="4284618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dirty="0"/>
              <a:t>Last Sept. the University launched new online learning modules throughout all its undergraduate programmes. We are running v.2 of the module, updates include: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dirty="0"/>
              <a:t>- Reduced online learning content and weekly learning activities.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dirty="0"/>
              <a:t>+ More content to support the ‘Computing Innovation Project’.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dirty="0"/>
              <a:t>+ New Assignment tasks that support the ‘Computing Innovation Project’.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dirty="0"/>
              <a:t>+ More time for students to work on their ‘Computing Innovation Project’.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266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2" name="Rectangle 51">
            <a:extLst>
              <a:ext uri="{FF2B5EF4-FFF2-40B4-BE49-F238E27FC236}">
                <a16:creationId xmlns:a16="http://schemas.microsoft.com/office/drawing/2014/main" id="{DAF1966E-FD40-4A4A-B61B-C4DF7FA05F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3" name="Rectangle 53">
            <a:extLst>
              <a:ext uri="{FF2B5EF4-FFF2-40B4-BE49-F238E27FC236}">
                <a16:creationId xmlns:a16="http://schemas.microsoft.com/office/drawing/2014/main" id="{047BFA19-D45E-416B-A404-7AF2F3F27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64" name="Rectangle 55">
            <a:extLst>
              <a:ext uri="{FF2B5EF4-FFF2-40B4-BE49-F238E27FC236}">
                <a16:creationId xmlns:a16="http://schemas.microsoft.com/office/drawing/2014/main" id="{8E0105E7-23DB-4CF2-8258-FF47C762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389724-1B64-457E-B21D-625D52E03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r>
              <a:rPr lang="en-GB" sz="4000" u="sng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Module </a:t>
            </a:r>
            <a:r>
              <a:rPr lang="en-GB" sz="4000" u="sng" dirty="0"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Aim</a:t>
            </a:r>
            <a:r>
              <a:rPr lang="en-GB" sz="4000" u="sng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:</a:t>
            </a:r>
            <a:endParaRPr lang="en-GB" sz="4000" u="sng" dirty="0"/>
          </a:p>
        </p:txBody>
      </p:sp>
      <p:sp>
        <p:nvSpPr>
          <p:cNvPr id="65" name="Rectangle 57">
            <a:extLst>
              <a:ext uri="{FF2B5EF4-FFF2-40B4-BE49-F238E27FC236}">
                <a16:creationId xmlns:a16="http://schemas.microsoft.com/office/drawing/2014/main" id="{074B4F7D-14B2-478B-8BF5-01E4E0C5D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5895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CFA14-634B-4B25-9B9E-54387B176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577" y="2092328"/>
            <a:ext cx="10656846" cy="4284618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/>
              <a:t>The aim of the module is: </a:t>
            </a:r>
            <a:r>
              <a:rPr lang="en-GB" b="1" dirty="0"/>
              <a:t>To develop the concepts and practice of creativity and value creation for the development of innovative, aspiring and progressive solutions</a:t>
            </a:r>
            <a:r>
              <a:rPr lang="en-GB" dirty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/>
              <a:t>Upon the successful completion of this module, you will be able to: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GB" sz="2800" dirty="0"/>
              <a:t>Demonstrate knowledge and a critical understanding of innovation &amp; creativity and recognise the values &amp; the contribution creativity makes to the common good.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GB" sz="2800" dirty="0"/>
              <a:t>Conceive, articulate and apply creative thinking to develop novel solutions.</a:t>
            </a:r>
          </a:p>
        </p:txBody>
      </p:sp>
    </p:spTree>
    <p:extLst>
      <p:ext uri="{BB962C8B-B14F-4D97-AF65-F5344CB8AC3E}">
        <p14:creationId xmlns:p14="http://schemas.microsoft.com/office/powerpoint/2010/main" val="12945297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" name="Rectangle 60">
            <a:extLst>
              <a:ext uri="{FF2B5EF4-FFF2-40B4-BE49-F238E27FC236}">
                <a16:creationId xmlns:a16="http://schemas.microsoft.com/office/drawing/2014/main" id="{5D13CC36-B950-4F02-9BAF-9A7EB2673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D1BDED99-B35B-4FEE-A274-8E8DB6FEE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02473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" name="Picture 39" descr="Light bulb on yellow background with sketched light beams and cord">
            <a:extLst>
              <a:ext uri="{FF2B5EF4-FFF2-40B4-BE49-F238E27FC236}">
                <a16:creationId xmlns:a16="http://schemas.microsoft.com/office/drawing/2014/main" id="{2392D7C4-1437-4222-B128-A40DFBC69B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487" r="8636"/>
          <a:stretch/>
        </p:blipFill>
        <p:spPr>
          <a:xfrm>
            <a:off x="9446148" y="10"/>
            <a:ext cx="2745852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389724-1B64-457E-B21D-625D52E03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418" y="84814"/>
            <a:ext cx="6831188" cy="1322887"/>
          </a:xfrm>
        </p:spPr>
        <p:txBody>
          <a:bodyPr>
            <a:normAutofit/>
          </a:bodyPr>
          <a:lstStyle/>
          <a:p>
            <a:r>
              <a:rPr lang="en-GB" u="sng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Module Overview: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CFA14-634B-4B25-9B9E-54387B176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60" y="1168384"/>
            <a:ext cx="9234116" cy="4771240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Creativity Innovation and New Technologies add value and enhance many areas of our lives.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The module looks at the contribution of </a:t>
            </a:r>
            <a:r>
              <a:rPr lang="en-GB" sz="2400" b="1" dirty="0"/>
              <a:t>innovation and creativity</a:t>
            </a:r>
            <a:r>
              <a:rPr lang="en-GB" sz="2400" dirty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How it shapes society and the way we live and work.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It takes an integrative approach, demonstrating the relationship between many academic perspectives, the module draws on evidence, theories, concepts and frameworks from a multidisciplinary viewpoint.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The module is designed to help you gain innovation and project skills, to identify and pursue opportunities, to develop ideas and generate value. These skills include creative problem-solving to develop practical innovative solutions.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During the course of the module you will be tasked with creating an idea and developing a solution that could add value to society.</a:t>
            </a:r>
          </a:p>
        </p:txBody>
      </p:sp>
    </p:spTree>
    <p:extLst>
      <p:ext uri="{BB962C8B-B14F-4D97-AF65-F5344CB8AC3E}">
        <p14:creationId xmlns:p14="http://schemas.microsoft.com/office/powerpoint/2010/main" val="2681702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 descr="Light bulb on yellow background with sketched light beams and cord">
            <a:extLst>
              <a:ext uri="{FF2B5EF4-FFF2-40B4-BE49-F238E27FC236}">
                <a16:creationId xmlns:a16="http://schemas.microsoft.com/office/drawing/2014/main" id="{2392D7C4-1437-4222-B128-A40DFBC69B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851" r="90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8" name="Rectangle 67">
            <a:extLst>
              <a:ext uri="{FF2B5EF4-FFF2-40B4-BE49-F238E27FC236}">
                <a16:creationId xmlns:a16="http://schemas.microsoft.com/office/drawing/2014/main" id="{86C7B4A1-154A-4DF0-AC46-F88D75A2E0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6"/>
            <a:ext cx="7197772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389724-1B64-457E-B21D-625D52E03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864" y="499015"/>
            <a:ext cx="6619811" cy="1344975"/>
          </a:xfrm>
        </p:spPr>
        <p:txBody>
          <a:bodyPr>
            <a:normAutofit/>
          </a:bodyPr>
          <a:lstStyle/>
          <a:p>
            <a:r>
              <a:rPr lang="en-GB" sz="4000" b="1" u="sng" dirty="0"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The Module – Simply put:</a:t>
            </a:r>
            <a:endParaRPr lang="en-GB" sz="4000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CFA14-634B-4B25-9B9E-54387B176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2077" y="1668281"/>
            <a:ext cx="6690030" cy="3773010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b="1" dirty="0"/>
              <a:t>The module is about: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/>
              <a:t>Innovation.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/>
              <a:t>New &amp; Emerging Technology.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/>
              <a:t>Personal interest.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/>
              <a:t>A ‘Computing Innovation Project’ of your choice.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dirty="0"/>
              <a:t>Time and Project Management.</a:t>
            </a:r>
          </a:p>
        </p:txBody>
      </p:sp>
    </p:spTree>
    <p:extLst>
      <p:ext uri="{BB962C8B-B14F-4D97-AF65-F5344CB8AC3E}">
        <p14:creationId xmlns:p14="http://schemas.microsoft.com/office/powerpoint/2010/main" val="539074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2C9E61-A514-46A1-9847-3E3ED4C7F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25137"/>
            <a:ext cx="5323715" cy="98685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L&amp;T Strategy: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3FAC58-5CE3-48ED-81CF-244553C1FF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7572" y="1730979"/>
            <a:ext cx="7057279" cy="353508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800" dirty="0"/>
              <a:t>The Module is </a:t>
            </a:r>
            <a:r>
              <a:rPr lang="en-US" sz="2800" b="1" dirty="0"/>
              <a:t>entirely online</a:t>
            </a:r>
            <a:r>
              <a:rPr lang="en-US" sz="2800" dirty="0"/>
              <a:t>.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800" b="1" dirty="0"/>
              <a:t>Supported by </a:t>
            </a:r>
            <a:r>
              <a:rPr lang="en-US" sz="2800" dirty="0"/>
              <a:t>Weekly Support Tutorials via MS Teams. Links to join are on Moodle.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800" b="1" dirty="0"/>
              <a:t>Learners to progress</a:t>
            </a:r>
            <a:r>
              <a:rPr lang="en-US" sz="2800" dirty="0"/>
              <a:t> through each Assignment task sequentially. 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800" b="1" dirty="0"/>
              <a:t>Support resources </a:t>
            </a:r>
            <a:r>
              <a:rPr lang="en-US" sz="2800" dirty="0"/>
              <a:t>will be located on Moodle.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800" b="1" dirty="0"/>
              <a:t>Assessment</a:t>
            </a:r>
            <a:r>
              <a:rPr lang="en-US" sz="2800" dirty="0"/>
              <a:t> = 2 Assignments.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5" descr="Classroom">
            <a:extLst>
              <a:ext uri="{FF2B5EF4-FFF2-40B4-BE49-F238E27FC236}">
                <a16:creationId xmlns:a16="http://schemas.microsoft.com/office/drawing/2014/main" id="{33CD272E-A627-41DE-AC70-D6756CD2022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0520" b="10520"/>
          <a:stretch/>
        </p:blipFill>
        <p:spPr>
          <a:xfrm>
            <a:off x="7642988" y="1747620"/>
            <a:ext cx="4170530" cy="3293053"/>
          </a:xfrm>
          <a:prstGeom prst="rect">
            <a:avLst/>
          </a:prstGeom>
        </p:spPr>
      </p:pic>
      <p:sp>
        <p:nvSpPr>
          <p:cNvPr id="6" name="Flowchart: Summing Junction 5">
            <a:extLst>
              <a:ext uri="{FF2B5EF4-FFF2-40B4-BE49-F238E27FC236}">
                <a16:creationId xmlns:a16="http://schemas.microsoft.com/office/drawing/2014/main" id="{398D6BF7-4E1F-4D19-A5BA-CE6D320A8405}"/>
              </a:ext>
            </a:extLst>
          </p:cNvPr>
          <p:cNvSpPr/>
          <p:nvPr/>
        </p:nvSpPr>
        <p:spPr>
          <a:xfrm>
            <a:off x="7423760" y="1073696"/>
            <a:ext cx="4311040" cy="4436300"/>
          </a:xfrm>
          <a:prstGeom prst="flowChartSummingJunction">
            <a:avLst/>
          </a:prstGeom>
          <a:noFill/>
          <a:ln w="5715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0919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2C9E61-A514-46A1-9847-3E3ED4C7F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25137"/>
            <a:ext cx="7867815" cy="98685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u="sng" dirty="0"/>
              <a:t>Groups &amp; Teams links:</a:t>
            </a:r>
            <a:endParaRPr lang="en-US" sz="4800" b="1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3FAC58-5CE3-48ED-81CF-244553C1FF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1784173"/>
            <a:ext cx="7666133" cy="35350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571500" indent="-514350">
              <a:buFont typeface="+mj-lt"/>
              <a:buAutoNum type="arabicPeriod"/>
            </a:pPr>
            <a:r>
              <a:rPr lang="en-US" sz="3200" b="1" dirty="0"/>
              <a:t>View: </a:t>
            </a:r>
            <a:r>
              <a:rPr lang="en-US" sz="3200" dirty="0"/>
              <a:t>Student Group Spreadsheet located in the Module on Moodle.</a:t>
            </a:r>
          </a:p>
          <a:p>
            <a:pPr marL="571500" indent="-514350">
              <a:buFont typeface="+mj-lt"/>
              <a:buAutoNum type="arabicPeriod"/>
            </a:pPr>
            <a:r>
              <a:rPr lang="en-GB" sz="3200" b="1" i="0" dirty="0">
                <a:effectLst/>
              </a:rPr>
              <a:t>MS Teams tutorials:</a:t>
            </a:r>
          </a:p>
          <a:p>
            <a:pPr marL="742950" lvl="1" indent="-228600">
              <a:buFont typeface="Arial" panose="020B0604020202020204" pitchFamily="34" charset="0"/>
              <a:buChar char="•"/>
            </a:pPr>
            <a:r>
              <a:rPr lang="en-GB" sz="3200" i="0" dirty="0">
                <a:effectLst/>
              </a:rPr>
              <a:t>Group 1 - Tues. 11am: </a:t>
            </a:r>
            <a:br>
              <a:rPr lang="en-GB" sz="3200" i="0" dirty="0">
                <a:effectLst/>
              </a:rPr>
            </a:br>
            <a:r>
              <a:rPr lang="en-GB" sz="3200" b="0" i="0" u="none" strike="noStrike" dirty="0">
                <a:solidFill>
                  <a:srgbClr val="003E5A"/>
                </a:solidFill>
                <a:effectLst/>
                <a:hlinkClick r:id="rId2"/>
              </a:rPr>
              <a:t>Click here to join the meeting</a:t>
            </a:r>
            <a:r>
              <a:rPr lang="en-GB" sz="3200" b="0" i="0" dirty="0">
                <a:effectLst/>
              </a:rPr>
              <a:t>.</a:t>
            </a:r>
          </a:p>
          <a:p>
            <a:pPr marL="742950" lvl="1" indent="-228600">
              <a:buFont typeface="Arial" panose="020B0604020202020204" pitchFamily="34" charset="0"/>
              <a:buChar char="•"/>
            </a:pPr>
            <a:r>
              <a:rPr lang="en-GB" sz="3200" i="0" dirty="0">
                <a:effectLst/>
              </a:rPr>
              <a:t>Group 2 - Tues. 2pm: </a:t>
            </a:r>
            <a:br>
              <a:rPr lang="en-GB" sz="3200" i="0" dirty="0">
                <a:effectLst/>
              </a:rPr>
            </a:br>
            <a:r>
              <a:rPr lang="en-GB" sz="3200" b="0" i="0" u="none" strike="noStrike" dirty="0">
                <a:solidFill>
                  <a:srgbClr val="003E5A"/>
                </a:solidFill>
                <a:effectLst/>
                <a:hlinkClick r:id="rId3" tooltip="Original URL: https://teams.microsoft.com/l/meetup-join/19%3ameeting_Nzk3NmI4ZTktZjQ4Mi00ODc0LWI2YTgtYzI1NWIxMWQ5MGRj%40thread.v2/0?context=%7b%22Tid%22%3a%224e0f11f9-046e-4505-9cb8-db2152311e21%22%2c%22Oid%22%3a%229776f9fb-c817-43d7-b261-c6ce84d46e42%22%7d. Click or tap if you trust this link."/>
              </a:rPr>
              <a:t>Click here to join the meeting</a:t>
            </a:r>
            <a:r>
              <a:rPr lang="en-GB" sz="3200" u="none" strike="noStrike" dirty="0"/>
              <a:t>.</a:t>
            </a:r>
            <a:endParaRPr lang="en-GB" sz="3200" b="0" i="0" dirty="0">
              <a:effectLst/>
            </a:endParaRPr>
          </a:p>
          <a:p>
            <a:pPr marL="285750" indent="-228600">
              <a:buFont typeface="Arial" panose="020B0604020202020204" pitchFamily="34" charset="0"/>
              <a:buChar char="•"/>
            </a:pPr>
            <a:endParaRPr lang="en-US" sz="3200" dirty="0"/>
          </a:p>
        </p:txBody>
      </p:sp>
      <p:pic>
        <p:nvPicPr>
          <p:cNvPr id="9" name="Graphic 8" descr="Online meeting outline">
            <a:extLst>
              <a:ext uri="{FF2B5EF4-FFF2-40B4-BE49-F238E27FC236}">
                <a16:creationId xmlns:a16="http://schemas.microsoft.com/office/drawing/2014/main" id="{D73FE6E2-B0FE-49EB-8087-2B81445E28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610474" y="3551714"/>
            <a:ext cx="1721474" cy="1721474"/>
          </a:xfrm>
          <a:prstGeom prst="rect">
            <a:avLst/>
          </a:prstGeom>
        </p:spPr>
      </p:pic>
      <p:pic>
        <p:nvPicPr>
          <p:cNvPr id="11" name="Graphic 10" descr="Table outline">
            <a:extLst>
              <a:ext uri="{FF2B5EF4-FFF2-40B4-BE49-F238E27FC236}">
                <a16:creationId xmlns:a16="http://schemas.microsoft.com/office/drawing/2014/main" id="{C4AC563E-709B-450F-9E7C-4E01C79D3F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549747" y="1511988"/>
            <a:ext cx="1721474" cy="172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3948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85E6DA-F3F4-4E14-8003-C81A28433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Assessment = 2 Assignments</a:t>
            </a:r>
          </a:p>
        </p:txBody>
      </p:sp>
      <p:sp>
        <p:nvSpPr>
          <p:cNvPr id="25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B94466-CF8B-47F1-B625-3DF79AED13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84406" y="1854545"/>
            <a:ext cx="11617662" cy="4638330"/>
          </a:xfrm>
        </p:spPr>
        <p:txBody>
          <a:bodyPr vert="horz" lIns="91440" tIns="45720" rIns="91440" bIns="45720" rtlCol="0">
            <a:noAutofit/>
          </a:bodyPr>
          <a:lstStyle/>
          <a:p>
            <a:pPr marL="857250" indent="-514350">
              <a:buFont typeface="+mj-lt"/>
              <a:buAutoNum type="arabicPeriod"/>
            </a:pPr>
            <a:r>
              <a:rPr lang="en-US" sz="2800" b="1" dirty="0"/>
              <a:t>Assignment 1 </a:t>
            </a:r>
            <a:r>
              <a:rPr lang="en-US" sz="2400" b="1" dirty="0"/>
              <a:t>= Produce an e-portfolio to show your project idea and planning.</a:t>
            </a:r>
          </a:p>
          <a:p>
            <a:pPr marL="857250" lvl="1" indent="-228600">
              <a:buFont typeface="Arial" panose="020B0604020202020204" pitchFamily="34" charset="0"/>
              <a:buChar char="•"/>
            </a:pPr>
            <a:r>
              <a:rPr lang="en-US" sz="2400" dirty="0"/>
              <a:t>Assignment 1 includes 4 tasks:</a:t>
            </a:r>
          </a:p>
          <a:p>
            <a:pPr marL="1428750" lvl="1" indent="-457200">
              <a:buFont typeface="+mj-lt"/>
              <a:buAutoNum type="arabicPeriod"/>
            </a:pPr>
            <a:r>
              <a:rPr lang="en-US" sz="2400" b="1" dirty="0">
                <a:effectLst/>
              </a:rPr>
              <a:t>Innovation &amp; ideation Mind Map </a:t>
            </a:r>
            <a:r>
              <a:rPr lang="en-US" sz="2400" b="1" dirty="0"/>
              <a:t>(</a:t>
            </a:r>
            <a:r>
              <a:rPr lang="en-US" sz="2400" b="1" dirty="0">
                <a:effectLst/>
              </a:rPr>
              <a:t>250 words) - </a:t>
            </a:r>
            <a:r>
              <a:rPr lang="en-US" sz="2400" dirty="0">
                <a:effectLst/>
              </a:rPr>
              <a:t>on th</a:t>
            </a:r>
            <a:r>
              <a:rPr lang="en-US" sz="2400" dirty="0"/>
              <a:t>e content of </a:t>
            </a:r>
            <a:r>
              <a:rPr lang="en-US" sz="2400" dirty="0">
                <a:effectLst/>
              </a:rPr>
              <a:t>Topic 1 of Unit 1 on Moodle.</a:t>
            </a:r>
            <a:endParaRPr lang="en-US" sz="2000" dirty="0">
              <a:effectLst/>
            </a:endParaRPr>
          </a:p>
          <a:p>
            <a:pPr marL="1428750" lvl="1" indent="-457200">
              <a:buFont typeface="+mj-lt"/>
              <a:buAutoNum type="arabicPeriod"/>
            </a:pPr>
            <a:r>
              <a:rPr lang="en-US" sz="2400" b="1" dirty="0"/>
              <a:t>Project </a:t>
            </a:r>
            <a:r>
              <a:rPr lang="en-US" sz="2400" b="1" dirty="0">
                <a:effectLst/>
              </a:rPr>
              <a:t>Ideation (250 words) - </a:t>
            </a:r>
            <a:r>
              <a:rPr lang="en-US" sz="2400" dirty="0">
                <a:effectLst/>
              </a:rPr>
              <a:t>where you select and describe your idea.</a:t>
            </a:r>
          </a:p>
          <a:p>
            <a:pPr marL="1428750" lvl="1" indent="-457200">
              <a:buFont typeface="+mj-lt"/>
              <a:buAutoNum type="arabicPeriod"/>
            </a:pPr>
            <a:r>
              <a:rPr lang="en-US" sz="2400" b="1" dirty="0">
                <a:effectLst/>
              </a:rPr>
              <a:t>3a.: Project Poster </a:t>
            </a:r>
            <a:r>
              <a:rPr lang="en-US" sz="2400" dirty="0">
                <a:effectLst/>
              </a:rPr>
              <a:t>– where you illustrate your idea and Project scope.</a:t>
            </a:r>
          </a:p>
          <a:p>
            <a:pPr marL="1428750" lvl="1" indent="-457200">
              <a:buFont typeface="+mj-lt"/>
              <a:buAutoNum type="arabicPeriod"/>
            </a:pPr>
            <a:r>
              <a:rPr lang="en-US" sz="2400" b="1" dirty="0">
                <a:effectLst/>
              </a:rPr>
              <a:t>3b.: Project Planning Chart </a:t>
            </a:r>
            <a:r>
              <a:rPr lang="en-US" sz="2400" dirty="0">
                <a:effectLst/>
              </a:rPr>
              <a:t>– where you plan &amp; illustrate your project stages.</a:t>
            </a:r>
            <a:endParaRPr lang="en-US" sz="2400" dirty="0"/>
          </a:p>
          <a:p>
            <a:pPr marL="857250" lvl="1" indent="-228600">
              <a:buFont typeface="Arial" panose="020B0604020202020204" pitchFamily="34" charset="0"/>
              <a:buChar char="•"/>
            </a:pPr>
            <a:r>
              <a:rPr lang="en-US" sz="2400" dirty="0"/>
              <a:t>Upload each of your task answers to your Online project portfolio.</a:t>
            </a:r>
          </a:p>
          <a:p>
            <a:pPr marL="857250" lvl="1" indent="-228600">
              <a:buFont typeface="Arial" panose="020B0604020202020204" pitchFamily="34" charset="0"/>
              <a:buChar char="•"/>
            </a:pPr>
            <a:r>
              <a:rPr lang="en-US" sz="2400" dirty="0"/>
              <a:t>You will be guided to complete each Assignment task as we proceed each week. </a:t>
            </a:r>
          </a:p>
          <a:p>
            <a:pPr marL="857250" indent="-514350">
              <a:buFont typeface="+mj-lt"/>
              <a:buAutoNum type="arabicPeriod"/>
            </a:pPr>
            <a:r>
              <a:rPr lang="en-US" sz="2800" b="1" dirty="0"/>
              <a:t>Assignment 2 </a:t>
            </a:r>
            <a:r>
              <a:rPr lang="en-US" sz="2400" b="1" dirty="0"/>
              <a:t>= a Video presentation </a:t>
            </a:r>
            <a:r>
              <a:rPr lang="en-US" sz="2400" dirty="0"/>
              <a:t>to showcase your Project design and practical work.</a:t>
            </a:r>
          </a:p>
        </p:txBody>
      </p:sp>
    </p:spTree>
    <p:extLst>
      <p:ext uri="{BB962C8B-B14F-4D97-AF65-F5344CB8AC3E}">
        <p14:creationId xmlns:p14="http://schemas.microsoft.com/office/powerpoint/2010/main" val="3717563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6" descr="Document outline">
            <a:extLst>
              <a:ext uri="{FF2B5EF4-FFF2-40B4-BE49-F238E27FC236}">
                <a16:creationId xmlns:a16="http://schemas.microsoft.com/office/drawing/2014/main" id="{D6018F58-98F9-4A2C-9088-4B52A718B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442033" y="0"/>
            <a:ext cx="6615846" cy="661584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B75CD77-B0CD-41F0-B6F4-812C9DAC1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483" y="725713"/>
            <a:ext cx="6891189" cy="2703287"/>
          </a:xfrm>
          <a:custGeom>
            <a:avLst/>
            <a:gdLst>
              <a:gd name="connsiteX0" fmla="*/ 0 w 6891189"/>
              <a:gd name="connsiteY0" fmla="*/ 0 h 2703287"/>
              <a:gd name="connsiteX1" fmla="*/ 6891189 w 6891189"/>
              <a:gd name="connsiteY1" fmla="*/ 0 h 2703287"/>
              <a:gd name="connsiteX2" fmla="*/ 6891189 w 6891189"/>
              <a:gd name="connsiteY2" fmla="*/ 2703287 h 2703287"/>
              <a:gd name="connsiteX3" fmla="*/ 0 w 6891189"/>
              <a:gd name="connsiteY3" fmla="*/ 2703287 h 2703287"/>
              <a:gd name="connsiteX4" fmla="*/ 0 w 6891189"/>
              <a:gd name="connsiteY4" fmla="*/ 0 h 2703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91189" h="2703287" fill="none" extrusionOk="0">
                <a:moveTo>
                  <a:pt x="0" y="0"/>
                </a:moveTo>
                <a:cubicBezTo>
                  <a:pt x="1932099" y="-49533"/>
                  <a:pt x="3757286" y="-14809"/>
                  <a:pt x="6891189" y="0"/>
                </a:cubicBezTo>
                <a:cubicBezTo>
                  <a:pt x="6978828" y="351427"/>
                  <a:pt x="6818510" y="1427090"/>
                  <a:pt x="6891189" y="2703287"/>
                </a:cubicBezTo>
                <a:cubicBezTo>
                  <a:pt x="5484446" y="2655056"/>
                  <a:pt x="884535" y="2787742"/>
                  <a:pt x="0" y="2703287"/>
                </a:cubicBezTo>
                <a:cubicBezTo>
                  <a:pt x="-38581" y="1996069"/>
                  <a:pt x="63341" y="1173368"/>
                  <a:pt x="0" y="0"/>
                </a:cubicBezTo>
                <a:close/>
              </a:path>
              <a:path w="6891189" h="2703287" stroke="0" extrusionOk="0">
                <a:moveTo>
                  <a:pt x="0" y="0"/>
                </a:moveTo>
                <a:cubicBezTo>
                  <a:pt x="1907178" y="118645"/>
                  <a:pt x="4843324" y="116012"/>
                  <a:pt x="6891189" y="0"/>
                </a:cubicBezTo>
                <a:cubicBezTo>
                  <a:pt x="6758307" y="619073"/>
                  <a:pt x="6976140" y="1520418"/>
                  <a:pt x="6891189" y="2703287"/>
                </a:cubicBezTo>
                <a:cubicBezTo>
                  <a:pt x="3786873" y="2837887"/>
                  <a:pt x="1707868" y="2546091"/>
                  <a:pt x="0" y="2703287"/>
                </a:cubicBezTo>
                <a:cubicBezTo>
                  <a:pt x="-20187" y="1656024"/>
                  <a:pt x="-152480" y="1067961"/>
                  <a:pt x="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 sd="1219033472">
                  <ask:type>
                    <ask:lineSketchCurved/>
                  </ask:type>
                </ask:lineSketchStyleProps>
              </a:ext>
            </a:extLst>
          </a:ln>
        </p:spPr>
        <p:txBody>
          <a:bodyPr anchor="t">
            <a:normAutofit fontScale="90000"/>
          </a:bodyPr>
          <a:lstStyle/>
          <a:p>
            <a:r>
              <a:rPr lang="en-GB" sz="4800" b="1" u="sng" dirty="0">
                <a:solidFill>
                  <a:schemeClr val="bg1"/>
                </a:solidFill>
              </a:rPr>
              <a:t>Assignment Location &amp; review:</a:t>
            </a:r>
            <a:br>
              <a:rPr lang="en-GB" sz="4800" b="1" u="sng" dirty="0">
                <a:solidFill>
                  <a:schemeClr val="bg1"/>
                </a:solidFill>
              </a:rPr>
            </a:br>
            <a:r>
              <a:rPr lang="en-GB" sz="4000" b="1" dirty="0">
                <a:solidFill>
                  <a:schemeClr val="bg1"/>
                </a:solidFill>
                <a:latin typeface="+mn-lt"/>
              </a:rPr>
              <a:t>1. </a:t>
            </a:r>
            <a:r>
              <a:rPr lang="en-GB" sz="4000" dirty="0">
                <a:solidFill>
                  <a:schemeClr val="bg1"/>
                </a:solidFill>
                <a:latin typeface="+mn-lt"/>
              </a:rPr>
              <a:t>Show location on Moodle.</a:t>
            </a:r>
            <a:br>
              <a:rPr lang="en-GB" sz="4000" dirty="0">
                <a:solidFill>
                  <a:schemeClr val="bg1"/>
                </a:solidFill>
                <a:latin typeface="+mn-lt"/>
              </a:rPr>
            </a:br>
            <a:r>
              <a:rPr lang="en-GB" sz="4000" b="1" dirty="0">
                <a:solidFill>
                  <a:schemeClr val="bg1"/>
                </a:solidFill>
                <a:latin typeface="+mn-lt"/>
              </a:rPr>
              <a:t>2. </a:t>
            </a:r>
            <a:r>
              <a:rPr lang="en-GB" sz="4000" dirty="0">
                <a:solidFill>
                  <a:schemeClr val="bg1"/>
                </a:solidFill>
                <a:latin typeface="+mn-lt"/>
              </a:rPr>
              <a:t>Show Turnitin links. </a:t>
            </a:r>
            <a:br>
              <a:rPr lang="en-GB" sz="4000" dirty="0">
                <a:solidFill>
                  <a:schemeClr val="bg1"/>
                </a:solidFill>
                <a:latin typeface="+mn-lt"/>
              </a:rPr>
            </a:br>
            <a:r>
              <a:rPr lang="en-GB" sz="4000" b="1" dirty="0">
                <a:solidFill>
                  <a:schemeClr val="bg1"/>
                </a:solidFill>
                <a:latin typeface="+mn-lt"/>
              </a:rPr>
              <a:t>3. </a:t>
            </a:r>
            <a:r>
              <a:rPr lang="en-GB" sz="4000" dirty="0">
                <a:solidFill>
                  <a:schemeClr val="bg1"/>
                </a:solidFill>
                <a:latin typeface="+mn-lt"/>
              </a:rPr>
              <a:t>Review each Assignment.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E941922-CE91-4DF6-BA44-87B3C48083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1226477"/>
              </p:ext>
            </p:extLst>
          </p:nvPr>
        </p:nvGraphicFramePr>
        <p:xfrm>
          <a:off x="5815656" y="1930351"/>
          <a:ext cx="5130219" cy="42091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369277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A5BAF8-6357-4AD1-A22B-A7910C58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569" y="425584"/>
            <a:ext cx="10745002" cy="1454051"/>
          </a:xfrm>
        </p:spPr>
        <p:txBody>
          <a:bodyPr>
            <a:normAutofit fontScale="90000"/>
          </a:bodyPr>
          <a:lstStyle/>
          <a:p>
            <a:r>
              <a:rPr lang="en-GB" sz="5400" u="sng" dirty="0">
                <a:solidFill>
                  <a:schemeClr val="tx2"/>
                </a:solidFill>
              </a:rPr>
              <a:t>Assignment 1: </a:t>
            </a:r>
            <a:r>
              <a:rPr lang="en-GB" sz="5400" b="1" u="sng" dirty="0">
                <a:solidFill>
                  <a:schemeClr val="tx2"/>
                </a:solidFill>
              </a:rPr>
              <a:t>Project Ideation &amp;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3F27-B90A-4788-8BF3-38D2A26A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569" y="1897631"/>
            <a:ext cx="8858144" cy="3353476"/>
          </a:xfrm>
        </p:spPr>
        <p:txBody>
          <a:bodyPr anchor="t">
            <a:normAutofit/>
          </a:bodyPr>
          <a:lstStyle/>
          <a:p>
            <a:pPr lvl="0"/>
            <a:r>
              <a:rPr lang="en-GB" dirty="0">
                <a:solidFill>
                  <a:schemeClr val="tx2"/>
                </a:solidFill>
              </a:rPr>
              <a:t>Assignment 1 = Online e-Portfolio.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>
                <a:solidFill>
                  <a:schemeClr val="tx2"/>
                </a:solidFill>
              </a:rPr>
              <a:t>Task 1: </a:t>
            </a:r>
            <a:r>
              <a:rPr lang="en-US" sz="2800" dirty="0">
                <a:effectLst/>
              </a:rPr>
              <a:t>Innovation &amp; ideation Mind Map </a:t>
            </a:r>
            <a:r>
              <a:rPr lang="en-US" sz="2800" dirty="0"/>
              <a:t>(</a:t>
            </a:r>
            <a:r>
              <a:rPr lang="en-US" sz="2800" dirty="0">
                <a:effectLst/>
              </a:rPr>
              <a:t>250 words).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>
                <a:solidFill>
                  <a:schemeClr val="tx2"/>
                </a:solidFill>
              </a:rPr>
              <a:t>Task 2: </a:t>
            </a:r>
            <a:r>
              <a:rPr lang="en-US" sz="2800" dirty="0"/>
              <a:t>Project </a:t>
            </a:r>
            <a:r>
              <a:rPr lang="en-US" sz="2800" dirty="0">
                <a:effectLst/>
              </a:rPr>
              <a:t>Ideation (250 words).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chemeClr val="tx2"/>
                </a:solidFill>
              </a:rPr>
              <a:t>Task 3: </a:t>
            </a:r>
            <a:r>
              <a:rPr lang="en-US" sz="2800" dirty="0">
                <a:effectLst/>
              </a:rPr>
              <a:t>3a.: Project Poster.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chemeClr val="tx2"/>
                </a:solidFill>
              </a:rPr>
              <a:t>Task 4: </a:t>
            </a:r>
            <a:r>
              <a:rPr lang="en-US" sz="2800" dirty="0">
                <a:effectLst/>
              </a:rPr>
              <a:t>3b.: Project Planning Chart.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en-GB" sz="3600" b="1" dirty="0">
                <a:solidFill>
                  <a:schemeClr val="tx2"/>
                </a:solidFill>
              </a:rPr>
              <a:t>Submission date:</a:t>
            </a:r>
            <a:r>
              <a:rPr lang="en-GB" sz="3600" dirty="0">
                <a:solidFill>
                  <a:schemeClr val="tx2"/>
                </a:solidFill>
              </a:rPr>
              <a:t> Thursday 14</a:t>
            </a:r>
            <a:r>
              <a:rPr lang="en-GB" sz="3600" baseline="30000" dirty="0">
                <a:solidFill>
                  <a:schemeClr val="tx2"/>
                </a:solidFill>
              </a:rPr>
              <a:t>th</a:t>
            </a:r>
            <a:r>
              <a:rPr lang="en-GB" sz="3600" dirty="0">
                <a:solidFill>
                  <a:schemeClr val="tx2"/>
                </a:solidFill>
              </a:rPr>
              <a:t> June.</a:t>
            </a:r>
          </a:p>
          <a:p>
            <a:pPr marL="514350" lvl="0" indent="-514350">
              <a:buFont typeface="+mj-lt"/>
              <a:buAutoNum type="arabicPeriod"/>
            </a:pPr>
            <a:endParaRPr lang="en-US" dirty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Check List">
            <a:extLst>
              <a:ext uri="{FF2B5EF4-FFF2-40B4-BE49-F238E27FC236}">
                <a16:creationId xmlns:a16="http://schemas.microsoft.com/office/drawing/2014/main" id="{CE05AA9F-5924-4EF7-B65E-52BB2ABA9D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43257" y="1761598"/>
            <a:ext cx="3616578" cy="414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7631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A5BAF8-6357-4AD1-A22B-A7910C58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832" y="527904"/>
            <a:ext cx="10164431" cy="1454051"/>
          </a:xfrm>
        </p:spPr>
        <p:txBody>
          <a:bodyPr>
            <a:normAutofit fontScale="90000"/>
          </a:bodyPr>
          <a:lstStyle/>
          <a:p>
            <a:r>
              <a:rPr lang="en-GB" sz="5400" b="1" u="sng" dirty="0">
                <a:solidFill>
                  <a:schemeClr val="tx2"/>
                </a:solidFill>
              </a:rPr>
              <a:t>Assignment 2 = Design &amp; Practical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3F27-B90A-4788-8BF3-38D2A26A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789" y="2130292"/>
            <a:ext cx="7894067" cy="3353476"/>
          </a:xfrm>
        </p:spPr>
        <p:txBody>
          <a:bodyPr anchor="t">
            <a:normAutofit/>
          </a:bodyPr>
          <a:lstStyle/>
          <a:p>
            <a:pPr lvl="0"/>
            <a:r>
              <a:rPr lang="en-GB" dirty="0"/>
              <a:t>Assignment 2 = 4–5min. Video presentation.</a:t>
            </a:r>
          </a:p>
          <a:p>
            <a:pPr lvl="0"/>
            <a:r>
              <a:rPr lang="en-GB" dirty="0"/>
              <a:t>Video presentation to showcase your Project’s Design &amp; Practical work.</a:t>
            </a:r>
          </a:p>
          <a:p>
            <a:r>
              <a:rPr lang="en-GB" sz="3600" b="1" dirty="0"/>
              <a:t>Submission date: </a:t>
            </a:r>
            <a:r>
              <a:rPr lang="en-GB" sz="3600" dirty="0"/>
              <a:t>Thursday 15th July.</a:t>
            </a:r>
          </a:p>
          <a:p>
            <a:pPr marL="514350" lvl="0" indent="-514350">
              <a:buFont typeface="+mj-lt"/>
              <a:buAutoNum type="arabicPeriod"/>
            </a:pPr>
            <a:endParaRPr lang="en-US" dirty="0"/>
          </a:p>
          <a:p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Check List">
            <a:extLst>
              <a:ext uri="{FF2B5EF4-FFF2-40B4-BE49-F238E27FC236}">
                <a16:creationId xmlns:a16="http://schemas.microsoft.com/office/drawing/2014/main" id="{CE05AA9F-5924-4EF7-B65E-52BB2ABA9D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67207" y="1592193"/>
            <a:ext cx="4111202" cy="414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180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89346-237A-4A3C-AB8B-BE48134D7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23" y="95233"/>
            <a:ext cx="9199848" cy="1558469"/>
          </a:xfrm>
        </p:spPr>
        <p:txBody>
          <a:bodyPr>
            <a:normAutofit/>
          </a:bodyPr>
          <a:lstStyle/>
          <a:p>
            <a:r>
              <a:rPr lang="en-GB" b="1" u="sng" dirty="0"/>
              <a:t>Pin: Indicative structure of the module:</a:t>
            </a:r>
            <a:br>
              <a:rPr lang="en-GB" sz="4400" b="0" i="0" dirty="0">
                <a:solidFill>
                  <a:srgbClr val="808080"/>
                </a:solidFill>
                <a:effectLst/>
                <a:latin typeface="-apple-system"/>
              </a:rPr>
            </a:br>
            <a:endParaRPr lang="en-GB" b="1" dirty="0">
              <a:solidFill>
                <a:srgbClr val="FFFFFF"/>
              </a:solidFill>
            </a:endParaRPr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1939ABAA-08B4-4B67-9C24-6CEC6A9874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6405388"/>
              </p:ext>
            </p:extLst>
          </p:nvPr>
        </p:nvGraphicFramePr>
        <p:xfrm>
          <a:off x="485060" y="990582"/>
          <a:ext cx="7309263" cy="55856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Graphic 7" descr="Light Bulb and Gear">
            <a:extLst>
              <a:ext uri="{FF2B5EF4-FFF2-40B4-BE49-F238E27FC236}">
                <a16:creationId xmlns:a16="http://schemas.microsoft.com/office/drawing/2014/main" id="{1731ACEB-0DB2-481E-89EF-FB629F4BFC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888656" y="1412689"/>
            <a:ext cx="4032621" cy="4032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929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89" y="131271"/>
            <a:ext cx="8241086" cy="10655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Online content: Unit 1 Topic 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6" descr="Hierarchy">
            <a:extLst>
              <a:ext uri="{FF2B5EF4-FFF2-40B4-BE49-F238E27FC236}">
                <a16:creationId xmlns:a16="http://schemas.microsoft.com/office/drawing/2014/main" id="{0A35B71F-34FC-4044-B56D-B2E87620680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0520" b="10520"/>
          <a:stretch/>
        </p:blipFill>
        <p:spPr>
          <a:xfrm>
            <a:off x="7467111" y="1756228"/>
            <a:ext cx="3429007" cy="2707546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788" y="1232427"/>
            <a:ext cx="8117421" cy="476068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514350" indent="-228600">
              <a:buFont typeface="Arial" panose="020B0604020202020204" pitchFamily="34" charset="0"/>
              <a:buChar char="•"/>
            </a:pPr>
            <a:r>
              <a:rPr lang="en-US" sz="2400" dirty="0"/>
              <a:t>This week we will proceed through the module’s generic </a:t>
            </a:r>
            <a:r>
              <a:rPr lang="en-US" sz="2400" b="1" dirty="0"/>
              <a:t>Online learning content</a:t>
            </a:r>
            <a:r>
              <a:rPr lang="en-US" sz="2400" dirty="0"/>
              <a:t> in </a:t>
            </a:r>
            <a:r>
              <a:rPr lang="en-US" sz="2400" b="1" dirty="0"/>
              <a:t>Topic 1 - How Innovation Changes the World, </a:t>
            </a:r>
            <a:r>
              <a:rPr lang="en-US" sz="2400" dirty="0"/>
              <a:t>located in the  </a:t>
            </a:r>
            <a:r>
              <a:rPr lang="en-US" sz="2400" b="1" dirty="0"/>
              <a:t>Unit 1 - Ideas &amp; Values tile on Moodle</a:t>
            </a:r>
            <a:r>
              <a:rPr lang="en-US" sz="2400" dirty="0"/>
              <a:t>. </a:t>
            </a:r>
          </a:p>
          <a:p>
            <a:pPr marL="514350" indent="-228600">
              <a:buFont typeface="Arial" panose="020B0604020202020204" pitchFamily="34" charset="0"/>
              <a:buChar char="•"/>
            </a:pPr>
            <a:r>
              <a:rPr lang="en-US" sz="2400" b="1" dirty="0"/>
              <a:t>Topic 1 consists of 3 Session Activities </a:t>
            </a:r>
            <a:r>
              <a:rPr lang="en-US" sz="2400" dirty="0"/>
              <a:t>(Approx. 45min each):</a:t>
            </a:r>
          </a:p>
          <a:p>
            <a:pPr marL="971550" lvl="1" indent="-228600">
              <a:buFont typeface="Arial" panose="020B0604020202020204" pitchFamily="34" charset="0"/>
              <a:buChar char="•"/>
            </a:pPr>
            <a:r>
              <a:rPr lang="en-US" sz="2400" dirty="0"/>
              <a:t>Session 1: </a:t>
            </a:r>
            <a:r>
              <a:rPr lang="en-US" sz="2400" b="1" dirty="0"/>
              <a:t>Innovation &amp; Society</a:t>
            </a:r>
            <a:r>
              <a:rPr lang="en-US" sz="2400" dirty="0"/>
              <a:t>.</a:t>
            </a:r>
          </a:p>
          <a:p>
            <a:pPr marL="971550" lvl="1" indent="-228600">
              <a:buFont typeface="Arial" panose="020B0604020202020204" pitchFamily="34" charset="0"/>
              <a:buChar char="•"/>
            </a:pPr>
            <a:r>
              <a:rPr lang="en-US" sz="2400" dirty="0"/>
              <a:t>Session 2: </a:t>
            </a:r>
            <a:r>
              <a:rPr lang="en-US" sz="2400" b="1" dirty="0"/>
              <a:t>Creating the Future</a:t>
            </a:r>
            <a:r>
              <a:rPr lang="en-US" sz="2400" dirty="0"/>
              <a:t>.</a:t>
            </a:r>
          </a:p>
          <a:p>
            <a:pPr marL="971550" lvl="1" indent="-228600">
              <a:buFont typeface="Arial" panose="020B0604020202020204" pitchFamily="34" charset="0"/>
              <a:buChar char="•"/>
            </a:pPr>
            <a:r>
              <a:rPr lang="en-US" sz="2400" dirty="0"/>
              <a:t>Session 3: </a:t>
            </a:r>
            <a:r>
              <a:rPr lang="en-US" sz="2400" b="1" dirty="0"/>
              <a:t>Creativity &amp; Society</a:t>
            </a:r>
            <a:r>
              <a:rPr lang="en-US" sz="2400" dirty="0"/>
              <a:t>.</a:t>
            </a:r>
          </a:p>
          <a:p>
            <a:pPr marL="514350" indent="-228600">
              <a:buFont typeface="Arial" panose="020B0604020202020204" pitchFamily="34" charset="0"/>
              <a:buChar char="•"/>
            </a:pPr>
            <a:r>
              <a:rPr lang="en-US" sz="2400" dirty="0"/>
              <a:t>Each Session includes 1/2 Activities where you will be asked to post the answer in either the module forum, private blog or Padlet Wall.</a:t>
            </a:r>
          </a:p>
          <a:p>
            <a:pPr marL="430213" lvl="1" indent="-228600">
              <a:buFont typeface="Arial" panose="020B0604020202020204" pitchFamily="34" charset="0"/>
              <a:buChar char="•"/>
            </a:pPr>
            <a:r>
              <a:rPr lang="en-US" sz="2400" b="1" dirty="0">
                <a:highlight>
                  <a:srgbClr val="FF0000"/>
                </a:highlight>
              </a:rPr>
              <a:t>There are 10 marks available for going through Topic 1’s Online content and completing the activities.</a:t>
            </a:r>
          </a:p>
        </p:txBody>
      </p:sp>
    </p:spTree>
    <p:extLst>
      <p:ext uri="{BB962C8B-B14F-4D97-AF65-F5344CB8AC3E}">
        <p14:creationId xmlns:p14="http://schemas.microsoft.com/office/powerpoint/2010/main" val="33291443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, website&#10;&#10;Description automatically generated">
            <a:hlinkClick r:id="rId2"/>
            <a:extLst>
              <a:ext uri="{FF2B5EF4-FFF2-40B4-BE49-F238E27FC236}">
                <a16:creationId xmlns:a16="http://schemas.microsoft.com/office/drawing/2014/main" id="{6C006AE8-B0F9-4115-928A-BECCB5CE31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77021" y="643467"/>
            <a:ext cx="10037957" cy="5571066"/>
          </a:xfrm>
          <a:prstGeom prst="rect">
            <a:avLst/>
          </a:prstGeom>
        </p:spPr>
      </p:pic>
      <p:pic>
        <p:nvPicPr>
          <p:cNvPr id="7" name="Picture 6" descr="Shape, arrow&#10;&#10;Description automatically generated">
            <a:extLst>
              <a:ext uri="{FF2B5EF4-FFF2-40B4-BE49-F238E27FC236}">
                <a16:creationId xmlns:a16="http://schemas.microsoft.com/office/drawing/2014/main" id="{EAAA9EAB-325D-4856-AE88-AD90DC952B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19756501">
            <a:off x="6646149" y="3057670"/>
            <a:ext cx="2870200" cy="28702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EEF2EC5-7B06-4D14-A3EC-D38919C6F727}"/>
              </a:ext>
            </a:extLst>
          </p:cNvPr>
          <p:cNvSpPr txBox="1"/>
          <p:nvPr/>
        </p:nvSpPr>
        <p:spPr>
          <a:xfrm>
            <a:off x="0" y="0"/>
            <a:ext cx="2817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/>
              <a:t>Moodle view:</a:t>
            </a:r>
          </a:p>
        </p:txBody>
      </p:sp>
    </p:spTree>
    <p:extLst>
      <p:ext uri="{BB962C8B-B14F-4D97-AF65-F5344CB8AC3E}">
        <p14:creationId xmlns:p14="http://schemas.microsoft.com/office/powerpoint/2010/main" val="36244114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6455C5AB-7D94-4270-8983-BF4C646862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1550" b="22217"/>
          <a:stretch/>
        </p:blipFill>
        <p:spPr>
          <a:xfrm>
            <a:off x="-8" y="-4"/>
            <a:ext cx="12192000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1DCB74-CD2E-4C5D-B09C-2C753632D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8368" y="4522156"/>
            <a:ext cx="4937937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100" b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Week 1 Tip:</a:t>
            </a:r>
            <a:r>
              <a:rPr lang="en-US" sz="41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Favourite Snacks &amp; Beverage.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3C5A6FD-F7BF-45F9-8620-C5CF3CD6DB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12193" r="-1" b="-1"/>
          <a:stretch/>
        </p:blipFill>
        <p:spPr>
          <a:xfrm>
            <a:off x="1246573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70E1BC7A-49F0-4CA9-8F61-848BEBC547E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r="21993" b="-1"/>
          <a:stretch/>
        </p:blipFill>
        <p:spPr>
          <a:xfrm>
            <a:off x="20" y="2288331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2" name="Oval 31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A947DD-905F-401D-860E-986FEEAC79C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rcRect l="12929" r="12073" b="3"/>
          <a:stretch/>
        </p:blipFill>
        <p:spPr>
          <a:xfrm>
            <a:off x="5525559" y="725908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A cup of coffee on a table&#10;&#10;Description automatically generated">
            <a:extLst>
              <a:ext uri="{FF2B5EF4-FFF2-40B4-BE49-F238E27FC236}">
                <a16:creationId xmlns:a16="http://schemas.microsoft.com/office/drawing/2014/main" id="{5152826B-5794-4D70-842A-5A115E95FB1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rcRect l="21183" r="6027" b="-1"/>
          <a:stretch/>
        </p:blipFill>
        <p:spPr>
          <a:xfrm>
            <a:off x="8918761" y="-4331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3D82432-0F75-4B68-8721-BBFC64DAF93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rcRect l="9001" r="12326" b="-3"/>
          <a:stretch/>
        </p:blipFill>
        <p:spPr>
          <a:xfrm>
            <a:off x="9363238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10F0019-0B59-4D4F-A163-9535918816F7}"/>
              </a:ext>
            </a:extLst>
          </p:cNvPr>
          <p:cNvSpPr txBox="1"/>
          <p:nvPr/>
        </p:nvSpPr>
        <p:spPr>
          <a:xfrm>
            <a:off x="7565216" y="6870700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11" tooltip="https://en.wikipedia.org/wiki/Tenom_coffe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1EAE16-CA78-4AB1-A8AD-4D38A99F4BB9}"/>
              </a:ext>
            </a:extLst>
          </p:cNvPr>
          <p:cNvSpPr txBox="1"/>
          <p:nvPr/>
        </p:nvSpPr>
        <p:spPr>
          <a:xfrm>
            <a:off x="9884958" y="6870700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7" tooltip="https://en.wikipedia.org/wiki/Yin_and_yan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BDF978-29B6-4978-80F3-D8C054BB5D13}"/>
              </a:ext>
            </a:extLst>
          </p:cNvPr>
          <p:cNvSpPr txBox="1"/>
          <p:nvPr/>
        </p:nvSpPr>
        <p:spPr>
          <a:xfrm>
            <a:off x="5245474" y="6870700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9" tooltip="https://en.wikipedia.org/wiki/Fruit_snack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E8F911D-F33A-4310-A5E3-8C031DB49FD3}"/>
              </a:ext>
            </a:extLst>
          </p:cNvPr>
          <p:cNvSpPr txBox="1"/>
          <p:nvPr/>
        </p:nvSpPr>
        <p:spPr>
          <a:xfrm>
            <a:off x="9884950" y="6655899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chewymoon.com/blog/gluten-free-snack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7FBFD01-DA99-46BA-9FF3-2F13E0F778B2}"/>
              </a:ext>
            </a:extLst>
          </p:cNvPr>
          <p:cNvSpPr txBox="1"/>
          <p:nvPr/>
        </p:nvSpPr>
        <p:spPr>
          <a:xfrm>
            <a:off x="2773447" y="6870700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13" tooltip="http://kitchenconundrum.com/2013/02/classic-snacks-made-from-scratch-by-casey-barber-cookbook-review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5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9317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43" y="652177"/>
            <a:ext cx="6723524" cy="85766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u="sng" dirty="0"/>
              <a:t>Forum emails: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1649167"/>
            <a:ext cx="7629181" cy="431612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lvl="0" indent="-3429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</a:pPr>
            <a:r>
              <a:rPr lang="en-US" sz="2400" dirty="0"/>
              <a:t>You can </a:t>
            </a:r>
            <a:r>
              <a:rPr lang="en-US" sz="2400" b="1" u="sng" dirty="0"/>
              <a:t>unsubscribe</a:t>
            </a:r>
            <a:r>
              <a:rPr lang="en-US" sz="2400" dirty="0"/>
              <a:t> from forum posts when you start to receive email notifications in your student inbox that others are posting in the forum.</a:t>
            </a:r>
          </a:p>
          <a:p>
            <a:pPr lvl="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</a:pPr>
            <a:r>
              <a:rPr lang="en-US" sz="5400" b="1" u="sng" dirty="0"/>
              <a:t>* UNSUBSCRIBE *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6" descr="Open envelope outline">
            <a:extLst>
              <a:ext uri="{FF2B5EF4-FFF2-40B4-BE49-F238E27FC236}">
                <a16:creationId xmlns:a16="http://schemas.microsoft.com/office/drawing/2014/main" id="{0A35B71F-34FC-4044-B56D-B2E87620680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123333" y="1343723"/>
            <a:ext cx="4170530" cy="4170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7199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43" y="652177"/>
            <a:ext cx="6723524" cy="85766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u="sng" dirty="0"/>
              <a:t>Task 1 of Assignment 1: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1649167"/>
            <a:ext cx="7629181" cy="431612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lvl="0" indent="-3429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</a:pPr>
            <a:r>
              <a:rPr lang="en-GB" sz="2400" b="1" dirty="0"/>
              <a:t>Topic 1 of Unit 1 on Moodle  = Mind Map of  250 words.</a:t>
            </a:r>
          </a:p>
          <a:p>
            <a:pPr marL="342900" lvl="0" indent="-3429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</a:pPr>
            <a:r>
              <a:rPr lang="en-GB" sz="2400" dirty="0"/>
              <a:t>Create a mind map that refers to some of the topic’s concepts &amp; some of your answers to activities from Topic 1 of Unit 1 on Moodle. </a:t>
            </a:r>
          </a:p>
          <a:p>
            <a:pPr marL="342900" lvl="0" indent="-3429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</a:pPr>
            <a:r>
              <a:rPr lang="en-GB" sz="2400" dirty="0"/>
              <a:t>You can decide which concepts &amp; answers to include. </a:t>
            </a:r>
          </a:p>
          <a:p>
            <a:pPr marL="342900" lvl="0" indent="-3429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</a:pPr>
            <a:r>
              <a:rPr lang="en-GB" sz="2400" dirty="0"/>
              <a:t>Your mind map should be no more than 250 words and produced using freely available Online Mapping technology of your choice or an Office 365 Application.</a:t>
            </a:r>
          </a:p>
          <a:p>
            <a:pPr marL="342900" lvl="0" indent="-3429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Font typeface="Arial" panose="020B0604020202020204" pitchFamily="34" charset="0"/>
              <a:buChar char="•"/>
            </a:pPr>
            <a:r>
              <a:rPr lang="en-GB" sz="2400" dirty="0"/>
              <a:t>The mind map should include citations and a reference list node (using the IEEE referencing standard).</a:t>
            </a:r>
            <a:endParaRPr lang="en-US" sz="24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6" descr="Document outline">
            <a:extLst>
              <a:ext uri="{FF2B5EF4-FFF2-40B4-BE49-F238E27FC236}">
                <a16:creationId xmlns:a16="http://schemas.microsoft.com/office/drawing/2014/main" id="{0A35B71F-34FC-4044-B56D-B2E87620680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/>
        </p:blipFill>
        <p:spPr>
          <a:xfrm>
            <a:off x="8123333" y="1343723"/>
            <a:ext cx="4170530" cy="4170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5678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36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340" y="488192"/>
            <a:ext cx="5323715" cy="85766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Task 1 tip 2: Mind Map.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02665" y="1211255"/>
            <a:ext cx="7801429" cy="459512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57150" indent="-228600">
              <a:buFont typeface="Arial" panose="020B0604020202020204" pitchFamily="34" charset="0"/>
              <a:buChar char="•"/>
            </a:pPr>
            <a:r>
              <a:rPr lang="en-US" sz="2400" b="1" i="0" dirty="0">
                <a:effectLst/>
              </a:rPr>
              <a:t>Creating a Mind map:</a:t>
            </a:r>
            <a:r>
              <a:rPr lang="en-US" sz="2400" b="0" i="0" dirty="0">
                <a:effectLst/>
              </a:rPr>
              <a:t> There are many free Mind mapping tools available to download or use online such as:</a:t>
            </a:r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2400" b="1" i="0" dirty="0">
                <a:effectLst/>
              </a:rPr>
              <a:t>Coggle.it</a:t>
            </a:r>
            <a:endParaRPr lang="en-US" sz="2400" dirty="0"/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2400" b="1" i="0" dirty="0">
                <a:effectLst/>
              </a:rPr>
              <a:t>GitMind.com</a:t>
            </a:r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2400" b="1" i="0" dirty="0">
                <a:effectLst/>
              </a:rPr>
              <a:t>Ayoa.com</a:t>
            </a:r>
            <a:endParaRPr lang="en-US" sz="2400" b="1" dirty="0"/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2400" b="1" i="0" dirty="0">
                <a:effectLst/>
              </a:rPr>
              <a:t>Canva.com </a:t>
            </a:r>
            <a:r>
              <a:rPr lang="en-US" sz="2400" b="0" i="0" dirty="0">
                <a:effectLst/>
              </a:rPr>
              <a:t>(see </a:t>
            </a:r>
            <a:r>
              <a:rPr lang="en-US" sz="2400" b="0" i="0" dirty="0" err="1">
                <a:effectLst/>
              </a:rPr>
              <a:t>MindMap</a:t>
            </a:r>
            <a:r>
              <a:rPr lang="en-US" sz="2400" b="0" i="0" dirty="0">
                <a:effectLst/>
              </a:rPr>
              <a:t> templates)</a:t>
            </a:r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2400" b="1" i="0" dirty="0">
                <a:effectLst/>
              </a:rPr>
              <a:t>Google free Mind Map Apps</a:t>
            </a:r>
            <a:r>
              <a:rPr lang="en-US" sz="2400" b="0" i="0" dirty="0">
                <a:effectLst/>
              </a:rPr>
              <a:t> to integrate in Google docs.</a:t>
            </a:r>
          </a:p>
          <a:p>
            <a:pPr marL="628650" lvl="1" indent="-342900">
              <a:buFont typeface="Courier New" panose="02070309020205020404" pitchFamily="49" charset="0"/>
              <a:buChar char="o"/>
            </a:pPr>
            <a:r>
              <a:rPr lang="en-US" sz="2400" b="1" i="0" dirty="0">
                <a:effectLst/>
              </a:rPr>
              <a:t>Office365</a:t>
            </a:r>
            <a:r>
              <a:rPr lang="en-US" sz="2400" b="0" i="0" dirty="0">
                <a:effectLst/>
              </a:rPr>
              <a:t> Apps such as PowerPoint and even Word can be used, although NOT recommended. </a:t>
            </a:r>
          </a:p>
          <a:p>
            <a:pPr marL="285750" lvl="1"/>
            <a:r>
              <a:rPr lang="en-US" sz="2000" b="0" i="0" dirty="0">
                <a:effectLst/>
              </a:rPr>
              <a:t>Bg. Note: Mindmeister.com is a very good and popular Online </a:t>
            </a:r>
            <a:r>
              <a:rPr lang="en-US" sz="2000" b="0" i="0" dirty="0" err="1">
                <a:effectLst/>
              </a:rPr>
              <a:t>Mindmap</a:t>
            </a:r>
            <a:r>
              <a:rPr lang="en-US" sz="2000" b="0" i="0" dirty="0">
                <a:effectLst/>
              </a:rPr>
              <a:t> tool. However only the premium plan allows you to include an image. As a result, you could look at using an alternative Mapping tool such as the ones above that allow you to do this for free.</a:t>
            </a:r>
            <a:endParaRPr lang="en-US" sz="2000" dirty="0"/>
          </a:p>
        </p:txBody>
      </p:sp>
      <p:sp>
        <p:nvSpPr>
          <p:cNvPr id="44" name="Rectangle 38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Graphic 17" descr="Head with gears outline">
            <a:extLst>
              <a:ext uri="{FF2B5EF4-FFF2-40B4-BE49-F238E27FC236}">
                <a16:creationId xmlns:a16="http://schemas.microsoft.com/office/drawing/2014/main" id="{3020EA67-BA13-49E4-83B3-6528C395D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/>
        </p:blipFill>
        <p:spPr>
          <a:xfrm>
            <a:off x="7075967" y="1359681"/>
            <a:ext cx="4170530" cy="4170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12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43" y="781030"/>
            <a:ext cx="5323715" cy="85766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Online content: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8471" y="1917701"/>
            <a:ext cx="6846672" cy="35350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514350" indent="-228600">
              <a:buFont typeface="Arial" panose="020B0604020202020204" pitchFamily="34" charset="0"/>
              <a:buChar char="•"/>
            </a:pPr>
            <a:r>
              <a:rPr lang="en-US" sz="2800" dirty="0"/>
              <a:t>The remainder of the module content is contextualized for ‘Computing innovation projects’ and will be located in the ‘</a:t>
            </a:r>
            <a:r>
              <a:rPr lang="en-US" sz="2800" b="1" dirty="0"/>
              <a:t>Additional/Support resources</a:t>
            </a:r>
            <a:r>
              <a:rPr lang="en-US" sz="2800" dirty="0"/>
              <a:t>’ tile on Moodle. </a:t>
            </a:r>
          </a:p>
          <a:p>
            <a:pPr marL="514350" indent="-228600">
              <a:buFont typeface="Arial" panose="020B0604020202020204" pitchFamily="34" charset="0"/>
              <a:buChar char="•"/>
            </a:pPr>
            <a:r>
              <a:rPr lang="en-US" sz="2800" dirty="0"/>
              <a:t>These resources will be introduced to you each week during the Online support sessions via MS Teams.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6" descr="Document outline">
            <a:extLst>
              <a:ext uri="{FF2B5EF4-FFF2-40B4-BE49-F238E27FC236}">
                <a16:creationId xmlns:a16="http://schemas.microsoft.com/office/drawing/2014/main" id="{0A35B71F-34FC-4044-B56D-B2E87620680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/>
        </p:blipFill>
        <p:spPr>
          <a:xfrm>
            <a:off x="7075967" y="1359681"/>
            <a:ext cx="4170530" cy="4170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7731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220" y="501927"/>
            <a:ext cx="3848622" cy="162232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b="1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Navigating Through the content:</a:t>
            </a:r>
            <a:endParaRPr lang="en-US" sz="3700" b="1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E4C9C7-42E2-4684-819D-185BA2147A68}"/>
              </a:ext>
            </a:extLst>
          </p:cNvPr>
          <p:cNvSpPr txBox="1"/>
          <p:nvPr/>
        </p:nvSpPr>
        <p:spPr>
          <a:xfrm>
            <a:off x="391510" y="1961301"/>
            <a:ext cx="4106459" cy="413469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effectLst/>
              </a:rPr>
              <a:t>As you work through the online content you will see the following icons: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Helpful information and guidance</a:t>
            </a:r>
            <a:r>
              <a:rPr lang="en-US" sz="2000" dirty="0"/>
              <a:t>.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</a:rPr>
              <a:t>Open link to an external resource</a:t>
            </a:r>
            <a:r>
              <a:rPr lang="en-US" sz="2000" dirty="0">
                <a:effectLst/>
              </a:rPr>
              <a:t>.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Make notes </a:t>
            </a:r>
            <a:r>
              <a:rPr lang="en-US" sz="2000" dirty="0"/>
              <a:t>using your chosen method or as directed.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</a:rPr>
              <a:t>App</a:t>
            </a:r>
            <a:r>
              <a:rPr lang="en-US" sz="2000" b="1" dirty="0"/>
              <a:t>roximate amount of time </a:t>
            </a:r>
            <a:r>
              <a:rPr lang="en-US" sz="2000" dirty="0"/>
              <a:t>to complete the activity.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</a:rPr>
              <a:t>Essential Activity completion </a:t>
            </a:r>
            <a:r>
              <a:rPr lang="en-US" sz="2000" dirty="0">
                <a:effectLst/>
              </a:rPr>
              <a:t>to gain </a:t>
            </a:r>
            <a:r>
              <a:rPr lang="en-US" sz="2000" dirty="0"/>
              <a:t>marks.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effectLst/>
              </a:rPr>
              <a:t>Level</a:t>
            </a:r>
            <a:r>
              <a:rPr lang="en-US" sz="2000" b="1" dirty="0"/>
              <a:t>-Up icon </a:t>
            </a:r>
            <a:r>
              <a:rPr lang="en-US" sz="2000" dirty="0"/>
              <a:t>for optional additional learning material.</a:t>
            </a:r>
            <a:endParaRPr lang="en-US" sz="2000" dirty="0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E39A796-BE83-48B1-B33F-35C4A32AA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9">
            <a:extLst>
              <a:ext uri="{FF2B5EF4-FFF2-40B4-BE49-F238E27FC236}">
                <a16:creationId xmlns:a16="http://schemas.microsoft.com/office/drawing/2014/main" id="{72F84B47-E267-4194-8194-831DB7B55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557784"/>
            <a:ext cx="658409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Moodle icon description. Please see Module introduction document on Moodle for more information.">
            <a:extLst>
              <a:ext uri="{FF2B5EF4-FFF2-40B4-BE49-F238E27FC236}">
                <a16:creationId xmlns:a16="http://schemas.microsoft.com/office/drawing/2014/main" id="{38013341-C762-466F-B13F-3E2A09D39C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862" y="1313088"/>
            <a:ext cx="6019331" cy="4228578"/>
          </a:xfrm>
          <a:prstGeom prst="rect">
            <a:avLst/>
          </a:prstGeom>
          <a:effectLst/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12E516B-A899-4FB5-8538-8740CF567137}"/>
              </a:ext>
            </a:extLst>
          </p:cNvPr>
          <p:cNvSpPr txBox="1"/>
          <p:nvPr/>
        </p:nvSpPr>
        <p:spPr>
          <a:xfrm>
            <a:off x="5203371" y="752059"/>
            <a:ext cx="6103257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1800" dirty="0">
                <a:solidFill>
                  <a:schemeClr val="bg1"/>
                </a:solidFill>
              </a:rPr>
              <a:t>More info: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3DA0FEA7-0284-4E68-8457-8356EA0DC00B}"/>
              </a:ext>
            </a:extLst>
          </p:cNvPr>
          <p:cNvCxnSpPr/>
          <p:nvPr/>
        </p:nvCxnSpPr>
        <p:spPr>
          <a:xfrm flipV="1">
            <a:off x="3512457" y="1792514"/>
            <a:ext cx="2017486" cy="11756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C2FC2563-3597-48F8-83DE-44DA921CC22D}"/>
              </a:ext>
            </a:extLst>
          </p:cNvPr>
          <p:cNvCxnSpPr/>
          <p:nvPr/>
        </p:nvCxnSpPr>
        <p:spPr>
          <a:xfrm flipV="1">
            <a:off x="4521200" y="3265714"/>
            <a:ext cx="884662" cy="2467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4FFF19C-2072-4D2A-B66A-1A424830DEA9}"/>
              </a:ext>
            </a:extLst>
          </p:cNvPr>
          <p:cNvCxnSpPr/>
          <p:nvPr/>
        </p:nvCxnSpPr>
        <p:spPr>
          <a:xfrm>
            <a:off x="4078514" y="3824514"/>
            <a:ext cx="1327348" cy="5297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354BC83-2B9C-469E-A57F-0D84A664E3B3}"/>
              </a:ext>
            </a:extLst>
          </p:cNvPr>
          <p:cNvCxnSpPr>
            <a:cxnSpLocks/>
          </p:cNvCxnSpPr>
          <p:nvPr/>
        </p:nvCxnSpPr>
        <p:spPr>
          <a:xfrm>
            <a:off x="4209143" y="4427545"/>
            <a:ext cx="1640114" cy="12855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FC73BD9-8A50-40AC-9ACA-F42EF5143A52}"/>
              </a:ext>
            </a:extLst>
          </p:cNvPr>
          <p:cNvCxnSpPr/>
          <p:nvPr/>
        </p:nvCxnSpPr>
        <p:spPr>
          <a:xfrm>
            <a:off x="5849257" y="5713115"/>
            <a:ext cx="18578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F29824A-F9C6-4053-A5EA-9546155AAF4B}"/>
              </a:ext>
            </a:extLst>
          </p:cNvPr>
          <p:cNvCxnSpPr/>
          <p:nvPr/>
        </p:nvCxnSpPr>
        <p:spPr>
          <a:xfrm flipV="1">
            <a:off x="7707086" y="1901371"/>
            <a:ext cx="1095828" cy="38117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0BAA6C3-D1A9-4DDC-B2E7-47F960D81E3E}"/>
              </a:ext>
            </a:extLst>
          </p:cNvPr>
          <p:cNvCxnSpPr>
            <a:cxnSpLocks/>
          </p:cNvCxnSpPr>
          <p:nvPr/>
        </p:nvCxnSpPr>
        <p:spPr>
          <a:xfrm>
            <a:off x="4138600" y="4941368"/>
            <a:ext cx="1707777" cy="8908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F66778E-5CAB-4EB0-ADD2-B3117F3BE23F}"/>
              </a:ext>
            </a:extLst>
          </p:cNvPr>
          <p:cNvCxnSpPr>
            <a:cxnSpLocks/>
          </p:cNvCxnSpPr>
          <p:nvPr/>
        </p:nvCxnSpPr>
        <p:spPr>
          <a:xfrm>
            <a:off x="5846377" y="5832259"/>
            <a:ext cx="1860709" cy="37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CAEA5FBB-9F5A-4F43-A5A1-50EE1A2DB9AA}"/>
              </a:ext>
            </a:extLst>
          </p:cNvPr>
          <p:cNvCxnSpPr>
            <a:cxnSpLocks/>
          </p:cNvCxnSpPr>
          <p:nvPr/>
        </p:nvCxnSpPr>
        <p:spPr>
          <a:xfrm flipV="1">
            <a:off x="7704206" y="3427377"/>
            <a:ext cx="1031974" cy="24263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9B0A7CF2-B84C-45A4-AC74-4FACDA89A6F1}"/>
              </a:ext>
            </a:extLst>
          </p:cNvPr>
          <p:cNvCxnSpPr>
            <a:cxnSpLocks/>
          </p:cNvCxnSpPr>
          <p:nvPr/>
        </p:nvCxnSpPr>
        <p:spPr>
          <a:xfrm>
            <a:off x="3703670" y="5592962"/>
            <a:ext cx="2145587" cy="4281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9E76F363-FC24-4406-981C-76E7A5A2BDF1}"/>
              </a:ext>
            </a:extLst>
          </p:cNvPr>
          <p:cNvCxnSpPr/>
          <p:nvPr/>
        </p:nvCxnSpPr>
        <p:spPr>
          <a:xfrm>
            <a:off x="5846377" y="6021092"/>
            <a:ext cx="18578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734C8DFD-6DBB-46F5-B308-017B9922BDCE}"/>
              </a:ext>
            </a:extLst>
          </p:cNvPr>
          <p:cNvCxnSpPr>
            <a:cxnSpLocks/>
          </p:cNvCxnSpPr>
          <p:nvPr/>
        </p:nvCxnSpPr>
        <p:spPr>
          <a:xfrm flipV="1">
            <a:off x="7701326" y="4862175"/>
            <a:ext cx="1101588" cy="11589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44337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1992" y="987213"/>
            <a:ext cx="9984615" cy="15972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0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Key to Success</a:t>
            </a:r>
          </a:p>
        </p:txBody>
      </p:sp>
      <p:pic>
        <p:nvPicPr>
          <p:cNvPr id="18" name="Graphic 17" descr="Key">
            <a:extLst>
              <a:ext uri="{FF2B5EF4-FFF2-40B4-BE49-F238E27FC236}">
                <a16:creationId xmlns:a16="http://schemas.microsoft.com/office/drawing/2014/main" id="{3020EA67-BA13-49E4-83B3-6528C395D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655372">
            <a:off x="6441665" y="1206058"/>
            <a:ext cx="4844965" cy="484496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48587" y="2412670"/>
            <a:ext cx="6248042" cy="26740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The key to success in this module is to try and make W</a:t>
            </a:r>
            <a:r>
              <a:rPr lang="en-US" sz="2800" b="1" dirty="0"/>
              <a:t>eekly progress.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You will not be able to leave it until the last minute.</a:t>
            </a:r>
          </a:p>
        </p:txBody>
      </p:sp>
    </p:spTree>
    <p:extLst>
      <p:ext uri="{BB962C8B-B14F-4D97-AF65-F5344CB8AC3E}">
        <p14:creationId xmlns:p14="http://schemas.microsoft.com/office/powerpoint/2010/main" val="13833489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34674" y="1451570"/>
            <a:ext cx="8305674" cy="3814964"/>
          </a:xfr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719138" indent="-547688">
              <a:buFont typeface="+mj-lt"/>
              <a:buAutoNum type="arabicPeriod"/>
            </a:pPr>
            <a:r>
              <a:rPr lang="en-US" sz="4000" b="1" dirty="0"/>
              <a:t>Topic 1 of Unit 1 Online Learning content on Moodle; &amp;</a:t>
            </a:r>
          </a:p>
          <a:p>
            <a:pPr marL="742950" indent="-561975">
              <a:buFont typeface="+mj-lt"/>
              <a:buAutoNum type="arabicPeriod"/>
            </a:pPr>
            <a:r>
              <a:rPr lang="en-US" sz="4000" b="1" dirty="0"/>
              <a:t>Task 1 of Assignment 1: Mind Map.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371597" y="528240"/>
            <a:ext cx="94927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This week’s Activities to complete:</a:t>
            </a:r>
            <a:endParaRPr lang="en-GB" sz="5400" u="sn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E61598-59ED-42C4-97BB-C00CC800B40D}"/>
              </a:ext>
            </a:extLst>
          </p:cNvPr>
          <p:cNvSpPr txBox="1"/>
          <p:nvPr/>
        </p:nvSpPr>
        <p:spPr>
          <a:xfrm>
            <a:off x="1434674" y="4997615"/>
            <a:ext cx="59967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highlight>
                  <a:srgbClr val="FFFF00"/>
                </a:highlight>
              </a:rPr>
              <a:t>Schedule in your diary /\.</a:t>
            </a:r>
          </a:p>
        </p:txBody>
      </p:sp>
    </p:spTree>
    <p:extLst>
      <p:ext uri="{BB962C8B-B14F-4D97-AF65-F5344CB8AC3E}">
        <p14:creationId xmlns:p14="http://schemas.microsoft.com/office/powerpoint/2010/main" val="7559971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19FDFA-248F-4679-A0E2-5599C132D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Register.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5B3E02-BC8B-4FF6-B744-2254AEFA2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Tutor note: Save / Download participant list from teams.</a:t>
            </a:r>
          </a:p>
        </p:txBody>
      </p:sp>
    </p:spTree>
    <p:extLst>
      <p:ext uri="{BB962C8B-B14F-4D97-AF65-F5344CB8AC3E}">
        <p14:creationId xmlns:p14="http://schemas.microsoft.com/office/powerpoint/2010/main" val="29612666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340605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Questions.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5C7EBC3-4672-4DAB-81C2-58661FAFA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0BF962F-4C6F-461E-86F2-C43F56CC9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2E94A4F7-38E4-45EA-8E2E-CE1B5766B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24C785-6A0E-4F79-A004-25883BFC9942}"/>
              </a:ext>
            </a:extLst>
          </p:cNvPr>
          <p:cNvSpPr txBox="1"/>
          <p:nvPr/>
        </p:nvSpPr>
        <p:spPr>
          <a:xfrm>
            <a:off x="838200" y="2173288"/>
            <a:ext cx="3603171" cy="36396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rgbClr val="FFFFFF"/>
                </a:solidFill>
              </a:rPr>
              <a:t>Q&amp;A.</a:t>
            </a:r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66606" y="2173287"/>
            <a:ext cx="4003675" cy="4003675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446748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1842CB47-8DA2-4F16-B3CD-B8ED88C5A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7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10DC71-3B04-4237-9333-B97771321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Student Social &amp; Peer Support</a:t>
            </a:r>
            <a:br>
              <a:rPr lang="en-US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(Chat &amp; Support each other)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50060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End.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57597" y="666728"/>
            <a:ext cx="5465791" cy="546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398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AF550-48D3-40BA-987B-1D6B58271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Archive slides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913310-EB65-4F3D-86D6-94F4666EBB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Next.</a:t>
            </a:r>
          </a:p>
        </p:txBody>
      </p:sp>
    </p:spTree>
    <p:extLst>
      <p:ext uri="{BB962C8B-B14F-4D97-AF65-F5344CB8AC3E}">
        <p14:creationId xmlns:p14="http://schemas.microsoft.com/office/powerpoint/2010/main" val="39048571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351" y="454819"/>
            <a:ext cx="5931454" cy="114617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 b="1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Navigating Through the Module</a:t>
            </a:r>
            <a:endParaRPr lang="en-US" sz="4000" b="1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5C7EBC3-4672-4DAB-81C2-58661FAFA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0BF962F-4C6F-461E-86F2-C43F56CC9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E94A4F7-38E4-45EA-8E2E-CE1B5766B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E4C9C7-42E2-4684-819D-185BA2147A68}"/>
              </a:ext>
            </a:extLst>
          </p:cNvPr>
          <p:cNvSpPr txBox="1"/>
          <p:nvPr/>
        </p:nvSpPr>
        <p:spPr>
          <a:xfrm>
            <a:off x="363548" y="1871498"/>
            <a:ext cx="4079142" cy="4344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600" b="1" dirty="0">
                <a:solidFill>
                  <a:srgbClr val="FFFFFF"/>
                </a:solidFill>
                <a:effectLst/>
              </a:rPr>
              <a:t>COMPLETION OF ACTIVITIES </a:t>
            </a:r>
            <a:r>
              <a:rPr lang="en-US" sz="2600" dirty="0">
                <a:solidFill>
                  <a:srgbClr val="FFFFFF"/>
                </a:solidFill>
                <a:effectLst/>
              </a:rPr>
              <a:t>will </a:t>
            </a:r>
            <a:r>
              <a:rPr lang="en-US" sz="2600" b="1" dirty="0">
                <a:solidFill>
                  <a:srgbClr val="FFFFFF"/>
                </a:solidFill>
                <a:effectLst/>
              </a:rPr>
              <a:t>EARN YOU MARKS AND BADGES </a:t>
            </a:r>
            <a:r>
              <a:rPr lang="en-US" sz="2600" dirty="0">
                <a:solidFill>
                  <a:srgbClr val="FFFFFF"/>
                </a:solidFill>
                <a:effectLst/>
              </a:rPr>
              <a:t>towards the participation assessment element of the module. </a:t>
            </a:r>
            <a:endParaRPr lang="en-US" sz="2600" dirty="0">
              <a:solidFill>
                <a:srgbClr val="FFFFFF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FFFFFF"/>
                </a:solidFill>
                <a:effectLst/>
              </a:rPr>
              <a:t>You will need to </a:t>
            </a:r>
            <a:r>
              <a:rPr lang="en-US" sz="2600" b="1" dirty="0">
                <a:solidFill>
                  <a:srgbClr val="FFFFFF"/>
                </a:solidFill>
                <a:effectLst/>
              </a:rPr>
              <a:t>p</a:t>
            </a:r>
            <a:r>
              <a:rPr lang="en-US" sz="2600" b="1" dirty="0">
                <a:solidFill>
                  <a:srgbClr val="FFFFFF"/>
                </a:solidFill>
              </a:rPr>
              <a:t>ost in the forum, blog and </a:t>
            </a:r>
            <a:r>
              <a:rPr lang="en-US" sz="2600" b="1" dirty="0" err="1">
                <a:solidFill>
                  <a:srgbClr val="FFFFFF"/>
                </a:solidFill>
              </a:rPr>
              <a:t>padlet</a:t>
            </a:r>
            <a:r>
              <a:rPr lang="en-US" sz="2600" dirty="0">
                <a:solidFill>
                  <a:srgbClr val="FFFFFF"/>
                </a:solidFill>
              </a:rPr>
              <a:t> when prompted to earn the rewards.</a:t>
            </a:r>
            <a:endParaRPr lang="en-US" sz="2600" dirty="0">
              <a:solidFill>
                <a:srgbClr val="FFFFFF"/>
              </a:solidFill>
              <a:effectLst/>
            </a:endParaRPr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5CA6D92D-05B4-48CF-8448-7726AD3C0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088" y="2285353"/>
            <a:ext cx="5170711" cy="3779542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264097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DA025-260A-4059-8230-E0B0B76C8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337" y="0"/>
            <a:ext cx="10515600" cy="1325563"/>
          </a:xfrm>
        </p:spPr>
        <p:txBody>
          <a:bodyPr/>
          <a:lstStyle/>
          <a:p>
            <a:r>
              <a:rPr lang="en-GB" b="1" u="sng" dirty="0"/>
              <a:t>Project Idea and Innovation: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75203-64B5-4F1A-8CE4-EA01991B94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337" y="1233943"/>
            <a:ext cx="11368691" cy="5270936"/>
          </a:xfrm>
        </p:spPr>
        <p:txBody>
          <a:bodyPr>
            <a:normAutofit fontScale="85000" lnSpcReduction="10000"/>
          </a:bodyPr>
          <a:lstStyle/>
          <a:p>
            <a:r>
              <a:rPr lang="en-GB" sz="2400" b="0" i="0" dirty="0">
                <a:effectLst/>
              </a:rPr>
              <a:t>Your ‘Changemakers project’ is an opportunity for you to learn and develop new &amp; up-to-date skills. </a:t>
            </a:r>
          </a:p>
          <a:p>
            <a:r>
              <a:rPr lang="en-GB" sz="2400" b="0" i="0" dirty="0">
                <a:effectLst/>
              </a:rPr>
              <a:t>You can use new or emerging technologies or existing traditional technology in a contemporary way. </a:t>
            </a:r>
          </a:p>
          <a:p>
            <a:r>
              <a:rPr lang="en-GB" sz="2400" dirty="0"/>
              <a:t>You could learn a new technology of interest to you e.g. such as AR/VR testing, Web App. Dev. (PWA Progressive Web Application), Mobile App dev, Game des./dev. or Cloud tools (e.g. testing new Cloud based AI tools), Containers or Container Management (Docker / Kubernetes) or if you'd always wanted to learn python and wanted to use it for AI, or Game des/dev, Create/Contribute to an Online Open Source Project, a electronics solution using a </a:t>
            </a:r>
            <a:r>
              <a:rPr lang="en-GB" sz="2400" dirty="0" err="1"/>
              <a:t>Rasp.Pi</a:t>
            </a:r>
            <a:r>
              <a:rPr lang="en-GB" sz="2400" dirty="0"/>
              <a:t>/Arduino, </a:t>
            </a:r>
            <a:r>
              <a:rPr lang="en-GB" sz="2400" dirty="0" err="1"/>
              <a:t>CyberSec</a:t>
            </a:r>
            <a:r>
              <a:rPr lang="en-GB" sz="2400" dirty="0"/>
              <a:t> tools for penetration testing and system hardening, a Digital Marketing solution, etc.. you could do something like this for your project and document what you have learned and why** you have done it. These are only a few examples.</a:t>
            </a:r>
          </a:p>
          <a:p>
            <a:pPr lvl="1"/>
            <a:r>
              <a:rPr lang="en-GB" sz="2000" dirty="0"/>
              <a:t>Bg. note: If using </a:t>
            </a:r>
            <a:r>
              <a:rPr lang="en-GB" sz="2000" dirty="0" err="1"/>
              <a:t>CyberSec</a:t>
            </a:r>
            <a:r>
              <a:rPr lang="en-GB" sz="2000" dirty="0"/>
              <a:t> or Digital Marketing tools, as these projects may not involve creating a prototype, after testing such tools you could write a short article/blog post on some best practices learned and  gained from the experiments for SMEs/Charities/CICs to meet the social benefit aspect of the module.</a:t>
            </a:r>
          </a:p>
          <a:p>
            <a:r>
              <a:rPr lang="en-GB" sz="2400" dirty="0"/>
              <a:t>You will need to state a purpose for your project e.g. that the Technology could help to serve society / the community / an Organisation / a group of people in some way. Perhaps to offer an Application/tool product or service that would add value and benefit society, to raise awareness, to heal a pain, to educate and provide a learning and development opportunity or a social group ./ networking opportunity – to bring people together, or to simply solve a problem.</a:t>
            </a:r>
          </a:p>
          <a:p>
            <a:r>
              <a:rPr lang="en-GB" sz="2400" dirty="0"/>
              <a:t>Ultimately the project will help you to learn new skills and whatever you create will also have an intended outcome of benefiting society in some way.</a:t>
            </a:r>
          </a:p>
        </p:txBody>
      </p:sp>
    </p:spTree>
    <p:extLst>
      <p:ext uri="{BB962C8B-B14F-4D97-AF65-F5344CB8AC3E}">
        <p14:creationId xmlns:p14="http://schemas.microsoft.com/office/powerpoint/2010/main" val="24106822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DA025-260A-4059-8230-E0B0B76C8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1312"/>
            <a:ext cx="10506456" cy="1010264"/>
          </a:xfrm>
        </p:spPr>
        <p:txBody>
          <a:bodyPr anchor="ctr">
            <a:normAutofit/>
          </a:bodyPr>
          <a:lstStyle/>
          <a:p>
            <a:r>
              <a:rPr lang="en-GB" b="1" u="sng" dirty="0"/>
              <a:t>Computing Innovation Project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1217218-1C75-495E-8D6C-225D0049CF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2568685"/>
              </p:ext>
            </p:extLst>
          </p:nvPr>
        </p:nvGraphicFramePr>
        <p:xfrm>
          <a:off x="838200" y="1650222"/>
          <a:ext cx="10506456" cy="4584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03396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34EE28F8861145B79E254CABBE25F2" ma:contentTypeVersion="4" ma:contentTypeDescription="Create a new document." ma:contentTypeScope="" ma:versionID="f0509c700f7d88ec63a2a851bcd28be2">
  <xsd:schema xmlns:xsd="http://www.w3.org/2001/XMLSchema" xmlns:xs="http://www.w3.org/2001/XMLSchema" xmlns:p="http://schemas.microsoft.com/office/2006/metadata/properties" xmlns:ns2="550e0b3d-7eb6-4482-88b2-ccad92eb760b" targetNamespace="http://schemas.microsoft.com/office/2006/metadata/properties" ma:root="true" ma:fieldsID="db36fd58def90dcb2291ee1f6a62b599" ns2:_="">
    <xsd:import namespace="550e0b3d-7eb6-4482-88b2-ccad92eb76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0e0b3d-7eb6-4482-88b2-ccad92eb76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A92F5B3-4952-4761-896C-55146FB86F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50e0b3d-7eb6-4482-88b2-ccad92eb76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E9D9C9-5535-4F7F-9CD1-9F0280682495}">
  <ds:schemaRefs>
    <ds:schemaRef ds:uri="http://purl.org/dc/terms/"/>
    <ds:schemaRef ds:uri="21682d76-7fed-41ad-9dab-ad3c63b4cd86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7ac54d59-15ae-468f-8833-3c6b8f4d3013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21163A5-1BC0-41A8-9BFF-A3C2789E67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2055</Words>
  <Application>Microsoft Office PowerPoint</Application>
  <PresentationFormat>Widescreen</PresentationFormat>
  <Paragraphs>161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-apple-system</vt:lpstr>
      <vt:lpstr>Arial</vt:lpstr>
      <vt:lpstr>Calibri</vt:lpstr>
      <vt:lpstr>Calibri Light</vt:lpstr>
      <vt:lpstr>Courier New</vt:lpstr>
      <vt:lpstr>Office Theme</vt:lpstr>
      <vt:lpstr>PowerPoint Presentation</vt:lpstr>
      <vt:lpstr>Introduction</vt:lpstr>
      <vt:lpstr>Version 2</vt:lpstr>
      <vt:lpstr>Module Aim:</vt:lpstr>
      <vt:lpstr>Module Overview:</vt:lpstr>
      <vt:lpstr>The Module – Simply put:</vt:lpstr>
      <vt:lpstr>L&amp;T Strategy:</vt:lpstr>
      <vt:lpstr>Groups &amp; Teams links:</vt:lpstr>
      <vt:lpstr>Assessment = 2 Assignments</vt:lpstr>
      <vt:lpstr>Assignment Location &amp; review: 1. Show location on Moodle. 2. Show Turnitin links.  3. Review each Assignment.</vt:lpstr>
      <vt:lpstr>Assignment 1: Project Ideation &amp; Planning</vt:lpstr>
      <vt:lpstr>Assignment 2 = Design &amp; Practical work</vt:lpstr>
      <vt:lpstr>Pin: Indicative structure of the module: </vt:lpstr>
      <vt:lpstr>Online content: Unit 1 Topic 1</vt:lpstr>
      <vt:lpstr>PowerPoint Presentation</vt:lpstr>
      <vt:lpstr>Week 1 Tip: Favourite Snacks &amp; Beverage.</vt:lpstr>
      <vt:lpstr>Forum emails:</vt:lpstr>
      <vt:lpstr>Task 1 of Assignment 1:</vt:lpstr>
      <vt:lpstr>Task 1 tip 2: Mind Map.</vt:lpstr>
      <vt:lpstr>Online content:</vt:lpstr>
      <vt:lpstr>Navigating Through the content:</vt:lpstr>
      <vt:lpstr>The Key to Success</vt:lpstr>
      <vt:lpstr>PowerPoint Presentation</vt:lpstr>
      <vt:lpstr>Register.</vt:lpstr>
      <vt:lpstr> Questions.</vt:lpstr>
      <vt:lpstr>Student Social &amp; Peer Support (Chat &amp; Support each other)</vt:lpstr>
      <vt:lpstr>The End.</vt:lpstr>
      <vt:lpstr>Archive slides</vt:lpstr>
      <vt:lpstr>Navigating Through the Module</vt:lpstr>
      <vt:lpstr>Project Idea and Innovation:</vt:lpstr>
      <vt:lpstr>Computing Innovation Project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Williams</dc:creator>
  <cp:lastModifiedBy>James Williams</cp:lastModifiedBy>
  <cp:revision>30</cp:revision>
  <dcterms:created xsi:type="dcterms:W3CDTF">2021-05-12T15:30:21Z</dcterms:created>
  <dcterms:modified xsi:type="dcterms:W3CDTF">2021-05-18T11:33:49Z</dcterms:modified>
</cp:coreProperties>
</file>