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57" r:id="rId3"/>
    <p:sldId id="259" r:id="rId4"/>
    <p:sldId id="258" r:id="rId5"/>
    <p:sldId id="260" r:id="rId6"/>
    <p:sldId id="261" r:id="rId7"/>
    <p:sldId id="262" r:id="rId8"/>
    <p:sldId id="263" r:id="rId9"/>
    <p:sldId id="265" r:id="rId10"/>
    <p:sldId id="264" r:id="rId11"/>
    <p:sldId id="269" r:id="rId12"/>
    <p:sldId id="270" r:id="rId13"/>
    <p:sldId id="267"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118" d="100"/>
          <a:sy n="118" d="100"/>
        </p:scale>
        <p:origin x="19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19665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00315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1FB3B-A21C-4838-927A-08C91FCAEFB9}"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586788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81FB3B-A21C-4838-927A-08C91FCAEFB9}"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869047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81FB3B-A21C-4838-927A-08C91FCAEFB9}" type="datetimeFigureOut">
              <a:rPr lang="en-GB" smtClean="0"/>
              <a:t>20/03/2025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27328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81FB3B-A21C-4838-927A-08C91FCAEFB9}"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2648768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81FB3B-A21C-4838-927A-08C91FCAEFB9}" type="datetimeFigureOut">
              <a:rPr lang="en-GB" smtClean="0"/>
              <a:t>20/03/2025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1634872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1FB3B-A21C-4838-927A-08C91FCAEFB9}"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325402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1FB3B-A21C-4838-927A-08C91FCAEFB9}"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3527782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937207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1FB3B-A21C-4838-927A-08C91FCAEFB9}"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E04317-4CB5-44EC-A054-E97B46F8BF54}" type="slidenum">
              <a:rPr lang="en-GB" smtClean="0"/>
              <a:t>‹#›</a:t>
            </a:fld>
            <a:endParaRPr lang="en-GB"/>
          </a:p>
        </p:txBody>
      </p:sp>
    </p:spTree>
    <p:extLst>
      <p:ext uri="{BB962C8B-B14F-4D97-AF65-F5344CB8AC3E}">
        <p14:creationId xmlns:p14="http://schemas.microsoft.com/office/powerpoint/2010/main" val="42276207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5F81FB3B-A21C-4838-927A-08C91FCAEFB9}" type="datetimeFigureOut">
              <a:rPr lang="en-GB" smtClean="0"/>
              <a:t>20/03/2025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FDE04317-4CB5-44EC-A054-E97B46F8BF54}" type="slidenum">
              <a:rPr lang="en-GB" smtClean="0"/>
              <a:t>‹#›</a:t>
            </a:fld>
            <a:endParaRPr lang="en-GB"/>
          </a:p>
        </p:txBody>
      </p:sp>
    </p:spTree>
    <p:extLst>
      <p:ext uri="{BB962C8B-B14F-4D97-AF65-F5344CB8AC3E}">
        <p14:creationId xmlns:p14="http://schemas.microsoft.com/office/powerpoint/2010/main" val="309177700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hyperlink" Target="https://www.gov.uk/government/publications/tackling-domestic-abuse-plan"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gov.uk/government/publications/tackling-violence-against-women-and-girls-strategy" TargetMode="External"/><Relationship Id="rId4" Type="http://schemas.openxmlformats.org/officeDocument/2006/relationships/hyperlink" Target="https://www.nao.org.uk/reports/tackling-violence-against-women-and-girls/?nab=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loud-platform-e218f50a4812967ba1215eaecede923f.s3.amazonaws.com/uploads/sites/6/2024/10/2023-24-Annual-Report-Victims-Commissioner-accessible.pdf"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college.police.uk/article/victims-deserve-highest-standards-poli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victimsupport.org.uk/more-us/policy-and-research/repor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policeconduct.gov.uk/sites/default/files/documents/IOPC-ending-victim-blaming-guidance-Feb-2024.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52462-B5A8-144F-903D-2533404A430E}"/>
              </a:ext>
            </a:extLst>
          </p:cNvPr>
          <p:cNvSpPr>
            <a:spLocks noGrp="1"/>
          </p:cNvSpPr>
          <p:nvPr>
            <p:ph type="title"/>
          </p:nvPr>
        </p:nvSpPr>
        <p:spPr>
          <a:xfrm>
            <a:off x="838200" y="365125"/>
            <a:ext cx="10515600" cy="4805686"/>
          </a:xfrm>
        </p:spPr>
        <p:txBody>
          <a:bodyPr>
            <a:normAutofit fontScale="90000"/>
          </a:bodyPr>
          <a:lstStyle/>
          <a:p>
            <a:r>
              <a:rPr lang="en-GB" b="1" dirty="0"/>
              <a:t>The Victim’s Code was first introduced in 2006 following the enactment of the Domestic Abuse Act 2004.</a:t>
            </a:r>
            <a:br>
              <a:rPr lang="en-GB" dirty="0"/>
            </a:br>
            <a:br>
              <a:rPr lang="en-GB" dirty="0"/>
            </a:br>
            <a:r>
              <a:rPr lang="en-GB" dirty="0"/>
              <a:t>It has been updated several times since and continues to develop.</a:t>
            </a:r>
            <a:br>
              <a:rPr lang="en-GB" dirty="0"/>
            </a:br>
            <a:br>
              <a:rPr lang="en-GB" dirty="0"/>
            </a:br>
            <a:r>
              <a:rPr lang="en-GB" dirty="0"/>
              <a:t>Since 2010 England and Wales has had a Witness Commissioner to ensure the rights of witnesses are adhered to.</a:t>
            </a:r>
          </a:p>
        </p:txBody>
      </p:sp>
      <p:pic>
        <p:nvPicPr>
          <p:cNvPr id="7" name="Picture 6">
            <a:extLst>
              <a:ext uri="{FF2B5EF4-FFF2-40B4-BE49-F238E27FC236}">
                <a16:creationId xmlns:a16="http://schemas.microsoft.com/office/drawing/2014/main" id="{C22EBC5C-F8CC-C8D9-5869-113EC3BF396D}"/>
              </a:ext>
            </a:extLst>
          </p:cNvPr>
          <p:cNvPicPr>
            <a:picLocks noChangeAspect="1"/>
          </p:cNvPicPr>
          <p:nvPr/>
        </p:nvPicPr>
        <p:blipFill>
          <a:blip r:embed="rId2"/>
          <a:stretch>
            <a:fillRect/>
          </a:stretch>
        </p:blipFill>
        <p:spPr>
          <a:xfrm>
            <a:off x="8424153" y="5038929"/>
            <a:ext cx="3767847" cy="1819072"/>
          </a:xfrm>
          <a:prstGeom prst="rect">
            <a:avLst/>
          </a:prstGeom>
        </p:spPr>
      </p:pic>
    </p:spTree>
    <p:extLst>
      <p:ext uri="{BB962C8B-B14F-4D97-AF65-F5344CB8AC3E}">
        <p14:creationId xmlns:p14="http://schemas.microsoft.com/office/powerpoint/2010/main" val="285979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1F2C3E-8D0A-B258-FF9A-CD323F544645}"/>
              </a:ext>
            </a:extLst>
          </p:cNvPr>
          <p:cNvSpPr>
            <a:spLocks noGrp="1"/>
          </p:cNvSpPr>
          <p:nvPr>
            <p:ph type="title"/>
          </p:nvPr>
        </p:nvSpPr>
        <p:spPr>
          <a:xfrm>
            <a:off x="6477270" y="898137"/>
            <a:ext cx="4974771" cy="1299506"/>
          </a:xfrm>
        </p:spPr>
        <p:txBody>
          <a:bodyPr anchor="b">
            <a:noAutofit/>
          </a:bodyPr>
          <a:lstStyle/>
          <a:p>
            <a:r>
              <a:rPr lang="en-GB" sz="2800" b="1" i="0" dirty="0">
                <a:solidFill>
                  <a:schemeClr val="bg1"/>
                </a:solidFill>
                <a:effectLst/>
                <a:latin typeface="PT Sans" panose="020B0503020203020204" pitchFamily="34" charset="0"/>
              </a:rPr>
              <a:t>Baroness Newlove of Warrington is the current Victims Commissioner</a:t>
            </a:r>
            <a:endParaRPr lang="en-GB" sz="2800" b="1" dirty="0">
              <a:solidFill>
                <a:schemeClr val="bg1"/>
              </a:solidFill>
            </a:endParaRPr>
          </a:p>
        </p:txBody>
      </p:sp>
      <p:sp>
        <p:nvSpPr>
          <p:cNvPr id="15" name="Content Placeholder 14">
            <a:extLst>
              <a:ext uri="{FF2B5EF4-FFF2-40B4-BE49-F238E27FC236}">
                <a16:creationId xmlns:a16="http://schemas.microsoft.com/office/drawing/2014/main" id="{90B73C31-E77B-8748-8E5E-33167E2D3F96}"/>
              </a:ext>
            </a:extLst>
          </p:cNvPr>
          <p:cNvSpPr>
            <a:spLocks noGrp="1"/>
          </p:cNvSpPr>
          <p:nvPr>
            <p:ph idx="1"/>
          </p:nvPr>
        </p:nvSpPr>
        <p:spPr>
          <a:xfrm>
            <a:off x="6458699" y="2565176"/>
            <a:ext cx="4974771" cy="3912720"/>
          </a:xfrm>
        </p:spPr>
        <p:txBody>
          <a:bodyPr anchor="t">
            <a:normAutofit fontScale="85000" lnSpcReduction="10000"/>
          </a:bodyPr>
          <a:lstStyle/>
          <a:p>
            <a:r>
              <a:rPr lang="en-GB" b="0" i="0" dirty="0">
                <a:solidFill>
                  <a:schemeClr val="bg1"/>
                </a:solidFill>
                <a:effectLst/>
                <a:latin typeface="PT Sans" panose="020F0502020204030204" pitchFamily="34" charset="0"/>
              </a:rPr>
              <a:t>In her role as Victims’ Commissioner, Baroness Newlove is responsible for championing the interests of victims and witnesses of crime, reviewing the operation of the Code of Practice for Victims (the Victims’ Code), and advising and holding government and other criminal justice agencies to account. </a:t>
            </a:r>
            <a:r>
              <a:rPr lang="en-GB" dirty="0">
                <a:solidFill>
                  <a:schemeClr val="bg1"/>
                </a:solidFill>
                <a:latin typeface="PT Sans" panose="020F0502020204030204" pitchFamily="34" charset="0"/>
              </a:rPr>
              <a:t> U</a:t>
            </a:r>
            <a:r>
              <a:rPr lang="en-GB" b="0" i="0" dirty="0">
                <a:solidFill>
                  <a:schemeClr val="bg1"/>
                </a:solidFill>
                <a:effectLst/>
                <a:latin typeface="PT Sans" panose="020F0502020204030204" pitchFamily="34" charset="0"/>
              </a:rPr>
              <a:t>ndertaking reviews into victims’ services and report on how agencies are complying with the Victims’ Code.</a:t>
            </a:r>
            <a:endParaRPr lang="en-US" dirty="0">
              <a:solidFill>
                <a:schemeClr val="bg1"/>
              </a:solidFill>
            </a:endParaRPr>
          </a:p>
        </p:txBody>
      </p:sp>
      <p:pic>
        <p:nvPicPr>
          <p:cNvPr id="11" name="Content Placeholder 10" descr="A person with glasses and a black and white blouse&#10;&#10;AI-generated content may be incorrect.">
            <a:extLst>
              <a:ext uri="{FF2B5EF4-FFF2-40B4-BE49-F238E27FC236}">
                <a16:creationId xmlns:a16="http://schemas.microsoft.com/office/drawing/2014/main" id="{5897708B-4370-FE19-864C-DFD5C478DD7B}"/>
              </a:ext>
            </a:extLst>
          </p:cNvPr>
          <p:cNvPicPr>
            <a:picLocks noChangeAspect="1"/>
          </p:cNvPicPr>
          <p:nvPr/>
        </p:nvPicPr>
        <p:blipFill>
          <a:blip r:embed="rId2"/>
          <a:stretch>
            <a:fillRect/>
          </a:stretch>
        </p:blipFill>
        <p:spPr>
          <a:xfrm>
            <a:off x="1430666" y="635607"/>
            <a:ext cx="3387060" cy="2430216"/>
          </a:xfrm>
          <a:prstGeom prst="rect">
            <a:avLst/>
          </a:prstGeom>
        </p:spPr>
      </p:pic>
      <p:pic>
        <p:nvPicPr>
          <p:cNvPr id="7" name="Picture 6" descr="A close-up of a logo&#10;&#10;AI-generated content may be incorrect.">
            <a:extLst>
              <a:ext uri="{FF2B5EF4-FFF2-40B4-BE49-F238E27FC236}">
                <a16:creationId xmlns:a16="http://schemas.microsoft.com/office/drawing/2014/main" id="{7CDF9774-3B26-0674-1F68-7E8A19DF5FC3}"/>
              </a:ext>
            </a:extLst>
          </p:cNvPr>
          <p:cNvPicPr>
            <a:picLocks noChangeAspect="1"/>
          </p:cNvPicPr>
          <p:nvPr/>
        </p:nvPicPr>
        <p:blipFill>
          <a:blip r:embed="rId3"/>
          <a:stretch>
            <a:fillRect/>
          </a:stretch>
        </p:blipFill>
        <p:spPr>
          <a:xfrm>
            <a:off x="1364602" y="3919849"/>
            <a:ext cx="3519189" cy="1385061"/>
          </a:xfrm>
          <a:prstGeom prst="rect">
            <a:avLst/>
          </a:prstGeom>
        </p:spPr>
      </p:pic>
    </p:spTree>
    <p:extLst>
      <p:ext uri="{BB962C8B-B14F-4D97-AF65-F5344CB8AC3E}">
        <p14:creationId xmlns:p14="http://schemas.microsoft.com/office/powerpoint/2010/main" val="267945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1DCB8-7A02-C700-77A3-FE1317B751D5}"/>
              </a:ext>
            </a:extLst>
          </p:cNvPr>
          <p:cNvSpPr>
            <a:spLocks noGrp="1"/>
          </p:cNvSpPr>
          <p:nvPr>
            <p:ph type="title"/>
          </p:nvPr>
        </p:nvSpPr>
        <p:spPr/>
        <p:txBody>
          <a:bodyPr/>
          <a:lstStyle/>
          <a:p>
            <a:r>
              <a:rPr lang="en-GB" dirty="0"/>
              <a:t>Victims Commissioner’s background</a:t>
            </a:r>
          </a:p>
        </p:txBody>
      </p:sp>
      <p:sp>
        <p:nvSpPr>
          <p:cNvPr id="3" name="Content Placeholder 2">
            <a:extLst>
              <a:ext uri="{FF2B5EF4-FFF2-40B4-BE49-F238E27FC236}">
                <a16:creationId xmlns:a16="http://schemas.microsoft.com/office/drawing/2014/main" id="{D11EE4A7-2AB4-D14C-09FE-12E176A92D09}"/>
              </a:ext>
            </a:extLst>
          </p:cNvPr>
          <p:cNvSpPr>
            <a:spLocks noGrp="1"/>
          </p:cNvSpPr>
          <p:nvPr>
            <p:ph idx="1"/>
          </p:nvPr>
        </p:nvSpPr>
        <p:spPr/>
        <p:txBody>
          <a:bodyPr>
            <a:normAutofit fontScale="92500"/>
          </a:bodyPr>
          <a:lstStyle/>
          <a:p>
            <a:r>
              <a:rPr lang="en-GB" dirty="0"/>
              <a:t>In 2007, Baroness Newlove’s husband Garry was murdered by a gang of youths outside their home, since that date she campaigned tirelessly to tackle anti social behaviour, underage and binge drinking.</a:t>
            </a:r>
          </a:p>
          <a:p>
            <a:r>
              <a:rPr lang="en-GB" dirty="0"/>
              <a:t>She was appointed Govt Champion for Active Safer Communities in 2020</a:t>
            </a:r>
          </a:p>
          <a:p>
            <a:r>
              <a:rPr lang="en-GB" dirty="0"/>
              <a:t>She was nominated for her peerage in Dissolution Honours list by David Cameron.</a:t>
            </a:r>
          </a:p>
          <a:p>
            <a:r>
              <a:rPr lang="en-GB" dirty="0"/>
              <a:t>Sits as deputy speaker of the House of Lords.</a:t>
            </a:r>
          </a:p>
          <a:p>
            <a:r>
              <a:rPr lang="en-GB" dirty="0"/>
              <a:t>Has sat as victim's commissioner twice previously, in 2013 and 2019.</a:t>
            </a:r>
          </a:p>
        </p:txBody>
      </p:sp>
    </p:spTree>
    <p:extLst>
      <p:ext uri="{BB962C8B-B14F-4D97-AF65-F5344CB8AC3E}">
        <p14:creationId xmlns:p14="http://schemas.microsoft.com/office/powerpoint/2010/main" val="3381460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B5AE0-7BC1-2AEA-B283-920D7AC41BF9}"/>
              </a:ext>
            </a:extLst>
          </p:cNvPr>
          <p:cNvSpPr>
            <a:spLocks noGrp="1"/>
          </p:cNvSpPr>
          <p:nvPr>
            <p:ph type="title"/>
          </p:nvPr>
        </p:nvSpPr>
        <p:spPr/>
        <p:txBody>
          <a:bodyPr/>
          <a:lstStyle/>
          <a:p>
            <a:r>
              <a:rPr lang="en-GB" dirty="0"/>
              <a:t>Role of the Commissioner:</a:t>
            </a:r>
          </a:p>
        </p:txBody>
      </p:sp>
      <p:sp>
        <p:nvSpPr>
          <p:cNvPr id="3" name="Content Placeholder 2">
            <a:extLst>
              <a:ext uri="{FF2B5EF4-FFF2-40B4-BE49-F238E27FC236}">
                <a16:creationId xmlns:a16="http://schemas.microsoft.com/office/drawing/2014/main" id="{EDB3D62C-A727-96F7-C9C2-153AB0B01EE2}"/>
              </a:ext>
            </a:extLst>
          </p:cNvPr>
          <p:cNvSpPr>
            <a:spLocks noGrp="1"/>
          </p:cNvSpPr>
          <p:nvPr>
            <p:ph idx="1"/>
          </p:nvPr>
        </p:nvSpPr>
        <p:spPr/>
        <p:txBody>
          <a:bodyPr>
            <a:normAutofit fontScale="92500" lnSpcReduction="20000"/>
          </a:bodyPr>
          <a:lstStyle/>
          <a:p>
            <a:pPr marL="0" indent="0">
              <a:buNone/>
            </a:pPr>
            <a:r>
              <a:rPr lang="en-GB" dirty="0"/>
              <a:t>They meet with and lobby:</a:t>
            </a:r>
          </a:p>
          <a:p>
            <a:pPr marL="0" indent="0">
              <a:buNone/>
            </a:pPr>
            <a:endParaRPr lang="en-GB" dirty="0"/>
          </a:p>
          <a:p>
            <a:pPr marL="0" indent="0">
              <a:buNone/>
            </a:pPr>
            <a:r>
              <a:rPr lang="en-GB" dirty="0"/>
              <a:t>Heads of Criminal Justice Agencies</a:t>
            </a:r>
          </a:p>
          <a:p>
            <a:pPr marL="0" indent="0">
              <a:buNone/>
            </a:pPr>
            <a:r>
              <a:rPr lang="en-GB" dirty="0"/>
              <a:t>Ministers</a:t>
            </a:r>
          </a:p>
          <a:p>
            <a:pPr marL="0" indent="0">
              <a:buNone/>
            </a:pPr>
            <a:r>
              <a:rPr lang="en-GB" dirty="0"/>
              <a:t>Chief Constables</a:t>
            </a:r>
          </a:p>
          <a:p>
            <a:pPr marL="0" indent="0">
              <a:buNone/>
            </a:pPr>
            <a:r>
              <a:rPr lang="en-GB" dirty="0"/>
              <a:t>Police and Crime Commissioners</a:t>
            </a:r>
          </a:p>
          <a:p>
            <a:pPr marL="0" indent="0">
              <a:buNone/>
            </a:pPr>
            <a:r>
              <a:rPr lang="en-GB" dirty="0"/>
              <a:t>Victim organisations</a:t>
            </a:r>
          </a:p>
          <a:p>
            <a:pPr marL="0" indent="0">
              <a:buNone/>
            </a:pPr>
            <a:r>
              <a:rPr lang="en-GB" dirty="0"/>
              <a:t>Parliamentary and voluntary groups</a:t>
            </a:r>
          </a:p>
          <a:p>
            <a:pPr marL="0" indent="0">
              <a:buNone/>
            </a:pPr>
            <a:endParaRPr lang="en-GB" dirty="0"/>
          </a:p>
          <a:p>
            <a:pPr marL="0" indent="0">
              <a:buNone/>
            </a:pPr>
            <a:r>
              <a:rPr lang="en-GB" dirty="0"/>
              <a:t>Constantly working to improve the victim’s journey providing insight and opinion for example….</a:t>
            </a:r>
          </a:p>
        </p:txBody>
      </p:sp>
    </p:spTree>
    <p:extLst>
      <p:ext uri="{BB962C8B-B14F-4D97-AF65-F5344CB8AC3E}">
        <p14:creationId xmlns:p14="http://schemas.microsoft.com/office/powerpoint/2010/main" val="999632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3971F-C914-9A33-1AE0-1BD14C78E550}"/>
              </a:ext>
            </a:extLst>
          </p:cNvPr>
          <p:cNvSpPr>
            <a:spLocks noGrp="1"/>
          </p:cNvSpPr>
          <p:nvPr>
            <p:ph type="title"/>
          </p:nvPr>
        </p:nvSpPr>
        <p:spPr>
          <a:xfrm>
            <a:off x="6477270" y="898137"/>
            <a:ext cx="4974771" cy="873986"/>
          </a:xfrm>
        </p:spPr>
        <p:txBody>
          <a:bodyPr anchor="b">
            <a:normAutofit/>
          </a:bodyPr>
          <a:lstStyle/>
          <a:p>
            <a:r>
              <a:rPr lang="en-GB" sz="2800" dirty="0">
                <a:solidFill>
                  <a:schemeClr val="bg1"/>
                </a:solidFill>
              </a:rPr>
              <a:t>National audit headline findings:</a:t>
            </a:r>
          </a:p>
        </p:txBody>
      </p:sp>
      <p:pic>
        <p:nvPicPr>
          <p:cNvPr id="5" name="Content Placeholder 4">
            <a:extLst>
              <a:ext uri="{FF2B5EF4-FFF2-40B4-BE49-F238E27FC236}">
                <a16:creationId xmlns:a16="http://schemas.microsoft.com/office/drawing/2014/main" id="{1024329B-78CB-3028-C1B5-6B11A3CBA46A}"/>
              </a:ext>
            </a:extLst>
          </p:cNvPr>
          <p:cNvPicPr>
            <a:picLocks noChangeAspect="1"/>
          </p:cNvPicPr>
          <p:nvPr/>
        </p:nvPicPr>
        <p:blipFill>
          <a:blip r:embed="rId2"/>
          <a:stretch>
            <a:fillRect/>
          </a:stretch>
        </p:blipFill>
        <p:spPr>
          <a:xfrm>
            <a:off x="1663667" y="3367313"/>
            <a:ext cx="2551407" cy="2430216"/>
          </a:xfrm>
          <a:prstGeom prst="rect">
            <a:avLst/>
          </a:prstGeom>
        </p:spPr>
      </p:pic>
      <p:pic>
        <p:nvPicPr>
          <p:cNvPr id="7" name="Picture 6">
            <a:extLst>
              <a:ext uri="{FF2B5EF4-FFF2-40B4-BE49-F238E27FC236}">
                <a16:creationId xmlns:a16="http://schemas.microsoft.com/office/drawing/2014/main" id="{560DE712-79AE-89D5-0040-77086367524F}"/>
              </a:ext>
            </a:extLst>
          </p:cNvPr>
          <p:cNvPicPr>
            <a:picLocks noChangeAspect="1"/>
          </p:cNvPicPr>
          <p:nvPr/>
        </p:nvPicPr>
        <p:blipFill>
          <a:blip r:embed="rId3"/>
          <a:stretch>
            <a:fillRect/>
          </a:stretch>
        </p:blipFill>
        <p:spPr>
          <a:xfrm>
            <a:off x="1302586" y="680299"/>
            <a:ext cx="3519189" cy="1794786"/>
          </a:xfrm>
          <a:prstGeom prst="rect">
            <a:avLst/>
          </a:prstGeom>
        </p:spPr>
      </p:pic>
      <p:sp>
        <p:nvSpPr>
          <p:cNvPr id="9" name="TextBox 8">
            <a:extLst>
              <a:ext uri="{FF2B5EF4-FFF2-40B4-BE49-F238E27FC236}">
                <a16:creationId xmlns:a16="http://schemas.microsoft.com/office/drawing/2014/main" id="{7186F5C7-EC3C-B4E1-2725-D7482A25F507}"/>
              </a:ext>
            </a:extLst>
          </p:cNvPr>
          <p:cNvSpPr txBox="1"/>
          <p:nvPr/>
        </p:nvSpPr>
        <p:spPr>
          <a:xfrm>
            <a:off x="7096715" y="6472727"/>
            <a:ext cx="5075910" cy="246221"/>
          </a:xfrm>
          <a:prstGeom prst="rect">
            <a:avLst/>
          </a:prstGeom>
          <a:noFill/>
        </p:spPr>
        <p:txBody>
          <a:bodyPr wrap="square">
            <a:spAutoFit/>
          </a:bodyPr>
          <a:lstStyle/>
          <a:p>
            <a:r>
              <a:rPr lang="en-GB" sz="1000" dirty="0">
                <a:hlinkClick r:id="rId4"/>
              </a:rPr>
              <a:t>Tackling violence against women and girls  - NAO report</a:t>
            </a:r>
            <a:endParaRPr lang="en-GB" sz="1000" dirty="0"/>
          </a:p>
        </p:txBody>
      </p:sp>
      <p:sp>
        <p:nvSpPr>
          <p:cNvPr id="12" name="TextBox 11">
            <a:extLst>
              <a:ext uri="{FF2B5EF4-FFF2-40B4-BE49-F238E27FC236}">
                <a16:creationId xmlns:a16="http://schemas.microsoft.com/office/drawing/2014/main" id="{432689B3-EA80-90DF-DFE0-F790510A21EC}"/>
              </a:ext>
            </a:extLst>
          </p:cNvPr>
          <p:cNvSpPr txBox="1"/>
          <p:nvPr/>
        </p:nvSpPr>
        <p:spPr>
          <a:xfrm flipH="1">
            <a:off x="7096715" y="6205517"/>
            <a:ext cx="5793898" cy="246221"/>
          </a:xfrm>
          <a:prstGeom prst="rect">
            <a:avLst/>
          </a:prstGeom>
          <a:noFill/>
        </p:spPr>
        <p:txBody>
          <a:bodyPr wrap="square">
            <a:spAutoFit/>
          </a:bodyPr>
          <a:lstStyle/>
          <a:p>
            <a:r>
              <a:rPr lang="en-GB" sz="1000" dirty="0">
                <a:hlinkClick r:id="rId5"/>
              </a:rPr>
              <a:t>Tackling violence against women and girls strategy - GOV.UK</a:t>
            </a:r>
            <a:endParaRPr lang="en-GB" sz="1000" dirty="0"/>
          </a:p>
        </p:txBody>
      </p:sp>
      <p:pic>
        <p:nvPicPr>
          <p:cNvPr id="15" name="Picture 14">
            <a:extLst>
              <a:ext uri="{FF2B5EF4-FFF2-40B4-BE49-F238E27FC236}">
                <a16:creationId xmlns:a16="http://schemas.microsoft.com/office/drawing/2014/main" id="{975B21C1-86B7-452F-D844-9741E4C7FD51}"/>
              </a:ext>
            </a:extLst>
          </p:cNvPr>
          <p:cNvPicPr>
            <a:picLocks noChangeAspect="1"/>
          </p:cNvPicPr>
          <p:nvPr/>
        </p:nvPicPr>
        <p:blipFill>
          <a:blip r:embed="rId6"/>
          <a:stretch>
            <a:fillRect/>
          </a:stretch>
        </p:blipFill>
        <p:spPr>
          <a:xfrm>
            <a:off x="5924051" y="2589936"/>
            <a:ext cx="6115904" cy="1829055"/>
          </a:xfrm>
          <a:prstGeom prst="rect">
            <a:avLst/>
          </a:prstGeom>
        </p:spPr>
      </p:pic>
      <p:sp>
        <p:nvSpPr>
          <p:cNvPr id="21" name="TextBox 20">
            <a:extLst>
              <a:ext uri="{FF2B5EF4-FFF2-40B4-BE49-F238E27FC236}">
                <a16:creationId xmlns:a16="http://schemas.microsoft.com/office/drawing/2014/main" id="{BA7B0C8B-1586-45DF-19FA-49E5FB65ED4E}"/>
              </a:ext>
            </a:extLst>
          </p:cNvPr>
          <p:cNvSpPr txBox="1"/>
          <p:nvPr/>
        </p:nvSpPr>
        <p:spPr>
          <a:xfrm>
            <a:off x="7096715" y="5959863"/>
            <a:ext cx="4156171" cy="246221"/>
          </a:xfrm>
          <a:prstGeom prst="rect">
            <a:avLst/>
          </a:prstGeom>
          <a:noFill/>
        </p:spPr>
        <p:txBody>
          <a:bodyPr wrap="square">
            <a:spAutoFit/>
          </a:bodyPr>
          <a:lstStyle/>
          <a:p>
            <a:r>
              <a:rPr lang="en-GB" sz="1000" dirty="0">
                <a:hlinkClick r:id="rId7"/>
              </a:rPr>
              <a:t>Tackling Domestic Abuse Plan - GOV.UK</a:t>
            </a:r>
            <a:endParaRPr lang="en-GB" sz="1000" dirty="0"/>
          </a:p>
        </p:txBody>
      </p:sp>
    </p:spTree>
    <p:extLst>
      <p:ext uri="{BB962C8B-B14F-4D97-AF65-F5344CB8AC3E}">
        <p14:creationId xmlns:p14="http://schemas.microsoft.com/office/powerpoint/2010/main" val="45489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F1209-14BB-08C6-5B41-A21FE5E459E6}"/>
              </a:ext>
            </a:extLst>
          </p:cNvPr>
          <p:cNvSpPr>
            <a:spLocks noGrp="1"/>
          </p:cNvSpPr>
          <p:nvPr>
            <p:ph type="title"/>
          </p:nvPr>
        </p:nvSpPr>
        <p:spPr/>
        <p:txBody>
          <a:bodyPr/>
          <a:lstStyle/>
          <a:p>
            <a:r>
              <a:rPr lang="en-GB" dirty="0"/>
              <a:t>Baroness Newlove’s response to the National Audit report.</a:t>
            </a:r>
          </a:p>
        </p:txBody>
      </p:sp>
      <p:sp>
        <p:nvSpPr>
          <p:cNvPr id="3" name="Content Placeholder 2">
            <a:extLst>
              <a:ext uri="{FF2B5EF4-FFF2-40B4-BE49-F238E27FC236}">
                <a16:creationId xmlns:a16="http://schemas.microsoft.com/office/drawing/2014/main" id="{49D968F5-B5AD-57F0-F5C6-FA52C2FFCF32}"/>
              </a:ext>
            </a:extLst>
          </p:cNvPr>
          <p:cNvSpPr>
            <a:spLocks noGrp="1"/>
          </p:cNvSpPr>
          <p:nvPr>
            <p:ph idx="1"/>
          </p:nvPr>
        </p:nvSpPr>
        <p:spPr/>
        <p:txBody>
          <a:bodyPr>
            <a:normAutofit fontScale="70000" lnSpcReduction="20000"/>
          </a:bodyPr>
          <a:lstStyle/>
          <a:p>
            <a:r>
              <a:rPr lang="en-GB" dirty="0"/>
              <a:t>“The government has set an ambitions target of halving violence against women and girls …this report makes clear, there remains a critical lack of understanding ...”</a:t>
            </a:r>
          </a:p>
          <a:p>
            <a:endParaRPr lang="en-GB" dirty="0"/>
          </a:p>
          <a:p>
            <a:r>
              <a:rPr lang="en-GB" dirty="0"/>
              <a:t>“We cannot police our way out of this crisis ….. require co-ordinated action across all sector … departments must “sing from the same hymn sheet.”</a:t>
            </a:r>
          </a:p>
          <a:p>
            <a:endParaRPr lang="en-GB" dirty="0"/>
          </a:p>
          <a:p>
            <a:r>
              <a:rPr lang="en-GB" dirty="0"/>
              <a:t>“To improve safety for women and girls, we must listen to victims and those who support them … ”</a:t>
            </a:r>
          </a:p>
          <a:p>
            <a:endParaRPr lang="en-GB" dirty="0"/>
          </a:p>
          <a:p>
            <a:r>
              <a:rPr lang="en-GB" dirty="0"/>
              <a:t>She also made comment on the relationship between reduced funding for criminal justice agencies and effectiveness of working toward the objective to reduce harm to women and girls.</a:t>
            </a:r>
          </a:p>
          <a:p>
            <a:endParaRPr lang="en-GB" dirty="0"/>
          </a:p>
          <a:p>
            <a:r>
              <a:rPr lang="en-GB" dirty="0"/>
              <a:t>31.1.25</a:t>
            </a:r>
          </a:p>
          <a:p>
            <a:endParaRPr lang="en-GB" dirty="0"/>
          </a:p>
        </p:txBody>
      </p:sp>
    </p:spTree>
    <p:extLst>
      <p:ext uri="{BB962C8B-B14F-4D97-AF65-F5344CB8AC3E}">
        <p14:creationId xmlns:p14="http://schemas.microsoft.com/office/powerpoint/2010/main" val="12523336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AF45-9E38-605D-2019-29CD63661049}"/>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sz="2400" kern="1200">
                <a:solidFill>
                  <a:schemeClr val="tx1"/>
                </a:solidFill>
                <a:latin typeface="+mj-lt"/>
                <a:ea typeface="+mj-ea"/>
                <a:cs typeface="+mj-cs"/>
              </a:rPr>
              <a:t>3 in 4 Victims are not confident that reporting a crime will lead to justice and almost half stated that they were not kept informed about their investigation.</a:t>
            </a:r>
          </a:p>
        </p:txBody>
      </p:sp>
      <p:pic>
        <p:nvPicPr>
          <p:cNvPr id="5" name="Picture 4" descr="A group of people with pink and purple figures&#10;&#10;AI-generated content may be incorrect.">
            <a:extLst>
              <a:ext uri="{FF2B5EF4-FFF2-40B4-BE49-F238E27FC236}">
                <a16:creationId xmlns:a16="http://schemas.microsoft.com/office/drawing/2014/main" id="{91374CDA-813F-BC8D-4B98-F3CBD5BE22D8}"/>
              </a:ext>
            </a:extLst>
          </p:cNvPr>
          <p:cNvPicPr>
            <a:picLocks noChangeAspect="1"/>
          </p:cNvPicPr>
          <p:nvPr/>
        </p:nvPicPr>
        <p:blipFill>
          <a:blip r:embed="rId2"/>
          <a:stretch>
            <a:fillRect/>
          </a:stretch>
        </p:blipFill>
        <p:spPr>
          <a:xfrm>
            <a:off x="6085115" y="995256"/>
            <a:ext cx="5466806" cy="3047743"/>
          </a:xfrm>
          <a:prstGeom prst="rect">
            <a:avLst/>
          </a:prstGeom>
        </p:spPr>
      </p:pic>
      <p:pic>
        <p:nvPicPr>
          <p:cNvPr id="7" name="Picture 6">
            <a:extLst>
              <a:ext uri="{FF2B5EF4-FFF2-40B4-BE49-F238E27FC236}">
                <a16:creationId xmlns:a16="http://schemas.microsoft.com/office/drawing/2014/main" id="{357E8BD9-19FD-6816-3AB1-141F2B2D0FD6}"/>
              </a:ext>
            </a:extLst>
          </p:cNvPr>
          <p:cNvPicPr>
            <a:picLocks noChangeAspect="1"/>
          </p:cNvPicPr>
          <p:nvPr/>
        </p:nvPicPr>
        <p:blipFill>
          <a:blip r:embed="rId3"/>
          <a:stretch>
            <a:fillRect/>
          </a:stretch>
        </p:blipFill>
        <p:spPr>
          <a:xfrm>
            <a:off x="775705" y="227359"/>
            <a:ext cx="10155067" cy="447737"/>
          </a:xfrm>
          <a:prstGeom prst="rect">
            <a:avLst/>
          </a:prstGeom>
        </p:spPr>
      </p:pic>
      <p:sp>
        <p:nvSpPr>
          <p:cNvPr id="9" name="TextBox 8">
            <a:extLst>
              <a:ext uri="{FF2B5EF4-FFF2-40B4-BE49-F238E27FC236}">
                <a16:creationId xmlns:a16="http://schemas.microsoft.com/office/drawing/2014/main" id="{43D46F54-8C49-7BEC-B083-08B1370F35C3}"/>
              </a:ext>
            </a:extLst>
          </p:cNvPr>
          <p:cNvSpPr txBox="1"/>
          <p:nvPr/>
        </p:nvSpPr>
        <p:spPr>
          <a:xfrm>
            <a:off x="6665814" y="5984310"/>
            <a:ext cx="6097348" cy="646331"/>
          </a:xfrm>
          <a:prstGeom prst="rect">
            <a:avLst/>
          </a:prstGeom>
          <a:noFill/>
        </p:spPr>
        <p:txBody>
          <a:bodyPr wrap="square">
            <a:spAutoFit/>
          </a:bodyPr>
          <a:lstStyle/>
          <a:p>
            <a:r>
              <a:rPr lang="en-GB" dirty="0">
                <a:hlinkClick r:id="rId4"/>
              </a:rPr>
              <a:t>The Office of the Victims Commissioner Annual Report 2023/24</a:t>
            </a:r>
            <a:endParaRPr lang="en-GB" dirty="0"/>
          </a:p>
        </p:txBody>
      </p:sp>
    </p:spTree>
    <p:extLst>
      <p:ext uri="{BB962C8B-B14F-4D97-AF65-F5344CB8AC3E}">
        <p14:creationId xmlns:p14="http://schemas.microsoft.com/office/powerpoint/2010/main" val="1663708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7E12F-F9B8-3878-C8BA-50D401497225}"/>
              </a:ext>
            </a:extLst>
          </p:cNvPr>
          <p:cNvSpPr>
            <a:spLocks noGrp="1"/>
          </p:cNvSpPr>
          <p:nvPr>
            <p:ph type="title"/>
          </p:nvPr>
        </p:nvSpPr>
        <p:spPr/>
        <p:txBody>
          <a:bodyPr/>
          <a:lstStyle/>
          <a:p>
            <a:r>
              <a:rPr lang="en-GB" b="0" i="0" dirty="0">
                <a:effectLst/>
                <a:latin typeface="Gotham"/>
              </a:rPr>
              <a:t>Assistant Chief Constable Tom Harding, Director of Operational St­andards</a:t>
            </a:r>
            <a:endParaRPr lang="en-GB" dirty="0"/>
          </a:p>
        </p:txBody>
      </p:sp>
      <p:sp>
        <p:nvSpPr>
          <p:cNvPr id="3" name="Content Placeholder 2">
            <a:extLst>
              <a:ext uri="{FF2B5EF4-FFF2-40B4-BE49-F238E27FC236}">
                <a16:creationId xmlns:a16="http://schemas.microsoft.com/office/drawing/2014/main" id="{32566BC4-9FB6-6010-D7E2-67929A8A20AA}"/>
              </a:ext>
            </a:extLst>
          </p:cNvPr>
          <p:cNvSpPr>
            <a:spLocks noGrp="1"/>
          </p:cNvSpPr>
          <p:nvPr>
            <p:ph idx="1"/>
          </p:nvPr>
        </p:nvSpPr>
        <p:spPr/>
        <p:txBody>
          <a:bodyPr>
            <a:normAutofit fontScale="77500" lnSpcReduction="20000"/>
          </a:bodyPr>
          <a:lstStyle/>
          <a:p>
            <a:r>
              <a:rPr lang="en-GB" b="0" i="0" dirty="0">
                <a:effectLst/>
                <a:latin typeface="Gotham"/>
              </a:rPr>
              <a:t>“I’m disappointed to see many people tell the Victims’ Commissioner that they don’t feel confident reporting a crime will lead to justice. I share Baroness Newlove’s concern and I’m clear that all victims deserve the highest standard of service from policing and across the criminal justice system.”</a:t>
            </a:r>
          </a:p>
          <a:p>
            <a:endParaRPr lang="en-GB" dirty="0">
              <a:latin typeface="Gotham"/>
            </a:endParaRPr>
          </a:p>
          <a:p>
            <a:r>
              <a:rPr lang="en-GB" dirty="0">
                <a:latin typeface="Gotham"/>
              </a:rPr>
              <a:t>“</a:t>
            </a:r>
            <a:r>
              <a:rPr lang="en-GB" b="0" i="0" dirty="0">
                <a:effectLst/>
                <a:latin typeface="Gotham"/>
              </a:rPr>
              <a:t>At the College of Policing we are working to improve the standard of police investigations from the initial report through to court, so we can get justice for more people.”</a:t>
            </a:r>
          </a:p>
          <a:p>
            <a:endParaRPr lang="en-GB" dirty="0">
              <a:latin typeface="Gotham"/>
            </a:endParaRPr>
          </a:p>
          <a:p>
            <a:r>
              <a:rPr lang="en-GB" dirty="0">
                <a:latin typeface="Gotham"/>
              </a:rPr>
              <a:t>“</a:t>
            </a:r>
            <a:r>
              <a:rPr lang="en-GB" b="0" i="0" dirty="0">
                <a:effectLst/>
                <a:latin typeface="Gotham"/>
              </a:rPr>
              <a:t>We’re also working with partners across the criminal justice system to consider and address issues elsewhere, which I know cause a huge amount of frustration for victims and officers alike.”</a:t>
            </a:r>
          </a:p>
          <a:p>
            <a:endParaRPr lang="en-GB" dirty="0">
              <a:latin typeface="Gotham"/>
            </a:endParaRPr>
          </a:p>
          <a:p>
            <a:r>
              <a:rPr lang="en-GB" b="0" i="0" dirty="0">
                <a:effectLst/>
                <a:latin typeface="Gotham"/>
              </a:rPr>
              <a:t>28 August 2024</a:t>
            </a:r>
            <a:endParaRPr lang="en-GB" dirty="0"/>
          </a:p>
        </p:txBody>
      </p:sp>
      <p:sp>
        <p:nvSpPr>
          <p:cNvPr id="5" name="TextBox 4">
            <a:extLst>
              <a:ext uri="{FF2B5EF4-FFF2-40B4-BE49-F238E27FC236}">
                <a16:creationId xmlns:a16="http://schemas.microsoft.com/office/drawing/2014/main" id="{34FF057B-D0EA-1DC2-82FD-7614A1063BAD}"/>
              </a:ext>
            </a:extLst>
          </p:cNvPr>
          <p:cNvSpPr txBox="1"/>
          <p:nvPr/>
        </p:nvSpPr>
        <p:spPr>
          <a:xfrm>
            <a:off x="6692113" y="6169709"/>
            <a:ext cx="4719678" cy="246221"/>
          </a:xfrm>
          <a:prstGeom prst="rect">
            <a:avLst/>
          </a:prstGeom>
          <a:noFill/>
        </p:spPr>
        <p:txBody>
          <a:bodyPr wrap="square">
            <a:spAutoFit/>
          </a:bodyPr>
          <a:lstStyle/>
          <a:p>
            <a:r>
              <a:rPr lang="en-GB" sz="1000" dirty="0">
                <a:hlinkClick r:id="rId2"/>
              </a:rPr>
              <a:t>Victims deserve highest standards from police | College of Policing</a:t>
            </a:r>
            <a:endParaRPr lang="en-GB" sz="1000" dirty="0"/>
          </a:p>
        </p:txBody>
      </p:sp>
      <p:pic>
        <p:nvPicPr>
          <p:cNvPr id="7" name="Picture 6">
            <a:extLst>
              <a:ext uri="{FF2B5EF4-FFF2-40B4-BE49-F238E27FC236}">
                <a16:creationId xmlns:a16="http://schemas.microsoft.com/office/drawing/2014/main" id="{E4DC7927-BE6C-A079-89DD-AE5317A54CDA}"/>
              </a:ext>
            </a:extLst>
          </p:cNvPr>
          <p:cNvPicPr>
            <a:picLocks noChangeAspect="1"/>
          </p:cNvPicPr>
          <p:nvPr/>
        </p:nvPicPr>
        <p:blipFill>
          <a:blip r:embed="rId3"/>
          <a:stretch>
            <a:fillRect/>
          </a:stretch>
        </p:blipFill>
        <p:spPr>
          <a:xfrm>
            <a:off x="10592474" y="0"/>
            <a:ext cx="1599526" cy="1213805"/>
          </a:xfrm>
          <a:prstGeom prst="rect">
            <a:avLst/>
          </a:prstGeom>
        </p:spPr>
      </p:pic>
    </p:spTree>
    <p:extLst>
      <p:ext uri="{BB962C8B-B14F-4D97-AF65-F5344CB8AC3E}">
        <p14:creationId xmlns:p14="http://schemas.microsoft.com/office/powerpoint/2010/main" val="3866376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CE52689-7913-908B-DF5E-1C3251FE638B}"/>
              </a:ext>
            </a:extLst>
          </p:cNvPr>
          <p:cNvPicPr>
            <a:picLocks noGrp="1" noChangeAspect="1"/>
          </p:cNvPicPr>
          <p:nvPr>
            <p:ph idx="1"/>
          </p:nvPr>
        </p:nvPicPr>
        <p:blipFill>
          <a:blip r:embed="rId2"/>
          <a:stretch>
            <a:fillRect/>
          </a:stretch>
        </p:blipFill>
        <p:spPr>
          <a:xfrm>
            <a:off x="3139950" y="3343044"/>
            <a:ext cx="5172797" cy="3067478"/>
          </a:xfrm>
        </p:spPr>
      </p:pic>
      <p:pic>
        <p:nvPicPr>
          <p:cNvPr id="4" name="Picture 3">
            <a:extLst>
              <a:ext uri="{FF2B5EF4-FFF2-40B4-BE49-F238E27FC236}">
                <a16:creationId xmlns:a16="http://schemas.microsoft.com/office/drawing/2014/main" id="{DE962371-A40C-17FE-4D95-347A50FB4C8B}"/>
              </a:ext>
            </a:extLst>
          </p:cNvPr>
          <p:cNvPicPr>
            <a:picLocks noChangeAspect="1"/>
          </p:cNvPicPr>
          <p:nvPr/>
        </p:nvPicPr>
        <p:blipFill>
          <a:blip r:embed="rId3"/>
          <a:stretch>
            <a:fillRect/>
          </a:stretch>
        </p:blipFill>
        <p:spPr>
          <a:xfrm>
            <a:off x="3015574" y="1605064"/>
            <a:ext cx="5437762" cy="1361872"/>
          </a:xfrm>
          <a:prstGeom prst="rect">
            <a:avLst/>
          </a:prstGeom>
        </p:spPr>
      </p:pic>
      <p:pic>
        <p:nvPicPr>
          <p:cNvPr id="8" name="Picture 7">
            <a:extLst>
              <a:ext uri="{FF2B5EF4-FFF2-40B4-BE49-F238E27FC236}">
                <a16:creationId xmlns:a16="http://schemas.microsoft.com/office/drawing/2014/main" id="{325E3E73-43A4-EF73-A8F9-A8D5B4361F3E}"/>
              </a:ext>
            </a:extLst>
          </p:cNvPr>
          <p:cNvPicPr>
            <a:picLocks noChangeAspect="1"/>
          </p:cNvPicPr>
          <p:nvPr/>
        </p:nvPicPr>
        <p:blipFill>
          <a:blip r:embed="rId4"/>
          <a:stretch>
            <a:fillRect/>
          </a:stretch>
        </p:blipFill>
        <p:spPr>
          <a:xfrm>
            <a:off x="1345784" y="252918"/>
            <a:ext cx="9831172" cy="976037"/>
          </a:xfrm>
          <a:prstGeom prst="rect">
            <a:avLst/>
          </a:prstGeom>
        </p:spPr>
      </p:pic>
    </p:spTree>
    <p:extLst>
      <p:ext uri="{BB962C8B-B14F-4D97-AF65-F5344CB8AC3E}">
        <p14:creationId xmlns:p14="http://schemas.microsoft.com/office/powerpoint/2010/main" val="13136363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1AD5C5-0EE2-967B-BC7D-425A6A0A4D8D}"/>
              </a:ext>
            </a:extLst>
          </p:cNvPr>
          <p:cNvSpPr>
            <a:spLocks noGrp="1"/>
          </p:cNvSpPr>
          <p:nvPr>
            <p:ph idx="1"/>
          </p:nvPr>
        </p:nvSpPr>
        <p:spPr/>
        <p:txBody>
          <a:bodyPr>
            <a:normAutofit/>
          </a:bodyPr>
          <a:lstStyle/>
          <a:p>
            <a:r>
              <a:rPr lang="en-GB" dirty="0"/>
              <a:t>In addition to supporting victims of crime, </a:t>
            </a:r>
          </a:p>
          <a:p>
            <a:r>
              <a:rPr lang="en-GB" dirty="0"/>
              <a:t>Victim support also undertake research which is shared with Criminal Justice partners so that they may be better informed on victim experiences.</a:t>
            </a:r>
          </a:p>
          <a:p>
            <a:r>
              <a:rPr lang="en-GB" dirty="0"/>
              <a:t>These will include the victims experience of the court system,</a:t>
            </a:r>
          </a:p>
          <a:p>
            <a:r>
              <a:rPr lang="en-GB" dirty="0"/>
              <a:t>Rape and sexual offence victim surveys</a:t>
            </a:r>
          </a:p>
          <a:p>
            <a:r>
              <a:rPr lang="en-GB" dirty="0"/>
              <a:t>Experiences of witnesses of Murder, fatal road offences and other serious offences.</a:t>
            </a:r>
          </a:p>
          <a:p>
            <a:r>
              <a:rPr lang="en-GB" dirty="0">
                <a:hlinkClick r:id="rId2"/>
              </a:rPr>
              <a:t>Reports - Victim Support</a:t>
            </a:r>
            <a:endParaRPr lang="en-GB" dirty="0"/>
          </a:p>
          <a:p>
            <a:endParaRPr lang="en-GB" dirty="0"/>
          </a:p>
        </p:txBody>
      </p:sp>
      <p:pic>
        <p:nvPicPr>
          <p:cNvPr id="5" name="Picture 4">
            <a:extLst>
              <a:ext uri="{FF2B5EF4-FFF2-40B4-BE49-F238E27FC236}">
                <a16:creationId xmlns:a16="http://schemas.microsoft.com/office/drawing/2014/main" id="{8EEB2BFB-BC4F-85F7-E29B-A8B39D5DB80F}"/>
              </a:ext>
            </a:extLst>
          </p:cNvPr>
          <p:cNvPicPr>
            <a:picLocks noChangeAspect="1"/>
          </p:cNvPicPr>
          <p:nvPr/>
        </p:nvPicPr>
        <p:blipFill>
          <a:blip r:embed="rId3"/>
          <a:stretch>
            <a:fillRect/>
          </a:stretch>
        </p:blipFill>
        <p:spPr>
          <a:xfrm>
            <a:off x="709371" y="27641"/>
            <a:ext cx="3458058" cy="1000265"/>
          </a:xfrm>
          <a:prstGeom prst="rect">
            <a:avLst/>
          </a:prstGeom>
        </p:spPr>
      </p:pic>
    </p:spTree>
    <p:extLst>
      <p:ext uri="{BB962C8B-B14F-4D97-AF65-F5344CB8AC3E}">
        <p14:creationId xmlns:p14="http://schemas.microsoft.com/office/powerpoint/2010/main" val="182380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ABFE2-813D-2731-85C5-4810F99D9F53}"/>
              </a:ext>
            </a:extLst>
          </p:cNvPr>
          <p:cNvSpPr>
            <a:spLocks noGrp="1"/>
          </p:cNvSpPr>
          <p:nvPr>
            <p:ph type="title"/>
          </p:nvPr>
        </p:nvSpPr>
        <p:spPr/>
        <p:txBody>
          <a:bodyPr/>
          <a:lstStyle/>
          <a:p>
            <a:r>
              <a:rPr lang="en-GB" dirty="0"/>
              <a:t>Adherence to the code:</a:t>
            </a:r>
          </a:p>
        </p:txBody>
      </p:sp>
      <p:sp>
        <p:nvSpPr>
          <p:cNvPr id="3" name="Content Placeholder 2">
            <a:extLst>
              <a:ext uri="{FF2B5EF4-FFF2-40B4-BE49-F238E27FC236}">
                <a16:creationId xmlns:a16="http://schemas.microsoft.com/office/drawing/2014/main" id="{7E082303-DBE1-D197-EAEF-49309134492D}"/>
              </a:ext>
            </a:extLst>
          </p:cNvPr>
          <p:cNvSpPr>
            <a:spLocks noGrp="1"/>
          </p:cNvSpPr>
          <p:nvPr>
            <p:ph idx="1"/>
          </p:nvPr>
        </p:nvSpPr>
        <p:spPr>
          <a:xfrm>
            <a:off x="693906" y="1864536"/>
            <a:ext cx="10515600" cy="4351338"/>
          </a:xfrm>
        </p:spPr>
        <p:txBody>
          <a:bodyPr/>
          <a:lstStyle/>
          <a:p>
            <a:r>
              <a:rPr lang="en-GB" dirty="0"/>
              <a:t>First and foremost, supervisors and managers within the police will check and test that it is complied with.</a:t>
            </a:r>
          </a:p>
          <a:p>
            <a:endParaRPr lang="en-GB" dirty="0"/>
          </a:p>
          <a:p>
            <a:r>
              <a:rPr lang="en-GB" dirty="0"/>
              <a:t>Crime recording departments will conduct quality assurance surveys with the victims directly.</a:t>
            </a:r>
          </a:p>
          <a:p>
            <a:endParaRPr lang="en-GB" dirty="0"/>
          </a:p>
        </p:txBody>
      </p:sp>
      <p:pic>
        <p:nvPicPr>
          <p:cNvPr id="4" name="Picture 3">
            <a:extLst>
              <a:ext uri="{FF2B5EF4-FFF2-40B4-BE49-F238E27FC236}">
                <a16:creationId xmlns:a16="http://schemas.microsoft.com/office/drawing/2014/main" id="{438A2BE7-4FD0-2DFC-481E-9F92B6B592BE}"/>
              </a:ext>
            </a:extLst>
          </p:cNvPr>
          <p:cNvPicPr>
            <a:picLocks noChangeAspect="1"/>
          </p:cNvPicPr>
          <p:nvPr/>
        </p:nvPicPr>
        <p:blipFill>
          <a:blip r:embed="rId2"/>
          <a:stretch>
            <a:fillRect/>
          </a:stretch>
        </p:blipFill>
        <p:spPr>
          <a:xfrm>
            <a:off x="10009762" y="4638658"/>
            <a:ext cx="1199744" cy="949884"/>
          </a:xfrm>
          <a:prstGeom prst="rect">
            <a:avLst/>
          </a:prstGeom>
        </p:spPr>
      </p:pic>
      <p:pic>
        <p:nvPicPr>
          <p:cNvPr id="5" name="Picture 4">
            <a:extLst>
              <a:ext uri="{FF2B5EF4-FFF2-40B4-BE49-F238E27FC236}">
                <a16:creationId xmlns:a16="http://schemas.microsoft.com/office/drawing/2014/main" id="{35013392-8C28-746D-E3E1-6F3512B505B3}"/>
              </a:ext>
            </a:extLst>
          </p:cNvPr>
          <p:cNvPicPr>
            <a:picLocks noChangeAspect="1"/>
          </p:cNvPicPr>
          <p:nvPr/>
        </p:nvPicPr>
        <p:blipFill>
          <a:blip r:embed="rId3"/>
          <a:stretch>
            <a:fillRect/>
          </a:stretch>
        </p:blipFill>
        <p:spPr>
          <a:xfrm>
            <a:off x="1313234" y="4649822"/>
            <a:ext cx="1420238" cy="938720"/>
          </a:xfrm>
          <a:prstGeom prst="rect">
            <a:avLst/>
          </a:prstGeom>
        </p:spPr>
      </p:pic>
    </p:spTree>
    <p:extLst>
      <p:ext uri="{BB962C8B-B14F-4D97-AF65-F5344CB8AC3E}">
        <p14:creationId xmlns:p14="http://schemas.microsoft.com/office/powerpoint/2010/main" val="771863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EE29A8-91FA-2446-1D8F-AAE5A1A5B50D}"/>
              </a:ext>
            </a:extLst>
          </p:cNvPr>
          <p:cNvSpPr>
            <a:spLocks noGrp="1"/>
          </p:cNvSpPr>
          <p:nvPr>
            <p:ph idx="1"/>
          </p:nvPr>
        </p:nvSpPr>
        <p:spPr>
          <a:xfrm>
            <a:off x="838200" y="1003412"/>
            <a:ext cx="10515600" cy="5173551"/>
          </a:xfrm>
        </p:spPr>
        <p:txBody>
          <a:bodyPr>
            <a:normAutofit/>
          </a:bodyPr>
          <a:lstStyle/>
          <a:p>
            <a:r>
              <a:rPr lang="en-GB" dirty="0"/>
              <a:t>His Majesty’s Inspector of Fire and Policing will also undertake inspections of forces and report their findings to both the police force, Government and Public.</a:t>
            </a:r>
          </a:p>
          <a:p>
            <a:endParaRPr lang="en-GB" dirty="0"/>
          </a:p>
          <a:p>
            <a:r>
              <a:rPr lang="en-GB" dirty="0"/>
              <a:t>If they are failing, then they will be given a series of actions to improve their performance in this area.</a:t>
            </a:r>
          </a:p>
          <a:p>
            <a:endParaRPr lang="en-GB" dirty="0"/>
          </a:p>
          <a:p>
            <a:r>
              <a:rPr lang="en-GB" dirty="0"/>
              <a:t>If their performance is very bad then they may be placed in special measures and supervised by another force until they meet the required standard.</a:t>
            </a:r>
          </a:p>
          <a:p>
            <a:endParaRPr lang="en-GB" dirty="0"/>
          </a:p>
        </p:txBody>
      </p:sp>
      <p:pic>
        <p:nvPicPr>
          <p:cNvPr id="4" name="Picture 3">
            <a:extLst>
              <a:ext uri="{FF2B5EF4-FFF2-40B4-BE49-F238E27FC236}">
                <a16:creationId xmlns:a16="http://schemas.microsoft.com/office/drawing/2014/main" id="{B9013AA7-9FE1-2F17-28F0-C47AF6DFE11D}"/>
              </a:ext>
            </a:extLst>
          </p:cNvPr>
          <p:cNvPicPr>
            <a:picLocks noChangeAspect="1"/>
          </p:cNvPicPr>
          <p:nvPr/>
        </p:nvPicPr>
        <p:blipFill>
          <a:blip r:embed="rId2"/>
          <a:stretch>
            <a:fillRect/>
          </a:stretch>
        </p:blipFill>
        <p:spPr>
          <a:xfrm>
            <a:off x="10486416" y="5875506"/>
            <a:ext cx="1705583" cy="987352"/>
          </a:xfrm>
          <a:prstGeom prst="rect">
            <a:avLst/>
          </a:prstGeom>
        </p:spPr>
      </p:pic>
    </p:spTree>
    <p:extLst>
      <p:ext uri="{BB962C8B-B14F-4D97-AF65-F5344CB8AC3E}">
        <p14:creationId xmlns:p14="http://schemas.microsoft.com/office/powerpoint/2010/main" val="40470589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1C8323-CB61-A131-D8F4-43015BF8DA52}"/>
              </a:ext>
            </a:extLst>
          </p:cNvPr>
          <p:cNvSpPr>
            <a:spLocks noGrp="1"/>
          </p:cNvSpPr>
          <p:nvPr>
            <p:ph idx="1"/>
          </p:nvPr>
        </p:nvSpPr>
        <p:spPr>
          <a:xfrm>
            <a:off x="838200" y="420786"/>
            <a:ext cx="10515600" cy="5756177"/>
          </a:xfrm>
        </p:spPr>
        <p:txBody>
          <a:bodyPr>
            <a:normAutofit/>
          </a:bodyPr>
          <a:lstStyle/>
          <a:p>
            <a:r>
              <a:rPr lang="en-GB" dirty="0"/>
              <a:t>The Service users themselves are able to express their concerns either directly to the victim’s commissioner or through victim support organisations.  This information is then shared with criminal justice agencies and government in order to improve performance and experience.</a:t>
            </a:r>
          </a:p>
          <a:p>
            <a:r>
              <a:rPr lang="en-GB" dirty="0"/>
              <a:t>Should it be identified that the conduct of an officer during an investigation falls far below that which is required, then potentially, this may result in an investigation by the force or Independent Office for Police Conduct and if proved, sanctions imposed.</a:t>
            </a:r>
          </a:p>
          <a:p>
            <a:r>
              <a:rPr lang="en-GB" dirty="0"/>
              <a:t>The IOPC has also published guidance in how officers should engage with victims inclusive of the language use.</a:t>
            </a:r>
            <a:r>
              <a:rPr lang="en-GB" dirty="0">
                <a:hlinkClick r:id="rId2"/>
              </a:rPr>
              <a:t> </a:t>
            </a:r>
          </a:p>
          <a:p>
            <a:r>
              <a:rPr lang="en-GB" sz="1100" dirty="0">
                <a:hlinkClick r:id="rId2"/>
              </a:rPr>
              <a:t>IOPC-ending-victim-blaming-guidance-Feb-2024.pdf</a:t>
            </a:r>
            <a:endParaRPr lang="en-GB" sz="1100" dirty="0"/>
          </a:p>
          <a:p>
            <a:endParaRPr lang="en-GB" dirty="0"/>
          </a:p>
        </p:txBody>
      </p:sp>
      <p:pic>
        <p:nvPicPr>
          <p:cNvPr id="7" name="Picture 6">
            <a:extLst>
              <a:ext uri="{FF2B5EF4-FFF2-40B4-BE49-F238E27FC236}">
                <a16:creationId xmlns:a16="http://schemas.microsoft.com/office/drawing/2014/main" id="{F022DF54-7C72-9B0B-D94A-988A17DD37C1}"/>
              </a:ext>
            </a:extLst>
          </p:cNvPr>
          <p:cNvPicPr>
            <a:picLocks noChangeAspect="1"/>
          </p:cNvPicPr>
          <p:nvPr/>
        </p:nvPicPr>
        <p:blipFill>
          <a:blip r:embed="rId3"/>
          <a:stretch>
            <a:fillRect/>
          </a:stretch>
        </p:blipFill>
        <p:spPr>
          <a:xfrm>
            <a:off x="75526" y="6313251"/>
            <a:ext cx="2391109" cy="492450"/>
          </a:xfrm>
          <a:prstGeom prst="rect">
            <a:avLst/>
          </a:prstGeom>
        </p:spPr>
      </p:pic>
    </p:spTree>
    <p:extLst>
      <p:ext uri="{BB962C8B-B14F-4D97-AF65-F5344CB8AC3E}">
        <p14:creationId xmlns:p14="http://schemas.microsoft.com/office/powerpoint/2010/main" val="1901120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93C26-65B5-8533-CA25-E4F66D9EC906}"/>
              </a:ext>
            </a:extLst>
          </p:cNvPr>
          <p:cNvSpPr>
            <a:spLocks noGrp="1"/>
          </p:cNvSpPr>
          <p:nvPr>
            <p:ph type="title"/>
          </p:nvPr>
        </p:nvSpPr>
        <p:spPr/>
        <p:txBody>
          <a:bodyPr/>
          <a:lstStyle/>
          <a:p>
            <a:r>
              <a:rPr lang="en-GB" dirty="0"/>
              <a:t>Going forward:</a:t>
            </a:r>
          </a:p>
        </p:txBody>
      </p:sp>
      <p:sp>
        <p:nvSpPr>
          <p:cNvPr id="3" name="Content Placeholder 2">
            <a:extLst>
              <a:ext uri="{FF2B5EF4-FFF2-40B4-BE49-F238E27FC236}">
                <a16:creationId xmlns:a16="http://schemas.microsoft.com/office/drawing/2014/main" id="{EA50E1D3-8BC4-4C63-915B-F9F1E7B89428}"/>
              </a:ext>
            </a:extLst>
          </p:cNvPr>
          <p:cNvSpPr>
            <a:spLocks noGrp="1"/>
          </p:cNvSpPr>
          <p:nvPr>
            <p:ph idx="1"/>
          </p:nvPr>
        </p:nvSpPr>
        <p:spPr/>
        <p:txBody>
          <a:bodyPr>
            <a:normAutofit fontScale="92500" lnSpcReduction="10000"/>
          </a:bodyPr>
          <a:lstStyle/>
          <a:p>
            <a:r>
              <a:rPr lang="en-GB" dirty="0"/>
              <a:t>Remember this may not be your first engagement with a victim but:</a:t>
            </a:r>
          </a:p>
          <a:p>
            <a:r>
              <a:rPr lang="en-GB" dirty="0"/>
              <a:t>It might be their first engagement with the police</a:t>
            </a:r>
          </a:p>
          <a:p>
            <a:r>
              <a:rPr lang="en-GB" dirty="0"/>
              <a:t>First impressions can make or break a relationship</a:t>
            </a:r>
          </a:p>
          <a:p>
            <a:r>
              <a:rPr lang="en-GB" dirty="0"/>
              <a:t>Reputation of officers and organisations is important</a:t>
            </a:r>
          </a:p>
          <a:p>
            <a:r>
              <a:rPr lang="en-GB" dirty="0"/>
              <a:t>Relationships with victims and witnesses is key to ensuring that they feel comfortable to speak with police and that their concerns and voices are heard</a:t>
            </a:r>
          </a:p>
          <a:p>
            <a:r>
              <a:rPr lang="en-GB" dirty="0"/>
              <a:t>If a victim is not kept updated, they may feel undervalued</a:t>
            </a:r>
          </a:p>
          <a:p>
            <a:r>
              <a:rPr lang="en-GB" dirty="0"/>
              <a:t>If they have a negative experience they may not engage again or if they tell others they may be put off from engaging in the future.</a:t>
            </a:r>
          </a:p>
        </p:txBody>
      </p:sp>
    </p:spTree>
    <p:extLst>
      <p:ext uri="{BB962C8B-B14F-4D97-AF65-F5344CB8AC3E}">
        <p14:creationId xmlns:p14="http://schemas.microsoft.com/office/powerpoint/2010/main" val="19883393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985</Words>
  <Application>Microsoft Office PowerPoint</Application>
  <PresentationFormat>Widescreen</PresentationFormat>
  <Paragraphs>72</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Gotham</vt:lpstr>
      <vt:lpstr>Aptos</vt:lpstr>
      <vt:lpstr>Aptos Display</vt:lpstr>
      <vt:lpstr>Arial</vt:lpstr>
      <vt:lpstr>PT Sans</vt:lpstr>
      <vt:lpstr>Office Theme</vt:lpstr>
      <vt:lpstr>The Victim’s Code was first introduced in 2006 following the enactment of the Domestic Abuse Act 2004.  It has been updated several times since and continues to develop.  Since 2010 England and Wales has had a Witness Commissioner to ensure the rights of witnesses are adhered to.</vt:lpstr>
      <vt:lpstr>Baroness Newlove of Warrington is the current Victims Commissioner</vt:lpstr>
      <vt:lpstr>Victims Commissioner’s background</vt:lpstr>
      <vt:lpstr>Role of the Commissioner:</vt:lpstr>
      <vt:lpstr>National audit headline findings:</vt:lpstr>
      <vt:lpstr>Baroness Newlove’s response to the National Audit report.</vt:lpstr>
      <vt:lpstr>3 in 4 Victims are not confident that reporting a crime will lead to justice and almost half stated that they were not kept informed about their investigation.</vt:lpstr>
      <vt:lpstr>Assistant Chief Constable Tom Harding, Director of Operational St­andards</vt:lpstr>
      <vt:lpstr>PowerPoint Presentation</vt:lpstr>
      <vt:lpstr>PowerPoint Presentation</vt:lpstr>
      <vt:lpstr>Adherence to the code:</vt:lpstr>
      <vt:lpstr>PowerPoint Presentation</vt:lpstr>
      <vt:lpstr>PowerPoint Presentation</vt:lpstr>
      <vt:lpstr>Going forward: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17</cp:revision>
  <dcterms:created xsi:type="dcterms:W3CDTF">2025-03-20T10:14:16Z</dcterms:created>
  <dcterms:modified xsi:type="dcterms:W3CDTF">2025-03-20T13:34:17Z</dcterms:modified>
</cp:coreProperties>
</file>