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57" r:id="rId3"/>
    <p:sldId id="275" r:id="rId4"/>
    <p:sldId id="258" r:id="rId5"/>
    <p:sldId id="260" r:id="rId6"/>
    <p:sldId id="259" r:id="rId7"/>
    <p:sldId id="261" r:id="rId8"/>
    <p:sldId id="262" r:id="rId9"/>
    <p:sldId id="266" r:id="rId10"/>
    <p:sldId id="265" r:id="rId11"/>
    <p:sldId id="267" r:id="rId12"/>
    <p:sldId id="269" r:id="rId13"/>
    <p:sldId id="270" r:id="rId14"/>
    <p:sldId id="268" r:id="rId15"/>
    <p:sldId id="271"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8513" autoAdjust="0"/>
  </p:normalViewPr>
  <p:slideViewPr>
    <p:cSldViewPr>
      <p:cViewPr>
        <p:scale>
          <a:sx n="70" d="100"/>
          <a:sy n="70" d="100"/>
        </p:scale>
        <p:origin x="-1814" y="-2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B993DF-CA97-4832-87C4-442DB19A2AF9}" type="datetimeFigureOut">
              <a:rPr lang="en-GB" smtClean="0"/>
              <a:t>19/12/2019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4FA8C8-76D9-4DA5-80E9-407648642935}" type="slidenum">
              <a:rPr lang="en-GB" smtClean="0"/>
              <a:t>‹#›</a:t>
            </a:fld>
            <a:endParaRPr lang="en-GB"/>
          </a:p>
        </p:txBody>
      </p:sp>
    </p:spTree>
    <p:extLst>
      <p:ext uri="{BB962C8B-B14F-4D97-AF65-F5344CB8AC3E}">
        <p14:creationId xmlns:p14="http://schemas.microsoft.com/office/powerpoint/2010/main" val="2545867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lampeter-tc.gov.uk/en/town-council/"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cadw.gov.wales/sites/default/files/2019-07/37616%20Introducing%20CADW_ENGLISH%20WEB%20(003)_1.pdf" TargetMode="External"/><Relationship Id="rId4" Type="http://schemas.openxmlformats.org/officeDocument/2006/relationships/hyperlink" Target="https://www.ceredigion.gov.uk/business/funding-grants/tourism-investment-support-scheme-tis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bc.co.uk/bitesize/guides/zy24p39/revision/3"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solidFill>
                  <a:schemeClr val="bg1"/>
                </a:solidFill>
              </a:rPr>
              <a:t>Ordinance Survey, </a:t>
            </a:r>
            <a:r>
              <a:rPr lang="en-GB" sz="1200" i="1" dirty="0" smtClean="0">
                <a:solidFill>
                  <a:schemeClr val="bg1"/>
                </a:solidFill>
              </a:rPr>
              <a:t>Lampeter/ </a:t>
            </a:r>
            <a:r>
              <a:rPr lang="en-GB" sz="1200" i="1" dirty="0" err="1" smtClean="0">
                <a:solidFill>
                  <a:schemeClr val="bg1"/>
                </a:solidFill>
              </a:rPr>
              <a:t>LLanbedrPont</a:t>
            </a:r>
            <a:r>
              <a:rPr lang="en-GB" sz="1200" i="1" dirty="0" smtClean="0">
                <a:solidFill>
                  <a:schemeClr val="bg1"/>
                </a:solidFill>
              </a:rPr>
              <a:t> </a:t>
            </a:r>
            <a:r>
              <a:rPr lang="en-GB" sz="1200" i="1" dirty="0" err="1" smtClean="0">
                <a:solidFill>
                  <a:schemeClr val="bg1"/>
                </a:solidFill>
              </a:rPr>
              <a:t>Steffan</a:t>
            </a:r>
            <a:r>
              <a:rPr lang="en-GB" sz="1200" i="1" dirty="0" smtClean="0">
                <a:solidFill>
                  <a:schemeClr val="bg1"/>
                </a:solidFill>
              </a:rPr>
              <a:t>: </a:t>
            </a:r>
            <a:r>
              <a:rPr lang="en-GB" sz="1200" i="1" dirty="0" err="1" smtClean="0">
                <a:solidFill>
                  <a:schemeClr val="bg1"/>
                </a:solidFill>
              </a:rPr>
              <a:t>Tregaron</a:t>
            </a:r>
            <a:r>
              <a:rPr lang="en-GB" sz="1200" i="1" dirty="0" smtClean="0">
                <a:solidFill>
                  <a:schemeClr val="bg1"/>
                </a:solidFill>
              </a:rPr>
              <a:t> &amp; </a:t>
            </a:r>
            <a:r>
              <a:rPr lang="en-GB" sz="1200" i="1" dirty="0" err="1" smtClean="0">
                <a:solidFill>
                  <a:schemeClr val="bg1"/>
                </a:solidFill>
              </a:rPr>
              <a:t>Llan</a:t>
            </a:r>
            <a:r>
              <a:rPr lang="en-GB" sz="1200" i="1" dirty="0" smtClean="0">
                <a:solidFill>
                  <a:schemeClr val="bg1"/>
                </a:solidFill>
              </a:rPr>
              <a:t>-non</a:t>
            </a:r>
            <a:r>
              <a:rPr lang="en-GB" sz="1200" dirty="0" smtClean="0">
                <a:solidFill>
                  <a:schemeClr val="bg1"/>
                </a:solidFill>
              </a:rPr>
              <a:t> (OS Explorer, sheet 199 1:25 000) (Southampton: Ordinance Survey, 2015), 58:48.</a:t>
            </a:r>
          </a:p>
          <a:p>
            <a:r>
              <a:rPr lang="en-GB" sz="1200" dirty="0" smtClean="0">
                <a:solidFill>
                  <a:schemeClr val="bg1"/>
                </a:solidFill>
              </a:rPr>
              <a:t>Lampeter Town Council, </a:t>
            </a:r>
            <a:r>
              <a:rPr lang="en-GB" sz="1200" i="1" dirty="0" smtClean="0">
                <a:solidFill>
                  <a:schemeClr val="bg1"/>
                </a:solidFill>
              </a:rPr>
              <a:t>Lampeter Town Council, </a:t>
            </a:r>
            <a:r>
              <a:rPr lang="en-GB" sz="1200" dirty="0" smtClean="0">
                <a:solidFill>
                  <a:schemeClr val="bg1"/>
                </a:solidFill>
              </a:rPr>
              <a:t>2019 &lt; </a:t>
            </a:r>
            <a:r>
              <a:rPr lang="en-GB" sz="1200" u="sng" dirty="0" smtClean="0">
                <a:solidFill>
                  <a:schemeClr val="bg1"/>
                </a:solidFill>
                <a:hlinkClick r:id="rId3"/>
              </a:rPr>
              <a:t>https://www.lampeter-tc.gov.uk/en/town-council/</a:t>
            </a:r>
            <a:r>
              <a:rPr lang="en-GB" sz="1200" dirty="0" smtClean="0">
                <a:solidFill>
                  <a:schemeClr val="bg1"/>
                </a:solidFill>
              </a:rPr>
              <a:t> &gt; [Accessed 14</a:t>
            </a:r>
            <a:r>
              <a:rPr lang="en-GB" sz="1200" baseline="30000" dirty="0" smtClean="0">
                <a:solidFill>
                  <a:schemeClr val="bg1"/>
                </a:solidFill>
              </a:rPr>
              <a:t>th</a:t>
            </a:r>
            <a:r>
              <a:rPr lang="en-GB" sz="1200" dirty="0" smtClean="0">
                <a:solidFill>
                  <a:schemeClr val="bg1"/>
                </a:solidFill>
              </a:rPr>
              <a:t> December 2019].</a:t>
            </a:r>
          </a:p>
          <a:p>
            <a:r>
              <a:rPr lang="en-GB" sz="1200" dirty="0" smtClean="0">
                <a:solidFill>
                  <a:schemeClr val="bg1"/>
                </a:solidFill>
              </a:rPr>
              <a:t>Ceredigion County Council, </a:t>
            </a:r>
            <a:r>
              <a:rPr lang="en-GB" sz="1200" i="1" dirty="0" smtClean="0">
                <a:solidFill>
                  <a:schemeClr val="bg1"/>
                </a:solidFill>
              </a:rPr>
              <a:t>Tourism Investment Support Scheme (TISS), </a:t>
            </a:r>
            <a:r>
              <a:rPr lang="en-GB" sz="1200" dirty="0" smtClean="0">
                <a:solidFill>
                  <a:schemeClr val="bg1"/>
                </a:solidFill>
              </a:rPr>
              <a:t>2019 &lt; </a:t>
            </a:r>
            <a:r>
              <a:rPr lang="en-GB" sz="1200" u="sng" dirty="0" smtClean="0">
                <a:solidFill>
                  <a:schemeClr val="bg1"/>
                </a:solidFill>
                <a:hlinkClick r:id="rId4"/>
              </a:rPr>
              <a:t>https://www.ceredigion.gov.uk/business/funding-grants/tourism-investment-support-scheme-tiss/</a:t>
            </a:r>
            <a:r>
              <a:rPr lang="en-GB" sz="1200" dirty="0" smtClean="0">
                <a:solidFill>
                  <a:schemeClr val="bg1"/>
                </a:solidFill>
              </a:rPr>
              <a:t> &gt; [Accessed 14</a:t>
            </a:r>
            <a:r>
              <a:rPr lang="en-GB" sz="1200" baseline="30000" dirty="0" smtClean="0">
                <a:solidFill>
                  <a:schemeClr val="bg1"/>
                </a:solidFill>
              </a:rPr>
              <a:t>th</a:t>
            </a:r>
            <a:r>
              <a:rPr lang="en-GB" sz="1200" dirty="0" smtClean="0">
                <a:solidFill>
                  <a:schemeClr val="bg1"/>
                </a:solidFill>
              </a:rPr>
              <a:t> December 2019].</a:t>
            </a:r>
          </a:p>
          <a:p>
            <a:r>
              <a:rPr lang="en-GB" sz="1200" dirty="0" err="1" smtClean="0">
                <a:solidFill>
                  <a:schemeClr val="bg1"/>
                </a:solidFill>
              </a:rPr>
              <a:t>Cadw</a:t>
            </a:r>
            <a:r>
              <a:rPr lang="en-GB" sz="1200" dirty="0" smtClean="0">
                <a:solidFill>
                  <a:schemeClr val="bg1"/>
                </a:solidFill>
              </a:rPr>
              <a:t>, </a:t>
            </a:r>
            <a:r>
              <a:rPr lang="en-GB" sz="1200" i="1" dirty="0" smtClean="0">
                <a:solidFill>
                  <a:schemeClr val="bg1"/>
                </a:solidFill>
              </a:rPr>
              <a:t>Introducing </a:t>
            </a:r>
            <a:r>
              <a:rPr lang="en-GB" sz="1200" i="1" dirty="0" err="1" smtClean="0">
                <a:solidFill>
                  <a:schemeClr val="bg1"/>
                </a:solidFill>
              </a:rPr>
              <a:t>Cadw</a:t>
            </a:r>
            <a:r>
              <a:rPr lang="en-GB" sz="1200" dirty="0" smtClean="0">
                <a:solidFill>
                  <a:schemeClr val="bg1"/>
                </a:solidFill>
              </a:rPr>
              <a:t>, July 2019 &lt; </a:t>
            </a:r>
            <a:r>
              <a:rPr lang="en-GB" sz="1200" u="sng" dirty="0" smtClean="0">
                <a:solidFill>
                  <a:schemeClr val="bg1"/>
                </a:solidFill>
                <a:hlinkClick r:id="rId5"/>
              </a:rPr>
              <a:t>https://cadw.gov.wales/sites/default/files/2019-07/37616%20Introducing%20CADW_ENGLISH%20WEB%20%28003%29_1.pdf</a:t>
            </a:r>
            <a:r>
              <a:rPr lang="en-GB" sz="1200" dirty="0" smtClean="0">
                <a:solidFill>
                  <a:schemeClr val="bg1"/>
                </a:solidFill>
              </a:rPr>
              <a:t> &gt; [Accessed 14</a:t>
            </a:r>
            <a:r>
              <a:rPr lang="en-GB" sz="1200" baseline="30000" dirty="0" smtClean="0">
                <a:solidFill>
                  <a:schemeClr val="bg1"/>
                </a:solidFill>
              </a:rPr>
              <a:t>th</a:t>
            </a:r>
            <a:r>
              <a:rPr lang="en-GB" sz="1200" dirty="0" smtClean="0">
                <a:solidFill>
                  <a:schemeClr val="bg1"/>
                </a:solidFill>
              </a:rPr>
              <a:t> December 2019].</a:t>
            </a:r>
          </a:p>
        </p:txBody>
      </p:sp>
      <p:sp>
        <p:nvSpPr>
          <p:cNvPr id="4" name="Slide Number Placeholder 3"/>
          <p:cNvSpPr>
            <a:spLocks noGrp="1"/>
          </p:cNvSpPr>
          <p:nvPr>
            <p:ph type="sldNum" sz="quarter" idx="10"/>
          </p:nvPr>
        </p:nvSpPr>
        <p:spPr/>
        <p:txBody>
          <a:bodyPr/>
          <a:lstStyle/>
          <a:p>
            <a:fld id="{D24FA8C8-76D9-4DA5-80E9-407648642935}" type="slidenum">
              <a:rPr lang="en-GB" smtClean="0"/>
              <a:t>2</a:t>
            </a:fld>
            <a:endParaRPr lang="en-GB"/>
          </a:p>
        </p:txBody>
      </p:sp>
    </p:spTree>
    <p:extLst>
      <p:ext uri="{BB962C8B-B14F-4D97-AF65-F5344CB8AC3E}">
        <p14:creationId xmlns:p14="http://schemas.microsoft.com/office/powerpoint/2010/main" val="3260398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a:t>
            </a:r>
            <a:r>
              <a:rPr lang="en-GB" baseline="0" dirty="0" smtClean="0"/>
              <a:t> </a:t>
            </a:r>
            <a:r>
              <a:rPr lang="en-GB" i="1" baseline="0" dirty="0" smtClean="0"/>
              <a:t>Google maps: Lampeter , </a:t>
            </a:r>
            <a:r>
              <a:rPr lang="en-GB" i="0" baseline="0" dirty="0" smtClean="0"/>
              <a:t>2019</a:t>
            </a:r>
            <a:r>
              <a:rPr lang="en-GB" i="1" baseline="0" dirty="0" smtClean="0"/>
              <a:t> </a:t>
            </a:r>
            <a:r>
              <a:rPr lang="en-GB" dirty="0" smtClean="0"/>
              <a:t>&lt; https://www.google.com/maps/place/Lampeter/@52.1703407,-4.0434712,10z/data=!4m5!3m4!1s0x486f042bbaa28371:0x206d0df279110283!8m2!3d52.112903!4d-4.078509 &gt; [Accessed 19</a:t>
            </a:r>
            <a:r>
              <a:rPr lang="en-GB" baseline="30000" dirty="0" smtClean="0"/>
              <a:t>th</a:t>
            </a:r>
            <a:r>
              <a:rPr lang="en-GB" dirty="0" smtClean="0"/>
              <a:t> December</a:t>
            </a:r>
            <a:r>
              <a:rPr lang="en-GB" baseline="0" dirty="0" smtClean="0"/>
              <a:t> 2019]</a:t>
            </a:r>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3</a:t>
            </a:fld>
            <a:endParaRPr lang="en-GB"/>
          </a:p>
        </p:txBody>
      </p:sp>
    </p:spTree>
    <p:extLst>
      <p:ext uri="{BB962C8B-B14F-4D97-AF65-F5344CB8AC3E}">
        <p14:creationId xmlns:p14="http://schemas.microsoft.com/office/powerpoint/2010/main" val="2366685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Photograph by author.</a:t>
            </a:r>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4</a:t>
            </a:fld>
            <a:endParaRPr lang="en-GB"/>
          </a:p>
        </p:txBody>
      </p:sp>
    </p:spTree>
    <p:extLst>
      <p:ext uri="{BB962C8B-B14F-4D97-AF65-F5344CB8AC3E}">
        <p14:creationId xmlns:p14="http://schemas.microsoft.com/office/powerpoint/2010/main" val="2002132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Photographs by author.</a:t>
            </a:r>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5</a:t>
            </a:fld>
            <a:endParaRPr lang="en-GB"/>
          </a:p>
        </p:txBody>
      </p:sp>
    </p:spTree>
    <p:extLst>
      <p:ext uri="{BB962C8B-B14F-4D97-AF65-F5344CB8AC3E}">
        <p14:creationId xmlns:p14="http://schemas.microsoft.com/office/powerpoint/2010/main" val="910148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rPr>
              <a:t>Bethan Phillips, </a:t>
            </a:r>
            <a:r>
              <a:rPr lang="en-GB" sz="1200" i="1" dirty="0" err="1" smtClean="0">
                <a:solidFill>
                  <a:schemeClr val="bg1"/>
                </a:solidFill>
              </a:rPr>
              <a:t>Peterwell</a:t>
            </a:r>
            <a:r>
              <a:rPr lang="en-GB" sz="1200" i="1" dirty="0" smtClean="0">
                <a:solidFill>
                  <a:schemeClr val="bg1"/>
                </a:solidFill>
              </a:rPr>
              <a:t>: The Story of a Mansion and its Infamous Squire</a:t>
            </a:r>
            <a:r>
              <a:rPr lang="en-GB" sz="1200" dirty="0" smtClean="0">
                <a:solidFill>
                  <a:schemeClr val="bg1"/>
                </a:solidFill>
              </a:rPr>
              <a:t> (</a:t>
            </a:r>
            <a:r>
              <a:rPr lang="en-GB" sz="1200" dirty="0" err="1" smtClean="0">
                <a:solidFill>
                  <a:schemeClr val="bg1"/>
                </a:solidFill>
              </a:rPr>
              <a:t>Llandysul</a:t>
            </a:r>
            <a:r>
              <a:rPr lang="en-GB" sz="1200" dirty="0" smtClean="0">
                <a:solidFill>
                  <a:schemeClr val="bg1"/>
                </a:solidFill>
              </a:rPr>
              <a:t>: </a:t>
            </a:r>
            <a:r>
              <a:rPr lang="en-GB" sz="1200" dirty="0" err="1" smtClean="0">
                <a:solidFill>
                  <a:schemeClr val="bg1"/>
                </a:solidFill>
              </a:rPr>
              <a:t>Gomer</a:t>
            </a:r>
            <a:r>
              <a:rPr lang="en-GB" sz="1200" dirty="0" smtClean="0">
                <a:solidFill>
                  <a:schemeClr val="bg1"/>
                </a:solidFill>
              </a:rPr>
              <a:t> Press, 1983), pp. 1-7.</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rPr>
              <a:t>Photograph</a:t>
            </a:r>
            <a:r>
              <a:rPr lang="en-GB" sz="1200" baseline="0" dirty="0" smtClean="0">
                <a:solidFill>
                  <a:schemeClr val="bg1"/>
                </a:solidFill>
              </a:rPr>
              <a:t> by author.</a:t>
            </a:r>
            <a:endParaRPr lang="en-GB" sz="1200" dirty="0" smtClean="0">
              <a:solidFill>
                <a:schemeClr val="bg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rPr>
              <a:t>Phillips,</a:t>
            </a:r>
            <a:r>
              <a:rPr lang="en-GB" sz="1200" baseline="0" dirty="0" smtClean="0">
                <a:solidFill>
                  <a:schemeClr val="bg1"/>
                </a:solidFill>
              </a:rPr>
              <a:t> p. 6. </a:t>
            </a:r>
            <a:endParaRPr lang="en-GB" sz="1200" dirty="0" smtClean="0">
              <a:solidFill>
                <a:schemeClr val="bg1"/>
              </a:solidFill>
            </a:endParaRPr>
          </a:p>
          <a:p>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7</a:t>
            </a:fld>
            <a:endParaRPr lang="en-GB"/>
          </a:p>
        </p:txBody>
      </p:sp>
    </p:spTree>
    <p:extLst>
      <p:ext uri="{BB962C8B-B14F-4D97-AF65-F5344CB8AC3E}">
        <p14:creationId xmlns:p14="http://schemas.microsoft.com/office/powerpoint/2010/main" val="4184105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solidFill>
                  <a:schemeClr val="bg1"/>
                </a:solidFill>
              </a:rPr>
              <a:t>Bethan Phillips, </a:t>
            </a:r>
            <a:r>
              <a:rPr lang="en-GB" sz="1200" i="1" dirty="0" err="1" smtClean="0">
                <a:solidFill>
                  <a:schemeClr val="bg1"/>
                </a:solidFill>
              </a:rPr>
              <a:t>Peterwell</a:t>
            </a:r>
            <a:r>
              <a:rPr lang="en-GB" sz="1200" i="1" dirty="0" smtClean="0">
                <a:solidFill>
                  <a:schemeClr val="bg1"/>
                </a:solidFill>
              </a:rPr>
              <a:t>: The Story of a Mansion and its Infamous Squire</a:t>
            </a:r>
            <a:r>
              <a:rPr lang="en-GB" sz="1200" dirty="0" smtClean="0">
                <a:solidFill>
                  <a:schemeClr val="bg1"/>
                </a:solidFill>
              </a:rPr>
              <a:t> (</a:t>
            </a:r>
            <a:r>
              <a:rPr lang="en-GB" sz="1200" dirty="0" err="1" smtClean="0">
                <a:solidFill>
                  <a:schemeClr val="bg1"/>
                </a:solidFill>
              </a:rPr>
              <a:t>Llandysul</a:t>
            </a:r>
            <a:r>
              <a:rPr lang="en-GB" sz="1200" dirty="0" smtClean="0">
                <a:solidFill>
                  <a:schemeClr val="bg1"/>
                </a:solidFill>
              </a:rPr>
              <a:t>: </a:t>
            </a:r>
            <a:r>
              <a:rPr lang="en-GB" sz="1200" dirty="0" err="1" smtClean="0">
                <a:solidFill>
                  <a:schemeClr val="bg1"/>
                </a:solidFill>
              </a:rPr>
              <a:t>Gomer</a:t>
            </a:r>
            <a:r>
              <a:rPr lang="en-GB" sz="1200" dirty="0" smtClean="0">
                <a:solidFill>
                  <a:schemeClr val="bg1"/>
                </a:solidFill>
              </a:rPr>
              <a:t> Press, 1983), p.  77.</a:t>
            </a:r>
          </a:p>
          <a:p>
            <a:r>
              <a:rPr lang="en-GB" sz="1200" dirty="0" smtClean="0">
                <a:solidFill>
                  <a:schemeClr val="bg1"/>
                </a:solidFill>
              </a:rPr>
              <a:t>Elisabeth </a:t>
            </a:r>
            <a:r>
              <a:rPr lang="en-GB" sz="1200" dirty="0" err="1" smtClean="0">
                <a:solidFill>
                  <a:schemeClr val="bg1"/>
                </a:solidFill>
              </a:rPr>
              <a:t>Inglis</a:t>
            </a:r>
            <a:r>
              <a:rPr lang="en-GB" sz="1200" dirty="0" smtClean="0">
                <a:solidFill>
                  <a:schemeClr val="bg1"/>
                </a:solidFill>
              </a:rPr>
              <a:t>-Jones, </a:t>
            </a:r>
            <a:r>
              <a:rPr lang="en-GB" sz="1200" i="1" dirty="0" smtClean="0">
                <a:solidFill>
                  <a:schemeClr val="bg1"/>
                </a:solidFill>
              </a:rPr>
              <a:t>Peacocks in Paradise</a:t>
            </a:r>
            <a:r>
              <a:rPr lang="en-GB" sz="1200" dirty="0" smtClean="0">
                <a:solidFill>
                  <a:schemeClr val="bg1"/>
                </a:solidFill>
              </a:rPr>
              <a:t> (</a:t>
            </a:r>
            <a:r>
              <a:rPr lang="en-GB" sz="1200" dirty="0" err="1" smtClean="0">
                <a:solidFill>
                  <a:schemeClr val="bg1"/>
                </a:solidFill>
              </a:rPr>
              <a:t>Llandysul</a:t>
            </a:r>
            <a:r>
              <a:rPr lang="en-GB" sz="1200" dirty="0" smtClean="0">
                <a:solidFill>
                  <a:schemeClr val="bg1"/>
                </a:solidFill>
              </a:rPr>
              <a:t>: </a:t>
            </a:r>
            <a:r>
              <a:rPr lang="en-GB" sz="1200" dirty="0" err="1" smtClean="0">
                <a:solidFill>
                  <a:schemeClr val="bg1"/>
                </a:solidFill>
              </a:rPr>
              <a:t>Gomer</a:t>
            </a:r>
            <a:r>
              <a:rPr lang="en-GB" sz="1200" dirty="0" smtClean="0">
                <a:solidFill>
                  <a:schemeClr val="bg1"/>
                </a:solidFill>
              </a:rPr>
              <a:t> Press, 1990; </a:t>
            </a:r>
            <a:r>
              <a:rPr lang="en-GB" sz="1200" dirty="0" err="1" smtClean="0">
                <a:solidFill>
                  <a:schemeClr val="bg1"/>
                </a:solidFill>
              </a:rPr>
              <a:t>repr</a:t>
            </a:r>
            <a:r>
              <a:rPr lang="en-GB" sz="1200" dirty="0" smtClean="0">
                <a:solidFill>
                  <a:schemeClr val="bg1"/>
                </a:solidFill>
              </a:rPr>
              <a:t>. 2006), p. 11.</a:t>
            </a:r>
          </a:p>
          <a:p>
            <a:r>
              <a:rPr lang="en-GB" sz="1200" dirty="0" smtClean="0">
                <a:solidFill>
                  <a:schemeClr val="bg1"/>
                </a:solidFill>
              </a:rPr>
              <a:t>Phillips, pp. 151-64.</a:t>
            </a:r>
          </a:p>
          <a:p>
            <a:r>
              <a:rPr lang="en-GB" sz="1200" dirty="0" smtClean="0">
                <a:solidFill>
                  <a:schemeClr val="bg1"/>
                </a:solidFill>
              </a:rPr>
              <a:t>Phillips,  pp. 208-9.</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rPr>
              <a:t>Phillips, p. II.</a:t>
            </a:r>
          </a:p>
          <a:p>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8</a:t>
            </a:fld>
            <a:endParaRPr lang="en-GB"/>
          </a:p>
        </p:txBody>
      </p:sp>
    </p:spTree>
    <p:extLst>
      <p:ext uri="{BB962C8B-B14F-4D97-AF65-F5344CB8AC3E}">
        <p14:creationId xmlns:p14="http://schemas.microsoft.com/office/powerpoint/2010/main" val="4124405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rPr>
              <a:t>Martin </a:t>
            </a:r>
            <a:r>
              <a:rPr lang="en-GB" sz="1200" dirty="0" err="1" smtClean="0">
                <a:solidFill>
                  <a:schemeClr val="bg1"/>
                </a:solidFill>
              </a:rPr>
              <a:t>Fitton</a:t>
            </a:r>
            <a:r>
              <a:rPr lang="en-GB" sz="1200" dirty="0" smtClean="0">
                <a:solidFill>
                  <a:schemeClr val="bg1"/>
                </a:solidFill>
              </a:rPr>
              <a:t>, ‘Does our Community want Tourism? Examples from South Wales’, In </a:t>
            </a:r>
            <a:r>
              <a:rPr lang="en-GB" sz="1200" i="1" dirty="0" smtClean="0">
                <a:solidFill>
                  <a:schemeClr val="bg1"/>
                </a:solidFill>
              </a:rPr>
              <a:t>People and Tourism in Fragile Environments, </a:t>
            </a:r>
            <a:r>
              <a:rPr lang="en-GB" sz="1200" dirty="0" smtClean="0">
                <a:solidFill>
                  <a:schemeClr val="bg1"/>
                </a:solidFill>
              </a:rPr>
              <a:t>ed. by Martin F. Price, (Chichester: John Wiley &amp; Sons, 1996), pp. 159-74.</a:t>
            </a:r>
          </a:p>
          <a:p>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9</a:t>
            </a:fld>
            <a:endParaRPr lang="en-GB"/>
          </a:p>
        </p:txBody>
      </p:sp>
    </p:spTree>
    <p:extLst>
      <p:ext uri="{BB962C8B-B14F-4D97-AF65-F5344CB8AC3E}">
        <p14:creationId xmlns:p14="http://schemas.microsoft.com/office/powerpoint/2010/main" val="3087903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solidFill>
                  <a:schemeClr val="bg1"/>
                </a:solidFill>
              </a:rPr>
              <a:t>Sue Miller, ‘An Overview of the Sector’, in </a:t>
            </a:r>
            <a:r>
              <a:rPr lang="en-GB" sz="1200" i="1" dirty="0" smtClean="0">
                <a:solidFill>
                  <a:schemeClr val="bg1"/>
                </a:solidFill>
              </a:rPr>
              <a:t>Heritage Visitor Attractions: An Operations Management Perspective, </a:t>
            </a:r>
            <a:r>
              <a:rPr lang="en-GB" sz="1200" dirty="0" smtClean="0">
                <a:solidFill>
                  <a:schemeClr val="bg1"/>
                </a:solidFill>
              </a:rPr>
              <a:t>ed. by Anna Leask and Ian Yeoman, (London: Continuum, 1999; </a:t>
            </a:r>
            <a:r>
              <a:rPr lang="en-GB" sz="1200" dirty="0" err="1" smtClean="0">
                <a:solidFill>
                  <a:schemeClr val="bg1"/>
                </a:solidFill>
              </a:rPr>
              <a:t>repr</a:t>
            </a:r>
            <a:r>
              <a:rPr lang="en-GB" sz="1200" dirty="0" smtClean="0">
                <a:solidFill>
                  <a:schemeClr val="bg1"/>
                </a:solidFill>
              </a:rPr>
              <a:t>. 2002), pp. 1-21 (p. 13).</a:t>
            </a:r>
            <a:endParaRPr lang="en-GB" sz="1200" baseline="30000" dirty="0" smtClean="0">
              <a:solidFill>
                <a:schemeClr val="bg1"/>
              </a:solidFill>
            </a:endParaRPr>
          </a:p>
          <a:p>
            <a:r>
              <a:rPr lang="en-GB" sz="1200" dirty="0" smtClean="0">
                <a:solidFill>
                  <a:schemeClr val="bg1"/>
                </a:solidFill>
              </a:rPr>
              <a:t>Miller, pp. 1-21 (p.12).</a:t>
            </a:r>
          </a:p>
          <a:p>
            <a:r>
              <a:rPr lang="en-GB" sz="1200" dirty="0" smtClean="0">
                <a:solidFill>
                  <a:schemeClr val="bg1"/>
                </a:solidFill>
              </a:rPr>
              <a:t>Colin Michael Hall, </a:t>
            </a:r>
            <a:r>
              <a:rPr lang="en-GB" sz="1200" i="1" dirty="0" smtClean="0">
                <a:solidFill>
                  <a:schemeClr val="bg1"/>
                </a:solidFill>
              </a:rPr>
              <a:t>Tourism and Politics: Policy, Power and Place,</a:t>
            </a:r>
            <a:r>
              <a:rPr lang="en-GB" sz="1200" dirty="0" smtClean="0">
                <a:solidFill>
                  <a:schemeClr val="bg1"/>
                </a:solidFill>
              </a:rPr>
              <a:t> (Chichester: John Wiley &amp; Sons Ltd, 1994; </a:t>
            </a:r>
            <a:r>
              <a:rPr lang="en-GB" sz="1200" dirty="0" err="1" smtClean="0">
                <a:solidFill>
                  <a:schemeClr val="bg1"/>
                </a:solidFill>
              </a:rPr>
              <a:t>repr</a:t>
            </a:r>
            <a:r>
              <a:rPr lang="en-GB" sz="1200" dirty="0" smtClean="0">
                <a:solidFill>
                  <a:schemeClr val="bg1"/>
                </a:solidFill>
              </a:rPr>
              <a:t>. 1996),</a:t>
            </a:r>
            <a:r>
              <a:rPr lang="en-GB" sz="1200" i="1" dirty="0" smtClean="0">
                <a:solidFill>
                  <a:schemeClr val="bg1"/>
                </a:solidFill>
              </a:rPr>
              <a:t> </a:t>
            </a:r>
            <a:r>
              <a:rPr lang="en-GB" sz="1200" dirty="0" smtClean="0">
                <a:solidFill>
                  <a:schemeClr val="bg1"/>
                </a:solidFill>
              </a:rPr>
              <a:t>p. 20.</a:t>
            </a:r>
          </a:p>
          <a:p>
            <a:r>
              <a:rPr lang="en-GB" sz="1200" dirty="0" smtClean="0">
                <a:solidFill>
                  <a:schemeClr val="bg1"/>
                </a:solidFill>
              </a:rPr>
              <a:t>BBC, ‘Target Audience’</a:t>
            </a:r>
            <a:r>
              <a:rPr lang="en-GB" sz="1200" i="1" dirty="0" smtClean="0">
                <a:solidFill>
                  <a:schemeClr val="bg1"/>
                </a:solidFill>
              </a:rPr>
              <a:t>, BBC Bitesize GCSE: Media Studies</a:t>
            </a:r>
            <a:r>
              <a:rPr lang="en-GB" sz="1200" dirty="0" smtClean="0">
                <a:solidFill>
                  <a:schemeClr val="bg1"/>
                </a:solidFill>
              </a:rPr>
              <a:t>, (2019) &lt; </a:t>
            </a:r>
            <a:r>
              <a:rPr lang="en-GB" sz="1200" u="sng" dirty="0" smtClean="0">
                <a:solidFill>
                  <a:schemeClr val="bg1"/>
                </a:solidFill>
                <a:hlinkClick r:id="rId3"/>
              </a:rPr>
              <a:t>https://www.bbc.co.uk/bitesize/guides/zy24p39/revision/3</a:t>
            </a:r>
            <a:r>
              <a:rPr lang="en-GB" sz="1200" dirty="0" smtClean="0">
                <a:solidFill>
                  <a:schemeClr val="bg1"/>
                </a:solidFill>
              </a:rPr>
              <a:t> &gt; [Accessed 15</a:t>
            </a:r>
            <a:r>
              <a:rPr lang="en-GB" sz="1200" baseline="30000" dirty="0" smtClean="0">
                <a:solidFill>
                  <a:schemeClr val="bg1"/>
                </a:solidFill>
              </a:rPr>
              <a:t>th</a:t>
            </a:r>
            <a:r>
              <a:rPr lang="en-GB" sz="1200" dirty="0" smtClean="0">
                <a:solidFill>
                  <a:schemeClr val="bg1"/>
                </a:solidFill>
              </a:rPr>
              <a:t> December 2019].</a:t>
            </a:r>
          </a:p>
          <a:p>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10</a:t>
            </a:fld>
            <a:endParaRPr lang="en-GB"/>
          </a:p>
        </p:txBody>
      </p:sp>
    </p:spTree>
    <p:extLst>
      <p:ext uri="{BB962C8B-B14F-4D97-AF65-F5344CB8AC3E}">
        <p14:creationId xmlns:p14="http://schemas.microsoft.com/office/powerpoint/2010/main" val="285034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Photograph by author.</a:t>
            </a:r>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11</a:t>
            </a:fld>
            <a:endParaRPr lang="en-GB"/>
          </a:p>
        </p:txBody>
      </p:sp>
    </p:spTree>
    <p:extLst>
      <p:ext uri="{BB962C8B-B14F-4D97-AF65-F5344CB8AC3E}">
        <p14:creationId xmlns:p14="http://schemas.microsoft.com/office/powerpoint/2010/main" val="1334718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solidFill>
                  <a:schemeClr val="bg1"/>
                </a:solidFill>
              </a:rPr>
              <a:t>Phillips, pp. 1-7.</a:t>
            </a:r>
          </a:p>
          <a:p>
            <a:r>
              <a:rPr lang="en-GB" sz="1200" dirty="0" smtClean="0">
                <a:solidFill>
                  <a:schemeClr val="bg1"/>
                </a:solidFill>
              </a:rPr>
              <a:t>Phillips, p. 4.</a:t>
            </a:r>
          </a:p>
          <a:p>
            <a:r>
              <a:rPr lang="en-GB" sz="1200" dirty="0" smtClean="0">
                <a:solidFill>
                  <a:schemeClr val="bg1"/>
                </a:solidFill>
              </a:rPr>
              <a:t>Phillips, p. 80</a:t>
            </a:r>
          </a:p>
          <a:p>
            <a:r>
              <a:rPr lang="en-GB" sz="1200" dirty="0" smtClean="0">
                <a:solidFill>
                  <a:schemeClr val="bg1"/>
                </a:solidFill>
              </a:rPr>
              <a:t>Phillips, p. 67</a:t>
            </a:r>
          </a:p>
          <a:p>
            <a:r>
              <a:rPr lang="en-GB" sz="1200" dirty="0" err="1" smtClean="0">
                <a:solidFill>
                  <a:schemeClr val="bg1"/>
                </a:solidFill>
              </a:rPr>
              <a:t>Inglis</a:t>
            </a:r>
            <a:r>
              <a:rPr lang="en-GB" sz="1200" dirty="0" smtClean="0">
                <a:solidFill>
                  <a:schemeClr val="bg1"/>
                </a:solidFill>
              </a:rPr>
              <a:t>-Jones, pp. 3-9</a:t>
            </a:r>
          </a:p>
          <a:p>
            <a:r>
              <a:rPr lang="en-GB" sz="1200" dirty="0" smtClean="0">
                <a:solidFill>
                  <a:schemeClr val="bg1"/>
                </a:solidFill>
              </a:rPr>
              <a:t>Phillips, p 38.</a:t>
            </a:r>
          </a:p>
          <a:p>
            <a:r>
              <a:rPr lang="en-GB" sz="1200" dirty="0" err="1" smtClean="0">
                <a:solidFill>
                  <a:schemeClr val="bg1"/>
                </a:solidFill>
              </a:rPr>
              <a:t>Inglis</a:t>
            </a:r>
            <a:r>
              <a:rPr lang="en-GB" sz="1200" dirty="0" smtClean="0">
                <a:solidFill>
                  <a:schemeClr val="bg1"/>
                </a:solidFill>
              </a:rPr>
              <a:t>-Jones, p. 37</a:t>
            </a:r>
          </a:p>
          <a:p>
            <a:r>
              <a:rPr lang="en-GB" sz="1200" dirty="0" smtClean="0">
                <a:solidFill>
                  <a:schemeClr val="bg1"/>
                </a:solidFill>
              </a:rPr>
              <a:t>Phillips, p. 74-6.</a:t>
            </a:r>
          </a:p>
          <a:p>
            <a:r>
              <a:rPr lang="en-GB" sz="1200" dirty="0" smtClean="0">
                <a:solidFill>
                  <a:schemeClr val="bg1"/>
                </a:solidFill>
              </a:rPr>
              <a:t>Phillips, p. 31.</a:t>
            </a:r>
          </a:p>
        </p:txBody>
      </p:sp>
      <p:sp>
        <p:nvSpPr>
          <p:cNvPr id="4" name="Slide Number Placeholder 3"/>
          <p:cNvSpPr>
            <a:spLocks noGrp="1"/>
          </p:cNvSpPr>
          <p:nvPr>
            <p:ph type="sldNum" sz="quarter" idx="10"/>
          </p:nvPr>
        </p:nvSpPr>
        <p:spPr/>
        <p:txBody>
          <a:bodyPr/>
          <a:lstStyle/>
          <a:p>
            <a:fld id="{D24FA8C8-76D9-4DA5-80E9-407648642935}" type="slidenum">
              <a:rPr lang="en-GB" smtClean="0"/>
              <a:t>13</a:t>
            </a:fld>
            <a:endParaRPr lang="en-GB"/>
          </a:p>
        </p:txBody>
      </p:sp>
    </p:spTree>
    <p:extLst>
      <p:ext uri="{BB962C8B-B14F-4D97-AF65-F5344CB8AC3E}">
        <p14:creationId xmlns:p14="http://schemas.microsoft.com/office/powerpoint/2010/main" val="9710363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Photograph</a:t>
            </a:r>
            <a:r>
              <a:rPr lang="en-GB" baseline="0" dirty="0" smtClean="0"/>
              <a:t> by author.</a:t>
            </a:r>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14</a:t>
            </a:fld>
            <a:endParaRPr lang="en-GB"/>
          </a:p>
        </p:txBody>
      </p:sp>
    </p:spTree>
    <p:extLst>
      <p:ext uri="{BB962C8B-B14F-4D97-AF65-F5344CB8AC3E}">
        <p14:creationId xmlns:p14="http://schemas.microsoft.com/office/powerpoint/2010/main" val="4155098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rPr>
              <a:t>Quentin Drew, </a:t>
            </a:r>
            <a:r>
              <a:rPr lang="en-GB" sz="1200" i="1" dirty="0" smtClean="0">
                <a:solidFill>
                  <a:schemeClr val="bg1"/>
                </a:solidFill>
              </a:rPr>
              <a:t>Heritage Tourism in Difficult Places – “Dark Tourism”, </a:t>
            </a:r>
            <a:r>
              <a:rPr lang="en-GB" sz="1200" dirty="0" smtClean="0">
                <a:solidFill>
                  <a:schemeClr val="bg1"/>
                </a:solidFill>
              </a:rPr>
              <a:t>(Unpublished lecture, University of Wales, 2019).</a:t>
            </a:r>
          </a:p>
          <a:p>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15</a:t>
            </a:fld>
            <a:endParaRPr lang="en-GB"/>
          </a:p>
        </p:txBody>
      </p:sp>
    </p:spTree>
    <p:extLst>
      <p:ext uri="{BB962C8B-B14F-4D97-AF65-F5344CB8AC3E}">
        <p14:creationId xmlns:p14="http://schemas.microsoft.com/office/powerpoint/2010/main" val="3068072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Phillips, inside cover.</a:t>
            </a:r>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16</a:t>
            </a:fld>
            <a:endParaRPr lang="en-GB"/>
          </a:p>
        </p:txBody>
      </p:sp>
    </p:spTree>
    <p:extLst>
      <p:ext uri="{BB962C8B-B14F-4D97-AF65-F5344CB8AC3E}">
        <p14:creationId xmlns:p14="http://schemas.microsoft.com/office/powerpoint/2010/main" val="1825164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4FA8C8-76D9-4DA5-80E9-407648642935}" type="slidenum">
              <a:rPr lang="en-GB" smtClean="0"/>
              <a:t>17</a:t>
            </a:fld>
            <a:endParaRPr lang="en-GB"/>
          </a:p>
        </p:txBody>
      </p:sp>
    </p:spTree>
    <p:extLst>
      <p:ext uri="{BB962C8B-B14F-4D97-AF65-F5344CB8AC3E}">
        <p14:creationId xmlns:p14="http://schemas.microsoft.com/office/powerpoint/2010/main" val="2839878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chemeClr val="accent1"/>
              </a:gs>
              <a:gs pos="14000">
                <a:schemeClr val="accent1">
                  <a:lumMod val="60000"/>
                  <a:lumOff val="40000"/>
                </a:schemeClr>
              </a:gs>
              <a:gs pos="83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chemeClr val="accent1">
                  <a:alpha val="0"/>
                </a:schemeClr>
              </a:gs>
              <a:gs pos="57000">
                <a:schemeClr val="accent1">
                  <a:lumMod val="40000"/>
                  <a:lumOff val="60000"/>
                </a:schemeClr>
              </a:gs>
              <a:gs pos="100000">
                <a:schemeClr val="accent1">
                  <a:alpha val="0"/>
                </a:scheme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9" name="Freeform 8"/>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3">
                  <a:lumMod val="40000"/>
                  <a:lumOff val="60000"/>
                </a:schemeClr>
              </a:gs>
              <a:gs pos="50000">
                <a:schemeClr val="accent3"/>
              </a:gs>
              <a:gs pos="100000">
                <a:schemeClr val="accent3">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b="1"/>
          </a:p>
        </p:txBody>
      </p:sp>
      <p:sp>
        <p:nvSpPr>
          <p:cNvPr id="2" name="Title 1"/>
          <p:cNvSpPr>
            <a:spLocks noGrp="1"/>
          </p:cNvSpPr>
          <p:nvPr>
            <p:ph type="ctrTitle"/>
          </p:nvPr>
        </p:nvSpPr>
        <p:spPr>
          <a:xfrm>
            <a:off x="4572000" y="1676400"/>
            <a:ext cx="3886200" cy="1524000"/>
          </a:xfrm>
        </p:spPr>
        <p:txBody>
          <a:bodyPr anchor="b" anchorCtr="0"/>
          <a:lstStyle>
            <a:lvl1pPr algn="l">
              <a:defRPr/>
            </a:lvl1pPr>
          </a:lstStyle>
          <a:p>
            <a:r>
              <a:rPr lang="en-US" smtClean="0"/>
              <a:t>Click to edit Master title style</a:t>
            </a:r>
            <a:endParaRPr lang="en-US" dirty="0"/>
          </a:p>
        </p:txBody>
      </p:sp>
      <p:sp>
        <p:nvSpPr>
          <p:cNvPr id="3" name="Subtitle 2"/>
          <p:cNvSpPr>
            <a:spLocks noGrp="1"/>
          </p:cNvSpPr>
          <p:nvPr>
            <p:ph type="subTitle" idx="1"/>
          </p:nvPr>
        </p:nvSpPr>
        <p:spPr>
          <a:xfrm>
            <a:off x="4572000" y="3203574"/>
            <a:ext cx="3886200" cy="1825625"/>
          </a:xfrm>
        </p:spPr>
        <p:txBody>
          <a:bodyPr>
            <a:normAutofit/>
          </a:bodyPr>
          <a:lstStyle>
            <a:lvl1pPr marL="0" indent="0" algn="l">
              <a:buNone/>
              <a:defRPr sz="200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44D7C8E-809D-4650-92DC-0AB532ADD98E}"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normAutofit/>
          </a:bodyPr>
          <a:lstStyle/>
          <a:p>
            <a:fld id="{55B7F889-4346-45B7-B0D3-25F4213BD62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85800" y="1600201"/>
            <a:ext cx="7772400" cy="3733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44D7C8E-809D-4650-92DC-0AB532ADD98E}"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7F889-4346-45B7-B0D3-25F4213BD62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1">
                  <a:lumMod val="40000"/>
                  <a:lumOff val="60000"/>
                </a:schemeClr>
              </a:gs>
              <a:gs pos="50000">
                <a:schemeClr val="accent1"/>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rgbClr val="000000"/>
              </a:gs>
              <a:gs pos="14000">
                <a:srgbClr val="333333"/>
              </a:gs>
              <a:gs pos="83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9" name="Freeform 8"/>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rgbClr val="000000">
                  <a:alpha val="0"/>
                </a:srgbClr>
              </a:gs>
              <a:gs pos="57000">
                <a:srgbClr val="4D4D4D"/>
              </a:gs>
              <a:gs pos="100000">
                <a:srgbClr val="000000">
                  <a:alpha val="0"/>
                </a:srgb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722313" y="3633787"/>
            <a:ext cx="7772400" cy="1362075"/>
          </a:xfrm>
        </p:spPr>
        <p:txBody>
          <a:bodyPr anchor="t"/>
          <a:lstStyle>
            <a:lvl1pPr algn="l">
              <a:defRPr sz="40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133600"/>
            <a:ext cx="7772400" cy="1500187"/>
          </a:xfrm>
        </p:spPr>
        <p:txBody>
          <a:bodyPr anchor="b"/>
          <a:lstStyle>
            <a:lvl1pPr marL="0" indent="0">
              <a:buNone/>
              <a:defRPr sz="200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44D7C8E-809D-4650-92DC-0AB532ADD98E}"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7F889-4346-45B7-B0D3-25F4213BD62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44D7C8E-809D-4650-92DC-0AB532ADD98E}"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7F889-4346-45B7-B0D3-25F4213BD62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9"/>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1" name="Freeform 10"/>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Freeform 11"/>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944D7C8E-809D-4650-92DC-0AB532ADD98E}"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B7F889-4346-45B7-B0D3-25F4213BD626}" type="slidenum">
              <a:rPr lang="en-GB" smtClean="0"/>
              <a:t>‹#›</a:t>
            </a:fld>
            <a:endParaRPr lang="en-GB"/>
          </a:p>
        </p:txBody>
      </p:sp>
      <p:sp>
        <p:nvSpPr>
          <p:cNvPr id="15" name="Content Placeholder 14"/>
          <p:cNvSpPr>
            <a:spLocks noGrp="1"/>
          </p:cNvSpPr>
          <p:nvPr>
            <p:ph sz="quarter" idx="13"/>
          </p:nvPr>
        </p:nvSpPr>
        <p:spPr>
          <a:xfrm>
            <a:off x="6858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16"/>
          <p:cNvSpPr>
            <a:spLocks noGrp="1"/>
          </p:cNvSpPr>
          <p:nvPr>
            <p:ph sz="quarter" idx="14"/>
          </p:nvPr>
        </p:nvSpPr>
        <p:spPr>
          <a:xfrm>
            <a:off x="48006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8" name="Freeform 7"/>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p:cNvSpPr>
            <a:spLocks noGrp="1"/>
          </p:cNvSpPr>
          <p:nvPr>
            <p:ph type="dt" sz="half" idx="10"/>
          </p:nvPr>
        </p:nvSpPr>
        <p:spPr/>
        <p:txBody>
          <a:bodyPr/>
          <a:lstStyle/>
          <a:p>
            <a:fld id="{944D7C8E-809D-4650-92DC-0AB532ADD98E}"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B7F889-4346-45B7-B0D3-25F4213BD62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4"/>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3"/>
              </a:gs>
              <a:gs pos="50000">
                <a:schemeClr val="accent3">
                  <a:lumMod val="40000"/>
                  <a:lumOff val="60000"/>
                </a:schemeClr>
              </a:gs>
              <a:gs pos="5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6" name="Freeform 5"/>
          <p:cNvSpPr/>
          <p:nvPr/>
        </p:nvSpPr>
        <p:spPr>
          <a:xfrm>
            <a:off x="0" y="5381627"/>
            <a:ext cx="3286124" cy="1207294"/>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6996854"/>
              <a:gd name="connsiteY0" fmla="*/ 0 h 1571625"/>
              <a:gd name="connsiteX1" fmla="*/ 6996854 w 6996854"/>
              <a:gd name="connsiteY1" fmla="*/ 1266825 h 1571625"/>
              <a:gd name="connsiteX2" fmla="*/ 0 w 6996854"/>
              <a:gd name="connsiteY2" fmla="*/ 1571625 h 1571625"/>
              <a:gd name="connsiteX3" fmla="*/ 0 w 6996854"/>
              <a:gd name="connsiteY3" fmla="*/ 0 h 1571625"/>
              <a:gd name="connsiteX0" fmla="*/ 0 w 7583417"/>
              <a:gd name="connsiteY0" fmla="*/ 0 h 800100"/>
              <a:gd name="connsiteX1" fmla="*/ 7583417 w 7583417"/>
              <a:gd name="connsiteY1" fmla="*/ 495300 h 800100"/>
              <a:gd name="connsiteX2" fmla="*/ 586563 w 7583417"/>
              <a:gd name="connsiteY2" fmla="*/ 800100 h 800100"/>
              <a:gd name="connsiteX3" fmla="*/ 0 w 7583417"/>
              <a:gd name="connsiteY3" fmla="*/ 0 h 800100"/>
              <a:gd name="connsiteX0" fmla="*/ 0 w 7017803"/>
              <a:gd name="connsiteY0" fmla="*/ 0 h 1200150"/>
              <a:gd name="connsiteX1" fmla="*/ 7017803 w 7017803"/>
              <a:gd name="connsiteY1" fmla="*/ 895350 h 1200150"/>
              <a:gd name="connsiteX2" fmla="*/ 20949 w 7017803"/>
              <a:gd name="connsiteY2" fmla="*/ 1200150 h 1200150"/>
              <a:gd name="connsiteX3" fmla="*/ 0 w 7017803"/>
              <a:gd name="connsiteY3" fmla="*/ 0 h 1200150"/>
              <a:gd name="connsiteX0" fmla="*/ 0 w 6410292"/>
              <a:gd name="connsiteY0" fmla="*/ 0 h 1752600"/>
              <a:gd name="connsiteX1" fmla="*/ 6410292 w 6410292"/>
              <a:gd name="connsiteY1" fmla="*/ 1752600 h 1752600"/>
              <a:gd name="connsiteX2" fmla="*/ 20949 w 6410292"/>
              <a:gd name="connsiteY2" fmla="*/ 1200150 h 1752600"/>
              <a:gd name="connsiteX3" fmla="*/ 0 w 6410292"/>
              <a:gd name="connsiteY3" fmla="*/ 0 h 1752600"/>
              <a:gd name="connsiteX0" fmla="*/ 0 w 7227290"/>
              <a:gd name="connsiteY0" fmla="*/ 0 h 1200150"/>
              <a:gd name="connsiteX1" fmla="*/ 7227290 w 7227290"/>
              <a:gd name="connsiteY1" fmla="*/ 885825 h 1200150"/>
              <a:gd name="connsiteX2" fmla="*/ 20949 w 7227290"/>
              <a:gd name="connsiteY2" fmla="*/ 1200150 h 1200150"/>
              <a:gd name="connsiteX3" fmla="*/ 0 w 7227290"/>
              <a:gd name="connsiteY3" fmla="*/ 0 h 1200150"/>
              <a:gd name="connsiteX0" fmla="*/ 0 w 7227290"/>
              <a:gd name="connsiteY0" fmla="*/ 0 h 885825"/>
              <a:gd name="connsiteX1" fmla="*/ 7227290 w 7227290"/>
              <a:gd name="connsiteY1" fmla="*/ 885825 h 885825"/>
              <a:gd name="connsiteX2" fmla="*/ 555141 w 7227290"/>
              <a:gd name="connsiteY2" fmla="*/ 862013 h 885825"/>
              <a:gd name="connsiteX3" fmla="*/ 0 w 7227290"/>
              <a:gd name="connsiteY3" fmla="*/ 0 h 885825"/>
              <a:gd name="connsiteX0" fmla="*/ 0 w 7227290"/>
              <a:gd name="connsiteY0" fmla="*/ 0 h 1207294"/>
              <a:gd name="connsiteX1" fmla="*/ 7227290 w 7227290"/>
              <a:gd name="connsiteY1" fmla="*/ 885825 h 1207294"/>
              <a:gd name="connsiteX2" fmla="*/ 0 w 7227290"/>
              <a:gd name="connsiteY2" fmla="*/ 1207294 h 1207294"/>
              <a:gd name="connsiteX3" fmla="*/ 0 w 7227290"/>
              <a:gd name="connsiteY3" fmla="*/ 0 h 1207294"/>
            </a:gdLst>
            <a:ahLst/>
            <a:cxnLst>
              <a:cxn ang="0">
                <a:pos x="connsiteX0" y="connsiteY0"/>
              </a:cxn>
              <a:cxn ang="0">
                <a:pos x="connsiteX1" y="connsiteY1"/>
              </a:cxn>
              <a:cxn ang="0">
                <a:pos x="connsiteX2" y="connsiteY2"/>
              </a:cxn>
              <a:cxn ang="0">
                <a:pos x="connsiteX3" y="connsiteY3"/>
              </a:cxn>
            </a:cxnLst>
            <a:rect l="l" t="t" r="r" b="b"/>
            <a:pathLst>
              <a:path w="7227290" h="1207294">
                <a:moveTo>
                  <a:pt x="0" y="0"/>
                </a:moveTo>
                <a:lnTo>
                  <a:pt x="7227290" y="885825"/>
                </a:lnTo>
                <a:lnTo>
                  <a:pt x="0" y="1207294"/>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96" y="5347020"/>
            <a:ext cx="3426231" cy="944725"/>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 name="connsiteX0" fmla="*/ 1 w 7605568"/>
              <a:gd name="connsiteY0" fmla="*/ 0 h 897732"/>
              <a:gd name="connsiteX1" fmla="*/ 0 w 7605568"/>
              <a:gd name="connsiteY1" fmla="*/ 75665 h 897732"/>
              <a:gd name="connsiteX2" fmla="*/ 2830674 w 7605568"/>
              <a:gd name="connsiteY2" fmla="*/ 806612 h 897732"/>
              <a:gd name="connsiteX3" fmla="*/ 7605568 w 7605568"/>
              <a:gd name="connsiteY3" fmla="*/ 897732 h 897732"/>
              <a:gd name="connsiteX4" fmla="*/ 1 w 7605568"/>
              <a:gd name="connsiteY4" fmla="*/ 0 h 897732"/>
              <a:gd name="connsiteX0" fmla="*/ 1 w 2930931"/>
              <a:gd name="connsiteY0" fmla="*/ 0 h 806612"/>
              <a:gd name="connsiteX1" fmla="*/ 0 w 2930931"/>
              <a:gd name="connsiteY1" fmla="*/ 75665 h 806612"/>
              <a:gd name="connsiteX2" fmla="*/ 2830674 w 2930931"/>
              <a:gd name="connsiteY2" fmla="*/ 806612 h 806612"/>
              <a:gd name="connsiteX3" fmla="*/ 2930931 w 2930931"/>
              <a:gd name="connsiteY3" fmla="*/ 785765 h 806612"/>
              <a:gd name="connsiteX4" fmla="*/ 1 w 2930931"/>
              <a:gd name="connsiteY4" fmla="*/ 0 h 806612"/>
              <a:gd name="connsiteX0" fmla="*/ 1 w 3204530"/>
              <a:gd name="connsiteY0" fmla="*/ 0 h 944725"/>
              <a:gd name="connsiteX1" fmla="*/ 0 w 3204530"/>
              <a:gd name="connsiteY1" fmla="*/ 75665 h 944725"/>
              <a:gd name="connsiteX2" fmla="*/ 3204530 w 3204530"/>
              <a:gd name="connsiteY2" fmla="*/ 944725 h 944725"/>
              <a:gd name="connsiteX3" fmla="*/ 2930931 w 3204530"/>
              <a:gd name="connsiteY3" fmla="*/ 785765 h 944725"/>
              <a:gd name="connsiteX4" fmla="*/ 1 w 3204530"/>
              <a:gd name="connsiteY4" fmla="*/ 0 h 944725"/>
              <a:gd name="connsiteX0" fmla="*/ 1 w 3426231"/>
              <a:gd name="connsiteY0" fmla="*/ 0 h 944725"/>
              <a:gd name="connsiteX1" fmla="*/ 0 w 3426231"/>
              <a:gd name="connsiteY1" fmla="*/ 75665 h 944725"/>
              <a:gd name="connsiteX2" fmla="*/ 3204530 w 3426231"/>
              <a:gd name="connsiteY2" fmla="*/ 944725 h 944725"/>
              <a:gd name="connsiteX3" fmla="*/ 3426231 w 3426231"/>
              <a:gd name="connsiteY3" fmla="*/ 923877 h 944725"/>
              <a:gd name="connsiteX4" fmla="*/ 1 w 3426231"/>
              <a:gd name="connsiteY4" fmla="*/ 0 h 944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231" h="944725">
                <a:moveTo>
                  <a:pt x="1" y="0"/>
                </a:moveTo>
                <a:cubicBezTo>
                  <a:pt x="1" y="25222"/>
                  <a:pt x="0" y="50443"/>
                  <a:pt x="0" y="75665"/>
                </a:cubicBezTo>
                <a:lnTo>
                  <a:pt x="3204530" y="944725"/>
                </a:lnTo>
                <a:lnTo>
                  <a:pt x="3426231" y="923877"/>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944D7C8E-809D-4650-92DC-0AB532ADD98E}" type="datetimeFigureOut">
              <a:rPr lang="en-GB" smtClean="0"/>
              <a:t>19/12/2019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B7F889-4346-45B7-B0D3-25F4213BD62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7"/>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0" name="Freeform 9"/>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44D7C8E-809D-4650-92DC-0AB532ADD98E}"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7F889-4346-45B7-B0D3-25F4213BD626}" type="slidenum">
              <a:rPr lang="en-GB" smtClean="0"/>
              <a:t>‹#›</a:t>
            </a:fld>
            <a:endParaRPr lang="en-GB"/>
          </a:p>
        </p:txBody>
      </p:sp>
      <p:sp>
        <p:nvSpPr>
          <p:cNvPr id="13" name="Content Placeholder 12"/>
          <p:cNvSpPr>
            <a:spLocks noGrp="1"/>
          </p:cNvSpPr>
          <p:nvPr>
            <p:ph sz="quarter" idx="13"/>
          </p:nvPr>
        </p:nvSpPr>
        <p:spPr>
          <a:xfrm>
            <a:off x="4572000" y="609600"/>
            <a:ext cx="38862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Text Placeholder 13"/>
          <p:cNvSpPr>
            <a:spLocks noGrp="1"/>
          </p:cNvSpPr>
          <p:nvPr>
            <p:ph type="body" sz="quarter" idx="14"/>
          </p:nvPr>
        </p:nvSpPr>
        <p:spPr>
          <a:xfrm>
            <a:off x="676274" y="1527048"/>
            <a:ext cx="3383280" cy="329184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3" name="Picture Placeholder 2"/>
          <p:cNvSpPr>
            <a:spLocks noGrp="1"/>
          </p:cNvSpPr>
          <p:nvPr>
            <p:ph type="pic" idx="1"/>
          </p:nvPr>
        </p:nvSpPr>
        <p:spPr>
          <a:xfrm>
            <a:off x="4572000" y="609600"/>
            <a:ext cx="3886200" cy="4190999"/>
          </a:xfrm>
          <a:ln w="79375">
            <a:solidFill>
              <a:schemeClr val="tx1"/>
            </a:solidFill>
            <a:miter lim="800000"/>
          </a:ln>
          <a:effectLst>
            <a:outerShdw blurRad="50800" dist="38100" dir="5400000" algn="ctr" rotWithShape="0">
              <a:srgbClr val="000000">
                <a:alpha val="42000"/>
              </a:srgbClr>
            </a:outerShdw>
          </a:effectLst>
        </p:spPr>
        <p:txBody>
          <a:bodyPr>
            <a:normAutofit/>
          </a:bodyPr>
          <a:lstStyle>
            <a:lvl1pPr marL="0" indent="0" algn="ctr">
              <a:buNone/>
              <a:defRPr sz="25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44D7C8E-809D-4650-92DC-0AB532ADD98E}"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B7F889-4346-45B7-B0D3-25F4213BD626}" type="slidenum">
              <a:rPr lang="en-GB" smtClean="0"/>
              <a:t>‹#›</a:t>
            </a:fld>
            <a:endParaRPr lang="en-GB"/>
          </a:p>
        </p:txBody>
      </p:sp>
      <p:sp>
        <p:nvSpPr>
          <p:cNvPr id="14"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5" name="Text Placeholder 14"/>
          <p:cNvSpPr>
            <a:spLocks noGrp="1"/>
          </p:cNvSpPr>
          <p:nvPr>
            <p:ph type="body" sz="quarter" idx="14"/>
          </p:nvPr>
        </p:nvSpPr>
        <p:spPr>
          <a:xfrm>
            <a:off x="676656" y="1524000"/>
            <a:ext cx="3381375" cy="329565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4D7C8E-809D-4650-92DC-0AB532ADD98E}"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7F889-4346-45B7-B0D3-25F4213BD62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44D7C8E-809D-4650-92DC-0AB532ADD98E}"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B7F889-4346-45B7-B0D3-25F4213BD62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blipFill dpi="0" rotWithShape="1">
            <a:blip r:embed="rId13">
              <a:alphaModFix amt="15000"/>
            </a:blip>
            <a:srcRect/>
            <a:tile tx="0" ty="0" sx="76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85800" y="274638"/>
            <a:ext cx="7772400" cy="1143000"/>
          </a:xfrm>
          <a:prstGeom prst="rect">
            <a:avLst/>
          </a:prstGeom>
        </p:spPr>
        <p:txBody>
          <a:bodyPr vert="horz" lIns="0" tIns="45720" rIns="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1600200"/>
            <a:ext cx="7772400" cy="4525963"/>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00800" y="6416675"/>
            <a:ext cx="1981200" cy="365125"/>
          </a:xfrm>
          <a:prstGeom prst="rect">
            <a:avLst/>
          </a:prstGeom>
        </p:spPr>
        <p:txBody>
          <a:bodyPr vert="horz" lIns="0" tIns="45720" rIns="0" bIns="0" rtlCol="0" anchor="b" anchorCtr="0"/>
          <a:lstStyle>
            <a:lvl1pPr algn="r">
              <a:defRPr lang="en-US" sz="900" kern="1200" cap="all" spc="110" baseline="0" smtClean="0">
                <a:solidFill>
                  <a:srgbClr val="4D4D4D"/>
                </a:solidFill>
                <a:latin typeface="+mn-lt"/>
                <a:ea typeface="+mn-ea"/>
                <a:cs typeface="+mn-cs"/>
              </a:defRPr>
            </a:lvl1pPr>
          </a:lstStyle>
          <a:p>
            <a:fld id="{944D7C8E-809D-4650-92DC-0AB532ADD98E}" type="datetimeFigureOut">
              <a:rPr lang="en-GB" smtClean="0"/>
              <a:t>19/12/2019</a:t>
            </a:fld>
            <a:endParaRPr lang="en-GB"/>
          </a:p>
        </p:txBody>
      </p:sp>
      <p:sp>
        <p:nvSpPr>
          <p:cNvPr id="5" name="Footer Placeholder 4"/>
          <p:cNvSpPr>
            <a:spLocks noGrp="1"/>
          </p:cNvSpPr>
          <p:nvPr>
            <p:ph type="ftr" sz="quarter" idx="3"/>
          </p:nvPr>
        </p:nvSpPr>
        <p:spPr>
          <a:xfrm>
            <a:off x="228600" y="6416675"/>
            <a:ext cx="2895600" cy="365125"/>
          </a:xfrm>
          <a:prstGeom prst="rect">
            <a:avLst/>
          </a:prstGeom>
        </p:spPr>
        <p:txBody>
          <a:bodyPr vert="horz" lIns="0" tIns="45720" rIns="0" bIns="0" rtlCol="0" anchor="b" anchorCtr="0"/>
          <a:lstStyle>
            <a:lvl1pPr algn="l">
              <a:defRPr sz="900" cap="all" spc="110" baseline="0">
                <a:solidFill>
                  <a:srgbClr val="4D4D4D"/>
                </a:solidFill>
              </a:defRPr>
            </a:lvl1pPr>
          </a:lstStyle>
          <a:p>
            <a:endParaRPr lang="en-GB"/>
          </a:p>
        </p:txBody>
      </p:sp>
      <p:sp>
        <p:nvSpPr>
          <p:cNvPr id="6" name="Slide Number Placeholder 5"/>
          <p:cNvSpPr>
            <a:spLocks noGrp="1"/>
          </p:cNvSpPr>
          <p:nvPr>
            <p:ph type="sldNum" sz="quarter" idx="4"/>
          </p:nvPr>
        </p:nvSpPr>
        <p:spPr>
          <a:xfrm>
            <a:off x="8458200" y="6416675"/>
            <a:ext cx="457200" cy="365125"/>
          </a:xfrm>
          <a:prstGeom prst="rect">
            <a:avLst/>
          </a:prstGeom>
        </p:spPr>
        <p:txBody>
          <a:bodyPr vert="horz" lIns="0" tIns="45720" rIns="0" bIns="0" rtlCol="0" anchor="b" anchorCtr="0"/>
          <a:lstStyle>
            <a:lvl1pPr algn="r">
              <a:defRPr sz="1100" b="1" baseline="0">
                <a:solidFill>
                  <a:srgbClr val="4D4D4D"/>
                </a:solidFill>
              </a:defRPr>
            </a:lvl1pPr>
          </a:lstStyle>
          <a:p>
            <a:fld id="{55B7F889-4346-45B7-B0D3-25F4213BD62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welshruins.co.uk/peterwell-lampeter-ceredigion-2003" TargetMode="External"/><Relationship Id="rId3" Type="http://schemas.openxmlformats.org/officeDocument/2006/relationships/hyperlink" Target="https://www.bbc.co.uk/bitesize/guides/zy24p39/revision/3" TargetMode="External"/><Relationship Id="rId7" Type="http://schemas.openxmlformats.org/officeDocument/2006/relationships/hyperlink" Target="https://www.lampeter-tc.gov.uk/en/town-counci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vichall.org.uk/lampeter-grapevine/" TargetMode="External"/><Relationship Id="rId5" Type="http://schemas.openxmlformats.org/officeDocument/2006/relationships/hyperlink" Target="https://www.ceredigion.gov.uk/business/funding-grants/tourism-investment-support-scheme-tiss/" TargetMode="External"/><Relationship Id="rId4" Type="http://schemas.openxmlformats.org/officeDocument/2006/relationships/hyperlink" Target="https://cadw.gov.wales/sites/default/files/2019-07/37616%20Introducing%20CADW_ENGLISH%20WEB%20(003)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79712" y="1772816"/>
            <a:ext cx="5038328" cy="1524000"/>
          </a:xfrm>
        </p:spPr>
        <p:txBody>
          <a:bodyPr anchor="ctr">
            <a:normAutofit fontScale="90000"/>
          </a:bodyPr>
          <a:lstStyle/>
          <a:p>
            <a:pPr algn="ctr"/>
            <a:r>
              <a:rPr lang="en-GB" dirty="0" smtClean="0"/>
              <a:t>Turning </a:t>
            </a:r>
            <a:r>
              <a:rPr lang="en-GB" dirty="0" err="1" smtClean="0"/>
              <a:t>Peterwell</a:t>
            </a:r>
            <a:r>
              <a:rPr lang="en-GB" dirty="0" smtClean="0"/>
              <a:t> into a Heritage Attraction</a:t>
            </a:r>
            <a:endParaRPr lang="en-GB" dirty="0"/>
          </a:p>
        </p:txBody>
      </p:sp>
      <p:sp>
        <p:nvSpPr>
          <p:cNvPr id="3" name="Subtitle 2"/>
          <p:cNvSpPr>
            <a:spLocks noGrp="1"/>
          </p:cNvSpPr>
          <p:nvPr>
            <p:ph type="subTitle" idx="1"/>
          </p:nvPr>
        </p:nvSpPr>
        <p:spPr>
          <a:xfrm>
            <a:off x="6047656" y="4797152"/>
            <a:ext cx="3096344" cy="513458"/>
          </a:xfrm>
        </p:spPr>
        <p:txBody>
          <a:bodyPr/>
          <a:lstStyle/>
          <a:p>
            <a:r>
              <a:rPr lang="en-GB" dirty="0" smtClean="0"/>
              <a:t>Abbie Ena-Smith (1902082)</a:t>
            </a:r>
            <a:endParaRPr lang="en-GB" dirty="0"/>
          </a:p>
        </p:txBody>
      </p:sp>
    </p:spTree>
    <p:extLst>
      <p:ext uri="{BB962C8B-B14F-4D97-AF65-F5344CB8AC3E}">
        <p14:creationId xmlns:p14="http://schemas.microsoft.com/office/powerpoint/2010/main" val="40515366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tx2">
                <a:lumMod val="50000"/>
              </a:schemeClr>
            </a:gs>
            <a:gs pos="100000">
              <a:schemeClr val="bg2">
                <a:tint val="95000"/>
                <a:shade val="98000"/>
                <a:lumMod val="80000"/>
              </a:schemeClr>
            </a:gs>
          </a:gsLst>
          <a:path path="circle">
            <a:fillToRect l="50000" t="100000" r="10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it is located</a:t>
            </a:r>
            <a:endParaRPr lang="en-GB" dirty="0"/>
          </a:p>
        </p:txBody>
      </p:sp>
      <p:sp>
        <p:nvSpPr>
          <p:cNvPr id="3" name="Content Placeholder 2"/>
          <p:cNvSpPr>
            <a:spLocks noGrp="1"/>
          </p:cNvSpPr>
          <p:nvPr>
            <p:ph idx="1"/>
          </p:nvPr>
        </p:nvSpPr>
        <p:spPr>
          <a:xfrm>
            <a:off x="539552" y="1484783"/>
            <a:ext cx="4050395" cy="1872208"/>
          </a:xfrm>
        </p:spPr>
        <p:txBody>
          <a:bodyPr>
            <a:normAutofit/>
          </a:bodyPr>
          <a:lstStyle/>
          <a:p>
            <a:r>
              <a:rPr lang="en-GB" sz="1800" dirty="0" smtClean="0"/>
              <a:t>Just outside Lampeter along A475</a:t>
            </a:r>
          </a:p>
          <a:p>
            <a:r>
              <a:rPr lang="en-GB" sz="1800" dirty="0" smtClean="0"/>
              <a:t>In a privately owned field</a:t>
            </a:r>
          </a:p>
          <a:p>
            <a:r>
              <a:rPr lang="en-GB" sz="1800" dirty="0" smtClean="0"/>
              <a:t>Local Authorities include Lampeter Town Council, Ceredigion County Council and </a:t>
            </a:r>
            <a:r>
              <a:rPr lang="en-GB" sz="1800" dirty="0" err="1" smtClean="0"/>
              <a:t>Cadw</a:t>
            </a:r>
            <a:endParaRPr lang="en-GB" sz="18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88024" y="1268760"/>
            <a:ext cx="3795886" cy="5061181"/>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10654" t="33305" r="44067" b="41769"/>
          <a:stretch/>
        </p:blipFill>
        <p:spPr>
          <a:xfrm>
            <a:off x="539552" y="3356991"/>
            <a:ext cx="4050395" cy="2972949"/>
          </a:xfrm>
          <a:prstGeom prst="rect">
            <a:avLst/>
          </a:prstGeom>
        </p:spPr>
      </p:pic>
    </p:spTree>
    <p:extLst>
      <p:ext uri="{BB962C8B-B14F-4D97-AF65-F5344CB8AC3E}">
        <p14:creationId xmlns:p14="http://schemas.microsoft.com/office/powerpoint/2010/main" val="5136779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9122" t="11921" r="18752" b="17262"/>
          <a:stretch/>
        </p:blipFill>
        <p:spPr bwMode="auto">
          <a:xfrm>
            <a:off x="467544" y="764704"/>
            <a:ext cx="8208912" cy="5263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22273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788024" y="1268760"/>
            <a:ext cx="3888432" cy="482453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4" name="Rectangle 3"/>
          <p:cNvSpPr/>
          <p:nvPr/>
        </p:nvSpPr>
        <p:spPr>
          <a:xfrm>
            <a:off x="4958597" y="1412776"/>
            <a:ext cx="3528392" cy="4536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What it is used for</a:t>
            </a:r>
            <a:endParaRPr lang="en-GB" dirty="0"/>
          </a:p>
        </p:txBody>
      </p:sp>
      <p:sp>
        <p:nvSpPr>
          <p:cNvPr id="3" name="Content Placeholder 2"/>
          <p:cNvSpPr>
            <a:spLocks noGrp="1"/>
          </p:cNvSpPr>
          <p:nvPr>
            <p:ph idx="1"/>
          </p:nvPr>
        </p:nvSpPr>
        <p:spPr>
          <a:xfrm>
            <a:off x="749258" y="1598220"/>
            <a:ext cx="4174232" cy="1468759"/>
          </a:xfrm>
        </p:spPr>
        <p:txBody>
          <a:bodyPr>
            <a:normAutofit/>
          </a:bodyPr>
          <a:lstStyle/>
          <a:p>
            <a:r>
              <a:rPr lang="en-GB" sz="1800" dirty="0" smtClean="0"/>
              <a:t>Was a stately home</a:t>
            </a:r>
            <a:endParaRPr lang="en-GB" sz="1800" dirty="0"/>
          </a:p>
          <a:p>
            <a:r>
              <a:rPr lang="en-GB" sz="1800" dirty="0" smtClean="0"/>
              <a:t>Currently not used for anything</a:t>
            </a:r>
          </a:p>
          <a:p>
            <a:r>
              <a:rPr lang="en-GB" sz="1800" dirty="0" smtClean="0"/>
              <a:t>Stands as a local legend</a:t>
            </a:r>
            <a:endParaRPr lang="en-GB" sz="1800" dirty="0"/>
          </a:p>
        </p:txBody>
      </p:sp>
      <p:pic>
        <p:nvPicPr>
          <p:cNvPr id="2050" name="Picture 2" descr="C:\Users\Doogle\Documents\Documents\Uni\First Year\Making History\IMG_462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610558" y="2096852"/>
            <a:ext cx="4224470"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4788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67512" y="3436226"/>
            <a:ext cx="4577149" cy="3421774"/>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67512" y="-11088"/>
            <a:ext cx="4577149" cy="3432862"/>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 y="3436226"/>
            <a:ext cx="4568947" cy="3426710"/>
          </a:xfrm>
          <a:prstGeom prst="rect">
            <a:avLst/>
          </a:prstGeom>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 y="3364"/>
            <a:ext cx="4567513" cy="3425635"/>
          </a:xfrm>
          <a:prstGeom prst="rect">
            <a:avLst/>
          </a:prstGeom>
        </p:spPr>
      </p:pic>
      <p:sp>
        <p:nvSpPr>
          <p:cNvPr id="2" name="Title 1"/>
          <p:cNvSpPr>
            <a:spLocks noGrp="1"/>
          </p:cNvSpPr>
          <p:nvPr>
            <p:ph type="title"/>
          </p:nvPr>
        </p:nvSpPr>
        <p:spPr>
          <a:xfrm>
            <a:off x="827584" y="2636912"/>
            <a:ext cx="7772400" cy="1143000"/>
          </a:xfrm>
        </p:spPr>
        <p:txBody>
          <a:bodyPr/>
          <a:lstStyle/>
          <a:p>
            <a:r>
              <a:rPr lang="en-GB" dirty="0" smtClean="0"/>
              <a:t>What it looks like Nowadays</a:t>
            </a:r>
            <a:endParaRPr lang="en-GB" dirty="0"/>
          </a:p>
        </p:txBody>
      </p:sp>
    </p:spTree>
    <p:extLst>
      <p:ext uri="{BB962C8B-B14F-4D97-AF65-F5344CB8AC3E}">
        <p14:creationId xmlns:p14="http://schemas.microsoft.com/office/powerpoint/2010/main" val="12526332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67455475"/>
              </p:ext>
            </p:extLst>
          </p:nvPr>
        </p:nvGraphicFramePr>
        <p:xfrm>
          <a:off x="395536" y="188640"/>
          <a:ext cx="8208912" cy="6554836"/>
        </p:xfrm>
        <a:graphic>
          <a:graphicData uri="http://schemas.openxmlformats.org/drawingml/2006/table">
            <a:tbl>
              <a:tblPr firstRow="1" firstCol="1" bandRow="1">
                <a:tableStyleId>{5C22544A-7EE6-4342-B048-85BDC9FD1C3A}</a:tableStyleId>
              </a:tblPr>
              <a:tblGrid>
                <a:gridCol w="1152128"/>
                <a:gridCol w="2088232"/>
                <a:gridCol w="1066028"/>
                <a:gridCol w="744845"/>
                <a:gridCol w="734676"/>
                <a:gridCol w="2423003"/>
              </a:tblGrid>
              <a:tr h="160930">
                <a:tc gridSpan="6">
                  <a:txBody>
                    <a:bodyPr/>
                    <a:lstStyle/>
                    <a:p>
                      <a:pPr>
                        <a:lnSpc>
                          <a:spcPct val="115000"/>
                        </a:lnSpc>
                        <a:spcAft>
                          <a:spcPts val="0"/>
                        </a:spcAft>
                      </a:pPr>
                      <a:r>
                        <a:rPr lang="en-GB" sz="1050" u="sng" dirty="0">
                          <a:effectLst/>
                        </a:rPr>
                        <a:t>Risk Assessment – </a:t>
                      </a:r>
                      <a:r>
                        <a:rPr lang="en-GB" sz="1050" u="sng" dirty="0" err="1">
                          <a:effectLst/>
                        </a:rPr>
                        <a:t>Peterwell</a:t>
                      </a:r>
                      <a:endParaRPr lang="en-GB" sz="1050" dirty="0">
                        <a:effectLst/>
                        <a:latin typeface="Calibri"/>
                        <a:ea typeface="Calibri"/>
                        <a:cs typeface="Times New Roman"/>
                      </a:endParaRPr>
                    </a:p>
                  </a:txBody>
                  <a:tcPr marL="44723" marR="44723"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60930">
                <a:tc gridSpan="6">
                  <a:txBody>
                    <a:bodyPr/>
                    <a:lstStyle/>
                    <a:p>
                      <a:pPr>
                        <a:lnSpc>
                          <a:spcPct val="115000"/>
                        </a:lnSpc>
                        <a:spcAft>
                          <a:spcPts val="0"/>
                        </a:spcAft>
                      </a:pPr>
                      <a:r>
                        <a:rPr lang="en-GB" sz="1050">
                          <a:effectLst/>
                        </a:rPr>
                        <a:t>Date: 1/12/19</a:t>
                      </a:r>
                      <a:endParaRPr lang="en-GB" sz="1050">
                        <a:effectLst/>
                        <a:latin typeface="Calibri"/>
                        <a:ea typeface="Calibri"/>
                        <a:cs typeface="Times New Roman"/>
                      </a:endParaRPr>
                    </a:p>
                  </a:txBody>
                  <a:tcPr marL="44723" marR="44723"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804654">
                <a:tc>
                  <a:txBody>
                    <a:bodyPr/>
                    <a:lstStyle/>
                    <a:p>
                      <a:pPr>
                        <a:lnSpc>
                          <a:spcPct val="115000"/>
                        </a:lnSpc>
                        <a:spcAft>
                          <a:spcPts val="0"/>
                        </a:spcAft>
                      </a:pPr>
                      <a:r>
                        <a:rPr lang="en-GB" sz="1050" dirty="0">
                          <a:effectLst/>
                        </a:rPr>
                        <a:t>Hazard</a:t>
                      </a:r>
                      <a:endParaRPr lang="en-GB" sz="1050" dirty="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Description</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People who may be harmed</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Risk controls already in place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Risk Assessment LOW, MODERATE, HIGH</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Further Action Required</a:t>
                      </a:r>
                      <a:endParaRPr lang="en-GB" sz="1050">
                        <a:effectLst/>
                        <a:latin typeface="Calibri"/>
                        <a:ea typeface="Calibri"/>
                        <a:cs typeface="Times New Roman"/>
                      </a:endParaRPr>
                    </a:p>
                  </a:txBody>
                  <a:tcPr marL="44723" marR="44723" marT="0" marB="0"/>
                </a:tc>
              </a:tr>
              <a:tr h="482793">
                <a:tc>
                  <a:txBody>
                    <a:bodyPr/>
                    <a:lstStyle/>
                    <a:p>
                      <a:pPr>
                        <a:lnSpc>
                          <a:spcPct val="115000"/>
                        </a:lnSpc>
                        <a:spcAft>
                          <a:spcPts val="0"/>
                        </a:spcAft>
                      </a:pPr>
                      <a:r>
                        <a:rPr lang="en-GB" sz="1050">
                          <a:effectLst/>
                        </a:rPr>
                        <a:t>Branches and roots from trees stuck in the ground</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dirty="0">
                          <a:effectLst/>
                        </a:rPr>
                        <a:t>Roots and branches stuck in the dirt/mud have the potential to cause a trip hazard</a:t>
                      </a:r>
                      <a:endParaRPr lang="en-GB" sz="1050" dirty="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Moderate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Roots and branches will need to be cleared enough to make a path for the public to navigate the ruin safely</a:t>
                      </a:r>
                      <a:endParaRPr lang="en-GB" sz="1050">
                        <a:effectLst/>
                        <a:latin typeface="Calibri"/>
                        <a:ea typeface="Calibri"/>
                        <a:cs typeface="Times New Roman"/>
                      </a:endParaRPr>
                    </a:p>
                  </a:txBody>
                  <a:tcPr marL="44723" marR="44723" marT="0" marB="0"/>
                </a:tc>
              </a:tr>
              <a:tr h="643723">
                <a:tc>
                  <a:txBody>
                    <a:bodyPr/>
                    <a:lstStyle/>
                    <a:p>
                      <a:pPr>
                        <a:lnSpc>
                          <a:spcPct val="115000"/>
                        </a:lnSpc>
                        <a:spcAft>
                          <a:spcPts val="0"/>
                        </a:spcAft>
                      </a:pPr>
                      <a:r>
                        <a:rPr lang="en-GB" sz="1050">
                          <a:effectLst/>
                        </a:rPr>
                        <a:t>Mud</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Mud could cause a slipping hazard when it gets wet</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Low</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A cover for the area could be made to protect the area of the ruin during rainfall, or paths could be made for the public to navigate the ruin safely</a:t>
                      </a:r>
                      <a:endParaRPr lang="en-GB" sz="1050">
                        <a:effectLst/>
                        <a:latin typeface="Calibri"/>
                        <a:ea typeface="Calibri"/>
                        <a:cs typeface="Times New Roman"/>
                      </a:endParaRPr>
                    </a:p>
                  </a:txBody>
                  <a:tcPr marL="44723" marR="44723" marT="0" marB="0"/>
                </a:tc>
              </a:tr>
              <a:tr h="482793">
                <a:tc>
                  <a:txBody>
                    <a:bodyPr/>
                    <a:lstStyle/>
                    <a:p>
                      <a:pPr>
                        <a:lnSpc>
                          <a:spcPct val="115000"/>
                        </a:lnSpc>
                        <a:spcAft>
                          <a:spcPts val="0"/>
                        </a:spcAft>
                      </a:pPr>
                      <a:r>
                        <a:rPr lang="en-GB" sz="1050">
                          <a:effectLst/>
                        </a:rPr>
                        <a:t>Brick and stone lying about</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Bricks and stones lying about may cause a trip hazard</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Moderate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Bricks and stones will need to be cleared to create enough space for people to walk about the ruins safely</a:t>
                      </a:r>
                      <a:endParaRPr lang="en-GB" sz="1050">
                        <a:effectLst/>
                        <a:latin typeface="Calibri"/>
                        <a:ea typeface="Calibri"/>
                        <a:cs typeface="Times New Roman"/>
                      </a:endParaRPr>
                    </a:p>
                  </a:txBody>
                  <a:tcPr marL="44723" marR="44723" marT="0" marB="0"/>
                </a:tc>
              </a:tr>
              <a:tr h="804654">
                <a:tc>
                  <a:txBody>
                    <a:bodyPr/>
                    <a:lstStyle/>
                    <a:p>
                      <a:pPr>
                        <a:lnSpc>
                          <a:spcPct val="115000"/>
                        </a:lnSpc>
                        <a:spcAft>
                          <a:spcPts val="0"/>
                        </a:spcAft>
                      </a:pPr>
                      <a:r>
                        <a:rPr lang="en-GB" sz="1050">
                          <a:effectLst/>
                        </a:rPr>
                        <a:t>Unstable structures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If the walls left at the ruin are unstable wind and rain could cause a threat if stones fall</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High</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The structure will need to be made safe so as to lower the risk of stone falling from above and hurting anyone walking below, and to prevent it collapsing completely </a:t>
                      </a:r>
                      <a:endParaRPr lang="en-GB" sz="1050">
                        <a:effectLst/>
                        <a:latin typeface="Calibri"/>
                        <a:ea typeface="Calibri"/>
                        <a:cs typeface="Times New Roman"/>
                      </a:endParaRPr>
                    </a:p>
                  </a:txBody>
                  <a:tcPr marL="44723" marR="44723" marT="0" marB="0"/>
                </a:tc>
              </a:tr>
              <a:tr h="965584">
                <a:tc>
                  <a:txBody>
                    <a:bodyPr/>
                    <a:lstStyle/>
                    <a:p>
                      <a:pPr>
                        <a:lnSpc>
                          <a:spcPct val="115000"/>
                        </a:lnSpc>
                        <a:spcAft>
                          <a:spcPts val="0"/>
                        </a:spcAft>
                      </a:pPr>
                      <a:r>
                        <a:rPr lang="en-GB" sz="1050">
                          <a:effectLst/>
                        </a:rPr>
                        <a:t>Trees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In hazardous weather conditions branches could fall or even the trees themselves be pulled over and pose a threat</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Moderate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dirty="0">
                          <a:effectLst/>
                        </a:rPr>
                        <a:t>Other than making sure that there are no loose branches and that the trees themselves are stable there is no method of completely ensuring safety unless the trees are cleared from the area</a:t>
                      </a:r>
                      <a:endParaRPr lang="en-GB" sz="1050" dirty="0">
                        <a:effectLst/>
                        <a:latin typeface="Calibri"/>
                        <a:ea typeface="Calibri"/>
                        <a:cs typeface="Times New Roman"/>
                      </a:endParaRPr>
                    </a:p>
                  </a:txBody>
                  <a:tcPr marL="44723" marR="44723" marT="0" marB="0"/>
                </a:tc>
              </a:tr>
              <a:tr h="804654">
                <a:tc>
                  <a:txBody>
                    <a:bodyPr/>
                    <a:lstStyle/>
                    <a:p>
                      <a:pPr>
                        <a:lnSpc>
                          <a:spcPct val="115000"/>
                        </a:lnSpc>
                        <a:spcAft>
                          <a:spcPts val="0"/>
                        </a:spcAft>
                      </a:pPr>
                      <a:r>
                        <a:rPr lang="en-GB" sz="1050">
                          <a:effectLst/>
                        </a:rPr>
                        <a:t>Dip and uneven ground</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Uneven ground could pose a trip hazard whilst the ground dipping could become slippery in the wet, or members of the public could fall whilst trying to climb down</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Low</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Stairs or a ramp could be made to provide a safer path and disability access</a:t>
                      </a:r>
                      <a:endParaRPr lang="en-GB" sz="1050">
                        <a:effectLst/>
                        <a:latin typeface="Calibri"/>
                        <a:ea typeface="Calibri"/>
                        <a:cs typeface="Times New Roman"/>
                      </a:endParaRPr>
                    </a:p>
                  </a:txBody>
                  <a:tcPr marL="44723" marR="44723" marT="0" marB="0"/>
                </a:tc>
              </a:tr>
              <a:tr h="482793">
                <a:tc>
                  <a:txBody>
                    <a:bodyPr/>
                    <a:lstStyle/>
                    <a:p>
                      <a:pPr>
                        <a:lnSpc>
                          <a:spcPct val="115000"/>
                        </a:lnSpc>
                        <a:spcAft>
                          <a:spcPts val="0"/>
                        </a:spcAft>
                      </a:pPr>
                      <a:r>
                        <a:rPr lang="en-GB" sz="1050">
                          <a:effectLst/>
                        </a:rPr>
                        <a:t>Cans and other litter</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The cans and other pieces of metal have the potential to harm particularly if sharp</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Members of the public &amp; Employees</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None</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a:effectLst/>
                        </a:rPr>
                        <a:t>Low</a:t>
                      </a:r>
                      <a:endParaRPr lang="en-GB" sz="1050">
                        <a:effectLst/>
                        <a:latin typeface="Calibri"/>
                        <a:ea typeface="Calibri"/>
                        <a:cs typeface="Times New Roman"/>
                      </a:endParaRPr>
                    </a:p>
                  </a:txBody>
                  <a:tcPr marL="44723" marR="44723" marT="0" marB="0"/>
                </a:tc>
                <a:tc>
                  <a:txBody>
                    <a:bodyPr/>
                    <a:lstStyle/>
                    <a:p>
                      <a:pPr>
                        <a:lnSpc>
                          <a:spcPct val="115000"/>
                        </a:lnSpc>
                        <a:spcAft>
                          <a:spcPts val="0"/>
                        </a:spcAft>
                      </a:pPr>
                      <a:r>
                        <a:rPr lang="en-GB" sz="1050" dirty="0">
                          <a:effectLst/>
                        </a:rPr>
                        <a:t>Litter should be cleared from the ruin and surrounding environment.</a:t>
                      </a:r>
                      <a:endParaRPr lang="en-GB" sz="1050" dirty="0">
                        <a:effectLst/>
                        <a:latin typeface="Calibri"/>
                        <a:ea typeface="Calibri"/>
                        <a:cs typeface="Times New Roman"/>
                      </a:endParaRPr>
                    </a:p>
                  </a:txBody>
                  <a:tcPr marL="44723" marR="44723" marT="0" marB="0"/>
                </a:tc>
              </a:tr>
            </a:tbl>
          </a:graphicData>
        </a:graphic>
      </p:graphicFrame>
    </p:spTree>
    <p:extLst>
      <p:ext uri="{BB962C8B-B14F-4D97-AF65-F5344CB8AC3E}">
        <p14:creationId xmlns:p14="http://schemas.microsoft.com/office/powerpoint/2010/main" val="2184980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normAutofit/>
          </a:bodyPr>
          <a:lstStyle/>
          <a:p>
            <a:r>
              <a:rPr lang="en-GB" dirty="0" smtClean="0"/>
              <a:t>The “Curse” of </a:t>
            </a:r>
            <a:r>
              <a:rPr lang="en-GB" dirty="0" err="1" smtClean="0"/>
              <a:t>Peterwell</a:t>
            </a:r>
            <a:endParaRPr lang="en-GB" dirty="0"/>
          </a:p>
        </p:txBody>
      </p:sp>
      <p:sp>
        <p:nvSpPr>
          <p:cNvPr id="3" name="Content Placeholder 2"/>
          <p:cNvSpPr>
            <a:spLocks noGrp="1"/>
          </p:cNvSpPr>
          <p:nvPr>
            <p:ph idx="1"/>
          </p:nvPr>
        </p:nvSpPr>
        <p:spPr>
          <a:xfrm>
            <a:off x="4139952" y="1268760"/>
            <a:ext cx="2592288" cy="5589240"/>
          </a:xfrm>
        </p:spPr>
        <p:txBody>
          <a:bodyPr>
            <a:normAutofit lnSpcReduction="10000"/>
          </a:bodyPr>
          <a:lstStyle/>
          <a:p>
            <a:pPr indent="-342900"/>
            <a:r>
              <a:rPr lang="en-GB" sz="1800" dirty="0" smtClean="0"/>
              <a:t>The legendary curse of </a:t>
            </a:r>
            <a:r>
              <a:rPr lang="en-GB" sz="1800" dirty="0" err="1" smtClean="0"/>
              <a:t>Peterwell</a:t>
            </a:r>
            <a:r>
              <a:rPr lang="en-GB" sz="1800" dirty="0" smtClean="0"/>
              <a:t> started with </a:t>
            </a:r>
            <a:r>
              <a:rPr lang="en-GB" sz="1800" dirty="0" err="1" smtClean="0"/>
              <a:t>Maesyfelin</a:t>
            </a:r>
            <a:r>
              <a:rPr lang="en-GB" sz="1800" dirty="0" smtClean="0"/>
              <a:t>.</a:t>
            </a:r>
          </a:p>
          <a:p>
            <a:pPr indent="-342900"/>
            <a:r>
              <a:rPr lang="en-GB" sz="1800" dirty="0" smtClean="0"/>
              <a:t>The vicar’s son was murdered for chasing after one of the Lloyd daughters.</a:t>
            </a:r>
          </a:p>
          <a:p>
            <a:pPr indent="-342900"/>
            <a:r>
              <a:rPr lang="en-GB" sz="1800" dirty="0" smtClean="0"/>
              <a:t>Smothered him and dumped his body into the river.</a:t>
            </a:r>
          </a:p>
          <a:p>
            <a:pPr indent="-342900"/>
            <a:r>
              <a:rPr lang="en-GB" sz="1800" dirty="0" smtClean="0"/>
              <a:t>A maid saw the culprits.</a:t>
            </a:r>
          </a:p>
          <a:p>
            <a:pPr indent="-342900"/>
            <a:r>
              <a:rPr lang="en-GB" sz="1800" dirty="0" smtClean="0"/>
              <a:t>The vicar cursed the stones of </a:t>
            </a:r>
            <a:r>
              <a:rPr lang="en-GB" sz="1800" dirty="0" err="1" smtClean="0"/>
              <a:t>Maesyfelin</a:t>
            </a:r>
            <a:r>
              <a:rPr lang="en-GB" sz="1800" dirty="0" smtClean="0"/>
              <a:t> to bring misfortune upon the Lloyds.</a:t>
            </a:r>
          </a:p>
          <a:p>
            <a:pPr indent="-342900"/>
            <a:r>
              <a:rPr lang="en-GB" sz="1800" dirty="0" smtClean="0"/>
              <a:t>When these stones were used in repairs to </a:t>
            </a:r>
            <a:r>
              <a:rPr lang="en-GB" sz="1800" dirty="0" err="1" smtClean="0"/>
              <a:t>Peterwell</a:t>
            </a:r>
            <a:r>
              <a:rPr lang="en-GB" sz="1800" dirty="0" smtClean="0"/>
              <a:t>, the curse spread to it too.</a:t>
            </a:r>
            <a:endParaRPr lang="en-GB" sz="1800" dirty="0"/>
          </a:p>
        </p:txBody>
      </p:sp>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r="3516"/>
          <a:stretch/>
        </p:blipFill>
        <p:spPr>
          <a:xfrm>
            <a:off x="395536" y="4038363"/>
            <a:ext cx="3498914" cy="2719823"/>
          </a:xfrm>
          <a:prstGeom prst="rect">
            <a:avLst/>
          </a:prstGeom>
        </p:spPr>
      </p:pic>
    </p:spTree>
    <p:extLst>
      <p:ext uri="{BB962C8B-B14F-4D97-AF65-F5344CB8AC3E}">
        <p14:creationId xmlns:p14="http://schemas.microsoft.com/office/powerpoint/2010/main" val="12015103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5" y="0"/>
            <a:ext cx="9144000" cy="6858000"/>
          </a:xfrm>
          <a:prstGeom prst="rect">
            <a:avLst/>
          </a:prstGeom>
        </p:spPr>
      </p:pic>
      <p:sp>
        <p:nvSpPr>
          <p:cNvPr id="2" name="Title 1"/>
          <p:cNvSpPr>
            <a:spLocks noGrp="1"/>
          </p:cNvSpPr>
          <p:nvPr>
            <p:ph type="title"/>
          </p:nvPr>
        </p:nvSpPr>
        <p:spPr/>
        <p:txBody>
          <a:bodyPr/>
          <a:lstStyle/>
          <a:p>
            <a:r>
              <a:rPr lang="en-GB" dirty="0" smtClean="0"/>
              <a:t>Herbert Lloyd</a:t>
            </a:r>
            <a:endParaRPr lang="en-GB" dirty="0"/>
          </a:p>
        </p:txBody>
      </p:sp>
      <p:sp>
        <p:nvSpPr>
          <p:cNvPr id="13" name="Content Placeholder 12"/>
          <p:cNvSpPr>
            <a:spLocks noGrp="1"/>
          </p:cNvSpPr>
          <p:nvPr>
            <p:ph idx="1"/>
          </p:nvPr>
        </p:nvSpPr>
        <p:spPr>
          <a:xfrm>
            <a:off x="323528" y="1108194"/>
            <a:ext cx="2520280" cy="5472608"/>
          </a:xfrm>
        </p:spPr>
        <p:txBody>
          <a:bodyPr>
            <a:normAutofit/>
          </a:bodyPr>
          <a:lstStyle/>
          <a:p>
            <a:r>
              <a:rPr lang="en-GB" sz="1800" dirty="0"/>
              <a:t>John Lloyd left all property to his brother, including many debts that were never settled.</a:t>
            </a:r>
          </a:p>
          <a:p>
            <a:r>
              <a:rPr lang="en-GB" sz="1800" dirty="0"/>
              <a:t>Herbert moved into </a:t>
            </a:r>
            <a:r>
              <a:rPr lang="en-GB" sz="1800" dirty="0" err="1"/>
              <a:t>Peterwell</a:t>
            </a:r>
            <a:r>
              <a:rPr lang="en-GB" sz="1800" dirty="0"/>
              <a:t> where he could wreak havoc over the local population of </a:t>
            </a:r>
            <a:r>
              <a:rPr lang="en-GB" sz="1800" dirty="0" err="1"/>
              <a:t>Peterwell</a:t>
            </a:r>
            <a:r>
              <a:rPr lang="en-GB" sz="1800" dirty="0"/>
              <a:t>.</a:t>
            </a:r>
          </a:p>
          <a:p>
            <a:r>
              <a:rPr lang="en-GB" sz="1800" dirty="0"/>
              <a:t>One such event is known as the “Black Ram”:</a:t>
            </a:r>
          </a:p>
          <a:p>
            <a:r>
              <a:rPr lang="en-GB" sz="1800" dirty="0"/>
              <a:t>Herbert hid a ram down the chimney of a farmer who refused to give him land. </a:t>
            </a:r>
          </a:p>
          <a:p>
            <a:endParaRPr lang="en-GB" sz="1800" dirty="0"/>
          </a:p>
        </p:txBody>
      </p:sp>
      <p:sp>
        <p:nvSpPr>
          <p:cNvPr id="14" name="Rectangle 13"/>
          <p:cNvSpPr/>
          <p:nvPr/>
        </p:nvSpPr>
        <p:spPr>
          <a:xfrm>
            <a:off x="6585453" y="836712"/>
            <a:ext cx="2411760" cy="5632311"/>
          </a:xfrm>
          <a:prstGeom prst="rect">
            <a:avLst/>
          </a:prstGeom>
        </p:spPr>
        <p:txBody>
          <a:bodyPr wrap="square">
            <a:spAutoFit/>
          </a:bodyPr>
          <a:lstStyle/>
          <a:p>
            <a:pPr marL="285750" indent="-285750">
              <a:buClr>
                <a:schemeClr val="accent1"/>
              </a:buClr>
              <a:buSzPct val="85000"/>
              <a:buFont typeface="Wingdings 3" panose="05040102010807070707" pitchFamily="18" charset="2"/>
              <a:buChar char=""/>
            </a:pPr>
            <a:r>
              <a:rPr lang="en-GB" dirty="0"/>
              <a:t>The ram was found and the farmer convicted to sheep stealing.</a:t>
            </a:r>
          </a:p>
          <a:p>
            <a:pPr marL="285750" indent="-285750">
              <a:buClr>
                <a:schemeClr val="accent1"/>
              </a:buClr>
              <a:buSzPct val="85000"/>
              <a:buFont typeface="Wingdings 3" panose="05040102010807070707" pitchFamily="18" charset="2"/>
              <a:buChar char=""/>
            </a:pPr>
            <a:r>
              <a:rPr lang="en-GB" dirty="0"/>
              <a:t> He was told he would hang unless he gave Herbert the land, which he continued to deny him. </a:t>
            </a:r>
          </a:p>
          <a:p>
            <a:pPr marL="285750" indent="-285750">
              <a:buClr>
                <a:schemeClr val="accent1"/>
              </a:buClr>
              <a:buSzPct val="85000"/>
              <a:buFont typeface="Wingdings 3" panose="05040102010807070707" pitchFamily="18" charset="2"/>
              <a:buChar char=""/>
            </a:pPr>
            <a:r>
              <a:rPr lang="en-GB" dirty="0"/>
              <a:t>In the end, to the shock of everyone, he was hung and Herbert obtained his lands after his death.</a:t>
            </a:r>
          </a:p>
          <a:p>
            <a:pPr marL="285750" indent="-285750">
              <a:buClr>
                <a:schemeClr val="accent1"/>
              </a:buClr>
              <a:buSzPct val="85000"/>
              <a:buFont typeface="Wingdings 3" panose="05040102010807070707" pitchFamily="18" charset="2"/>
              <a:buChar char=""/>
            </a:pPr>
            <a:r>
              <a:rPr lang="en-GB" dirty="0"/>
              <a:t>It is a popular belief that he took his own life from a guilty conscious.</a:t>
            </a:r>
          </a:p>
        </p:txBody>
      </p:sp>
    </p:spTree>
    <p:extLst>
      <p:ext uri="{BB962C8B-B14F-4D97-AF65-F5344CB8AC3E}">
        <p14:creationId xmlns:p14="http://schemas.microsoft.com/office/powerpoint/2010/main" val="19439510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Demand</a:t>
            </a:r>
            <a:endParaRPr lang="en-GB" dirty="0"/>
          </a:p>
        </p:txBody>
      </p:sp>
      <p:sp>
        <p:nvSpPr>
          <p:cNvPr id="3" name="Content Placeholder 2"/>
          <p:cNvSpPr>
            <a:spLocks noGrp="1"/>
          </p:cNvSpPr>
          <p:nvPr>
            <p:ph idx="1"/>
          </p:nvPr>
        </p:nvSpPr>
        <p:spPr/>
        <p:txBody>
          <a:bodyPr>
            <a:normAutofit/>
          </a:bodyPr>
          <a:lstStyle/>
          <a:p>
            <a:pPr marL="68580" indent="0">
              <a:buNone/>
            </a:pPr>
            <a:r>
              <a:rPr lang="en-GB" sz="1800" dirty="0" smtClean="0"/>
              <a:t>The demand for Heritage Tourism is already in Lampeter:</a:t>
            </a:r>
          </a:p>
          <a:p>
            <a:r>
              <a:rPr lang="en-GB" sz="1800" dirty="0" smtClean="0"/>
              <a:t>Heritage trail already in Lampeter</a:t>
            </a:r>
          </a:p>
          <a:p>
            <a:r>
              <a:rPr lang="en-GB" sz="1800" dirty="0" smtClean="0"/>
              <a:t>Museum</a:t>
            </a:r>
          </a:p>
          <a:p>
            <a:r>
              <a:rPr lang="en-GB" sz="1800" dirty="0" smtClean="0"/>
              <a:t>Some gift shops</a:t>
            </a:r>
          </a:p>
          <a:p>
            <a:r>
              <a:rPr lang="en-GB" sz="1800" dirty="0" smtClean="0"/>
              <a:t>Expensive clothes shops</a:t>
            </a:r>
          </a:p>
          <a:p>
            <a:r>
              <a:rPr lang="en-GB" sz="1800" dirty="0" smtClean="0"/>
              <a:t>Cafes</a:t>
            </a:r>
          </a:p>
          <a:p>
            <a:r>
              <a:rPr lang="en-GB" sz="1800" dirty="0" smtClean="0"/>
              <a:t>B&amp;Bs</a:t>
            </a:r>
          </a:p>
          <a:p>
            <a:r>
              <a:rPr lang="en-GB" sz="1800" dirty="0" smtClean="0"/>
              <a:t>Shops closed down – need more money coming in to keep them open</a:t>
            </a:r>
          </a:p>
          <a:p>
            <a:r>
              <a:rPr lang="en-GB" sz="1800" dirty="0" smtClean="0"/>
              <a:t>University</a:t>
            </a:r>
          </a:p>
        </p:txBody>
      </p:sp>
    </p:spTree>
    <p:extLst>
      <p:ext uri="{BB962C8B-B14F-4D97-AF65-F5344CB8AC3E}">
        <p14:creationId xmlns:p14="http://schemas.microsoft.com/office/powerpoint/2010/main" val="11399541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Socio-cultural Trends</a:t>
            </a:r>
            <a:endParaRPr lang="en-GB" dirty="0"/>
          </a:p>
        </p:txBody>
      </p:sp>
      <p:sp>
        <p:nvSpPr>
          <p:cNvPr id="3" name="Content Placeholder 2"/>
          <p:cNvSpPr>
            <a:spLocks noGrp="1"/>
          </p:cNvSpPr>
          <p:nvPr>
            <p:ph idx="1"/>
          </p:nvPr>
        </p:nvSpPr>
        <p:spPr/>
        <p:txBody>
          <a:bodyPr/>
          <a:lstStyle/>
          <a:p>
            <a:r>
              <a:rPr lang="en-GB" dirty="0" smtClean="0"/>
              <a:t>“Between 45-64 years”</a:t>
            </a:r>
          </a:p>
          <a:p>
            <a:r>
              <a:rPr lang="en-GB" dirty="0" smtClean="0"/>
              <a:t>A, B and C1</a:t>
            </a:r>
          </a:p>
          <a:p>
            <a:r>
              <a:rPr lang="en-GB" dirty="0" smtClean="0"/>
              <a:t>Welsh Nationality – English and Welsh speakers</a:t>
            </a:r>
          </a:p>
          <a:p>
            <a:r>
              <a:rPr lang="en-GB" dirty="0" smtClean="0"/>
              <a:t>In terms of  Young and Rubicam’s categorisation, the tourist coming to </a:t>
            </a:r>
            <a:r>
              <a:rPr lang="en-GB" dirty="0" err="1" smtClean="0"/>
              <a:t>Peterwell</a:t>
            </a:r>
            <a:r>
              <a:rPr lang="en-GB" dirty="0" smtClean="0"/>
              <a:t> will be “The Explorer”. Their “motivation” is “discovery”.</a:t>
            </a:r>
            <a:endParaRPr lang="en-GB" dirty="0"/>
          </a:p>
        </p:txBody>
      </p:sp>
    </p:spTree>
    <p:extLst>
      <p:ext uri="{BB962C8B-B14F-4D97-AF65-F5344CB8AC3E}">
        <p14:creationId xmlns:p14="http://schemas.microsoft.com/office/powerpoint/2010/main" val="13995471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rot="16200000">
            <a:off x="4640832" y="2393883"/>
            <a:ext cx="3870434" cy="482453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8" name="Rectangle 7"/>
          <p:cNvSpPr/>
          <p:nvPr/>
        </p:nvSpPr>
        <p:spPr>
          <a:xfrm rot="16200000">
            <a:off x="4829407" y="2519897"/>
            <a:ext cx="3474390" cy="4536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Non-Profit Model:</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0109" y="3169855"/>
            <a:ext cx="4272986" cy="3204740"/>
          </a:xfrm>
          <a:prstGeom prst="rect">
            <a:avLst/>
          </a:prstGeom>
        </p:spPr>
      </p:pic>
      <p:sp>
        <p:nvSpPr>
          <p:cNvPr id="3" name="Content Placeholder 2"/>
          <p:cNvSpPr>
            <a:spLocks noGrp="1"/>
          </p:cNvSpPr>
          <p:nvPr>
            <p:ph idx="1"/>
          </p:nvPr>
        </p:nvSpPr>
        <p:spPr>
          <a:xfrm>
            <a:off x="325760" y="1274752"/>
            <a:ext cx="8422704" cy="1722200"/>
          </a:xfrm>
        </p:spPr>
        <p:txBody>
          <a:bodyPr>
            <a:noAutofit/>
          </a:bodyPr>
          <a:lstStyle/>
          <a:p>
            <a:r>
              <a:rPr lang="en-GB" sz="1800" dirty="0" smtClean="0"/>
              <a:t>Add </a:t>
            </a:r>
            <a:r>
              <a:rPr lang="en-GB" sz="1800" dirty="0" err="1" smtClean="0"/>
              <a:t>Peterwell</a:t>
            </a:r>
            <a:r>
              <a:rPr lang="en-GB" sz="1800" dirty="0" smtClean="0"/>
              <a:t> to existing </a:t>
            </a:r>
            <a:r>
              <a:rPr lang="en-GB" sz="1800" dirty="0"/>
              <a:t>h</a:t>
            </a:r>
            <a:r>
              <a:rPr lang="en-GB" sz="1800" dirty="0" smtClean="0"/>
              <a:t>eritage </a:t>
            </a:r>
            <a:r>
              <a:rPr lang="en-GB" sz="1800" dirty="0"/>
              <a:t>t</a:t>
            </a:r>
            <a:r>
              <a:rPr lang="en-GB" sz="1800" dirty="0" smtClean="0"/>
              <a:t>rail and encourage tourists to through exploring Lampeter on the way to </a:t>
            </a:r>
            <a:r>
              <a:rPr lang="en-GB" sz="1800" dirty="0" err="1" smtClean="0"/>
              <a:t>Peterwell</a:t>
            </a:r>
            <a:r>
              <a:rPr lang="en-GB" sz="1800" dirty="0" smtClean="0"/>
              <a:t>.</a:t>
            </a:r>
          </a:p>
          <a:p>
            <a:r>
              <a:rPr lang="en-GB" sz="1800" dirty="0" smtClean="0"/>
              <a:t>The museum can be the source of more information on the property if tourists want to find out more.</a:t>
            </a:r>
          </a:p>
          <a:p>
            <a:r>
              <a:rPr lang="en-GB" sz="1800" dirty="0" smtClean="0"/>
              <a:t>The funding from donations and sponsors, Town and Country Councils and possibly Cad.</a:t>
            </a:r>
            <a:endParaRPr lang="en-GB" dirty="0"/>
          </a:p>
        </p:txBody>
      </p:sp>
      <p:sp>
        <p:nvSpPr>
          <p:cNvPr id="6" name="Rectangle 5"/>
          <p:cNvSpPr/>
          <p:nvPr/>
        </p:nvSpPr>
        <p:spPr>
          <a:xfrm>
            <a:off x="323528" y="3159037"/>
            <a:ext cx="3744416" cy="2031325"/>
          </a:xfrm>
          <a:prstGeom prst="rect">
            <a:avLst/>
          </a:prstGeom>
        </p:spPr>
        <p:txBody>
          <a:bodyPr wrap="square">
            <a:spAutoFit/>
          </a:bodyPr>
          <a:lstStyle/>
          <a:p>
            <a:pPr marL="285750" indent="-285750">
              <a:buClr>
                <a:schemeClr val="accent1"/>
              </a:buClr>
              <a:buSzPct val="85000"/>
              <a:buFont typeface="Wingdings 3" panose="05040102010807070707" pitchFamily="18" charset="2"/>
              <a:buChar char="u"/>
            </a:pPr>
            <a:r>
              <a:rPr lang="en-GB" dirty="0" smtClean="0"/>
              <a:t>Use museum resources.</a:t>
            </a:r>
            <a:endParaRPr lang="en-GB" dirty="0"/>
          </a:p>
          <a:p>
            <a:pPr marL="285750" indent="-285750">
              <a:buClr>
                <a:schemeClr val="accent1"/>
              </a:buClr>
              <a:buSzPct val="85000"/>
              <a:buFont typeface="Wingdings 3" panose="05040102010807070707" pitchFamily="18" charset="2"/>
              <a:buChar char="u"/>
            </a:pPr>
            <a:r>
              <a:rPr lang="en-GB" dirty="0"/>
              <a:t>Local advertising sources will also be useful, like </a:t>
            </a:r>
            <a:r>
              <a:rPr lang="en-GB" i="1" dirty="0"/>
              <a:t>The Grapevine </a:t>
            </a:r>
            <a:r>
              <a:rPr lang="en-GB" dirty="0"/>
              <a:t>and bus advertisements.</a:t>
            </a:r>
          </a:p>
          <a:p>
            <a:pPr marL="285750" indent="-285750">
              <a:buClr>
                <a:schemeClr val="accent1"/>
              </a:buClr>
              <a:buSzPct val="85000"/>
              <a:buFont typeface="Wingdings 3" panose="05040102010807070707" pitchFamily="18" charset="2"/>
              <a:buChar char=""/>
            </a:pPr>
            <a:r>
              <a:rPr lang="en-GB" dirty="0"/>
              <a:t>The town will benefit indirectly from a higher footfall, rather than the property making money itself.</a:t>
            </a:r>
          </a:p>
        </p:txBody>
      </p:sp>
    </p:spTree>
    <p:extLst>
      <p:ext uri="{BB962C8B-B14F-4D97-AF65-F5344CB8AC3E}">
        <p14:creationId xmlns:p14="http://schemas.microsoft.com/office/powerpoint/2010/main" val="2928048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Model</a:t>
            </a:r>
            <a:endParaRPr lang="en-GB" dirty="0"/>
          </a:p>
        </p:txBody>
      </p:sp>
      <p:sp>
        <p:nvSpPr>
          <p:cNvPr id="3" name="Content Placeholder 2"/>
          <p:cNvSpPr>
            <a:spLocks noGrp="1"/>
          </p:cNvSpPr>
          <p:nvPr>
            <p:ph idx="1"/>
          </p:nvPr>
        </p:nvSpPr>
        <p:spPr>
          <a:xfrm>
            <a:off x="467544" y="1268760"/>
            <a:ext cx="8568952" cy="4464496"/>
          </a:xfrm>
        </p:spPr>
        <p:txBody>
          <a:bodyPr>
            <a:noAutofit/>
          </a:bodyPr>
          <a:lstStyle/>
          <a:p>
            <a:r>
              <a:rPr lang="en-GB" sz="1800" dirty="0" smtClean="0"/>
              <a:t>Make money via a Visitor Centre that will charge for entry to </a:t>
            </a:r>
            <a:r>
              <a:rPr lang="en-GB" sz="1800" dirty="0" err="1" smtClean="0"/>
              <a:t>Peterwell</a:t>
            </a:r>
            <a:r>
              <a:rPr lang="en-GB" sz="1800" dirty="0" smtClean="0"/>
              <a:t>, information about it and a gift shop, selling items linked to the estate,</a:t>
            </a:r>
          </a:p>
          <a:p>
            <a:r>
              <a:rPr lang="en-GB" sz="1800" dirty="0" smtClean="0"/>
              <a:t>Bigger displays for more in-depth information,</a:t>
            </a:r>
          </a:p>
          <a:p>
            <a:r>
              <a:rPr lang="en-GB" sz="1800" dirty="0" smtClean="0"/>
              <a:t>Could be placed opposite the university and museum,</a:t>
            </a:r>
          </a:p>
          <a:p>
            <a:r>
              <a:rPr lang="en-GB" sz="1800" dirty="0" smtClean="0"/>
              <a:t>Room for events,</a:t>
            </a:r>
          </a:p>
          <a:p>
            <a:r>
              <a:rPr lang="en-GB" sz="1800" dirty="0" smtClean="0"/>
              <a:t>Can get involved with community festivals and have exhibitions in other places, like the Roderick Bowen Library,</a:t>
            </a:r>
          </a:p>
          <a:p>
            <a:r>
              <a:rPr lang="en-GB" sz="1800" dirty="0" smtClean="0"/>
              <a:t>Can be funded by donations, sponsors, </a:t>
            </a:r>
            <a:r>
              <a:rPr lang="en-GB" sz="1800" dirty="0" err="1" smtClean="0"/>
              <a:t>Cadw</a:t>
            </a:r>
            <a:r>
              <a:rPr lang="en-GB" sz="1800" dirty="0" smtClean="0"/>
              <a:t>, Town and County Councils and then eventually by the profit made by the Visitor Centre.</a:t>
            </a:r>
          </a:p>
          <a:p>
            <a:r>
              <a:rPr lang="en-GB" sz="1800" dirty="0" smtClean="0"/>
              <a:t>If the Centre profits it will be able to make money for the community as well as advertise other shops and facilities to indirectly make money for Lampeter.</a:t>
            </a:r>
          </a:p>
          <a:p>
            <a:r>
              <a:rPr lang="en-GB" sz="1800" dirty="0" smtClean="0"/>
              <a:t>More likely to be kept sustained than the non-profit model.</a:t>
            </a:r>
          </a:p>
          <a:p>
            <a:endParaRPr lang="en-GB" sz="1800" dirty="0"/>
          </a:p>
        </p:txBody>
      </p:sp>
    </p:spTree>
    <p:extLst>
      <p:ext uri="{BB962C8B-B14F-4D97-AF65-F5344CB8AC3E}">
        <p14:creationId xmlns:p14="http://schemas.microsoft.com/office/powerpoint/2010/main" val="40016740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estates</a:t>
            </a:r>
            <a:endParaRPr lang="en-GB" dirty="0"/>
          </a:p>
        </p:txBody>
      </p:sp>
      <p:sp>
        <p:nvSpPr>
          <p:cNvPr id="3" name="Content Placeholder 2"/>
          <p:cNvSpPr>
            <a:spLocks noGrp="1"/>
          </p:cNvSpPr>
          <p:nvPr>
            <p:ph idx="1"/>
          </p:nvPr>
        </p:nvSpPr>
        <p:spPr>
          <a:xfrm>
            <a:off x="683568" y="1124744"/>
            <a:ext cx="7772400" cy="3733800"/>
          </a:xfrm>
        </p:spPr>
        <p:txBody>
          <a:bodyPr>
            <a:noAutofit/>
          </a:bodyPr>
          <a:lstStyle/>
          <a:p>
            <a:r>
              <a:rPr lang="en-GB" sz="1800" dirty="0" smtClean="0"/>
              <a:t>The Visitor Centre is to take part of a bigger heritage trail, leading through estates outside of Lampeter.</a:t>
            </a:r>
          </a:p>
          <a:p>
            <a:r>
              <a:rPr lang="en-GB" sz="1800" dirty="0" err="1" smtClean="0"/>
              <a:t>Maesyfelin</a:t>
            </a:r>
            <a:r>
              <a:rPr lang="en-GB" sz="1800" dirty="0"/>
              <a:t>,</a:t>
            </a:r>
            <a:endParaRPr lang="en-GB" sz="1800" dirty="0" smtClean="0"/>
          </a:p>
          <a:p>
            <a:r>
              <a:rPr lang="en-GB" sz="1800" dirty="0" err="1" smtClean="0"/>
              <a:t>Foelallt</a:t>
            </a:r>
            <a:r>
              <a:rPr lang="en-GB" sz="1800" dirty="0"/>
              <a:t>, </a:t>
            </a:r>
          </a:p>
          <a:p>
            <a:r>
              <a:rPr lang="en-GB" sz="1800" dirty="0" err="1" smtClean="0"/>
              <a:t>Llechwedd</a:t>
            </a:r>
            <a:r>
              <a:rPr lang="en-GB" sz="1800" dirty="0" smtClean="0"/>
              <a:t> </a:t>
            </a:r>
            <a:r>
              <a:rPr lang="en-GB" sz="1800" dirty="0"/>
              <a:t>Deri, </a:t>
            </a:r>
            <a:endParaRPr lang="en-GB" sz="1800" dirty="0" smtClean="0"/>
          </a:p>
          <a:p>
            <a:r>
              <a:rPr lang="en-GB" sz="1800" dirty="0" err="1" smtClean="0"/>
              <a:t>Nanteos</a:t>
            </a:r>
            <a:r>
              <a:rPr lang="en-GB" sz="1800" dirty="0"/>
              <a:t>, </a:t>
            </a:r>
            <a:endParaRPr lang="en-GB" sz="1800" dirty="0" smtClean="0"/>
          </a:p>
          <a:p>
            <a:r>
              <a:rPr lang="en-GB" sz="1800" dirty="0" err="1" smtClean="0"/>
              <a:t>Hafod</a:t>
            </a:r>
            <a:r>
              <a:rPr lang="en-GB" sz="1800" dirty="0"/>
              <a:t>, </a:t>
            </a:r>
            <a:endParaRPr lang="en-GB" sz="1800" dirty="0" smtClean="0"/>
          </a:p>
          <a:p>
            <a:r>
              <a:rPr lang="en-GB" sz="1800" dirty="0" smtClean="0"/>
              <a:t>Llanfair,</a:t>
            </a:r>
          </a:p>
          <a:p>
            <a:r>
              <a:rPr lang="en-GB" sz="1800" dirty="0" smtClean="0"/>
              <a:t>Croft Castle,</a:t>
            </a:r>
          </a:p>
          <a:p>
            <a:r>
              <a:rPr lang="en-GB" sz="1800" dirty="0" err="1" smtClean="0"/>
              <a:t>Gogerddan</a:t>
            </a:r>
            <a:r>
              <a:rPr lang="en-GB" sz="1800" dirty="0" smtClean="0"/>
              <a:t>.</a:t>
            </a:r>
          </a:p>
          <a:p>
            <a:pPr marL="68580" indent="0">
              <a:buNone/>
            </a:pPr>
            <a:r>
              <a:rPr lang="en-GB" sz="1800" dirty="0" smtClean="0"/>
              <a:t>If all the estates could become part of a Heritage Trail of the gentry associated with the narrative, those that rely on a profit being made to keep them still afloat could work together to share recourses and footfall.</a:t>
            </a:r>
            <a:endParaRPr lang="en-GB" sz="1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1556792"/>
            <a:ext cx="4176464" cy="3132348"/>
          </a:xfrm>
          <a:prstGeom prst="rect">
            <a:avLst/>
          </a:prstGeom>
        </p:spPr>
      </p:pic>
    </p:spTree>
    <p:extLst>
      <p:ext uri="{BB962C8B-B14F-4D97-AF65-F5344CB8AC3E}">
        <p14:creationId xmlns:p14="http://schemas.microsoft.com/office/powerpoint/2010/main" val="15860507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79512" y="2996952"/>
            <a:ext cx="7772400" cy="1143000"/>
          </a:xfrm>
        </p:spPr>
        <p:txBody>
          <a:bodyPr/>
          <a:lstStyle/>
          <a:p>
            <a:r>
              <a:rPr lang="en-GB" dirty="0" smtClean="0"/>
              <a:t>Environmental Impacts</a:t>
            </a:r>
            <a:endParaRPr lang="en-GB" dirty="0"/>
          </a:p>
        </p:txBody>
      </p:sp>
      <p:sp>
        <p:nvSpPr>
          <p:cNvPr id="3" name="Content Placeholder 2"/>
          <p:cNvSpPr>
            <a:spLocks noGrp="1"/>
          </p:cNvSpPr>
          <p:nvPr>
            <p:ph idx="1"/>
          </p:nvPr>
        </p:nvSpPr>
        <p:spPr>
          <a:xfrm>
            <a:off x="143508" y="3789040"/>
            <a:ext cx="8856984" cy="2956385"/>
          </a:xfrm>
        </p:spPr>
        <p:txBody>
          <a:bodyPr>
            <a:normAutofit/>
          </a:bodyPr>
          <a:lstStyle/>
          <a:p>
            <a:pPr marL="68580" indent="0">
              <a:buNone/>
            </a:pPr>
            <a:r>
              <a:rPr lang="en-GB" sz="1800" dirty="0" smtClean="0"/>
              <a:t>Directly around </a:t>
            </a:r>
            <a:r>
              <a:rPr lang="en-GB" sz="1800" dirty="0" err="1" smtClean="0"/>
              <a:t>Peterwell</a:t>
            </a:r>
            <a:r>
              <a:rPr lang="en-GB" sz="1800" dirty="0" smtClean="0"/>
              <a:t> there will be environmental impacts to consider when making it a Heritage attraction:</a:t>
            </a:r>
          </a:p>
          <a:p>
            <a:r>
              <a:rPr lang="en-GB" sz="1800" dirty="0" smtClean="0"/>
              <a:t>Signs being put down – information, H&amp;S “Do Not Climb”,</a:t>
            </a:r>
          </a:p>
          <a:p>
            <a:r>
              <a:rPr lang="en-GB" sz="1800" dirty="0" smtClean="0"/>
              <a:t>Higher footfall disturbing grassland,</a:t>
            </a:r>
          </a:p>
          <a:p>
            <a:r>
              <a:rPr lang="en-GB" sz="1800" dirty="0" smtClean="0"/>
              <a:t>Wild life in hedgerows and trees may be disturbed,</a:t>
            </a:r>
          </a:p>
          <a:p>
            <a:r>
              <a:rPr lang="en-GB" sz="1800" dirty="0" smtClean="0"/>
              <a:t>Path or stairs down to </a:t>
            </a:r>
            <a:r>
              <a:rPr lang="en-GB" sz="1800" dirty="0" err="1" smtClean="0"/>
              <a:t>Peterwell</a:t>
            </a:r>
            <a:r>
              <a:rPr lang="en-GB" sz="1800" dirty="0" smtClean="0"/>
              <a:t> (to make it friendly for those with mobility issues) will have a huge impact on the landscape,</a:t>
            </a:r>
          </a:p>
          <a:p>
            <a:r>
              <a:rPr lang="en-GB" sz="1800" dirty="0" smtClean="0"/>
              <a:t>Agricultural disturbance.</a:t>
            </a:r>
            <a:endParaRPr lang="en-GB" sz="1800" dirty="0"/>
          </a:p>
        </p:txBody>
      </p:sp>
    </p:spTree>
    <p:extLst>
      <p:ext uri="{BB962C8B-B14F-4D97-AF65-F5344CB8AC3E}">
        <p14:creationId xmlns:p14="http://schemas.microsoft.com/office/powerpoint/2010/main" val="10686882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Weaknesses</a:t>
            </a:r>
            <a:endParaRPr lang="en-GB" dirty="0"/>
          </a:p>
        </p:txBody>
      </p:sp>
      <p:sp>
        <p:nvSpPr>
          <p:cNvPr id="3" name="Content Placeholder 2"/>
          <p:cNvSpPr>
            <a:spLocks noGrp="1"/>
          </p:cNvSpPr>
          <p:nvPr>
            <p:ph idx="1"/>
          </p:nvPr>
        </p:nvSpPr>
        <p:spPr>
          <a:xfrm>
            <a:off x="395536" y="1196752"/>
            <a:ext cx="8424936" cy="3744416"/>
          </a:xfrm>
        </p:spPr>
        <p:txBody>
          <a:bodyPr>
            <a:noAutofit/>
          </a:bodyPr>
          <a:lstStyle/>
          <a:p>
            <a:r>
              <a:rPr lang="en-GB" sz="1800" dirty="0" smtClean="0"/>
              <a:t>Hard to market the legend of </a:t>
            </a:r>
            <a:r>
              <a:rPr lang="en-GB" sz="1800" dirty="0" err="1" smtClean="0"/>
              <a:t>Peterwell</a:t>
            </a:r>
            <a:r>
              <a:rPr lang="en-GB" sz="1800" dirty="0" smtClean="0"/>
              <a:t> as fact, </a:t>
            </a:r>
          </a:p>
          <a:p>
            <a:r>
              <a:rPr lang="en-GB" sz="1800" dirty="0" smtClean="0"/>
              <a:t>“Dark Tourism” – could be construed as celebrating a tyrant.</a:t>
            </a:r>
          </a:p>
          <a:p>
            <a:r>
              <a:rPr lang="en-GB" sz="1800" dirty="0" smtClean="0"/>
              <a:t>There is no guarantee that the Profit Model will make money,</a:t>
            </a:r>
          </a:p>
          <a:p>
            <a:r>
              <a:rPr lang="en-GB" sz="1800" dirty="0" smtClean="0"/>
              <a:t>It will have to constantly keep up interest,</a:t>
            </a:r>
          </a:p>
          <a:p>
            <a:r>
              <a:rPr lang="en-GB" sz="1800" dirty="0" smtClean="0"/>
              <a:t>The non-profit relies on the generosity of donations,</a:t>
            </a:r>
          </a:p>
          <a:p>
            <a:r>
              <a:rPr lang="en-GB" sz="1800" dirty="0" smtClean="0"/>
              <a:t>The weaknesses of the museum will affect </a:t>
            </a:r>
            <a:r>
              <a:rPr lang="en-GB" sz="1800" dirty="0" err="1" smtClean="0"/>
              <a:t>Peterwell</a:t>
            </a:r>
            <a:r>
              <a:rPr lang="en-GB" sz="1800" dirty="0" smtClean="0"/>
              <a:t>,</a:t>
            </a:r>
          </a:p>
          <a:p>
            <a:r>
              <a:rPr lang="en-GB" sz="1800" dirty="0" smtClean="0"/>
              <a:t>Under the power of authorities like the councils and </a:t>
            </a:r>
            <a:r>
              <a:rPr lang="en-GB" sz="1800" dirty="0" err="1" smtClean="0"/>
              <a:t>Cadw</a:t>
            </a:r>
            <a:endParaRPr lang="en-GB" sz="1800" dirty="0" smtClean="0"/>
          </a:p>
          <a:p>
            <a:r>
              <a:rPr lang="en-GB" sz="1800" dirty="0" smtClean="0"/>
              <a:t>Busy road – children, mobility disabilities,</a:t>
            </a:r>
          </a:p>
          <a:p>
            <a:r>
              <a:rPr lang="en-GB" sz="1800" dirty="0" smtClean="0"/>
              <a:t>Lack of Parking,</a:t>
            </a:r>
          </a:p>
          <a:p>
            <a:r>
              <a:rPr lang="en-GB" sz="1800" dirty="0" smtClean="0"/>
              <a:t>Weather dependant – may have to be seasonal entry,</a:t>
            </a:r>
          </a:p>
          <a:p>
            <a:r>
              <a:rPr lang="en-GB" sz="1800" dirty="0" smtClean="0"/>
              <a:t>No guarantee that public will limit environmental damage – footpath, keeping off the grass, no climbing trees, litter.</a:t>
            </a:r>
          </a:p>
        </p:txBody>
      </p:sp>
    </p:spTree>
    <p:extLst>
      <p:ext uri="{BB962C8B-B14F-4D97-AF65-F5344CB8AC3E}">
        <p14:creationId xmlns:p14="http://schemas.microsoft.com/office/powerpoint/2010/main" val="38674742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Feasibility</a:t>
            </a:r>
            <a:endParaRPr lang="en-GB" dirty="0"/>
          </a:p>
        </p:txBody>
      </p:sp>
      <p:sp>
        <p:nvSpPr>
          <p:cNvPr id="3" name="Content Placeholder 2"/>
          <p:cNvSpPr>
            <a:spLocks noGrp="1"/>
          </p:cNvSpPr>
          <p:nvPr>
            <p:ph idx="1"/>
          </p:nvPr>
        </p:nvSpPr>
        <p:spPr/>
        <p:txBody>
          <a:bodyPr/>
          <a:lstStyle/>
          <a:p>
            <a:r>
              <a:rPr lang="en-GB" dirty="0" smtClean="0"/>
              <a:t>The non-profit is more feasible in regards to being turned into an attraction, but not in having the money to keep itself sustained or to promote much interest.</a:t>
            </a:r>
          </a:p>
          <a:p>
            <a:r>
              <a:rPr lang="en-GB" dirty="0" smtClean="0"/>
              <a:t>The Profit will be harder to fund at the beginning and to maintain at first, but if it starts turning a profit it will make a lot more money for Lampeter than the non-profit model and should be able to fund repairs for </a:t>
            </a:r>
            <a:r>
              <a:rPr lang="en-GB" dirty="0" err="1" smtClean="0"/>
              <a:t>Peterwell</a:t>
            </a:r>
            <a:r>
              <a:rPr lang="en-GB" dirty="0" smtClean="0"/>
              <a:t> should it need it.</a:t>
            </a:r>
            <a:endParaRPr lang="en-GB" dirty="0"/>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2053"/>
          <a:stretch/>
        </p:blipFill>
        <p:spPr>
          <a:xfrm>
            <a:off x="4355976" y="3658320"/>
            <a:ext cx="4032448" cy="3087745"/>
          </a:xfrm>
          <a:prstGeom prst="rect">
            <a:avLst/>
          </a:prstGeom>
        </p:spPr>
      </p:pic>
    </p:spTree>
    <p:extLst>
      <p:ext uri="{BB962C8B-B14F-4D97-AF65-F5344CB8AC3E}">
        <p14:creationId xmlns:p14="http://schemas.microsoft.com/office/powerpoint/2010/main" val="35429125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4" name="Content Placeholder 3"/>
          <p:cNvSpPr>
            <a:spLocks noGrp="1"/>
          </p:cNvSpPr>
          <p:nvPr>
            <p:ph idx="1"/>
          </p:nvPr>
        </p:nvSpPr>
        <p:spPr>
          <a:xfrm>
            <a:off x="611560" y="1124744"/>
            <a:ext cx="7772400" cy="3733800"/>
          </a:xfrm>
        </p:spPr>
        <p:txBody>
          <a:bodyPr>
            <a:noAutofit/>
          </a:bodyPr>
          <a:lstStyle/>
          <a:p>
            <a:r>
              <a:rPr lang="en-GB" sz="1050" dirty="0">
                <a:solidFill>
                  <a:schemeClr val="bg1"/>
                </a:solidFill>
              </a:rPr>
              <a:t>Ashworth, G.J., and P.J., </a:t>
            </a:r>
            <a:r>
              <a:rPr lang="en-GB" sz="1050" dirty="0" err="1" smtClean="0">
                <a:solidFill>
                  <a:schemeClr val="bg1"/>
                </a:solidFill>
              </a:rPr>
              <a:t>Larkham</a:t>
            </a:r>
            <a:r>
              <a:rPr lang="en-GB" sz="1050" dirty="0" smtClean="0">
                <a:solidFill>
                  <a:schemeClr val="bg1"/>
                </a:solidFill>
              </a:rPr>
              <a:t>, eds. </a:t>
            </a:r>
            <a:r>
              <a:rPr lang="en-GB" sz="1050" i="1" dirty="0">
                <a:solidFill>
                  <a:schemeClr val="bg1"/>
                </a:solidFill>
              </a:rPr>
              <a:t>Building a New Heritage: Tourism, Culture and Identity in the New Europe </a:t>
            </a:r>
            <a:r>
              <a:rPr lang="en-GB" sz="1050" dirty="0">
                <a:solidFill>
                  <a:schemeClr val="bg1"/>
                </a:solidFill>
              </a:rPr>
              <a:t>(London: </a:t>
            </a:r>
            <a:r>
              <a:rPr lang="en-GB" sz="1050" dirty="0" smtClean="0">
                <a:solidFill>
                  <a:schemeClr val="bg1"/>
                </a:solidFill>
              </a:rPr>
              <a:t>Routledge; 1994).</a:t>
            </a:r>
          </a:p>
          <a:p>
            <a:r>
              <a:rPr lang="en-GB" sz="1050" dirty="0" smtClean="0">
                <a:solidFill>
                  <a:schemeClr val="bg1"/>
                </a:solidFill>
              </a:rPr>
              <a:t>BBC</a:t>
            </a:r>
            <a:r>
              <a:rPr lang="en-GB" sz="1050" dirty="0">
                <a:solidFill>
                  <a:schemeClr val="bg1"/>
                </a:solidFill>
              </a:rPr>
              <a:t>, ‘Target Audience’</a:t>
            </a:r>
            <a:r>
              <a:rPr lang="en-GB" sz="1050" i="1" dirty="0">
                <a:solidFill>
                  <a:schemeClr val="bg1"/>
                </a:solidFill>
              </a:rPr>
              <a:t>, BBC Bitesize GCSE: Media Studies</a:t>
            </a:r>
            <a:r>
              <a:rPr lang="en-GB" sz="1050" dirty="0">
                <a:solidFill>
                  <a:schemeClr val="bg1"/>
                </a:solidFill>
              </a:rPr>
              <a:t>, 2019 &lt; </a:t>
            </a:r>
            <a:r>
              <a:rPr lang="en-GB" sz="1050" u="sng" dirty="0">
                <a:solidFill>
                  <a:schemeClr val="bg1"/>
                </a:solidFill>
                <a:hlinkClick r:id="rId3"/>
              </a:rPr>
              <a:t>https://www.bbc.co.uk/bitesize/guides/zy24p39/revision/3</a:t>
            </a:r>
            <a:r>
              <a:rPr lang="en-GB" sz="1050" dirty="0">
                <a:solidFill>
                  <a:schemeClr val="bg1"/>
                </a:solidFill>
              </a:rPr>
              <a:t> &gt; [Accessed 15</a:t>
            </a:r>
            <a:r>
              <a:rPr lang="en-GB" sz="1050" baseline="30000" dirty="0">
                <a:solidFill>
                  <a:schemeClr val="bg1"/>
                </a:solidFill>
              </a:rPr>
              <a:t>th</a:t>
            </a:r>
            <a:r>
              <a:rPr lang="en-GB" sz="1050" dirty="0">
                <a:solidFill>
                  <a:schemeClr val="bg1"/>
                </a:solidFill>
              </a:rPr>
              <a:t> December 2019].</a:t>
            </a:r>
          </a:p>
          <a:p>
            <a:r>
              <a:rPr lang="en-GB" sz="1050" dirty="0" err="1">
                <a:solidFill>
                  <a:schemeClr val="bg1"/>
                </a:solidFill>
              </a:rPr>
              <a:t>Cadw</a:t>
            </a:r>
            <a:r>
              <a:rPr lang="en-GB" sz="1050" dirty="0">
                <a:solidFill>
                  <a:schemeClr val="bg1"/>
                </a:solidFill>
              </a:rPr>
              <a:t>, </a:t>
            </a:r>
            <a:r>
              <a:rPr lang="en-GB" sz="1050" i="1" dirty="0">
                <a:solidFill>
                  <a:schemeClr val="bg1"/>
                </a:solidFill>
              </a:rPr>
              <a:t>Introducing </a:t>
            </a:r>
            <a:r>
              <a:rPr lang="en-GB" sz="1050" i="1" dirty="0" err="1">
                <a:solidFill>
                  <a:schemeClr val="bg1"/>
                </a:solidFill>
              </a:rPr>
              <a:t>Cadw</a:t>
            </a:r>
            <a:r>
              <a:rPr lang="en-GB" sz="1050" dirty="0">
                <a:solidFill>
                  <a:schemeClr val="bg1"/>
                </a:solidFill>
              </a:rPr>
              <a:t>, July 2019 &lt; </a:t>
            </a:r>
            <a:r>
              <a:rPr lang="en-GB" sz="1050" u="sng" dirty="0">
                <a:solidFill>
                  <a:schemeClr val="bg1"/>
                </a:solidFill>
                <a:hlinkClick r:id="rId4"/>
              </a:rPr>
              <a:t>https://cadw.gov.wales/sites/default/files/2019-07/37616%20Introducing%20CADW_ENGLISH%20WEB%20%28003%29_1.pdf</a:t>
            </a:r>
            <a:r>
              <a:rPr lang="en-GB" sz="1050" dirty="0">
                <a:solidFill>
                  <a:schemeClr val="bg1"/>
                </a:solidFill>
              </a:rPr>
              <a:t> &gt; [Accessed 14</a:t>
            </a:r>
            <a:r>
              <a:rPr lang="en-GB" sz="1050" baseline="30000" dirty="0">
                <a:solidFill>
                  <a:schemeClr val="bg1"/>
                </a:solidFill>
              </a:rPr>
              <a:t>th</a:t>
            </a:r>
            <a:r>
              <a:rPr lang="en-GB" sz="1050" dirty="0">
                <a:solidFill>
                  <a:schemeClr val="bg1"/>
                </a:solidFill>
              </a:rPr>
              <a:t> December 2019].</a:t>
            </a:r>
          </a:p>
          <a:p>
            <a:r>
              <a:rPr lang="en-GB" sz="1050" dirty="0">
                <a:solidFill>
                  <a:schemeClr val="bg1"/>
                </a:solidFill>
              </a:rPr>
              <a:t>Ceredigion County Council, </a:t>
            </a:r>
            <a:r>
              <a:rPr lang="en-GB" sz="1050" i="1" dirty="0">
                <a:solidFill>
                  <a:schemeClr val="bg1"/>
                </a:solidFill>
              </a:rPr>
              <a:t>Tourism Investment Support Scheme (TISS), </a:t>
            </a:r>
            <a:r>
              <a:rPr lang="en-GB" sz="1050" dirty="0">
                <a:solidFill>
                  <a:schemeClr val="bg1"/>
                </a:solidFill>
              </a:rPr>
              <a:t>2019</a:t>
            </a:r>
            <a:r>
              <a:rPr lang="en-GB" sz="1050" i="1" dirty="0">
                <a:solidFill>
                  <a:schemeClr val="bg1"/>
                </a:solidFill>
              </a:rPr>
              <a:t> </a:t>
            </a:r>
            <a:r>
              <a:rPr lang="en-GB" sz="1050" dirty="0">
                <a:solidFill>
                  <a:schemeClr val="bg1"/>
                </a:solidFill>
              </a:rPr>
              <a:t>&lt; </a:t>
            </a:r>
            <a:r>
              <a:rPr lang="en-GB" sz="1050" u="sng" dirty="0">
                <a:solidFill>
                  <a:schemeClr val="bg1"/>
                </a:solidFill>
                <a:hlinkClick r:id="rId5"/>
              </a:rPr>
              <a:t>https://www.ceredigion.gov.uk/business/funding-grants/tourism-investment-support-scheme-tiss/</a:t>
            </a:r>
            <a:r>
              <a:rPr lang="en-GB" sz="1050" dirty="0">
                <a:solidFill>
                  <a:schemeClr val="bg1"/>
                </a:solidFill>
              </a:rPr>
              <a:t> &gt; [Accessed 14</a:t>
            </a:r>
            <a:r>
              <a:rPr lang="en-GB" sz="1050" baseline="30000" dirty="0">
                <a:solidFill>
                  <a:schemeClr val="bg1"/>
                </a:solidFill>
              </a:rPr>
              <a:t>th</a:t>
            </a:r>
            <a:r>
              <a:rPr lang="en-GB" sz="1050" dirty="0">
                <a:solidFill>
                  <a:schemeClr val="bg1"/>
                </a:solidFill>
              </a:rPr>
              <a:t> December 2019</a:t>
            </a:r>
            <a:r>
              <a:rPr lang="en-GB" sz="1050" dirty="0" smtClean="0">
                <a:solidFill>
                  <a:schemeClr val="bg1"/>
                </a:solidFill>
              </a:rPr>
              <a:t>].</a:t>
            </a:r>
          </a:p>
          <a:p>
            <a:r>
              <a:rPr lang="en-GB" sz="1050" dirty="0" smtClean="0">
                <a:solidFill>
                  <a:schemeClr val="bg1"/>
                </a:solidFill>
              </a:rPr>
              <a:t>Drew, Quentin,</a:t>
            </a:r>
            <a:r>
              <a:rPr lang="en-GB" sz="1050" i="1" dirty="0" smtClean="0">
                <a:solidFill>
                  <a:schemeClr val="bg1"/>
                </a:solidFill>
              </a:rPr>
              <a:t> Heritage </a:t>
            </a:r>
            <a:r>
              <a:rPr lang="en-GB" sz="1050" i="1" dirty="0">
                <a:solidFill>
                  <a:schemeClr val="bg1"/>
                </a:solidFill>
              </a:rPr>
              <a:t>Tourism in Difficult Places – “Dark Tourism”, </a:t>
            </a:r>
            <a:r>
              <a:rPr lang="en-GB" sz="1050" dirty="0">
                <a:solidFill>
                  <a:schemeClr val="bg1"/>
                </a:solidFill>
              </a:rPr>
              <a:t>(Unpublished lecture, University of Wales; 2019).</a:t>
            </a:r>
          </a:p>
          <a:p>
            <a:r>
              <a:rPr lang="en-GB" sz="1050" dirty="0" err="1">
                <a:solidFill>
                  <a:schemeClr val="bg1"/>
                </a:solidFill>
              </a:rPr>
              <a:t>Fitton</a:t>
            </a:r>
            <a:r>
              <a:rPr lang="en-GB" sz="1050" dirty="0">
                <a:solidFill>
                  <a:schemeClr val="bg1"/>
                </a:solidFill>
              </a:rPr>
              <a:t>, Martin, ‘Does our Community want Tourism? Examples from South Wales’, In </a:t>
            </a:r>
            <a:r>
              <a:rPr lang="en-GB" sz="1050" i="1" dirty="0">
                <a:solidFill>
                  <a:schemeClr val="bg1"/>
                </a:solidFill>
              </a:rPr>
              <a:t>People and Tourism in Fragile Environments, </a:t>
            </a:r>
            <a:r>
              <a:rPr lang="en-GB" sz="1050" dirty="0">
                <a:solidFill>
                  <a:schemeClr val="bg1"/>
                </a:solidFill>
              </a:rPr>
              <a:t>ed. by Martin F. Price, (Chichester: John Wiley &amp; Sons; 1996</a:t>
            </a:r>
            <a:r>
              <a:rPr lang="en-GB" sz="1050" dirty="0" smtClean="0">
                <a:solidFill>
                  <a:schemeClr val="bg1"/>
                </a:solidFill>
              </a:rPr>
              <a:t>).</a:t>
            </a:r>
          </a:p>
          <a:p>
            <a:r>
              <a:rPr lang="en-GB" sz="1050" dirty="0" smtClean="0">
                <a:solidFill>
                  <a:schemeClr val="bg1"/>
                </a:solidFill>
              </a:rPr>
              <a:t>Foster, Douglas, </a:t>
            </a:r>
            <a:r>
              <a:rPr lang="en-GB" sz="1050" i="1" dirty="0" smtClean="0">
                <a:solidFill>
                  <a:schemeClr val="bg1"/>
                </a:solidFill>
              </a:rPr>
              <a:t>Travel and Tourism Management, </a:t>
            </a:r>
            <a:r>
              <a:rPr lang="en-GB" sz="1050" dirty="0" smtClean="0">
                <a:solidFill>
                  <a:schemeClr val="bg1"/>
                </a:solidFill>
              </a:rPr>
              <a:t>(Hampshire: Macmillan, 1985).</a:t>
            </a:r>
          </a:p>
          <a:p>
            <a:r>
              <a:rPr lang="en-GB" sz="1050" dirty="0">
                <a:solidFill>
                  <a:schemeClr val="bg1"/>
                </a:solidFill>
              </a:rPr>
              <a:t>Google, </a:t>
            </a:r>
            <a:r>
              <a:rPr lang="en-GB" sz="1050" i="1" dirty="0">
                <a:solidFill>
                  <a:schemeClr val="bg1"/>
                </a:solidFill>
              </a:rPr>
              <a:t>Google </a:t>
            </a:r>
            <a:r>
              <a:rPr lang="en-GB" sz="1050" i="1" dirty="0" smtClean="0">
                <a:solidFill>
                  <a:schemeClr val="bg1"/>
                </a:solidFill>
              </a:rPr>
              <a:t>maps: Lampeter, </a:t>
            </a:r>
            <a:r>
              <a:rPr lang="en-GB" sz="1050" dirty="0" smtClean="0">
                <a:solidFill>
                  <a:schemeClr val="bg1"/>
                </a:solidFill>
              </a:rPr>
              <a:t>2019 &lt; </a:t>
            </a:r>
            <a:r>
              <a:rPr lang="en-GB" sz="1050" dirty="0">
                <a:solidFill>
                  <a:schemeClr val="bg1"/>
                </a:solidFill>
              </a:rPr>
              <a:t>https://www.google.com/maps/place/Lampeter/@52.1703407,-4.0434712,10z/data=!4m5!3m4!1s0x486f042bbaa28371:0x206d0df279110283!8m2!3d52.112903!4d-4.078509 &gt; [Accessed 19</a:t>
            </a:r>
            <a:r>
              <a:rPr lang="en-GB" sz="1050" baseline="30000" dirty="0">
                <a:solidFill>
                  <a:schemeClr val="bg1"/>
                </a:solidFill>
              </a:rPr>
              <a:t>th</a:t>
            </a:r>
            <a:r>
              <a:rPr lang="en-GB" sz="1050" dirty="0">
                <a:solidFill>
                  <a:schemeClr val="bg1"/>
                </a:solidFill>
              </a:rPr>
              <a:t> December 2019</a:t>
            </a:r>
            <a:r>
              <a:rPr lang="en-GB" sz="1050" dirty="0" smtClean="0">
                <a:solidFill>
                  <a:schemeClr val="bg1"/>
                </a:solidFill>
              </a:rPr>
              <a:t>]</a:t>
            </a:r>
          </a:p>
          <a:p>
            <a:r>
              <a:rPr lang="en-GB" sz="1050" dirty="0" smtClean="0">
                <a:solidFill>
                  <a:schemeClr val="bg1"/>
                </a:solidFill>
              </a:rPr>
              <a:t>Hall, Colin Michael,</a:t>
            </a:r>
            <a:r>
              <a:rPr lang="en-GB" sz="1050" i="1" dirty="0" smtClean="0">
                <a:solidFill>
                  <a:schemeClr val="bg1"/>
                </a:solidFill>
              </a:rPr>
              <a:t> Tourism </a:t>
            </a:r>
            <a:r>
              <a:rPr lang="en-GB" sz="1050" i="1" dirty="0">
                <a:solidFill>
                  <a:schemeClr val="bg1"/>
                </a:solidFill>
              </a:rPr>
              <a:t>and Politics: Policy, Power and Place,</a:t>
            </a:r>
            <a:r>
              <a:rPr lang="en-GB" sz="1050" dirty="0">
                <a:solidFill>
                  <a:schemeClr val="bg1"/>
                </a:solidFill>
              </a:rPr>
              <a:t> (Chichester: John Wiley &amp; Sons Ltd; 1994; </a:t>
            </a:r>
            <a:r>
              <a:rPr lang="en-GB" sz="1050" dirty="0" err="1">
                <a:solidFill>
                  <a:schemeClr val="bg1"/>
                </a:solidFill>
              </a:rPr>
              <a:t>repr</a:t>
            </a:r>
            <a:r>
              <a:rPr lang="en-GB" sz="1050" dirty="0">
                <a:solidFill>
                  <a:schemeClr val="bg1"/>
                </a:solidFill>
              </a:rPr>
              <a:t>. 1996).</a:t>
            </a:r>
          </a:p>
          <a:p>
            <a:r>
              <a:rPr lang="en-GB" sz="1050" dirty="0">
                <a:solidFill>
                  <a:schemeClr val="bg1"/>
                </a:solidFill>
              </a:rPr>
              <a:t>Victoria Hall, </a:t>
            </a:r>
            <a:r>
              <a:rPr lang="en-GB" sz="1050" i="1" dirty="0">
                <a:solidFill>
                  <a:schemeClr val="bg1"/>
                </a:solidFill>
              </a:rPr>
              <a:t>Lampeter Grapevine: Advertising - Guidance Notices, </a:t>
            </a:r>
            <a:r>
              <a:rPr lang="en-GB" sz="1050" dirty="0">
                <a:solidFill>
                  <a:schemeClr val="bg1"/>
                </a:solidFill>
              </a:rPr>
              <a:t>2019</a:t>
            </a:r>
            <a:r>
              <a:rPr lang="en-GB" sz="1050" i="1" dirty="0">
                <a:solidFill>
                  <a:schemeClr val="bg1"/>
                </a:solidFill>
              </a:rPr>
              <a:t> </a:t>
            </a:r>
            <a:r>
              <a:rPr lang="en-GB" sz="1050" dirty="0">
                <a:solidFill>
                  <a:schemeClr val="bg1"/>
                </a:solidFill>
              </a:rPr>
              <a:t>&lt; </a:t>
            </a:r>
            <a:r>
              <a:rPr lang="en-GB" sz="1050" u="sng" dirty="0">
                <a:solidFill>
                  <a:schemeClr val="bg1"/>
                </a:solidFill>
                <a:hlinkClick r:id="rId6"/>
              </a:rPr>
              <a:t>https://vichall.org.uk/lampeter-grapevine/</a:t>
            </a:r>
            <a:r>
              <a:rPr lang="en-GB" sz="1050" dirty="0">
                <a:solidFill>
                  <a:schemeClr val="bg1"/>
                </a:solidFill>
              </a:rPr>
              <a:t> &gt; [Accessed 18</a:t>
            </a:r>
            <a:r>
              <a:rPr lang="en-GB" sz="1050" baseline="30000" dirty="0">
                <a:solidFill>
                  <a:schemeClr val="bg1"/>
                </a:solidFill>
              </a:rPr>
              <a:t>th</a:t>
            </a:r>
            <a:r>
              <a:rPr lang="en-GB" sz="1050" dirty="0">
                <a:solidFill>
                  <a:schemeClr val="bg1"/>
                </a:solidFill>
              </a:rPr>
              <a:t> December 2019].</a:t>
            </a:r>
          </a:p>
          <a:p>
            <a:r>
              <a:rPr lang="en-GB" sz="1050" dirty="0" err="1" smtClean="0">
                <a:solidFill>
                  <a:schemeClr val="bg1"/>
                </a:solidFill>
              </a:rPr>
              <a:t>Inglis</a:t>
            </a:r>
            <a:r>
              <a:rPr lang="en-GB" sz="1050" dirty="0" smtClean="0">
                <a:solidFill>
                  <a:schemeClr val="bg1"/>
                </a:solidFill>
              </a:rPr>
              <a:t>-Jones, Elisabeth,</a:t>
            </a:r>
            <a:r>
              <a:rPr lang="en-GB" sz="1050" i="1" dirty="0" smtClean="0">
                <a:solidFill>
                  <a:schemeClr val="bg1"/>
                </a:solidFill>
              </a:rPr>
              <a:t> Peacocks </a:t>
            </a:r>
            <a:r>
              <a:rPr lang="en-GB" sz="1050" i="1" dirty="0">
                <a:solidFill>
                  <a:schemeClr val="bg1"/>
                </a:solidFill>
              </a:rPr>
              <a:t>in Paradise</a:t>
            </a:r>
            <a:r>
              <a:rPr lang="en-GB" sz="1050" dirty="0">
                <a:solidFill>
                  <a:schemeClr val="bg1"/>
                </a:solidFill>
              </a:rPr>
              <a:t> (</a:t>
            </a:r>
            <a:r>
              <a:rPr lang="en-GB" sz="1050" dirty="0" err="1">
                <a:solidFill>
                  <a:schemeClr val="bg1"/>
                </a:solidFill>
              </a:rPr>
              <a:t>Llandysul</a:t>
            </a:r>
            <a:r>
              <a:rPr lang="en-GB" sz="1050" dirty="0">
                <a:solidFill>
                  <a:schemeClr val="bg1"/>
                </a:solidFill>
              </a:rPr>
              <a:t>: </a:t>
            </a:r>
            <a:r>
              <a:rPr lang="en-GB" sz="1050" dirty="0" err="1">
                <a:solidFill>
                  <a:schemeClr val="bg1"/>
                </a:solidFill>
              </a:rPr>
              <a:t>Gomer</a:t>
            </a:r>
            <a:r>
              <a:rPr lang="en-GB" sz="1050" dirty="0">
                <a:solidFill>
                  <a:schemeClr val="bg1"/>
                </a:solidFill>
              </a:rPr>
              <a:t> Press; 1990; </a:t>
            </a:r>
            <a:r>
              <a:rPr lang="en-GB" sz="1050" dirty="0" err="1">
                <a:solidFill>
                  <a:schemeClr val="bg1"/>
                </a:solidFill>
              </a:rPr>
              <a:t>repr</a:t>
            </a:r>
            <a:r>
              <a:rPr lang="en-GB" sz="1050" dirty="0">
                <a:solidFill>
                  <a:schemeClr val="bg1"/>
                </a:solidFill>
              </a:rPr>
              <a:t>. 2006).</a:t>
            </a:r>
          </a:p>
          <a:p>
            <a:r>
              <a:rPr lang="en-GB" sz="1050" dirty="0">
                <a:solidFill>
                  <a:schemeClr val="bg1"/>
                </a:solidFill>
              </a:rPr>
              <a:t>Lampeter Town Council, </a:t>
            </a:r>
            <a:r>
              <a:rPr lang="en-GB" sz="1050" i="1" dirty="0">
                <a:solidFill>
                  <a:schemeClr val="bg1"/>
                </a:solidFill>
              </a:rPr>
              <a:t>Lampeter Town Council,</a:t>
            </a:r>
            <a:r>
              <a:rPr lang="en-GB" sz="1050" dirty="0">
                <a:solidFill>
                  <a:schemeClr val="bg1"/>
                </a:solidFill>
              </a:rPr>
              <a:t> 2019 &lt; </a:t>
            </a:r>
            <a:r>
              <a:rPr lang="en-GB" sz="1050" u="sng" dirty="0">
                <a:solidFill>
                  <a:schemeClr val="bg1"/>
                </a:solidFill>
                <a:hlinkClick r:id="rId7"/>
              </a:rPr>
              <a:t>https://www.lampeter-tc.gov.uk/en/town-council/</a:t>
            </a:r>
            <a:r>
              <a:rPr lang="en-GB" sz="1050" dirty="0">
                <a:solidFill>
                  <a:schemeClr val="bg1"/>
                </a:solidFill>
              </a:rPr>
              <a:t> &gt; [Accessed 14</a:t>
            </a:r>
            <a:r>
              <a:rPr lang="en-GB" sz="1050" baseline="30000" dirty="0">
                <a:solidFill>
                  <a:schemeClr val="bg1"/>
                </a:solidFill>
              </a:rPr>
              <a:t>th</a:t>
            </a:r>
            <a:r>
              <a:rPr lang="en-GB" sz="1050" dirty="0">
                <a:solidFill>
                  <a:schemeClr val="bg1"/>
                </a:solidFill>
              </a:rPr>
              <a:t> December 2019].</a:t>
            </a:r>
          </a:p>
          <a:p>
            <a:r>
              <a:rPr lang="en-GB" sz="1050" dirty="0">
                <a:solidFill>
                  <a:schemeClr val="bg1"/>
                </a:solidFill>
              </a:rPr>
              <a:t>Miller, Sue, ‘An Overview of the Sector’, in </a:t>
            </a:r>
            <a:r>
              <a:rPr lang="en-GB" sz="1050" i="1" dirty="0">
                <a:solidFill>
                  <a:schemeClr val="bg1"/>
                </a:solidFill>
              </a:rPr>
              <a:t>Heritage Visitor Attractions: An Operations Management Perspective, </a:t>
            </a:r>
            <a:r>
              <a:rPr lang="en-GB" sz="1050" dirty="0">
                <a:solidFill>
                  <a:schemeClr val="bg1"/>
                </a:solidFill>
              </a:rPr>
              <a:t>ed. by Anna Leask and Ian Yeoman, (London: Continuum; 1999; </a:t>
            </a:r>
            <a:r>
              <a:rPr lang="en-GB" sz="1050" dirty="0" err="1">
                <a:solidFill>
                  <a:schemeClr val="bg1"/>
                </a:solidFill>
              </a:rPr>
              <a:t>repr</a:t>
            </a:r>
            <a:r>
              <a:rPr lang="en-GB" sz="1050" dirty="0">
                <a:solidFill>
                  <a:schemeClr val="bg1"/>
                </a:solidFill>
              </a:rPr>
              <a:t>. 2002).</a:t>
            </a:r>
          </a:p>
          <a:p>
            <a:r>
              <a:rPr lang="en-GB" sz="1050" dirty="0">
                <a:solidFill>
                  <a:schemeClr val="bg1"/>
                </a:solidFill>
              </a:rPr>
              <a:t>Ordinance Survey, </a:t>
            </a:r>
            <a:r>
              <a:rPr lang="en-GB" sz="1050" i="1" dirty="0">
                <a:solidFill>
                  <a:schemeClr val="bg1"/>
                </a:solidFill>
              </a:rPr>
              <a:t>Lampeter/ </a:t>
            </a:r>
            <a:r>
              <a:rPr lang="en-GB" sz="1050" i="1" dirty="0" err="1">
                <a:solidFill>
                  <a:schemeClr val="bg1"/>
                </a:solidFill>
              </a:rPr>
              <a:t>LLanbedrPont</a:t>
            </a:r>
            <a:r>
              <a:rPr lang="en-GB" sz="1050" i="1" dirty="0">
                <a:solidFill>
                  <a:schemeClr val="bg1"/>
                </a:solidFill>
              </a:rPr>
              <a:t> </a:t>
            </a:r>
            <a:r>
              <a:rPr lang="en-GB" sz="1050" i="1" dirty="0" err="1">
                <a:solidFill>
                  <a:schemeClr val="bg1"/>
                </a:solidFill>
              </a:rPr>
              <a:t>Steffan</a:t>
            </a:r>
            <a:r>
              <a:rPr lang="en-GB" sz="1050" i="1" dirty="0">
                <a:solidFill>
                  <a:schemeClr val="bg1"/>
                </a:solidFill>
              </a:rPr>
              <a:t>: </a:t>
            </a:r>
            <a:r>
              <a:rPr lang="en-GB" sz="1050" i="1" dirty="0" err="1">
                <a:solidFill>
                  <a:schemeClr val="bg1"/>
                </a:solidFill>
              </a:rPr>
              <a:t>Tregaron</a:t>
            </a:r>
            <a:r>
              <a:rPr lang="en-GB" sz="1050" i="1" dirty="0">
                <a:solidFill>
                  <a:schemeClr val="bg1"/>
                </a:solidFill>
              </a:rPr>
              <a:t> &amp; </a:t>
            </a:r>
            <a:r>
              <a:rPr lang="en-GB" sz="1050" i="1" dirty="0" err="1">
                <a:solidFill>
                  <a:schemeClr val="bg1"/>
                </a:solidFill>
              </a:rPr>
              <a:t>Llan</a:t>
            </a:r>
            <a:r>
              <a:rPr lang="en-GB" sz="1050" i="1" dirty="0">
                <a:solidFill>
                  <a:schemeClr val="bg1"/>
                </a:solidFill>
              </a:rPr>
              <a:t>-non</a:t>
            </a:r>
            <a:r>
              <a:rPr lang="en-GB" sz="1050" dirty="0">
                <a:solidFill>
                  <a:schemeClr val="bg1"/>
                </a:solidFill>
              </a:rPr>
              <a:t> (OS Explorer, sheet 199 1:25 000) (Southampton: Ordinance Survey, 2015), 58:48.</a:t>
            </a:r>
          </a:p>
          <a:p>
            <a:r>
              <a:rPr lang="en-GB" sz="1050" dirty="0">
                <a:solidFill>
                  <a:schemeClr val="bg1"/>
                </a:solidFill>
              </a:rPr>
              <a:t>Phillips, Bethan, </a:t>
            </a:r>
            <a:r>
              <a:rPr lang="en-GB" sz="1050" i="1" dirty="0" err="1">
                <a:solidFill>
                  <a:schemeClr val="bg1"/>
                </a:solidFill>
              </a:rPr>
              <a:t>Peterwell</a:t>
            </a:r>
            <a:r>
              <a:rPr lang="en-GB" sz="1050" i="1" dirty="0">
                <a:solidFill>
                  <a:schemeClr val="bg1"/>
                </a:solidFill>
              </a:rPr>
              <a:t>: The Story of a Mansion and its Infamous Squire</a:t>
            </a:r>
            <a:r>
              <a:rPr lang="en-GB" sz="1050" dirty="0">
                <a:solidFill>
                  <a:schemeClr val="bg1"/>
                </a:solidFill>
              </a:rPr>
              <a:t> (</a:t>
            </a:r>
            <a:r>
              <a:rPr lang="en-GB" sz="1050" dirty="0" err="1">
                <a:solidFill>
                  <a:schemeClr val="bg1"/>
                </a:solidFill>
              </a:rPr>
              <a:t>Llandysul</a:t>
            </a:r>
            <a:r>
              <a:rPr lang="en-GB" sz="1050" dirty="0">
                <a:solidFill>
                  <a:schemeClr val="bg1"/>
                </a:solidFill>
              </a:rPr>
              <a:t>: </a:t>
            </a:r>
            <a:r>
              <a:rPr lang="en-GB" sz="1050" dirty="0" err="1">
                <a:solidFill>
                  <a:schemeClr val="bg1"/>
                </a:solidFill>
              </a:rPr>
              <a:t>Gomer</a:t>
            </a:r>
            <a:r>
              <a:rPr lang="en-GB" sz="1050" dirty="0">
                <a:solidFill>
                  <a:schemeClr val="bg1"/>
                </a:solidFill>
              </a:rPr>
              <a:t> Press; 1983).</a:t>
            </a:r>
          </a:p>
          <a:p>
            <a:r>
              <a:rPr lang="en-GB" sz="1050" dirty="0">
                <a:solidFill>
                  <a:schemeClr val="bg1"/>
                </a:solidFill>
              </a:rPr>
              <a:t>White, Paul, </a:t>
            </a:r>
            <a:r>
              <a:rPr lang="en-GB" sz="1050" i="1" dirty="0" err="1">
                <a:solidFill>
                  <a:schemeClr val="bg1"/>
                </a:solidFill>
              </a:rPr>
              <a:t>Peterwell</a:t>
            </a:r>
            <a:r>
              <a:rPr lang="en-GB" sz="1050" i="1" dirty="0">
                <a:solidFill>
                  <a:schemeClr val="bg1"/>
                </a:solidFill>
              </a:rPr>
              <a:t>, Lampeter, Ceredigion 2003, </a:t>
            </a:r>
            <a:r>
              <a:rPr lang="en-GB" sz="1050" dirty="0">
                <a:solidFill>
                  <a:schemeClr val="bg1"/>
                </a:solidFill>
              </a:rPr>
              <a:t>5</a:t>
            </a:r>
            <a:r>
              <a:rPr lang="en-GB" sz="1050" baseline="30000" dirty="0">
                <a:solidFill>
                  <a:schemeClr val="bg1"/>
                </a:solidFill>
              </a:rPr>
              <a:t>th</a:t>
            </a:r>
            <a:r>
              <a:rPr lang="en-GB" sz="1050" dirty="0">
                <a:solidFill>
                  <a:schemeClr val="bg1"/>
                </a:solidFill>
              </a:rPr>
              <a:t> December 2019</a:t>
            </a:r>
            <a:r>
              <a:rPr lang="en-GB" sz="1050" i="1" dirty="0">
                <a:solidFill>
                  <a:schemeClr val="bg1"/>
                </a:solidFill>
              </a:rPr>
              <a:t> </a:t>
            </a:r>
            <a:r>
              <a:rPr lang="en-GB" sz="1050" dirty="0">
                <a:solidFill>
                  <a:schemeClr val="bg1"/>
                </a:solidFill>
              </a:rPr>
              <a:t>&lt; </a:t>
            </a:r>
            <a:r>
              <a:rPr lang="en-GB" sz="1050" u="sng" dirty="0">
                <a:solidFill>
                  <a:schemeClr val="bg1"/>
                </a:solidFill>
                <a:hlinkClick r:id="rId8"/>
              </a:rPr>
              <a:t>https://www.welshruins.co.uk/peterwell-lampeter-ceredigion-2003</a:t>
            </a:r>
            <a:r>
              <a:rPr lang="en-GB" sz="1050" dirty="0">
                <a:solidFill>
                  <a:schemeClr val="bg1"/>
                </a:solidFill>
              </a:rPr>
              <a:t>&gt; [Accessed 14</a:t>
            </a:r>
            <a:r>
              <a:rPr lang="en-GB" sz="1050" baseline="30000" dirty="0">
                <a:solidFill>
                  <a:schemeClr val="bg1"/>
                </a:solidFill>
              </a:rPr>
              <a:t>th</a:t>
            </a:r>
            <a:r>
              <a:rPr lang="en-GB" sz="1050" dirty="0">
                <a:solidFill>
                  <a:schemeClr val="bg1"/>
                </a:solidFill>
              </a:rPr>
              <a:t> December 2019].</a:t>
            </a:r>
          </a:p>
          <a:p>
            <a:endParaRPr lang="en-GB" sz="1050" dirty="0">
              <a:solidFill>
                <a:schemeClr val="bg1"/>
              </a:solidFill>
            </a:endParaRPr>
          </a:p>
        </p:txBody>
      </p:sp>
    </p:spTree>
    <p:extLst>
      <p:ext uri="{BB962C8B-B14F-4D97-AF65-F5344CB8AC3E}">
        <p14:creationId xmlns:p14="http://schemas.microsoft.com/office/powerpoint/2010/main" val="301718970"/>
      </p:ext>
    </p:extLst>
  </p:cSld>
  <p:clrMapOvr>
    <a:masterClrMapping/>
  </p:clrMapOvr>
  <p:timing>
    <p:tnLst>
      <p:par>
        <p:cTn id="1" dur="indefinite" restart="never" nodeType="tmRoot"/>
      </p:par>
    </p:tnLst>
  </p:timing>
</p:sld>
</file>

<file path=ppt/theme/theme1.xml><?xml version="1.0" encoding="utf-8"?>
<a:theme xmlns:a="http://schemas.openxmlformats.org/drawingml/2006/main" name="Urban Pop">
  <a:themeElements>
    <a:clrScheme name="Urban Pop">
      <a:dk1>
        <a:srgbClr val="000000"/>
      </a:dk1>
      <a:lt1>
        <a:srgbClr val="FFFFFF"/>
      </a:lt1>
      <a:dk2>
        <a:srgbClr val="282828"/>
      </a:dk2>
      <a:lt2>
        <a:srgbClr val="D4D4D4"/>
      </a:lt2>
      <a:accent1>
        <a:srgbClr val="86CE24"/>
      </a:accent1>
      <a:accent2>
        <a:srgbClr val="00A2E6"/>
      </a:accent2>
      <a:accent3>
        <a:srgbClr val="FAC810"/>
      </a:accent3>
      <a:accent4>
        <a:srgbClr val="7D8F8C"/>
      </a:accent4>
      <a:accent5>
        <a:srgbClr val="D06B20"/>
      </a:accent5>
      <a:accent6>
        <a:srgbClr val="958B8B"/>
      </a:accent6>
      <a:hlink>
        <a:srgbClr val="FF9900"/>
      </a:hlink>
      <a:folHlink>
        <a:srgbClr val="969696"/>
      </a:folHlink>
    </a:clrScheme>
    <a:fontScheme name="Urban Pop">
      <a:maj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Urban Pop">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2700" cap="flat" cmpd="sng" algn="ctr">
          <a:solidFill>
            <a:schemeClr val="phClr"/>
          </a:solidFill>
          <a:prstDash val="solid"/>
        </a:ln>
        <a:ln w="15875"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0800" dist="38100" dir="5400000" rotWithShape="0">
              <a:srgbClr val="000000">
                <a:alpha val="58000"/>
              </a:srgbClr>
            </a:outerShdw>
          </a:effectLst>
          <a:scene3d>
            <a:camera prst="orthographicFront">
              <a:rot lat="0" lon="0" rev="0"/>
            </a:camera>
            <a:lightRig rig="flat" dir="t"/>
          </a:scene3d>
          <a:sp3d contourW="15875">
            <a:bevelT w="95250" h="127000"/>
            <a:contourClr>
              <a:schemeClr val="phClr">
                <a:shade val="30000"/>
              </a:schemeClr>
            </a:contourClr>
          </a:sp3d>
        </a:effectStyle>
      </a:effectStyleLst>
      <a:bgFillStyleLst>
        <a:solidFill>
          <a:schemeClr val="phClr"/>
        </a:solidFill>
        <a:gradFill rotWithShape="1">
          <a:gsLst>
            <a:gs pos="0">
              <a:schemeClr val="phClr">
                <a:tint val="95000"/>
                <a:shade val="100000"/>
                <a:alpha val="100000"/>
                <a:satMod val="100000"/>
                <a:lumMod val="100000"/>
              </a:schemeClr>
            </a:gs>
            <a:gs pos="9000">
              <a:schemeClr val="phClr">
                <a:tint val="90000"/>
                <a:shade val="100000"/>
                <a:alpha val="100000"/>
                <a:satMod val="100000"/>
                <a:lumMod val="100000"/>
              </a:schemeClr>
            </a:gs>
            <a:gs pos="34000">
              <a:schemeClr val="phClr">
                <a:tint val="83000"/>
                <a:shade val="100000"/>
                <a:alpha val="100000"/>
                <a:satMod val="100000"/>
                <a:lumMod val="100000"/>
              </a:schemeClr>
            </a:gs>
            <a:gs pos="62000">
              <a:schemeClr val="phClr">
                <a:tint val="85000"/>
                <a:shade val="100000"/>
                <a:alpha val="100000"/>
                <a:satMod val="100000"/>
                <a:lumMod val="100000"/>
              </a:schemeClr>
            </a:gs>
            <a:gs pos="90000">
              <a:schemeClr val="phClr">
                <a:tint val="92000"/>
                <a:shade val="100000"/>
                <a:alpha val="100000"/>
                <a:satMod val="100000"/>
                <a:lumMod val="90000"/>
              </a:schemeClr>
            </a:gs>
            <a:gs pos="100000">
              <a:schemeClr val="phClr">
                <a:tint val="85000"/>
                <a:shade val="100000"/>
                <a:alpha val="100000"/>
                <a:satMod val="100000"/>
                <a:lumMod val="100000"/>
              </a:schemeClr>
            </a:gs>
          </a:gsLst>
          <a:lin ang="5400000" scaled="1"/>
        </a:gradFill>
        <a:gradFill rotWithShape="1">
          <a:gsLst>
            <a:gs pos="0">
              <a:schemeClr val="phClr">
                <a:tint val="78000"/>
              </a:schemeClr>
            </a:gs>
            <a:gs pos="100000">
              <a:schemeClr val="phClr">
                <a:tint val="95000"/>
                <a:shade val="98000"/>
                <a:lumMod val="80000"/>
              </a:schemeClr>
            </a:gs>
          </a:gsLst>
          <a:path path="circle">
            <a:fillToRect l="50000" t="100000" r="10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866</TotalTime>
  <Words>2240</Words>
  <Application>Microsoft Office PowerPoint</Application>
  <PresentationFormat>On-screen Show (4:3)</PresentationFormat>
  <Paragraphs>205</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Urban Pop</vt:lpstr>
      <vt:lpstr>Turning Peterwell into a Heritage Attraction</vt:lpstr>
      <vt:lpstr>Where it is located</vt:lpstr>
      <vt:lpstr>PowerPoint Presentation</vt:lpstr>
      <vt:lpstr>What it is used for</vt:lpstr>
      <vt:lpstr>What it looks like Nowadays</vt:lpstr>
      <vt:lpstr>PowerPoint Presentation</vt:lpstr>
      <vt:lpstr>The “Curse” of Peterwell</vt:lpstr>
      <vt:lpstr>Herbert Lloyd</vt:lpstr>
      <vt:lpstr>Demand</vt:lpstr>
      <vt:lpstr>Socio-cultural Trends</vt:lpstr>
      <vt:lpstr>Non-Profit Model:</vt:lpstr>
      <vt:lpstr>Profit Model</vt:lpstr>
      <vt:lpstr>Other estates</vt:lpstr>
      <vt:lpstr>Environmental Impacts</vt:lpstr>
      <vt:lpstr>Weaknesses</vt:lpstr>
      <vt:lpstr>Feasibility</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Turning Peterwell into a Heritage Attraction</dc:title>
  <dc:creator>Doogle</dc:creator>
  <cp:lastModifiedBy>Doogle</cp:lastModifiedBy>
  <cp:revision>273</cp:revision>
  <dcterms:created xsi:type="dcterms:W3CDTF">2019-12-16T10:01:43Z</dcterms:created>
  <dcterms:modified xsi:type="dcterms:W3CDTF">2019-12-19T19:13:39Z</dcterms:modified>
</cp:coreProperties>
</file>