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99"/>
    <a:srgbClr val="77DBC1"/>
    <a:srgbClr val="62C7F0"/>
    <a:srgbClr val="EA98F0"/>
    <a:srgbClr val="FF66CC"/>
    <a:srgbClr val="CC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43" autoAdjust="0"/>
    <p:restoredTop sz="94660"/>
  </p:normalViewPr>
  <p:slideViewPr>
    <p:cSldViewPr snapToGrid="0">
      <p:cViewPr varScale="1">
        <p:scale>
          <a:sx n="66" d="100"/>
          <a:sy n="66" d="100"/>
        </p:scale>
        <p:origin x="67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3DC49-DE58-4BCD-8A3D-6415B53B59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2F2A94-49F1-47A9-8D93-9C3A0F5740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710B8F-5E69-41B7-B9C4-9CCE410F97FD}"/>
              </a:ext>
            </a:extLst>
          </p:cNvPr>
          <p:cNvSpPr>
            <a:spLocks noGrp="1"/>
          </p:cNvSpPr>
          <p:nvPr>
            <p:ph type="dt" sz="half" idx="10"/>
          </p:nvPr>
        </p:nvSpPr>
        <p:spPr/>
        <p:txBody>
          <a:bodyPr/>
          <a:lstStyle/>
          <a:p>
            <a:fld id="{BB64881C-D0D6-40A0-A9BB-7ACD9EAD38FE}" type="datetimeFigureOut">
              <a:rPr lang="en-GB" smtClean="0"/>
              <a:t>11/01/2020</a:t>
            </a:fld>
            <a:endParaRPr lang="en-GB"/>
          </a:p>
        </p:txBody>
      </p:sp>
      <p:sp>
        <p:nvSpPr>
          <p:cNvPr id="5" name="Footer Placeholder 4">
            <a:extLst>
              <a:ext uri="{FF2B5EF4-FFF2-40B4-BE49-F238E27FC236}">
                <a16:creationId xmlns:a16="http://schemas.microsoft.com/office/drawing/2014/main" id="{DFD7C39A-0175-4B54-A9B1-4D38E437FD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CE9511-B96E-48FC-B80A-A18E13638FDC}"/>
              </a:ext>
            </a:extLst>
          </p:cNvPr>
          <p:cNvSpPr>
            <a:spLocks noGrp="1"/>
          </p:cNvSpPr>
          <p:nvPr>
            <p:ph type="sldNum" sz="quarter" idx="12"/>
          </p:nvPr>
        </p:nvSpPr>
        <p:spPr/>
        <p:txBody>
          <a:bodyPr/>
          <a:lstStyle/>
          <a:p>
            <a:fld id="{55A2307C-EABC-4A7C-BE58-B135467D2D6A}" type="slidenum">
              <a:rPr lang="en-GB" smtClean="0"/>
              <a:t>‹#›</a:t>
            </a:fld>
            <a:endParaRPr lang="en-GB"/>
          </a:p>
        </p:txBody>
      </p:sp>
    </p:spTree>
    <p:extLst>
      <p:ext uri="{BB962C8B-B14F-4D97-AF65-F5344CB8AC3E}">
        <p14:creationId xmlns:p14="http://schemas.microsoft.com/office/powerpoint/2010/main" val="643731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8F770-066A-42A6-BBD3-AC9758AC73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A5CF186-FE7F-4B65-AA25-5A9B2971C04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F82827-9324-4FB2-8462-3BFB607E95BF}"/>
              </a:ext>
            </a:extLst>
          </p:cNvPr>
          <p:cNvSpPr>
            <a:spLocks noGrp="1"/>
          </p:cNvSpPr>
          <p:nvPr>
            <p:ph type="dt" sz="half" idx="10"/>
          </p:nvPr>
        </p:nvSpPr>
        <p:spPr/>
        <p:txBody>
          <a:bodyPr/>
          <a:lstStyle/>
          <a:p>
            <a:fld id="{BB64881C-D0D6-40A0-A9BB-7ACD9EAD38FE}" type="datetimeFigureOut">
              <a:rPr lang="en-GB" smtClean="0"/>
              <a:t>11/01/2020</a:t>
            </a:fld>
            <a:endParaRPr lang="en-GB"/>
          </a:p>
        </p:txBody>
      </p:sp>
      <p:sp>
        <p:nvSpPr>
          <p:cNvPr id="5" name="Footer Placeholder 4">
            <a:extLst>
              <a:ext uri="{FF2B5EF4-FFF2-40B4-BE49-F238E27FC236}">
                <a16:creationId xmlns:a16="http://schemas.microsoft.com/office/drawing/2014/main" id="{61097D66-F063-40D8-B98B-04B7C8CAA2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E45F9-A930-4ABD-8C92-6E8D36B3DBBC}"/>
              </a:ext>
            </a:extLst>
          </p:cNvPr>
          <p:cNvSpPr>
            <a:spLocks noGrp="1"/>
          </p:cNvSpPr>
          <p:nvPr>
            <p:ph type="sldNum" sz="quarter" idx="12"/>
          </p:nvPr>
        </p:nvSpPr>
        <p:spPr/>
        <p:txBody>
          <a:bodyPr/>
          <a:lstStyle/>
          <a:p>
            <a:fld id="{55A2307C-EABC-4A7C-BE58-B135467D2D6A}" type="slidenum">
              <a:rPr lang="en-GB" smtClean="0"/>
              <a:t>‹#›</a:t>
            </a:fld>
            <a:endParaRPr lang="en-GB"/>
          </a:p>
        </p:txBody>
      </p:sp>
    </p:spTree>
    <p:extLst>
      <p:ext uri="{BB962C8B-B14F-4D97-AF65-F5344CB8AC3E}">
        <p14:creationId xmlns:p14="http://schemas.microsoft.com/office/powerpoint/2010/main" val="3383928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810FD-C201-4C95-8658-BCBC528812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2424FF-F84A-4DCD-8058-37C2F25D9C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0C86B0-E8EF-4F8B-8614-EEB5788ABC39}"/>
              </a:ext>
            </a:extLst>
          </p:cNvPr>
          <p:cNvSpPr>
            <a:spLocks noGrp="1"/>
          </p:cNvSpPr>
          <p:nvPr>
            <p:ph type="dt" sz="half" idx="10"/>
          </p:nvPr>
        </p:nvSpPr>
        <p:spPr/>
        <p:txBody>
          <a:bodyPr/>
          <a:lstStyle/>
          <a:p>
            <a:fld id="{BB64881C-D0D6-40A0-A9BB-7ACD9EAD38FE}" type="datetimeFigureOut">
              <a:rPr lang="en-GB" smtClean="0"/>
              <a:t>11/01/2020</a:t>
            </a:fld>
            <a:endParaRPr lang="en-GB"/>
          </a:p>
        </p:txBody>
      </p:sp>
      <p:sp>
        <p:nvSpPr>
          <p:cNvPr id="5" name="Footer Placeholder 4">
            <a:extLst>
              <a:ext uri="{FF2B5EF4-FFF2-40B4-BE49-F238E27FC236}">
                <a16:creationId xmlns:a16="http://schemas.microsoft.com/office/drawing/2014/main" id="{0E443F91-79A8-4014-A25F-2E137EBE0D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D50C6F-2703-4EB7-95AF-AE142BE31361}"/>
              </a:ext>
            </a:extLst>
          </p:cNvPr>
          <p:cNvSpPr>
            <a:spLocks noGrp="1"/>
          </p:cNvSpPr>
          <p:nvPr>
            <p:ph type="sldNum" sz="quarter" idx="12"/>
          </p:nvPr>
        </p:nvSpPr>
        <p:spPr/>
        <p:txBody>
          <a:bodyPr/>
          <a:lstStyle/>
          <a:p>
            <a:fld id="{55A2307C-EABC-4A7C-BE58-B135467D2D6A}" type="slidenum">
              <a:rPr lang="en-GB" smtClean="0"/>
              <a:t>‹#›</a:t>
            </a:fld>
            <a:endParaRPr lang="en-GB"/>
          </a:p>
        </p:txBody>
      </p:sp>
    </p:spTree>
    <p:extLst>
      <p:ext uri="{BB962C8B-B14F-4D97-AF65-F5344CB8AC3E}">
        <p14:creationId xmlns:p14="http://schemas.microsoft.com/office/powerpoint/2010/main" val="525570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74E64-07C0-4AA1-B247-C6F8C29EEE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D31052-8521-42E0-8F71-1654F44845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C6AF14-B282-4BAD-8736-564C9A18A0E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76E3E0-2BA5-4837-B8A8-98A872398A2A}"/>
              </a:ext>
            </a:extLst>
          </p:cNvPr>
          <p:cNvSpPr>
            <a:spLocks noGrp="1"/>
          </p:cNvSpPr>
          <p:nvPr>
            <p:ph type="dt" sz="half" idx="10"/>
          </p:nvPr>
        </p:nvSpPr>
        <p:spPr/>
        <p:txBody>
          <a:bodyPr/>
          <a:lstStyle/>
          <a:p>
            <a:fld id="{BB64881C-D0D6-40A0-A9BB-7ACD9EAD38FE}" type="datetimeFigureOut">
              <a:rPr lang="en-GB" smtClean="0"/>
              <a:t>11/01/2020</a:t>
            </a:fld>
            <a:endParaRPr lang="en-GB"/>
          </a:p>
        </p:txBody>
      </p:sp>
      <p:sp>
        <p:nvSpPr>
          <p:cNvPr id="6" name="Footer Placeholder 5">
            <a:extLst>
              <a:ext uri="{FF2B5EF4-FFF2-40B4-BE49-F238E27FC236}">
                <a16:creationId xmlns:a16="http://schemas.microsoft.com/office/drawing/2014/main" id="{3F275B57-6DE3-4B01-98A2-871F5EE6CD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0FA6F2-0975-4B88-92CA-B68FD9FA91AF}"/>
              </a:ext>
            </a:extLst>
          </p:cNvPr>
          <p:cNvSpPr>
            <a:spLocks noGrp="1"/>
          </p:cNvSpPr>
          <p:nvPr>
            <p:ph type="sldNum" sz="quarter" idx="12"/>
          </p:nvPr>
        </p:nvSpPr>
        <p:spPr/>
        <p:txBody>
          <a:bodyPr/>
          <a:lstStyle/>
          <a:p>
            <a:fld id="{55A2307C-EABC-4A7C-BE58-B135467D2D6A}" type="slidenum">
              <a:rPr lang="en-GB" smtClean="0"/>
              <a:t>‹#›</a:t>
            </a:fld>
            <a:endParaRPr lang="en-GB"/>
          </a:p>
        </p:txBody>
      </p:sp>
    </p:spTree>
    <p:extLst>
      <p:ext uri="{BB962C8B-B14F-4D97-AF65-F5344CB8AC3E}">
        <p14:creationId xmlns:p14="http://schemas.microsoft.com/office/powerpoint/2010/main" val="4176958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F9536-4223-4888-906B-97267A01D87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613AAA-F3E7-41CA-A787-2D1D5623F30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4BC862-1111-4D1F-AEEB-762DACA971D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C970D5-D090-469A-AF02-B646AE31D5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29A1C2-7D0A-4EED-8D4F-6984AD2F09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9B25E77-4A34-4216-B2AF-8B60CE179866}"/>
              </a:ext>
            </a:extLst>
          </p:cNvPr>
          <p:cNvSpPr>
            <a:spLocks noGrp="1"/>
          </p:cNvSpPr>
          <p:nvPr>
            <p:ph type="dt" sz="half" idx="10"/>
          </p:nvPr>
        </p:nvSpPr>
        <p:spPr/>
        <p:txBody>
          <a:bodyPr/>
          <a:lstStyle/>
          <a:p>
            <a:fld id="{BB64881C-D0D6-40A0-A9BB-7ACD9EAD38FE}" type="datetimeFigureOut">
              <a:rPr lang="en-GB" smtClean="0"/>
              <a:t>11/01/2020</a:t>
            </a:fld>
            <a:endParaRPr lang="en-GB"/>
          </a:p>
        </p:txBody>
      </p:sp>
      <p:sp>
        <p:nvSpPr>
          <p:cNvPr id="8" name="Footer Placeholder 7">
            <a:extLst>
              <a:ext uri="{FF2B5EF4-FFF2-40B4-BE49-F238E27FC236}">
                <a16:creationId xmlns:a16="http://schemas.microsoft.com/office/drawing/2014/main" id="{788A8651-72C3-45FF-9BCE-16EDF2C4B3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F387AC-4095-498D-AEC5-7B25141920AA}"/>
              </a:ext>
            </a:extLst>
          </p:cNvPr>
          <p:cNvSpPr>
            <a:spLocks noGrp="1"/>
          </p:cNvSpPr>
          <p:nvPr>
            <p:ph type="sldNum" sz="quarter" idx="12"/>
          </p:nvPr>
        </p:nvSpPr>
        <p:spPr/>
        <p:txBody>
          <a:bodyPr/>
          <a:lstStyle/>
          <a:p>
            <a:fld id="{55A2307C-EABC-4A7C-BE58-B135467D2D6A}" type="slidenum">
              <a:rPr lang="en-GB" smtClean="0"/>
              <a:t>‹#›</a:t>
            </a:fld>
            <a:endParaRPr lang="en-GB"/>
          </a:p>
        </p:txBody>
      </p:sp>
    </p:spTree>
    <p:extLst>
      <p:ext uri="{BB962C8B-B14F-4D97-AF65-F5344CB8AC3E}">
        <p14:creationId xmlns:p14="http://schemas.microsoft.com/office/powerpoint/2010/main" val="1229088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84638-BD80-4F23-B62E-76902791C1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4C67D28-8EE7-4394-9DC9-328B21D0B419}"/>
              </a:ext>
            </a:extLst>
          </p:cNvPr>
          <p:cNvSpPr>
            <a:spLocks noGrp="1"/>
          </p:cNvSpPr>
          <p:nvPr>
            <p:ph type="dt" sz="half" idx="10"/>
          </p:nvPr>
        </p:nvSpPr>
        <p:spPr/>
        <p:txBody>
          <a:bodyPr/>
          <a:lstStyle/>
          <a:p>
            <a:fld id="{BB64881C-D0D6-40A0-A9BB-7ACD9EAD38FE}" type="datetimeFigureOut">
              <a:rPr lang="en-GB" smtClean="0"/>
              <a:t>11/01/2020</a:t>
            </a:fld>
            <a:endParaRPr lang="en-GB"/>
          </a:p>
        </p:txBody>
      </p:sp>
      <p:sp>
        <p:nvSpPr>
          <p:cNvPr id="4" name="Footer Placeholder 3">
            <a:extLst>
              <a:ext uri="{FF2B5EF4-FFF2-40B4-BE49-F238E27FC236}">
                <a16:creationId xmlns:a16="http://schemas.microsoft.com/office/drawing/2014/main" id="{D5027E2F-28FE-4F8F-A722-F674F8F7FE0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907DF2-771C-4BE5-98DE-0854334E40C1}"/>
              </a:ext>
            </a:extLst>
          </p:cNvPr>
          <p:cNvSpPr>
            <a:spLocks noGrp="1"/>
          </p:cNvSpPr>
          <p:nvPr>
            <p:ph type="sldNum" sz="quarter" idx="12"/>
          </p:nvPr>
        </p:nvSpPr>
        <p:spPr/>
        <p:txBody>
          <a:bodyPr/>
          <a:lstStyle/>
          <a:p>
            <a:fld id="{55A2307C-EABC-4A7C-BE58-B135467D2D6A}" type="slidenum">
              <a:rPr lang="en-GB" smtClean="0"/>
              <a:t>‹#›</a:t>
            </a:fld>
            <a:endParaRPr lang="en-GB"/>
          </a:p>
        </p:txBody>
      </p:sp>
    </p:spTree>
    <p:extLst>
      <p:ext uri="{BB962C8B-B14F-4D97-AF65-F5344CB8AC3E}">
        <p14:creationId xmlns:p14="http://schemas.microsoft.com/office/powerpoint/2010/main" val="992640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178AD5-E6FB-4B7A-9159-2F1EF7E2EA42}"/>
              </a:ext>
            </a:extLst>
          </p:cNvPr>
          <p:cNvSpPr>
            <a:spLocks noGrp="1"/>
          </p:cNvSpPr>
          <p:nvPr>
            <p:ph type="dt" sz="half" idx="10"/>
          </p:nvPr>
        </p:nvSpPr>
        <p:spPr/>
        <p:txBody>
          <a:bodyPr/>
          <a:lstStyle/>
          <a:p>
            <a:fld id="{BB64881C-D0D6-40A0-A9BB-7ACD9EAD38FE}" type="datetimeFigureOut">
              <a:rPr lang="en-GB" smtClean="0"/>
              <a:t>11/01/2020</a:t>
            </a:fld>
            <a:endParaRPr lang="en-GB"/>
          </a:p>
        </p:txBody>
      </p:sp>
      <p:sp>
        <p:nvSpPr>
          <p:cNvPr id="3" name="Footer Placeholder 2">
            <a:extLst>
              <a:ext uri="{FF2B5EF4-FFF2-40B4-BE49-F238E27FC236}">
                <a16:creationId xmlns:a16="http://schemas.microsoft.com/office/drawing/2014/main" id="{1BC56BC6-B5C1-481B-B010-D40F4CE29B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2F8FBA-76B7-41A5-952F-86EBCF06A4A0}"/>
              </a:ext>
            </a:extLst>
          </p:cNvPr>
          <p:cNvSpPr>
            <a:spLocks noGrp="1"/>
          </p:cNvSpPr>
          <p:nvPr>
            <p:ph type="sldNum" sz="quarter" idx="12"/>
          </p:nvPr>
        </p:nvSpPr>
        <p:spPr/>
        <p:txBody>
          <a:bodyPr/>
          <a:lstStyle/>
          <a:p>
            <a:fld id="{55A2307C-EABC-4A7C-BE58-B135467D2D6A}" type="slidenum">
              <a:rPr lang="en-GB" smtClean="0"/>
              <a:t>‹#›</a:t>
            </a:fld>
            <a:endParaRPr lang="en-GB"/>
          </a:p>
        </p:txBody>
      </p:sp>
    </p:spTree>
    <p:extLst>
      <p:ext uri="{BB962C8B-B14F-4D97-AF65-F5344CB8AC3E}">
        <p14:creationId xmlns:p14="http://schemas.microsoft.com/office/powerpoint/2010/main" val="1331292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54BA7-E381-4E75-9B1F-42542AD458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6C7109-CA6A-4582-A6E8-EAEA067DF2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59E0E73-3032-430D-8C4A-276B2513E0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41FC61-FCE1-4F66-88E4-1083BA74639D}"/>
              </a:ext>
            </a:extLst>
          </p:cNvPr>
          <p:cNvSpPr>
            <a:spLocks noGrp="1"/>
          </p:cNvSpPr>
          <p:nvPr>
            <p:ph type="dt" sz="half" idx="10"/>
          </p:nvPr>
        </p:nvSpPr>
        <p:spPr/>
        <p:txBody>
          <a:bodyPr/>
          <a:lstStyle/>
          <a:p>
            <a:fld id="{BB64881C-D0D6-40A0-A9BB-7ACD9EAD38FE}" type="datetimeFigureOut">
              <a:rPr lang="en-GB" smtClean="0"/>
              <a:t>11/01/2020</a:t>
            </a:fld>
            <a:endParaRPr lang="en-GB"/>
          </a:p>
        </p:txBody>
      </p:sp>
      <p:sp>
        <p:nvSpPr>
          <p:cNvPr id="6" name="Footer Placeholder 5">
            <a:extLst>
              <a:ext uri="{FF2B5EF4-FFF2-40B4-BE49-F238E27FC236}">
                <a16:creationId xmlns:a16="http://schemas.microsoft.com/office/drawing/2014/main" id="{3DA0F9C7-241B-46B9-97E7-CF5D3E2AFC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26091E-7336-4D47-B5DC-D48D61A03573}"/>
              </a:ext>
            </a:extLst>
          </p:cNvPr>
          <p:cNvSpPr>
            <a:spLocks noGrp="1"/>
          </p:cNvSpPr>
          <p:nvPr>
            <p:ph type="sldNum" sz="quarter" idx="12"/>
          </p:nvPr>
        </p:nvSpPr>
        <p:spPr/>
        <p:txBody>
          <a:bodyPr/>
          <a:lstStyle/>
          <a:p>
            <a:fld id="{55A2307C-EABC-4A7C-BE58-B135467D2D6A}" type="slidenum">
              <a:rPr lang="en-GB" smtClean="0"/>
              <a:t>‹#›</a:t>
            </a:fld>
            <a:endParaRPr lang="en-GB"/>
          </a:p>
        </p:txBody>
      </p:sp>
    </p:spTree>
    <p:extLst>
      <p:ext uri="{BB962C8B-B14F-4D97-AF65-F5344CB8AC3E}">
        <p14:creationId xmlns:p14="http://schemas.microsoft.com/office/powerpoint/2010/main" val="4117736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79C9B-E6B7-41B8-B4C5-DF47264436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F5ED44-DD45-4308-A500-A8BCC6917F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624732-D088-44A9-941E-D86307295C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E5294B-9D2D-4125-AF56-CC0E1C72B16C}"/>
              </a:ext>
            </a:extLst>
          </p:cNvPr>
          <p:cNvSpPr>
            <a:spLocks noGrp="1"/>
          </p:cNvSpPr>
          <p:nvPr>
            <p:ph type="dt" sz="half" idx="10"/>
          </p:nvPr>
        </p:nvSpPr>
        <p:spPr/>
        <p:txBody>
          <a:bodyPr/>
          <a:lstStyle/>
          <a:p>
            <a:fld id="{BB64881C-D0D6-40A0-A9BB-7ACD9EAD38FE}" type="datetimeFigureOut">
              <a:rPr lang="en-GB" smtClean="0"/>
              <a:t>11/01/2020</a:t>
            </a:fld>
            <a:endParaRPr lang="en-GB"/>
          </a:p>
        </p:txBody>
      </p:sp>
      <p:sp>
        <p:nvSpPr>
          <p:cNvPr id="6" name="Footer Placeholder 5">
            <a:extLst>
              <a:ext uri="{FF2B5EF4-FFF2-40B4-BE49-F238E27FC236}">
                <a16:creationId xmlns:a16="http://schemas.microsoft.com/office/drawing/2014/main" id="{2CE0C723-3AB8-4B1A-8D6F-67769CD76F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6FD245-9DC5-4C7E-AA3B-7EC5F11E0223}"/>
              </a:ext>
            </a:extLst>
          </p:cNvPr>
          <p:cNvSpPr>
            <a:spLocks noGrp="1"/>
          </p:cNvSpPr>
          <p:nvPr>
            <p:ph type="sldNum" sz="quarter" idx="12"/>
          </p:nvPr>
        </p:nvSpPr>
        <p:spPr/>
        <p:txBody>
          <a:bodyPr/>
          <a:lstStyle/>
          <a:p>
            <a:fld id="{55A2307C-EABC-4A7C-BE58-B135467D2D6A}" type="slidenum">
              <a:rPr lang="en-GB" smtClean="0"/>
              <a:t>‹#›</a:t>
            </a:fld>
            <a:endParaRPr lang="en-GB"/>
          </a:p>
        </p:txBody>
      </p:sp>
    </p:spTree>
    <p:extLst>
      <p:ext uri="{BB962C8B-B14F-4D97-AF65-F5344CB8AC3E}">
        <p14:creationId xmlns:p14="http://schemas.microsoft.com/office/powerpoint/2010/main" val="3047813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058C5-1FA8-49A0-A18B-90A85C78CE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F12AA5-1F64-4592-8F59-BAEAD150960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04E901-C9B0-4FA9-AAD2-6AD962F8A433}"/>
              </a:ext>
            </a:extLst>
          </p:cNvPr>
          <p:cNvSpPr>
            <a:spLocks noGrp="1"/>
          </p:cNvSpPr>
          <p:nvPr>
            <p:ph type="dt" sz="half" idx="10"/>
          </p:nvPr>
        </p:nvSpPr>
        <p:spPr/>
        <p:txBody>
          <a:bodyPr/>
          <a:lstStyle/>
          <a:p>
            <a:fld id="{BB64881C-D0D6-40A0-A9BB-7ACD9EAD38FE}" type="datetimeFigureOut">
              <a:rPr lang="en-GB" smtClean="0"/>
              <a:t>11/01/2020</a:t>
            </a:fld>
            <a:endParaRPr lang="en-GB"/>
          </a:p>
        </p:txBody>
      </p:sp>
      <p:sp>
        <p:nvSpPr>
          <p:cNvPr id="5" name="Footer Placeholder 4">
            <a:extLst>
              <a:ext uri="{FF2B5EF4-FFF2-40B4-BE49-F238E27FC236}">
                <a16:creationId xmlns:a16="http://schemas.microsoft.com/office/drawing/2014/main" id="{D5EEBE4C-156D-4532-93FF-6CBCC0EF24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735401-58A9-4658-A66E-CEAD70DEDD9C}"/>
              </a:ext>
            </a:extLst>
          </p:cNvPr>
          <p:cNvSpPr>
            <a:spLocks noGrp="1"/>
          </p:cNvSpPr>
          <p:nvPr>
            <p:ph type="sldNum" sz="quarter" idx="12"/>
          </p:nvPr>
        </p:nvSpPr>
        <p:spPr/>
        <p:txBody>
          <a:bodyPr/>
          <a:lstStyle/>
          <a:p>
            <a:fld id="{55A2307C-EABC-4A7C-BE58-B135467D2D6A}" type="slidenum">
              <a:rPr lang="en-GB" smtClean="0"/>
              <a:t>‹#›</a:t>
            </a:fld>
            <a:endParaRPr lang="en-GB"/>
          </a:p>
        </p:txBody>
      </p:sp>
    </p:spTree>
    <p:extLst>
      <p:ext uri="{BB962C8B-B14F-4D97-AF65-F5344CB8AC3E}">
        <p14:creationId xmlns:p14="http://schemas.microsoft.com/office/powerpoint/2010/main" val="2817119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025B18-7CAA-4C4F-B4AA-9215D5FFF5C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5C2A9C-5B6B-4C46-ADA5-F46E9026CC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AD2941-2334-4F3D-9170-B42379E1193D}"/>
              </a:ext>
            </a:extLst>
          </p:cNvPr>
          <p:cNvSpPr>
            <a:spLocks noGrp="1"/>
          </p:cNvSpPr>
          <p:nvPr>
            <p:ph type="dt" sz="half" idx="10"/>
          </p:nvPr>
        </p:nvSpPr>
        <p:spPr/>
        <p:txBody>
          <a:bodyPr/>
          <a:lstStyle/>
          <a:p>
            <a:fld id="{BB64881C-D0D6-40A0-A9BB-7ACD9EAD38FE}" type="datetimeFigureOut">
              <a:rPr lang="en-GB" smtClean="0"/>
              <a:t>11/01/2020</a:t>
            </a:fld>
            <a:endParaRPr lang="en-GB"/>
          </a:p>
        </p:txBody>
      </p:sp>
      <p:sp>
        <p:nvSpPr>
          <p:cNvPr id="5" name="Footer Placeholder 4">
            <a:extLst>
              <a:ext uri="{FF2B5EF4-FFF2-40B4-BE49-F238E27FC236}">
                <a16:creationId xmlns:a16="http://schemas.microsoft.com/office/drawing/2014/main" id="{10308008-18B8-4DA1-A510-1E112FF882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E5CE94-4D82-4B69-A3DC-E7E04E45DEBC}"/>
              </a:ext>
            </a:extLst>
          </p:cNvPr>
          <p:cNvSpPr>
            <a:spLocks noGrp="1"/>
          </p:cNvSpPr>
          <p:nvPr>
            <p:ph type="sldNum" sz="quarter" idx="12"/>
          </p:nvPr>
        </p:nvSpPr>
        <p:spPr/>
        <p:txBody>
          <a:bodyPr/>
          <a:lstStyle/>
          <a:p>
            <a:fld id="{55A2307C-EABC-4A7C-BE58-B135467D2D6A}" type="slidenum">
              <a:rPr lang="en-GB" smtClean="0"/>
              <a:t>‹#›</a:t>
            </a:fld>
            <a:endParaRPr lang="en-GB"/>
          </a:p>
        </p:txBody>
      </p:sp>
    </p:spTree>
    <p:extLst>
      <p:ext uri="{BB962C8B-B14F-4D97-AF65-F5344CB8AC3E}">
        <p14:creationId xmlns:p14="http://schemas.microsoft.com/office/powerpoint/2010/main" val="35569519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C9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CA9994-51E6-4E82-8FDA-5E908D99A0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5C1819-696C-45A1-BD01-8DD9E6AC3E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F7AEC-E7FA-4839-B7EB-88ACF77419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64881C-D0D6-40A0-A9BB-7ACD9EAD38FE}" type="datetimeFigureOut">
              <a:rPr lang="en-GB" smtClean="0"/>
              <a:t>11/01/2020</a:t>
            </a:fld>
            <a:endParaRPr lang="en-GB"/>
          </a:p>
        </p:txBody>
      </p:sp>
      <p:sp>
        <p:nvSpPr>
          <p:cNvPr id="5" name="Footer Placeholder 4">
            <a:extLst>
              <a:ext uri="{FF2B5EF4-FFF2-40B4-BE49-F238E27FC236}">
                <a16:creationId xmlns:a16="http://schemas.microsoft.com/office/drawing/2014/main" id="{F572A1DB-217D-4A21-A662-519AD387B5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7FC06D-9EDE-4A4C-ACFE-538242AE1F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A2307C-EABC-4A7C-BE58-B135467D2D6A}" type="slidenum">
              <a:rPr lang="en-GB" smtClean="0"/>
              <a:t>‹#›</a:t>
            </a:fld>
            <a:endParaRPr lang="en-GB"/>
          </a:p>
        </p:txBody>
      </p:sp>
    </p:spTree>
    <p:extLst>
      <p:ext uri="{BB962C8B-B14F-4D97-AF65-F5344CB8AC3E}">
        <p14:creationId xmlns:p14="http://schemas.microsoft.com/office/powerpoint/2010/main" val="13264184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7DBC1"/>
        </a:solidFill>
        <a:effectLst/>
      </p:bgPr>
    </p:bg>
    <p:spTree>
      <p:nvGrpSpPr>
        <p:cNvPr id="1" name=""/>
        <p:cNvGrpSpPr/>
        <p:nvPr/>
      </p:nvGrpSpPr>
      <p:grpSpPr>
        <a:xfrm>
          <a:off x="0" y="0"/>
          <a:ext cx="0" cy="0"/>
          <a:chOff x="0" y="0"/>
          <a:chExt cx="0" cy="0"/>
        </a:xfrm>
      </p:grpSpPr>
      <p:sp>
        <p:nvSpPr>
          <p:cNvPr id="9" name="Wave 8">
            <a:extLst>
              <a:ext uri="{FF2B5EF4-FFF2-40B4-BE49-F238E27FC236}">
                <a16:creationId xmlns:a16="http://schemas.microsoft.com/office/drawing/2014/main" id="{CD3CCE37-914E-4F64-97F5-107B1D0FAADB}"/>
              </a:ext>
            </a:extLst>
          </p:cNvPr>
          <p:cNvSpPr/>
          <p:nvPr/>
        </p:nvSpPr>
        <p:spPr>
          <a:xfrm>
            <a:off x="159656" y="109774"/>
            <a:ext cx="8166197" cy="826546"/>
          </a:xfrm>
          <a:prstGeom prst="wave">
            <a:avLst>
              <a:gd name="adj1" fmla="val 12500"/>
              <a:gd name="adj2" fmla="val 0"/>
            </a:avLst>
          </a:prstGeom>
          <a:solidFill>
            <a:srgbClr val="FFCC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32336B83-6C6F-4109-AE05-0A83D88B0423}"/>
              </a:ext>
            </a:extLst>
          </p:cNvPr>
          <p:cNvSpPr txBox="1"/>
          <p:nvPr/>
        </p:nvSpPr>
        <p:spPr>
          <a:xfrm>
            <a:off x="514685" y="230659"/>
            <a:ext cx="7456138" cy="584775"/>
          </a:xfrm>
          <a:prstGeom prst="rect">
            <a:avLst/>
          </a:prstGeom>
          <a:noFill/>
        </p:spPr>
        <p:txBody>
          <a:bodyPr wrap="square" rtlCol="0">
            <a:spAutoFit/>
          </a:bodyPr>
          <a:lstStyle/>
          <a:p>
            <a:pPr algn="ctr"/>
            <a:r>
              <a:rPr lang="en-GB" sz="3200" b="1" i="1" u="sng" dirty="0">
                <a:latin typeface="Abadi" panose="020B0604020202020204" pitchFamily="34" charset="0"/>
              </a:rPr>
              <a:t>Understanding and Avoiding Plagiarism… </a:t>
            </a:r>
          </a:p>
        </p:txBody>
      </p:sp>
      <p:sp>
        <p:nvSpPr>
          <p:cNvPr id="11" name="TextBox 10">
            <a:extLst>
              <a:ext uri="{FF2B5EF4-FFF2-40B4-BE49-F238E27FC236}">
                <a16:creationId xmlns:a16="http://schemas.microsoft.com/office/drawing/2014/main" id="{6B6BB3FC-459B-4452-9855-A10987DE7BB9}"/>
              </a:ext>
            </a:extLst>
          </p:cNvPr>
          <p:cNvSpPr txBox="1"/>
          <p:nvPr/>
        </p:nvSpPr>
        <p:spPr>
          <a:xfrm>
            <a:off x="120519" y="1005506"/>
            <a:ext cx="2764131" cy="5724644"/>
          </a:xfrm>
          <a:prstGeom prst="rect">
            <a:avLst/>
          </a:prstGeom>
          <a:solidFill>
            <a:srgbClr val="FFCC99"/>
          </a:solidFill>
        </p:spPr>
        <p:txBody>
          <a:bodyPr wrap="square" rtlCol="0">
            <a:spAutoFit/>
          </a:bodyPr>
          <a:lstStyle/>
          <a:p>
            <a:r>
              <a:rPr lang="en-GB" sz="1600" b="1" i="1" u="sng" dirty="0">
                <a:latin typeface="Abadi" panose="020B0604020104020204" pitchFamily="34" charset="0"/>
              </a:rPr>
              <a:t>What is plagiarism?</a:t>
            </a:r>
          </a:p>
          <a:p>
            <a:r>
              <a:rPr lang="en-GB" sz="1400" dirty="0">
                <a:latin typeface="Abadi" panose="020B0604020104020204" pitchFamily="34" charset="0"/>
              </a:rPr>
              <a:t>Plagiarism is defined as ‘</a:t>
            </a:r>
            <a:r>
              <a:rPr lang="en-GB" sz="1400" b="1" dirty="0">
                <a:latin typeface="Abadi" panose="020B0604020104020204" pitchFamily="34" charset="0"/>
              </a:rPr>
              <a:t>using the work of others without acknowledging your source of information or inspiration</a:t>
            </a:r>
            <a:r>
              <a:rPr lang="en-GB" sz="1400" dirty="0">
                <a:latin typeface="Abadi" panose="020B0604020104020204" pitchFamily="34" charset="0"/>
              </a:rPr>
              <a:t>’ (Cottrell, 2008). There are multiple pieces of information that can be plagiarised such as the use of images, videos, audio sounds and text, also using someone else’s idea as your own without a reference is classed as plagiarism. If an individual tries to change the words of a piece of information to attempt to avoid referencing, then that is also considered plagiarism. The consequences of plagiarism can be serious as it is seen as theft and is considered an academic offence (Anti-plagiarism Committee, </a:t>
            </a:r>
            <a:r>
              <a:rPr lang="en-GB" sz="1400" dirty="0" err="1">
                <a:latin typeface="Abadi" panose="020B0604020104020204" pitchFamily="34" charset="0"/>
              </a:rPr>
              <a:t>n.d</a:t>
            </a:r>
            <a:r>
              <a:rPr lang="en-GB" sz="1400" dirty="0">
                <a:latin typeface="Abadi" panose="020B0604020104020204" pitchFamily="34" charset="0"/>
              </a:rPr>
              <a:t>). Plagiarism can result in the disqualification of an assignment which can have huge consequences for your academic progress.</a:t>
            </a:r>
          </a:p>
        </p:txBody>
      </p:sp>
      <p:sp>
        <p:nvSpPr>
          <p:cNvPr id="12" name="TextBox 11">
            <a:extLst>
              <a:ext uri="{FF2B5EF4-FFF2-40B4-BE49-F238E27FC236}">
                <a16:creationId xmlns:a16="http://schemas.microsoft.com/office/drawing/2014/main" id="{C904AEC3-8F75-492E-AD10-12E99CCCC288}"/>
              </a:ext>
            </a:extLst>
          </p:cNvPr>
          <p:cNvSpPr txBox="1"/>
          <p:nvPr/>
        </p:nvSpPr>
        <p:spPr>
          <a:xfrm>
            <a:off x="5899878" y="962027"/>
            <a:ext cx="2425975" cy="5786199"/>
          </a:xfrm>
          <a:prstGeom prst="rect">
            <a:avLst/>
          </a:prstGeom>
          <a:solidFill>
            <a:srgbClr val="FFCC99"/>
          </a:solidFill>
          <a:ln>
            <a:noFill/>
          </a:ln>
        </p:spPr>
        <p:txBody>
          <a:bodyPr wrap="square" rtlCol="0">
            <a:spAutoFit/>
          </a:bodyPr>
          <a:lstStyle/>
          <a:p>
            <a:r>
              <a:rPr lang="en-GB" sz="1600" b="1" i="1" u="sng" dirty="0">
                <a:latin typeface="Abadi" panose="020B0604020104020204" pitchFamily="34" charset="0"/>
              </a:rPr>
              <a:t>Can you accidently plagiarise</a:t>
            </a:r>
            <a:r>
              <a:rPr lang="en-GB" b="1" i="1" u="sng" dirty="0">
                <a:latin typeface="Abadi" panose="020B0604020104020204" pitchFamily="34" charset="0"/>
              </a:rPr>
              <a:t>?</a:t>
            </a:r>
          </a:p>
          <a:p>
            <a:r>
              <a:rPr lang="en-GB" sz="1400" dirty="0">
                <a:latin typeface="Abadi" panose="020B0604020104020204" pitchFamily="34" charset="0"/>
              </a:rPr>
              <a:t>YES! Unfortunately, unintentional plagiarism can occur, and it will still be considered an academic offence. </a:t>
            </a:r>
          </a:p>
          <a:p>
            <a:endParaRPr lang="en-GB" sz="1400" dirty="0">
              <a:latin typeface="Abadi" panose="020B0604020104020204" pitchFamily="34" charset="0"/>
            </a:endParaRPr>
          </a:p>
          <a:p>
            <a:r>
              <a:rPr lang="en-GB" sz="1400" dirty="0">
                <a:latin typeface="Abadi" panose="020B0604020104020204" pitchFamily="34" charset="0"/>
              </a:rPr>
              <a:t>An example of unintentional plagiarism is when an individual has thought of an idea that they believed was their own but has been said by someone else, therefore it is so important to research fully into a topic before you start to write an essay or assignment (Coleman, 2019).</a:t>
            </a:r>
          </a:p>
          <a:p>
            <a:endParaRPr lang="en-GB" sz="1400" dirty="0">
              <a:latin typeface="Abadi" panose="020B0604020104020204" pitchFamily="34" charset="0"/>
            </a:endParaRPr>
          </a:p>
          <a:p>
            <a:r>
              <a:rPr lang="en-GB" sz="1400" dirty="0">
                <a:latin typeface="Abadi" panose="020B0604020104020204" pitchFamily="34" charset="0"/>
              </a:rPr>
              <a:t>The rules of plagiarism are the same for every style of referencing such as Harvard referencing, and the American Psychological Association also known as APA.</a:t>
            </a:r>
          </a:p>
        </p:txBody>
      </p:sp>
      <p:sp>
        <p:nvSpPr>
          <p:cNvPr id="13" name="TextBox 12">
            <a:extLst>
              <a:ext uri="{FF2B5EF4-FFF2-40B4-BE49-F238E27FC236}">
                <a16:creationId xmlns:a16="http://schemas.microsoft.com/office/drawing/2014/main" id="{0C34C8D6-2E50-48DB-896F-A0A2C9EB371A}"/>
              </a:ext>
            </a:extLst>
          </p:cNvPr>
          <p:cNvSpPr txBox="1"/>
          <p:nvPr/>
        </p:nvSpPr>
        <p:spPr>
          <a:xfrm>
            <a:off x="3010198" y="989631"/>
            <a:ext cx="2764132" cy="5755422"/>
          </a:xfrm>
          <a:prstGeom prst="rect">
            <a:avLst/>
          </a:prstGeom>
          <a:solidFill>
            <a:srgbClr val="FFCC99"/>
          </a:solidFill>
          <a:ln>
            <a:noFill/>
          </a:ln>
        </p:spPr>
        <p:txBody>
          <a:bodyPr wrap="square" rtlCol="0">
            <a:spAutoFit/>
          </a:bodyPr>
          <a:lstStyle/>
          <a:p>
            <a:r>
              <a:rPr lang="en-GB" sz="1600" b="1" i="1" u="sng" dirty="0">
                <a:latin typeface="Abadi" panose="020B0604020104020204" pitchFamily="34" charset="0"/>
              </a:rPr>
              <a:t>Is it possible to plagiarise yourself?</a:t>
            </a:r>
          </a:p>
          <a:p>
            <a:r>
              <a:rPr lang="en-GB" sz="1400" dirty="0">
                <a:latin typeface="Abadi" panose="020B0604020104020204" pitchFamily="34" charset="0"/>
              </a:rPr>
              <a:t>Due to plagiarism being the use of other people's ideas as if they were your own, technically it is not possible to plagiarise yourself. However, there is rules about how to reuse your own work.</a:t>
            </a:r>
          </a:p>
          <a:p>
            <a:endParaRPr lang="en-GB" sz="1400" dirty="0">
              <a:latin typeface="Abadi" panose="020B0604020104020204" pitchFamily="34" charset="0"/>
            </a:endParaRPr>
          </a:p>
          <a:p>
            <a:r>
              <a:rPr lang="en-GB" sz="1400" dirty="0">
                <a:latin typeface="Abadi" panose="020B0604020104020204" pitchFamily="34" charset="0"/>
              </a:rPr>
              <a:t>Using your own work is allowed if you are using pieces of relevant information that you have written previously.</a:t>
            </a:r>
          </a:p>
          <a:p>
            <a:r>
              <a:rPr lang="en-GB" sz="1400" dirty="0">
                <a:latin typeface="Abadi" panose="020B0604020104020204" pitchFamily="34" charset="0"/>
              </a:rPr>
              <a:t>‘</a:t>
            </a:r>
            <a:r>
              <a:rPr lang="en-GB" sz="1400" b="1" dirty="0">
                <a:latin typeface="Abadi" panose="020B0604020104020204" pitchFamily="34" charset="0"/>
              </a:rPr>
              <a:t>Self-plagiarism refers to the practice of presenting one’s own previously published work as though it were new’ </a:t>
            </a:r>
            <a:r>
              <a:rPr lang="en-GB" sz="1400" dirty="0">
                <a:latin typeface="Abadi" panose="020B0604020104020204" pitchFamily="34" charset="0"/>
              </a:rPr>
              <a:t>(APA, 2010). </a:t>
            </a:r>
          </a:p>
          <a:p>
            <a:endParaRPr lang="en-GB" sz="1400" dirty="0">
              <a:latin typeface="Abadi" panose="020B0604020104020204" pitchFamily="34" charset="0"/>
            </a:endParaRPr>
          </a:p>
          <a:p>
            <a:r>
              <a:rPr lang="en-GB" sz="1400" dirty="0">
                <a:latin typeface="Abadi" panose="020B0604020104020204" pitchFamily="34" charset="0"/>
              </a:rPr>
              <a:t>If for example you were going to use a few sentences from an old piece of work that you have submitted else where then it is important to acknowledge that this has been taken from prior work.  </a:t>
            </a:r>
          </a:p>
        </p:txBody>
      </p:sp>
      <p:sp>
        <p:nvSpPr>
          <p:cNvPr id="14" name="TextBox 13">
            <a:extLst>
              <a:ext uri="{FF2B5EF4-FFF2-40B4-BE49-F238E27FC236}">
                <a16:creationId xmlns:a16="http://schemas.microsoft.com/office/drawing/2014/main" id="{6BC0D8C3-4688-4927-BB7A-FE872A72FB4B}"/>
              </a:ext>
            </a:extLst>
          </p:cNvPr>
          <p:cNvSpPr txBox="1"/>
          <p:nvPr/>
        </p:nvSpPr>
        <p:spPr>
          <a:xfrm>
            <a:off x="8493249" y="323936"/>
            <a:ext cx="3539095" cy="3785652"/>
          </a:xfrm>
          <a:prstGeom prst="rect">
            <a:avLst/>
          </a:prstGeom>
          <a:solidFill>
            <a:srgbClr val="FFCC99"/>
          </a:solidFill>
          <a:ln>
            <a:noFill/>
          </a:ln>
        </p:spPr>
        <p:txBody>
          <a:bodyPr wrap="square" rtlCol="0">
            <a:spAutoFit/>
          </a:bodyPr>
          <a:lstStyle/>
          <a:p>
            <a:r>
              <a:rPr lang="en-GB" sz="1600" b="1" i="1" u="sng" dirty="0">
                <a:latin typeface="Abadi" panose="020B0604020104020204" pitchFamily="34" charset="0"/>
              </a:rPr>
              <a:t>How to prevent plagiarism.</a:t>
            </a:r>
          </a:p>
          <a:p>
            <a:pPr marL="342900" indent="-342900">
              <a:buFont typeface="+mj-lt"/>
              <a:buAutoNum type="arabicPeriod"/>
            </a:pPr>
            <a:r>
              <a:rPr lang="en-GB" sz="1400" dirty="0">
                <a:latin typeface="Abadi" panose="020B0604020104020204" pitchFamily="34" charset="0"/>
              </a:rPr>
              <a:t>Always write your notes in your own words.</a:t>
            </a:r>
          </a:p>
          <a:p>
            <a:pPr marL="342900" indent="-342900">
              <a:buFont typeface="+mj-lt"/>
              <a:buAutoNum type="arabicPeriod"/>
            </a:pPr>
            <a:endParaRPr lang="en-GB" sz="1400" dirty="0">
              <a:latin typeface="Abadi" panose="020B0604020104020204" pitchFamily="34" charset="0"/>
            </a:endParaRPr>
          </a:p>
          <a:p>
            <a:pPr marL="342900" indent="-342900">
              <a:buFont typeface="+mj-lt"/>
              <a:buAutoNum type="arabicPeriod"/>
            </a:pPr>
            <a:r>
              <a:rPr lang="en-GB" sz="1400" dirty="0">
                <a:latin typeface="Abadi" panose="020B0604020104020204" pitchFamily="34" charset="0"/>
              </a:rPr>
              <a:t>Ask yourself if you knew the information before you did research.</a:t>
            </a:r>
          </a:p>
          <a:p>
            <a:pPr marL="342900" indent="-342900">
              <a:buFont typeface="+mj-lt"/>
              <a:buAutoNum type="arabicPeriod"/>
            </a:pPr>
            <a:endParaRPr lang="en-GB" sz="1400" dirty="0">
              <a:latin typeface="Abadi" panose="020B0604020104020204" pitchFamily="34" charset="0"/>
            </a:endParaRPr>
          </a:p>
          <a:p>
            <a:pPr marL="342900" indent="-342900">
              <a:buFont typeface="+mj-lt"/>
              <a:buAutoNum type="arabicPeriod"/>
            </a:pPr>
            <a:r>
              <a:rPr lang="en-GB" sz="1400" dirty="0">
                <a:latin typeface="Abadi" panose="020B0604020104020204" pitchFamily="34" charset="0"/>
              </a:rPr>
              <a:t>ALWAYS reference everything!</a:t>
            </a:r>
          </a:p>
          <a:p>
            <a:pPr marL="342900" indent="-342900">
              <a:buFont typeface="+mj-lt"/>
              <a:buAutoNum type="arabicPeriod"/>
            </a:pPr>
            <a:endParaRPr lang="en-GB" sz="1400" dirty="0">
              <a:latin typeface="Abadi" panose="020B0604020104020204" pitchFamily="34" charset="0"/>
            </a:endParaRPr>
          </a:p>
          <a:p>
            <a:pPr marL="342900" indent="-342900">
              <a:buFont typeface="+mj-lt"/>
              <a:buAutoNum type="arabicPeriod"/>
            </a:pPr>
            <a:r>
              <a:rPr lang="en-GB" sz="1400" dirty="0">
                <a:latin typeface="Abadi" panose="020B0604020104020204" pitchFamily="34" charset="0"/>
              </a:rPr>
              <a:t> Keep tabs of every source of information that you have used in your work. </a:t>
            </a:r>
          </a:p>
          <a:p>
            <a:pPr marL="342900" indent="-342900">
              <a:buFont typeface="+mj-lt"/>
              <a:buAutoNum type="arabicPeriod"/>
            </a:pPr>
            <a:endParaRPr lang="en-GB" sz="1400" dirty="0">
              <a:latin typeface="Abadi" panose="020B0604020104020204" pitchFamily="34" charset="0"/>
            </a:endParaRPr>
          </a:p>
          <a:p>
            <a:pPr marL="342900" indent="-342900">
              <a:buFont typeface="+mj-lt"/>
              <a:buAutoNum type="arabicPeriod"/>
            </a:pPr>
            <a:r>
              <a:rPr lang="en-GB" sz="1400" dirty="0">
                <a:latin typeface="Abadi" panose="020B0604020104020204" pitchFamily="34" charset="0"/>
              </a:rPr>
              <a:t>If you have access to a draft plagiarism detector such as Turnitin then take advantage of it to see if you have referenced properly. </a:t>
            </a:r>
          </a:p>
        </p:txBody>
      </p:sp>
      <p:sp>
        <p:nvSpPr>
          <p:cNvPr id="19" name="TextBox 18">
            <a:extLst>
              <a:ext uri="{FF2B5EF4-FFF2-40B4-BE49-F238E27FC236}">
                <a16:creationId xmlns:a16="http://schemas.microsoft.com/office/drawing/2014/main" id="{D47082ED-8AF1-490B-984C-80C8104A833C}"/>
              </a:ext>
            </a:extLst>
          </p:cNvPr>
          <p:cNvSpPr txBox="1"/>
          <p:nvPr/>
        </p:nvSpPr>
        <p:spPr>
          <a:xfrm>
            <a:off x="8493250" y="4363890"/>
            <a:ext cx="3539095" cy="2369880"/>
          </a:xfrm>
          <a:prstGeom prst="rect">
            <a:avLst/>
          </a:prstGeom>
          <a:solidFill>
            <a:srgbClr val="FFCC99"/>
          </a:solidFill>
          <a:ln>
            <a:noFill/>
          </a:ln>
        </p:spPr>
        <p:txBody>
          <a:bodyPr wrap="square" rtlCol="0">
            <a:spAutoFit/>
          </a:bodyPr>
          <a:lstStyle/>
          <a:p>
            <a:r>
              <a:rPr lang="en-GB" sz="1400" b="1" i="1" u="sng" dirty="0">
                <a:latin typeface="Abadi" panose="020B0604020104020204" pitchFamily="34" charset="0"/>
              </a:rPr>
              <a:t>References:</a:t>
            </a:r>
          </a:p>
          <a:p>
            <a:pPr marL="171450" lvl="0" indent="-171450">
              <a:buFont typeface="Arial" panose="020B0604020202020204" pitchFamily="34" charset="0"/>
              <a:buChar char="•"/>
            </a:pPr>
            <a:r>
              <a:rPr lang="en-GB" sz="1200" dirty="0">
                <a:latin typeface="Abadi" panose="020B0604020104020204" pitchFamily="34" charset="0"/>
              </a:rPr>
              <a:t>American Psychological Association. (2010). </a:t>
            </a:r>
            <a:r>
              <a:rPr lang="en-GB" sz="1200" i="1" dirty="0">
                <a:latin typeface="Abadi" panose="020B0604020104020204" pitchFamily="34" charset="0"/>
              </a:rPr>
              <a:t>Is Recycling your own Work Plagiarism? P. 1.</a:t>
            </a:r>
            <a:endParaRPr lang="en-GB" sz="1200" dirty="0">
              <a:latin typeface="Abadi" panose="020B0604020104020204" pitchFamily="34" charset="0"/>
            </a:endParaRPr>
          </a:p>
          <a:p>
            <a:pPr marL="171450" lvl="0" indent="-171450">
              <a:buFont typeface="Arial" panose="020B0604020202020204" pitchFamily="34" charset="0"/>
              <a:buChar char="•"/>
            </a:pPr>
            <a:r>
              <a:rPr lang="en-GB" sz="1200" dirty="0">
                <a:latin typeface="Abadi" panose="020B0604020104020204" pitchFamily="34" charset="0"/>
              </a:rPr>
              <a:t>Anti-Plagiarism Committee. (n.d). Plagiarism: Definition and Consequences, </a:t>
            </a:r>
            <a:r>
              <a:rPr lang="en-GB" sz="1200" i="1" dirty="0" err="1">
                <a:latin typeface="Abadi" panose="020B0604020104020204" pitchFamily="34" charset="0"/>
              </a:rPr>
              <a:t>Camosin</a:t>
            </a:r>
            <a:r>
              <a:rPr lang="en-GB" sz="1200" i="1" dirty="0">
                <a:latin typeface="Abadi" panose="020B0604020104020204" pitchFamily="34" charset="0"/>
              </a:rPr>
              <a:t> College: Learning for Life, </a:t>
            </a:r>
            <a:r>
              <a:rPr lang="en-GB" sz="1200" dirty="0">
                <a:latin typeface="Abadi" panose="020B0604020104020204" pitchFamily="34" charset="0"/>
              </a:rPr>
              <a:t>p. 1.</a:t>
            </a:r>
          </a:p>
          <a:p>
            <a:pPr marL="171450" lvl="0" indent="-171450">
              <a:buFont typeface="Arial" panose="020B0604020202020204" pitchFamily="34" charset="0"/>
              <a:buChar char="•"/>
            </a:pPr>
            <a:r>
              <a:rPr lang="en-GB" sz="1200" dirty="0">
                <a:latin typeface="Abadi" panose="020B0604020104020204" pitchFamily="34" charset="0"/>
              </a:rPr>
              <a:t>Coleman, S. (2019). </a:t>
            </a:r>
            <a:r>
              <a:rPr lang="en-GB" sz="1200" i="1" dirty="0">
                <a:latin typeface="Abadi" panose="020B0604020104020204" pitchFamily="34" charset="0"/>
              </a:rPr>
              <a:t>Referencing, Paraphrasing and avoiding plagiarism. [Lecture to Psychology and Counselling, Year 1]. 7 October.</a:t>
            </a:r>
            <a:endParaRPr lang="en-GB" sz="1200" dirty="0">
              <a:latin typeface="Abadi" panose="020B0604020104020204" pitchFamily="34" charset="0"/>
            </a:endParaRPr>
          </a:p>
          <a:p>
            <a:pPr marL="171450" lvl="0" indent="-171450">
              <a:buFont typeface="Arial" panose="020B0604020202020204" pitchFamily="34" charset="0"/>
              <a:buChar char="•"/>
            </a:pPr>
            <a:r>
              <a:rPr lang="en-GB" sz="1200" dirty="0">
                <a:latin typeface="Abadi" panose="020B0604020104020204" pitchFamily="34" charset="0"/>
              </a:rPr>
              <a:t>Cottrell, S. (2008). Avoiding Plagiarism, </a:t>
            </a:r>
            <a:r>
              <a:rPr lang="en-GB" sz="1200" i="1" dirty="0">
                <a:latin typeface="Abadi" panose="020B0604020104020204" pitchFamily="34" charset="0"/>
              </a:rPr>
              <a:t>The Study Skills Handbook, (3)</a:t>
            </a:r>
            <a:r>
              <a:rPr lang="en-GB" sz="1200" dirty="0">
                <a:latin typeface="Abadi" panose="020B0604020104020204" pitchFamily="34" charset="0"/>
              </a:rPr>
              <a:t>, p.128.</a:t>
            </a:r>
          </a:p>
          <a:p>
            <a:endParaRPr lang="en-GB" sz="1400" dirty="0">
              <a:latin typeface="Abadi" panose="020B0604020104020204" pitchFamily="34" charset="0"/>
            </a:endParaRPr>
          </a:p>
        </p:txBody>
      </p:sp>
    </p:spTree>
    <p:extLst>
      <p:ext uri="{BB962C8B-B14F-4D97-AF65-F5344CB8AC3E}">
        <p14:creationId xmlns:p14="http://schemas.microsoft.com/office/powerpoint/2010/main" val="11060252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1138</TotalTime>
  <Words>542</Words>
  <Application>Microsoft Office PowerPoint</Application>
  <PresentationFormat>Widescreen</PresentationFormat>
  <Paragraphs>31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Abadi</vt: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Rosie Witch</dc:creator>
  <cp:lastModifiedBy>Rosie Witch (1903901)</cp:lastModifiedBy>
  <cp:revision>28</cp:revision>
  <dcterms:created xsi:type="dcterms:W3CDTF">2020-01-11T19:24:44Z</dcterms:created>
  <dcterms:modified xsi:type="dcterms:W3CDTF">2020-01-12T14:23:41Z</dcterms:modified>
</cp:coreProperties>
</file>