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0" r:id="rId2"/>
    <p:sldId id="261" r:id="rId3"/>
    <p:sldId id="267" r:id="rId4"/>
    <p:sldId id="264" r:id="rId5"/>
    <p:sldId id="265" r:id="rId6"/>
    <p:sldId id="266" r:id="rId7"/>
    <p:sldId id="256" r:id="rId8"/>
    <p:sldId id="257" r:id="rId9"/>
    <p:sldId id="258" r:id="rId10"/>
    <p:sldId id="271" r:id="rId11"/>
    <p:sldId id="269" r:id="rId12"/>
    <p:sldId id="270" r:id="rId13"/>
    <p:sldId id="263" r:id="rId14"/>
    <p:sldId id="262" r:id="rId15"/>
    <p:sldId id="259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00"/>
    <a:srgbClr val="CC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59" d="100"/>
          <a:sy n="59" d="100"/>
        </p:scale>
        <p:origin x="940" y="5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3558D91-C978-4494-B34E-F94C4B1DBB16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A7E41F1-3491-42B9-9C5B-EA3FD79B0AA6}">
      <dgm:prSet custT="1"/>
      <dgm:spPr/>
      <dgm:t>
        <a:bodyPr/>
        <a:lstStyle/>
        <a:p>
          <a:r>
            <a:rPr lang="en-GB" sz="1600" dirty="0">
              <a:latin typeface="+mj-lt"/>
              <a:cs typeface="Times New Roman" panose="02020603050405020304" pitchFamily="18" charset="0"/>
            </a:rPr>
            <a:t>Introduction</a:t>
          </a:r>
          <a:endParaRPr lang="en-US" sz="1600" dirty="0">
            <a:latin typeface="+mj-lt"/>
            <a:cs typeface="Times New Roman" panose="02020603050405020304" pitchFamily="18" charset="0"/>
          </a:endParaRPr>
        </a:p>
      </dgm:t>
    </dgm:pt>
    <dgm:pt modelId="{1354A843-A898-40F5-A3A4-F5B46EFB64CF}" type="parTrans" cxnId="{BB3D2B6B-5B46-4C9C-8011-E8060EE8FCA8}">
      <dgm:prSet/>
      <dgm:spPr/>
      <dgm:t>
        <a:bodyPr/>
        <a:lstStyle/>
        <a:p>
          <a:endParaRPr lang="en-US"/>
        </a:p>
      </dgm:t>
    </dgm:pt>
    <dgm:pt modelId="{F1FFCB26-B011-4145-A1A9-507E022EFF90}" type="sibTrans" cxnId="{BB3D2B6B-5B46-4C9C-8011-E8060EE8FCA8}">
      <dgm:prSet/>
      <dgm:spPr/>
      <dgm:t>
        <a:bodyPr/>
        <a:lstStyle/>
        <a:p>
          <a:endParaRPr lang="en-US"/>
        </a:p>
      </dgm:t>
    </dgm:pt>
    <dgm:pt modelId="{C9347E43-C7A6-4406-801D-844C3A7B305C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600" dirty="0">
              <a:latin typeface="+mj-lt"/>
              <a:cs typeface="Times New Roman" panose="02020603050405020304" pitchFamily="18" charset="0"/>
            </a:rPr>
            <a:t>Introduce different Information Systems</a:t>
          </a:r>
          <a:endParaRPr lang="en-US" sz="1600" dirty="0">
            <a:latin typeface="+mj-lt"/>
            <a:cs typeface="Times New Roman" panose="02020603050405020304" pitchFamily="18" charset="0"/>
          </a:endParaRPr>
        </a:p>
      </dgm:t>
    </dgm:pt>
    <dgm:pt modelId="{05F03188-3FEF-4E35-A58F-A83E5C081E78}" type="parTrans" cxnId="{8115352A-A33B-47A9-98F4-FB8561AC0672}">
      <dgm:prSet/>
      <dgm:spPr/>
      <dgm:t>
        <a:bodyPr/>
        <a:lstStyle/>
        <a:p>
          <a:endParaRPr lang="en-US"/>
        </a:p>
      </dgm:t>
    </dgm:pt>
    <dgm:pt modelId="{1D134703-7C48-4864-BB50-24372081B2BB}" type="sibTrans" cxnId="{8115352A-A33B-47A9-98F4-FB8561AC0672}">
      <dgm:prSet/>
      <dgm:spPr/>
      <dgm:t>
        <a:bodyPr/>
        <a:lstStyle/>
        <a:p>
          <a:endParaRPr lang="en-US"/>
        </a:p>
      </dgm:t>
    </dgm:pt>
    <dgm:pt modelId="{A3E06AD8-3210-4E2D-8A83-CC5F54CDE6B6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600" dirty="0">
              <a:latin typeface="+mj-lt"/>
              <a:cs typeface="Times New Roman" panose="02020603050405020304" pitchFamily="18" charset="0"/>
            </a:rPr>
            <a:t>Analyse and Compare Systems</a:t>
          </a:r>
          <a:endParaRPr lang="en-US" sz="1600" dirty="0">
            <a:latin typeface="+mj-lt"/>
            <a:cs typeface="Times New Roman" panose="02020603050405020304" pitchFamily="18" charset="0"/>
          </a:endParaRPr>
        </a:p>
      </dgm:t>
    </dgm:pt>
    <dgm:pt modelId="{24809166-3F8E-478A-B2AE-62DC5C98BE51}" type="parTrans" cxnId="{611BD97B-D4D4-4B93-8209-652AF2BA9518}">
      <dgm:prSet/>
      <dgm:spPr/>
      <dgm:t>
        <a:bodyPr/>
        <a:lstStyle/>
        <a:p>
          <a:endParaRPr lang="en-US"/>
        </a:p>
      </dgm:t>
    </dgm:pt>
    <dgm:pt modelId="{F72D7EF7-A7B3-4022-B787-240F89C3BB46}" type="sibTrans" cxnId="{611BD97B-D4D4-4B93-8209-652AF2BA9518}">
      <dgm:prSet/>
      <dgm:spPr/>
      <dgm:t>
        <a:bodyPr/>
        <a:lstStyle/>
        <a:p>
          <a:endParaRPr lang="en-US"/>
        </a:p>
      </dgm:t>
    </dgm:pt>
    <dgm:pt modelId="{0DCDEB1D-76FC-45DF-9493-80FBBC1C580B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600" dirty="0">
              <a:latin typeface="+mj-lt"/>
              <a:cs typeface="Times New Roman" panose="02020603050405020304" pitchFamily="18" charset="0"/>
            </a:rPr>
            <a:t>Ethical Considerations</a:t>
          </a:r>
          <a:endParaRPr lang="en-US" sz="1600" dirty="0">
            <a:latin typeface="+mj-lt"/>
            <a:cs typeface="Times New Roman" panose="02020603050405020304" pitchFamily="18" charset="0"/>
          </a:endParaRPr>
        </a:p>
      </dgm:t>
    </dgm:pt>
    <dgm:pt modelId="{C0DAF09B-A286-4677-88D0-96665C447132}" type="parTrans" cxnId="{7A3C399C-5DD6-4ADE-BCC0-4C333D2973BA}">
      <dgm:prSet/>
      <dgm:spPr/>
      <dgm:t>
        <a:bodyPr/>
        <a:lstStyle/>
        <a:p>
          <a:endParaRPr lang="en-US"/>
        </a:p>
      </dgm:t>
    </dgm:pt>
    <dgm:pt modelId="{B18F79F2-CB66-45DD-82BB-04BE7188596D}" type="sibTrans" cxnId="{7A3C399C-5DD6-4ADE-BCC0-4C333D2973BA}">
      <dgm:prSet/>
      <dgm:spPr/>
      <dgm:t>
        <a:bodyPr/>
        <a:lstStyle/>
        <a:p>
          <a:endParaRPr lang="en-US"/>
        </a:p>
      </dgm:t>
    </dgm:pt>
    <dgm:pt modelId="{1D4AD8EC-4919-4E04-8C8F-D4E5F68FD5D4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600" dirty="0">
              <a:latin typeface="+mj-lt"/>
              <a:cs typeface="Times New Roman" panose="02020603050405020304" pitchFamily="18" charset="0"/>
            </a:rPr>
            <a:t>Real-World Case Studies</a:t>
          </a:r>
          <a:endParaRPr lang="en-US" sz="1600" dirty="0">
            <a:latin typeface="+mj-lt"/>
            <a:cs typeface="Times New Roman" panose="02020603050405020304" pitchFamily="18" charset="0"/>
          </a:endParaRPr>
        </a:p>
      </dgm:t>
    </dgm:pt>
    <dgm:pt modelId="{11EFF6FE-0ABE-4CEB-AC4D-878445BA05C2}" type="parTrans" cxnId="{26E36BAA-60B8-4534-BC6A-53C167DC37F1}">
      <dgm:prSet/>
      <dgm:spPr/>
      <dgm:t>
        <a:bodyPr/>
        <a:lstStyle/>
        <a:p>
          <a:endParaRPr lang="en-US"/>
        </a:p>
      </dgm:t>
    </dgm:pt>
    <dgm:pt modelId="{613C13A2-2FB9-4811-B3A0-44B1E12E97F0}" type="sibTrans" cxnId="{26E36BAA-60B8-4534-BC6A-53C167DC37F1}">
      <dgm:prSet/>
      <dgm:spPr/>
      <dgm:t>
        <a:bodyPr/>
        <a:lstStyle/>
        <a:p>
          <a:endParaRPr lang="en-US"/>
        </a:p>
      </dgm:t>
    </dgm:pt>
    <dgm:pt modelId="{78817FB1-BB79-4E00-BA27-4C0AA8932315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600" dirty="0">
              <a:latin typeface="+mj-lt"/>
              <a:cs typeface="Times New Roman" panose="02020603050405020304" pitchFamily="18" charset="0"/>
            </a:rPr>
            <a:t>Recommendation</a:t>
          </a:r>
          <a:endParaRPr lang="en-US" sz="1600" dirty="0">
            <a:latin typeface="+mj-lt"/>
            <a:cs typeface="Times New Roman" panose="02020603050405020304" pitchFamily="18" charset="0"/>
          </a:endParaRPr>
        </a:p>
      </dgm:t>
    </dgm:pt>
    <dgm:pt modelId="{A2CC165D-5AAE-462A-B751-EBE120237088}" type="parTrans" cxnId="{BE302B14-4B7E-4DE5-A269-1BCCF9A19E4C}">
      <dgm:prSet/>
      <dgm:spPr/>
      <dgm:t>
        <a:bodyPr/>
        <a:lstStyle/>
        <a:p>
          <a:endParaRPr lang="en-US"/>
        </a:p>
      </dgm:t>
    </dgm:pt>
    <dgm:pt modelId="{EB8FD657-AB40-4A9C-99EC-91D80A8AB07B}" type="sibTrans" cxnId="{BE302B14-4B7E-4DE5-A269-1BCCF9A19E4C}">
      <dgm:prSet/>
      <dgm:spPr/>
      <dgm:t>
        <a:bodyPr/>
        <a:lstStyle/>
        <a:p>
          <a:endParaRPr lang="en-US"/>
        </a:p>
      </dgm:t>
    </dgm:pt>
    <dgm:pt modelId="{A401244E-C0FD-4DA7-B634-D617973F51DD}">
      <dgm:prSet custT="1"/>
      <dgm:spPr/>
      <dgm:t>
        <a:bodyPr/>
        <a:lstStyle/>
        <a:p>
          <a:r>
            <a:rPr lang="en-GB" sz="1600" dirty="0">
              <a:latin typeface="+mj-lt"/>
              <a:cs typeface="Times New Roman" panose="02020603050405020304" pitchFamily="18" charset="0"/>
            </a:rPr>
            <a:t>Conclusion</a:t>
          </a:r>
          <a:endParaRPr lang="en-US" sz="1600" dirty="0">
            <a:latin typeface="+mj-lt"/>
            <a:cs typeface="Times New Roman" panose="02020603050405020304" pitchFamily="18" charset="0"/>
          </a:endParaRPr>
        </a:p>
      </dgm:t>
    </dgm:pt>
    <dgm:pt modelId="{F838845F-4D78-467C-B208-01C128AAA588}" type="parTrans" cxnId="{4C749BB8-F43D-498D-96CC-67A24A06BB80}">
      <dgm:prSet/>
      <dgm:spPr/>
      <dgm:t>
        <a:bodyPr/>
        <a:lstStyle/>
        <a:p>
          <a:endParaRPr lang="en-US"/>
        </a:p>
      </dgm:t>
    </dgm:pt>
    <dgm:pt modelId="{C33D922F-08AD-4EC9-AAA8-E3BFAEDC3C83}" type="sibTrans" cxnId="{4C749BB8-F43D-498D-96CC-67A24A06BB80}">
      <dgm:prSet/>
      <dgm:spPr/>
      <dgm:t>
        <a:bodyPr/>
        <a:lstStyle/>
        <a:p>
          <a:endParaRPr lang="en-US"/>
        </a:p>
      </dgm:t>
    </dgm:pt>
    <dgm:pt modelId="{ABE9CEE5-0503-46E4-823F-29B784F3F0C3}">
      <dgm:prSet custT="1"/>
      <dgm:spPr/>
      <dgm:t>
        <a:bodyPr/>
        <a:lstStyle/>
        <a:p>
          <a:r>
            <a:rPr lang="en-US" sz="1600" dirty="0">
              <a:latin typeface="+mj-lt"/>
              <a:cs typeface="Times New Roman" panose="02020603050405020304" pitchFamily="18" charset="0"/>
            </a:rPr>
            <a:t>References</a:t>
          </a:r>
        </a:p>
      </dgm:t>
    </dgm:pt>
    <dgm:pt modelId="{3A8276E3-9CAA-4BA2-AA24-8F82F22CBE4A}" type="parTrans" cxnId="{4FBE08B6-7679-4512-B052-232D04BB6C99}">
      <dgm:prSet/>
      <dgm:spPr/>
      <dgm:t>
        <a:bodyPr/>
        <a:lstStyle/>
        <a:p>
          <a:endParaRPr lang="en-US"/>
        </a:p>
      </dgm:t>
    </dgm:pt>
    <dgm:pt modelId="{BFFA9904-DEA6-455A-87C0-95E5AAEE3B6C}" type="sibTrans" cxnId="{4FBE08B6-7679-4512-B052-232D04BB6C99}">
      <dgm:prSet/>
      <dgm:spPr/>
      <dgm:t>
        <a:bodyPr/>
        <a:lstStyle/>
        <a:p>
          <a:endParaRPr lang="en-US"/>
        </a:p>
      </dgm:t>
    </dgm:pt>
    <dgm:pt modelId="{4D0716BC-3536-447A-BDF2-A1DD344CFE46}" type="pres">
      <dgm:prSet presAssocID="{03558D91-C978-4494-B34E-F94C4B1DBB16}" presName="Name0" presStyleCnt="0">
        <dgm:presLayoutVars>
          <dgm:dir/>
          <dgm:resizeHandles val="exact"/>
        </dgm:presLayoutVars>
      </dgm:prSet>
      <dgm:spPr/>
    </dgm:pt>
    <dgm:pt modelId="{1556BE95-5C9D-4A36-AAA7-1991E079CEA7}" type="pres">
      <dgm:prSet presAssocID="{8A7E41F1-3491-42B9-9C5B-EA3FD79B0AA6}" presName="node" presStyleLbl="node1" presStyleIdx="0" presStyleCnt="8">
        <dgm:presLayoutVars>
          <dgm:bulletEnabled val="1"/>
        </dgm:presLayoutVars>
      </dgm:prSet>
      <dgm:spPr/>
    </dgm:pt>
    <dgm:pt modelId="{D1E6C770-D798-4768-A12F-23940F720F2B}" type="pres">
      <dgm:prSet presAssocID="{F1FFCB26-B011-4145-A1A9-507E022EFF90}" presName="sibTrans" presStyleLbl="sibTrans1D1" presStyleIdx="0" presStyleCnt="7"/>
      <dgm:spPr/>
    </dgm:pt>
    <dgm:pt modelId="{84739A50-8FD8-414E-8686-7B764E2DF9B9}" type="pres">
      <dgm:prSet presAssocID="{F1FFCB26-B011-4145-A1A9-507E022EFF90}" presName="connectorText" presStyleLbl="sibTrans1D1" presStyleIdx="0" presStyleCnt="7"/>
      <dgm:spPr/>
    </dgm:pt>
    <dgm:pt modelId="{23EB146E-26D7-43A9-B346-FC9FD9D4374A}" type="pres">
      <dgm:prSet presAssocID="{C9347E43-C7A6-4406-801D-844C3A7B305C}" presName="node" presStyleLbl="node1" presStyleIdx="1" presStyleCnt="8">
        <dgm:presLayoutVars>
          <dgm:bulletEnabled val="1"/>
        </dgm:presLayoutVars>
      </dgm:prSet>
      <dgm:spPr/>
    </dgm:pt>
    <dgm:pt modelId="{9903F6A4-6133-4E26-94F4-0B7B2D237C12}" type="pres">
      <dgm:prSet presAssocID="{1D134703-7C48-4864-BB50-24372081B2BB}" presName="sibTrans" presStyleLbl="sibTrans1D1" presStyleIdx="1" presStyleCnt="7"/>
      <dgm:spPr/>
    </dgm:pt>
    <dgm:pt modelId="{D1D55595-CAB4-4FEC-8992-8C7342656434}" type="pres">
      <dgm:prSet presAssocID="{1D134703-7C48-4864-BB50-24372081B2BB}" presName="connectorText" presStyleLbl="sibTrans1D1" presStyleIdx="1" presStyleCnt="7"/>
      <dgm:spPr/>
    </dgm:pt>
    <dgm:pt modelId="{163FE2AF-A29E-4F9C-A968-15F0C63BB29A}" type="pres">
      <dgm:prSet presAssocID="{A3E06AD8-3210-4E2D-8A83-CC5F54CDE6B6}" presName="node" presStyleLbl="node1" presStyleIdx="2" presStyleCnt="8">
        <dgm:presLayoutVars>
          <dgm:bulletEnabled val="1"/>
        </dgm:presLayoutVars>
      </dgm:prSet>
      <dgm:spPr/>
    </dgm:pt>
    <dgm:pt modelId="{8FAF5A0E-2A14-45EA-B611-51E28AABD971}" type="pres">
      <dgm:prSet presAssocID="{F72D7EF7-A7B3-4022-B787-240F89C3BB46}" presName="sibTrans" presStyleLbl="sibTrans1D1" presStyleIdx="2" presStyleCnt="7"/>
      <dgm:spPr/>
    </dgm:pt>
    <dgm:pt modelId="{942FF8EE-1BF0-42FD-942D-F65D69235A14}" type="pres">
      <dgm:prSet presAssocID="{F72D7EF7-A7B3-4022-B787-240F89C3BB46}" presName="connectorText" presStyleLbl="sibTrans1D1" presStyleIdx="2" presStyleCnt="7"/>
      <dgm:spPr/>
    </dgm:pt>
    <dgm:pt modelId="{60EB3760-7F61-4B27-A008-CB8A246FA01B}" type="pres">
      <dgm:prSet presAssocID="{0DCDEB1D-76FC-45DF-9493-80FBBC1C580B}" presName="node" presStyleLbl="node1" presStyleIdx="3" presStyleCnt="8">
        <dgm:presLayoutVars>
          <dgm:bulletEnabled val="1"/>
        </dgm:presLayoutVars>
      </dgm:prSet>
      <dgm:spPr/>
    </dgm:pt>
    <dgm:pt modelId="{EFE39BFA-05AF-4280-A19B-D1C31857AC42}" type="pres">
      <dgm:prSet presAssocID="{B18F79F2-CB66-45DD-82BB-04BE7188596D}" presName="sibTrans" presStyleLbl="sibTrans1D1" presStyleIdx="3" presStyleCnt="7"/>
      <dgm:spPr/>
    </dgm:pt>
    <dgm:pt modelId="{D30B8B16-C54E-4E83-BA6B-A9AB93F30C84}" type="pres">
      <dgm:prSet presAssocID="{B18F79F2-CB66-45DD-82BB-04BE7188596D}" presName="connectorText" presStyleLbl="sibTrans1D1" presStyleIdx="3" presStyleCnt="7"/>
      <dgm:spPr/>
    </dgm:pt>
    <dgm:pt modelId="{7272E8F3-D663-4AE2-B808-BFC411FCAEE2}" type="pres">
      <dgm:prSet presAssocID="{1D4AD8EC-4919-4E04-8C8F-D4E5F68FD5D4}" presName="node" presStyleLbl="node1" presStyleIdx="4" presStyleCnt="8" custLinFactNeighborX="0" custLinFactNeighborY="413">
        <dgm:presLayoutVars>
          <dgm:bulletEnabled val="1"/>
        </dgm:presLayoutVars>
      </dgm:prSet>
      <dgm:spPr/>
    </dgm:pt>
    <dgm:pt modelId="{2B52C6AD-05C6-4AB8-AE00-EB37EAD47B19}" type="pres">
      <dgm:prSet presAssocID="{613C13A2-2FB9-4811-B3A0-44B1E12E97F0}" presName="sibTrans" presStyleLbl="sibTrans1D1" presStyleIdx="4" presStyleCnt="7"/>
      <dgm:spPr/>
    </dgm:pt>
    <dgm:pt modelId="{9FF23A9B-37F6-4D5C-B03A-609B212AC61F}" type="pres">
      <dgm:prSet presAssocID="{613C13A2-2FB9-4811-B3A0-44B1E12E97F0}" presName="connectorText" presStyleLbl="sibTrans1D1" presStyleIdx="4" presStyleCnt="7"/>
      <dgm:spPr/>
    </dgm:pt>
    <dgm:pt modelId="{50126316-648E-497A-94EF-B20D987DABF0}" type="pres">
      <dgm:prSet presAssocID="{78817FB1-BB79-4E00-BA27-4C0AA8932315}" presName="node" presStyleLbl="node1" presStyleIdx="5" presStyleCnt="8">
        <dgm:presLayoutVars>
          <dgm:bulletEnabled val="1"/>
        </dgm:presLayoutVars>
      </dgm:prSet>
      <dgm:spPr/>
    </dgm:pt>
    <dgm:pt modelId="{631F69CA-A0BE-4231-8F2D-E1F4ADFCCBC7}" type="pres">
      <dgm:prSet presAssocID="{EB8FD657-AB40-4A9C-99EC-91D80A8AB07B}" presName="sibTrans" presStyleLbl="sibTrans1D1" presStyleIdx="5" presStyleCnt="7"/>
      <dgm:spPr/>
    </dgm:pt>
    <dgm:pt modelId="{EDF9AF1F-469E-4603-BBA7-50154641C776}" type="pres">
      <dgm:prSet presAssocID="{EB8FD657-AB40-4A9C-99EC-91D80A8AB07B}" presName="connectorText" presStyleLbl="sibTrans1D1" presStyleIdx="5" presStyleCnt="7"/>
      <dgm:spPr/>
    </dgm:pt>
    <dgm:pt modelId="{36425506-11E6-41A7-8603-F4CE6722692C}" type="pres">
      <dgm:prSet presAssocID="{A401244E-C0FD-4DA7-B634-D617973F51DD}" presName="node" presStyleLbl="node1" presStyleIdx="6" presStyleCnt="8">
        <dgm:presLayoutVars>
          <dgm:bulletEnabled val="1"/>
        </dgm:presLayoutVars>
      </dgm:prSet>
      <dgm:spPr/>
    </dgm:pt>
    <dgm:pt modelId="{C53D4860-6784-438D-A3A8-E98A74FB4DF3}" type="pres">
      <dgm:prSet presAssocID="{C33D922F-08AD-4EC9-AAA8-E3BFAEDC3C83}" presName="sibTrans" presStyleLbl="sibTrans1D1" presStyleIdx="6" presStyleCnt="7"/>
      <dgm:spPr/>
    </dgm:pt>
    <dgm:pt modelId="{8C244126-586A-4019-8716-C51E1057CC98}" type="pres">
      <dgm:prSet presAssocID="{C33D922F-08AD-4EC9-AAA8-E3BFAEDC3C83}" presName="connectorText" presStyleLbl="sibTrans1D1" presStyleIdx="6" presStyleCnt="7"/>
      <dgm:spPr/>
    </dgm:pt>
    <dgm:pt modelId="{92874F2C-3318-4AA0-8F87-24ED37A39EE4}" type="pres">
      <dgm:prSet presAssocID="{ABE9CEE5-0503-46E4-823F-29B784F3F0C3}" presName="node" presStyleLbl="node1" presStyleIdx="7" presStyleCnt="8">
        <dgm:presLayoutVars>
          <dgm:bulletEnabled val="1"/>
        </dgm:presLayoutVars>
      </dgm:prSet>
      <dgm:spPr/>
    </dgm:pt>
  </dgm:ptLst>
  <dgm:cxnLst>
    <dgm:cxn modelId="{8F8DAA06-6115-4DD6-95E4-7B73ED268796}" type="presOf" srcId="{613C13A2-2FB9-4811-B3A0-44B1E12E97F0}" destId="{2B52C6AD-05C6-4AB8-AE00-EB37EAD47B19}" srcOrd="0" destOrd="0" presId="urn:microsoft.com/office/officeart/2016/7/layout/RepeatingBendingProcessNew"/>
    <dgm:cxn modelId="{6730160D-B926-4DAA-981E-A28772B5C2E7}" type="presOf" srcId="{1D134703-7C48-4864-BB50-24372081B2BB}" destId="{9903F6A4-6133-4E26-94F4-0B7B2D237C12}" srcOrd="0" destOrd="0" presId="urn:microsoft.com/office/officeart/2016/7/layout/RepeatingBendingProcessNew"/>
    <dgm:cxn modelId="{85BE3D0D-2478-4432-A1FF-960E1C4C4C17}" type="presOf" srcId="{0DCDEB1D-76FC-45DF-9493-80FBBC1C580B}" destId="{60EB3760-7F61-4B27-A008-CB8A246FA01B}" srcOrd="0" destOrd="0" presId="urn:microsoft.com/office/officeart/2016/7/layout/RepeatingBendingProcessNew"/>
    <dgm:cxn modelId="{9902FD0E-1B18-48F2-9AFB-7A310620E873}" type="presOf" srcId="{1D4AD8EC-4919-4E04-8C8F-D4E5F68FD5D4}" destId="{7272E8F3-D663-4AE2-B808-BFC411FCAEE2}" srcOrd="0" destOrd="0" presId="urn:microsoft.com/office/officeart/2016/7/layout/RepeatingBendingProcessNew"/>
    <dgm:cxn modelId="{BE302B14-4B7E-4DE5-A269-1BCCF9A19E4C}" srcId="{03558D91-C978-4494-B34E-F94C4B1DBB16}" destId="{78817FB1-BB79-4E00-BA27-4C0AA8932315}" srcOrd="5" destOrd="0" parTransId="{A2CC165D-5AAE-462A-B751-EBE120237088}" sibTransId="{EB8FD657-AB40-4A9C-99EC-91D80A8AB07B}"/>
    <dgm:cxn modelId="{44E85D1A-091F-400E-9556-85A32C07923F}" type="presOf" srcId="{8A7E41F1-3491-42B9-9C5B-EA3FD79B0AA6}" destId="{1556BE95-5C9D-4A36-AAA7-1991E079CEA7}" srcOrd="0" destOrd="0" presId="urn:microsoft.com/office/officeart/2016/7/layout/RepeatingBendingProcessNew"/>
    <dgm:cxn modelId="{3D1D311D-3142-4F31-B135-A548B2E420EC}" type="presOf" srcId="{1D134703-7C48-4864-BB50-24372081B2BB}" destId="{D1D55595-CAB4-4FEC-8992-8C7342656434}" srcOrd="1" destOrd="0" presId="urn:microsoft.com/office/officeart/2016/7/layout/RepeatingBendingProcessNew"/>
    <dgm:cxn modelId="{8115352A-A33B-47A9-98F4-FB8561AC0672}" srcId="{03558D91-C978-4494-B34E-F94C4B1DBB16}" destId="{C9347E43-C7A6-4406-801D-844C3A7B305C}" srcOrd="1" destOrd="0" parTransId="{05F03188-3FEF-4E35-A58F-A83E5C081E78}" sibTransId="{1D134703-7C48-4864-BB50-24372081B2BB}"/>
    <dgm:cxn modelId="{7FF87B2A-18ED-4AF8-9119-657B0306524F}" type="presOf" srcId="{A401244E-C0FD-4DA7-B634-D617973F51DD}" destId="{36425506-11E6-41A7-8603-F4CE6722692C}" srcOrd="0" destOrd="0" presId="urn:microsoft.com/office/officeart/2016/7/layout/RepeatingBendingProcessNew"/>
    <dgm:cxn modelId="{40C5842A-D4CF-473F-9EDD-145DB698220A}" type="presOf" srcId="{F1FFCB26-B011-4145-A1A9-507E022EFF90}" destId="{D1E6C770-D798-4768-A12F-23940F720F2B}" srcOrd="0" destOrd="0" presId="urn:microsoft.com/office/officeart/2016/7/layout/RepeatingBendingProcessNew"/>
    <dgm:cxn modelId="{ECCAAF2A-F423-4DC1-987A-21A501D11D8D}" type="presOf" srcId="{F72D7EF7-A7B3-4022-B787-240F89C3BB46}" destId="{8FAF5A0E-2A14-45EA-B611-51E28AABD971}" srcOrd="0" destOrd="0" presId="urn:microsoft.com/office/officeart/2016/7/layout/RepeatingBendingProcessNew"/>
    <dgm:cxn modelId="{8CF3992B-B01D-4D4D-8BDE-DFD9B4E57645}" type="presOf" srcId="{EB8FD657-AB40-4A9C-99EC-91D80A8AB07B}" destId="{631F69CA-A0BE-4231-8F2D-E1F4ADFCCBC7}" srcOrd="0" destOrd="0" presId="urn:microsoft.com/office/officeart/2016/7/layout/RepeatingBendingProcessNew"/>
    <dgm:cxn modelId="{C09E9563-1599-4C81-8F95-7F3622B5BCAB}" type="presOf" srcId="{613C13A2-2FB9-4811-B3A0-44B1E12E97F0}" destId="{9FF23A9B-37F6-4D5C-B03A-609B212AC61F}" srcOrd="1" destOrd="0" presId="urn:microsoft.com/office/officeart/2016/7/layout/RepeatingBendingProcessNew"/>
    <dgm:cxn modelId="{0C44016B-8DAB-4E9D-AF10-B851472D28C8}" type="presOf" srcId="{EB8FD657-AB40-4A9C-99EC-91D80A8AB07B}" destId="{EDF9AF1F-469E-4603-BBA7-50154641C776}" srcOrd="1" destOrd="0" presId="urn:microsoft.com/office/officeart/2016/7/layout/RepeatingBendingProcessNew"/>
    <dgm:cxn modelId="{BB3D2B6B-5B46-4C9C-8011-E8060EE8FCA8}" srcId="{03558D91-C978-4494-B34E-F94C4B1DBB16}" destId="{8A7E41F1-3491-42B9-9C5B-EA3FD79B0AA6}" srcOrd="0" destOrd="0" parTransId="{1354A843-A898-40F5-A3A4-F5B46EFB64CF}" sibTransId="{F1FFCB26-B011-4145-A1A9-507E022EFF90}"/>
    <dgm:cxn modelId="{B7ED954F-232D-48C0-BEAE-2FDBBBCAD442}" type="presOf" srcId="{B18F79F2-CB66-45DD-82BB-04BE7188596D}" destId="{D30B8B16-C54E-4E83-BA6B-A9AB93F30C84}" srcOrd="1" destOrd="0" presId="urn:microsoft.com/office/officeart/2016/7/layout/RepeatingBendingProcessNew"/>
    <dgm:cxn modelId="{A83AF158-0414-41B0-A828-2B253CDE10F1}" type="presOf" srcId="{C9347E43-C7A6-4406-801D-844C3A7B305C}" destId="{23EB146E-26D7-43A9-B346-FC9FD9D4374A}" srcOrd="0" destOrd="0" presId="urn:microsoft.com/office/officeart/2016/7/layout/RepeatingBendingProcessNew"/>
    <dgm:cxn modelId="{8292055A-DDB9-4AA5-8FC6-42BE185E7FA1}" type="presOf" srcId="{A3E06AD8-3210-4E2D-8A83-CC5F54CDE6B6}" destId="{163FE2AF-A29E-4F9C-A968-15F0C63BB29A}" srcOrd="0" destOrd="0" presId="urn:microsoft.com/office/officeart/2016/7/layout/RepeatingBendingProcessNew"/>
    <dgm:cxn modelId="{2D66555A-C8EF-4289-82A1-579E10D073AA}" type="presOf" srcId="{F1FFCB26-B011-4145-A1A9-507E022EFF90}" destId="{84739A50-8FD8-414E-8686-7B764E2DF9B9}" srcOrd="1" destOrd="0" presId="urn:microsoft.com/office/officeart/2016/7/layout/RepeatingBendingProcessNew"/>
    <dgm:cxn modelId="{611BD97B-D4D4-4B93-8209-652AF2BA9518}" srcId="{03558D91-C978-4494-B34E-F94C4B1DBB16}" destId="{A3E06AD8-3210-4E2D-8A83-CC5F54CDE6B6}" srcOrd="2" destOrd="0" parTransId="{24809166-3F8E-478A-B2AE-62DC5C98BE51}" sibTransId="{F72D7EF7-A7B3-4022-B787-240F89C3BB46}"/>
    <dgm:cxn modelId="{7A3C399C-5DD6-4ADE-BCC0-4C333D2973BA}" srcId="{03558D91-C978-4494-B34E-F94C4B1DBB16}" destId="{0DCDEB1D-76FC-45DF-9493-80FBBC1C580B}" srcOrd="3" destOrd="0" parTransId="{C0DAF09B-A286-4677-88D0-96665C447132}" sibTransId="{B18F79F2-CB66-45DD-82BB-04BE7188596D}"/>
    <dgm:cxn modelId="{F5B609A9-C6C8-40F7-9B97-62DA5E52DCB3}" type="presOf" srcId="{78817FB1-BB79-4E00-BA27-4C0AA8932315}" destId="{50126316-648E-497A-94EF-B20D987DABF0}" srcOrd="0" destOrd="0" presId="urn:microsoft.com/office/officeart/2016/7/layout/RepeatingBendingProcessNew"/>
    <dgm:cxn modelId="{26E36BAA-60B8-4534-BC6A-53C167DC37F1}" srcId="{03558D91-C978-4494-B34E-F94C4B1DBB16}" destId="{1D4AD8EC-4919-4E04-8C8F-D4E5F68FD5D4}" srcOrd="4" destOrd="0" parTransId="{11EFF6FE-0ABE-4CEB-AC4D-878445BA05C2}" sibTransId="{613C13A2-2FB9-4811-B3A0-44B1E12E97F0}"/>
    <dgm:cxn modelId="{4FBE08B6-7679-4512-B052-232D04BB6C99}" srcId="{03558D91-C978-4494-B34E-F94C4B1DBB16}" destId="{ABE9CEE5-0503-46E4-823F-29B784F3F0C3}" srcOrd="7" destOrd="0" parTransId="{3A8276E3-9CAA-4BA2-AA24-8F82F22CBE4A}" sibTransId="{BFFA9904-DEA6-455A-87C0-95E5AAEE3B6C}"/>
    <dgm:cxn modelId="{4C749BB8-F43D-498D-96CC-67A24A06BB80}" srcId="{03558D91-C978-4494-B34E-F94C4B1DBB16}" destId="{A401244E-C0FD-4DA7-B634-D617973F51DD}" srcOrd="6" destOrd="0" parTransId="{F838845F-4D78-467C-B208-01C128AAA588}" sibTransId="{C33D922F-08AD-4EC9-AAA8-E3BFAEDC3C83}"/>
    <dgm:cxn modelId="{2B2357BA-A29A-4E48-8DDB-AEC01B59AD81}" type="presOf" srcId="{ABE9CEE5-0503-46E4-823F-29B784F3F0C3}" destId="{92874F2C-3318-4AA0-8F87-24ED37A39EE4}" srcOrd="0" destOrd="0" presId="urn:microsoft.com/office/officeart/2016/7/layout/RepeatingBendingProcessNew"/>
    <dgm:cxn modelId="{B1B492BB-C112-4F20-A073-E0347E70F40B}" type="presOf" srcId="{B18F79F2-CB66-45DD-82BB-04BE7188596D}" destId="{EFE39BFA-05AF-4280-A19B-D1C31857AC42}" srcOrd="0" destOrd="0" presId="urn:microsoft.com/office/officeart/2016/7/layout/RepeatingBendingProcessNew"/>
    <dgm:cxn modelId="{9B23A3D6-7015-4C8A-A963-44D215FEE17F}" type="presOf" srcId="{03558D91-C978-4494-B34E-F94C4B1DBB16}" destId="{4D0716BC-3536-447A-BDF2-A1DD344CFE46}" srcOrd="0" destOrd="0" presId="urn:microsoft.com/office/officeart/2016/7/layout/RepeatingBendingProcessNew"/>
    <dgm:cxn modelId="{477CCBE2-E4B6-4434-AB93-B7968BE5E91A}" type="presOf" srcId="{C33D922F-08AD-4EC9-AAA8-E3BFAEDC3C83}" destId="{C53D4860-6784-438D-A3A8-E98A74FB4DF3}" srcOrd="0" destOrd="0" presId="urn:microsoft.com/office/officeart/2016/7/layout/RepeatingBendingProcessNew"/>
    <dgm:cxn modelId="{0D4FB0EF-907F-46B4-9F97-1B84A0A58CE7}" type="presOf" srcId="{C33D922F-08AD-4EC9-AAA8-E3BFAEDC3C83}" destId="{8C244126-586A-4019-8716-C51E1057CC98}" srcOrd="1" destOrd="0" presId="urn:microsoft.com/office/officeart/2016/7/layout/RepeatingBendingProcessNew"/>
    <dgm:cxn modelId="{5781DBF3-113B-4512-9CF8-7B6C9B1F6B84}" type="presOf" srcId="{F72D7EF7-A7B3-4022-B787-240F89C3BB46}" destId="{942FF8EE-1BF0-42FD-942D-F65D69235A14}" srcOrd="1" destOrd="0" presId="urn:microsoft.com/office/officeart/2016/7/layout/RepeatingBendingProcessNew"/>
    <dgm:cxn modelId="{0CD28806-7B73-43CA-BC4C-F80051EA6138}" type="presParOf" srcId="{4D0716BC-3536-447A-BDF2-A1DD344CFE46}" destId="{1556BE95-5C9D-4A36-AAA7-1991E079CEA7}" srcOrd="0" destOrd="0" presId="urn:microsoft.com/office/officeart/2016/7/layout/RepeatingBendingProcessNew"/>
    <dgm:cxn modelId="{0E723FB1-626C-4E12-BCC6-9ED6F1753639}" type="presParOf" srcId="{4D0716BC-3536-447A-BDF2-A1DD344CFE46}" destId="{D1E6C770-D798-4768-A12F-23940F720F2B}" srcOrd="1" destOrd="0" presId="urn:microsoft.com/office/officeart/2016/7/layout/RepeatingBendingProcessNew"/>
    <dgm:cxn modelId="{3895CB99-EDEF-4D80-A5BA-79C3DCFBBCC0}" type="presParOf" srcId="{D1E6C770-D798-4768-A12F-23940F720F2B}" destId="{84739A50-8FD8-414E-8686-7B764E2DF9B9}" srcOrd="0" destOrd="0" presId="urn:microsoft.com/office/officeart/2016/7/layout/RepeatingBendingProcessNew"/>
    <dgm:cxn modelId="{C2BA8002-639D-440B-814C-6EDA77478741}" type="presParOf" srcId="{4D0716BC-3536-447A-BDF2-A1DD344CFE46}" destId="{23EB146E-26D7-43A9-B346-FC9FD9D4374A}" srcOrd="2" destOrd="0" presId="urn:microsoft.com/office/officeart/2016/7/layout/RepeatingBendingProcessNew"/>
    <dgm:cxn modelId="{F5C61366-8AC6-4287-826B-FF32D868AC0E}" type="presParOf" srcId="{4D0716BC-3536-447A-BDF2-A1DD344CFE46}" destId="{9903F6A4-6133-4E26-94F4-0B7B2D237C12}" srcOrd="3" destOrd="0" presId="urn:microsoft.com/office/officeart/2016/7/layout/RepeatingBendingProcessNew"/>
    <dgm:cxn modelId="{D62D4C2C-A5AC-462A-9FCD-CDC5CF7C17BA}" type="presParOf" srcId="{9903F6A4-6133-4E26-94F4-0B7B2D237C12}" destId="{D1D55595-CAB4-4FEC-8992-8C7342656434}" srcOrd="0" destOrd="0" presId="urn:microsoft.com/office/officeart/2016/7/layout/RepeatingBendingProcessNew"/>
    <dgm:cxn modelId="{010A829A-4B32-4742-8EBC-81644E265EF6}" type="presParOf" srcId="{4D0716BC-3536-447A-BDF2-A1DD344CFE46}" destId="{163FE2AF-A29E-4F9C-A968-15F0C63BB29A}" srcOrd="4" destOrd="0" presId="urn:microsoft.com/office/officeart/2016/7/layout/RepeatingBendingProcessNew"/>
    <dgm:cxn modelId="{87CB6786-8D69-4CA1-BAF5-4114F744A376}" type="presParOf" srcId="{4D0716BC-3536-447A-BDF2-A1DD344CFE46}" destId="{8FAF5A0E-2A14-45EA-B611-51E28AABD971}" srcOrd="5" destOrd="0" presId="urn:microsoft.com/office/officeart/2016/7/layout/RepeatingBendingProcessNew"/>
    <dgm:cxn modelId="{BFD5909A-0B9B-40CA-B5F7-C9154F662E74}" type="presParOf" srcId="{8FAF5A0E-2A14-45EA-B611-51E28AABD971}" destId="{942FF8EE-1BF0-42FD-942D-F65D69235A14}" srcOrd="0" destOrd="0" presId="urn:microsoft.com/office/officeart/2016/7/layout/RepeatingBendingProcessNew"/>
    <dgm:cxn modelId="{408CA5E8-6045-4E95-A2A1-E0D877C30376}" type="presParOf" srcId="{4D0716BC-3536-447A-BDF2-A1DD344CFE46}" destId="{60EB3760-7F61-4B27-A008-CB8A246FA01B}" srcOrd="6" destOrd="0" presId="urn:microsoft.com/office/officeart/2016/7/layout/RepeatingBendingProcessNew"/>
    <dgm:cxn modelId="{5F7104EE-7574-40FA-91F8-8D4E7D8CD670}" type="presParOf" srcId="{4D0716BC-3536-447A-BDF2-A1DD344CFE46}" destId="{EFE39BFA-05AF-4280-A19B-D1C31857AC42}" srcOrd="7" destOrd="0" presId="urn:microsoft.com/office/officeart/2016/7/layout/RepeatingBendingProcessNew"/>
    <dgm:cxn modelId="{7C5565B6-4D0E-4D8F-A6E9-81AAF3CED596}" type="presParOf" srcId="{EFE39BFA-05AF-4280-A19B-D1C31857AC42}" destId="{D30B8B16-C54E-4E83-BA6B-A9AB93F30C84}" srcOrd="0" destOrd="0" presId="urn:microsoft.com/office/officeart/2016/7/layout/RepeatingBendingProcessNew"/>
    <dgm:cxn modelId="{C358895A-89C5-49C5-9612-048A50A6DBD8}" type="presParOf" srcId="{4D0716BC-3536-447A-BDF2-A1DD344CFE46}" destId="{7272E8F3-D663-4AE2-B808-BFC411FCAEE2}" srcOrd="8" destOrd="0" presId="urn:microsoft.com/office/officeart/2016/7/layout/RepeatingBendingProcessNew"/>
    <dgm:cxn modelId="{8CAA4E27-CB29-4D85-99D8-B5E4F219AB76}" type="presParOf" srcId="{4D0716BC-3536-447A-BDF2-A1DD344CFE46}" destId="{2B52C6AD-05C6-4AB8-AE00-EB37EAD47B19}" srcOrd="9" destOrd="0" presId="urn:microsoft.com/office/officeart/2016/7/layout/RepeatingBendingProcessNew"/>
    <dgm:cxn modelId="{0B6FBC5E-C244-4CFA-928A-9CEA56FAD1BD}" type="presParOf" srcId="{2B52C6AD-05C6-4AB8-AE00-EB37EAD47B19}" destId="{9FF23A9B-37F6-4D5C-B03A-609B212AC61F}" srcOrd="0" destOrd="0" presId="urn:microsoft.com/office/officeart/2016/7/layout/RepeatingBendingProcessNew"/>
    <dgm:cxn modelId="{CDC97273-871E-48CB-82A8-26884A68EE96}" type="presParOf" srcId="{4D0716BC-3536-447A-BDF2-A1DD344CFE46}" destId="{50126316-648E-497A-94EF-B20D987DABF0}" srcOrd="10" destOrd="0" presId="urn:microsoft.com/office/officeart/2016/7/layout/RepeatingBendingProcessNew"/>
    <dgm:cxn modelId="{5150B441-3710-4EB4-B0B7-E991267E899C}" type="presParOf" srcId="{4D0716BC-3536-447A-BDF2-A1DD344CFE46}" destId="{631F69CA-A0BE-4231-8F2D-E1F4ADFCCBC7}" srcOrd="11" destOrd="0" presId="urn:microsoft.com/office/officeart/2016/7/layout/RepeatingBendingProcessNew"/>
    <dgm:cxn modelId="{92314E73-A51D-4F4C-8BA8-45A4EFC600EA}" type="presParOf" srcId="{631F69CA-A0BE-4231-8F2D-E1F4ADFCCBC7}" destId="{EDF9AF1F-469E-4603-BBA7-50154641C776}" srcOrd="0" destOrd="0" presId="urn:microsoft.com/office/officeart/2016/7/layout/RepeatingBendingProcessNew"/>
    <dgm:cxn modelId="{B58DEA9F-B471-4B49-B49D-728857DDDE9A}" type="presParOf" srcId="{4D0716BC-3536-447A-BDF2-A1DD344CFE46}" destId="{36425506-11E6-41A7-8603-F4CE6722692C}" srcOrd="12" destOrd="0" presId="urn:microsoft.com/office/officeart/2016/7/layout/RepeatingBendingProcessNew"/>
    <dgm:cxn modelId="{5D5F2DF5-C03B-4657-8D40-F92BF6692693}" type="presParOf" srcId="{4D0716BC-3536-447A-BDF2-A1DD344CFE46}" destId="{C53D4860-6784-438D-A3A8-E98A74FB4DF3}" srcOrd="13" destOrd="0" presId="urn:microsoft.com/office/officeart/2016/7/layout/RepeatingBendingProcessNew"/>
    <dgm:cxn modelId="{2F81EE70-7BBA-428F-BBCF-15891D945FD3}" type="presParOf" srcId="{C53D4860-6784-438D-A3A8-E98A74FB4DF3}" destId="{8C244126-586A-4019-8716-C51E1057CC98}" srcOrd="0" destOrd="0" presId="urn:microsoft.com/office/officeart/2016/7/layout/RepeatingBendingProcessNew"/>
    <dgm:cxn modelId="{054FF042-A697-4BB4-B7FE-598B10D72078}" type="presParOf" srcId="{4D0716BC-3536-447A-BDF2-A1DD344CFE46}" destId="{92874F2C-3318-4AA0-8F87-24ED37A39EE4}" srcOrd="14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51F0968-5BCD-47D5-B43B-69D23890F7D1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B3F2031-CC18-4D0C-A327-4E7FFA35BF7F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400" b="1" dirty="0">
              <a:latin typeface="+mj-lt"/>
              <a:cs typeface="Times New Roman" panose="02020603050405020304" pitchFamily="18" charset="0"/>
            </a:rPr>
            <a:t>Functions: </a:t>
          </a:r>
          <a:r>
            <a:rPr lang="en-GB" sz="1400" dirty="0">
              <a:latin typeface="+mj-lt"/>
              <a:cs typeface="Times New Roman" panose="02020603050405020304" pitchFamily="18" charset="0"/>
            </a:rPr>
            <a:t>Captures, processes, and records high-volume daily transactions (e.g., EPOS sales, payments, real-time inventory updates) (Laudon and Laudon, 2022).</a:t>
          </a:r>
        </a:p>
        <a:p>
          <a:pPr>
            <a:lnSpc>
              <a:spcPct val="150000"/>
            </a:lnSpc>
            <a:spcAft>
              <a:spcPts val="0"/>
            </a:spcAft>
          </a:pPr>
          <a:r>
            <a:rPr lang="en-GB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717C6D-1CCF-4DA9-B94A-92846F9C8291}" type="parTrans" cxnId="{464840EB-2DEF-4F00-B58C-65EB4B7B5AEF}">
      <dgm:prSet/>
      <dgm:spPr/>
      <dgm:t>
        <a:bodyPr/>
        <a:lstStyle/>
        <a:p>
          <a:endParaRPr lang="en-US"/>
        </a:p>
      </dgm:t>
    </dgm:pt>
    <dgm:pt modelId="{DE34F459-40A6-4D70-9E1C-2A52B22D1C50}" type="sibTrans" cxnId="{464840EB-2DEF-4F00-B58C-65EB4B7B5AEF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B5C6F42-B875-427B-9D44-8396A540791F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400" b="1" dirty="0">
              <a:latin typeface="+mj-lt"/>
              <a:cs typeface="Times New Roman" panose="02020603050405020304" pitchFamily="18" charset="0"/>
            </a:rPr>
            <a:t>Benefits:</a:t>
          </a:r>
          <a:r>
            <a:rPr lang="en-GB" sz="1400" dirty="0">
              <a:latin typeface="+mj-lt"/>
              <a:cs typeface="Times New Roman" panose="02020603050405020304" pitchFamily="18" charset="0"/>
            </a:rPr>
            <a:t> Delivers speed, accuracy, and efficiency; reduces errors and supports seamless retail operations at scale</a:t>
          </a:r>
          <a:r>
            <a:rPr lang="en-GB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DBDDE17-69E1-4B86-B012-CA6509E35106}" type="parTrans" cxnId="{B4A69990-9C83-4C42-9D31-1463F892AFAD}">
      <dgm:prSet/>
      <dgm:spPr/>
      <dgm:t>
        <a:bodyPr/>
        <a:lstStyle/>
        <a:p>
          <a:endParaRPr lang="en-US"/>
        </a:p>
      </dgm:t>
    </dgm:pt>
    <dgm:pt modelId="{BAF6CEC5-6026-49D7-9D64-1207EEA36280}" type="sibTrans" cxnId="{B4A69990-9C83-4C42-9D31-1463F892AFA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F7BFEB9-F5EB-4433-9E58-22A434A08202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400" b="1" dirty="0">
              <a:latin typeface="+mj-lt"/>
              <a:cs typeface="Times New Roman" panose="02020603050405020304" pitchFamily="18" charset="0"/>
            </a:rPr>
            <a:t>Limitations:</a:t>
          </a:r>
          <a:r>
            <a:rPr lang="en-GB" sz="1400" dirty="0">
              <a:latin typeface="+mj-lt"/>
              <a:cs typeface="Times New Roman" panose="02020603050405020304" pitchFamily="18" charset="0"/>
            </a:rPr>
            <a:t> Operational focus only; vulnerable to downtime and high maintenance costs; lacks strategic analysis.</a:t>
          </a:r>
          <a:endParaRPr lang="en-US" sz="1400" dirty="0">
            <a:latin typeface="+mj-lt"/>
            <a:cs typeface="Times New Roman" panose="02020603050405020304" pitchFamily="18" charset="0"/>
          </a:endParaRPr>
        </a:p>
      </dgm:t>
    </dgm:pt>
    <dgm:pt modelId="{92301168-2975-4ABB-8C91-1DCCEBB4B04F}" type="parTrans" cxnId="{A8DD7B0C-4F8B-4309-833E-378FE8CCF102}">
      <dgm:prSet/>
      <dgm:spPr/>
      <dgm:t>
        <a:bodyPr/>
        <a:lstStyle/>
        <a:p>
          <a:endParaRPr lang="en-US"/>
        </a:p>
      </dgm:t>
    </dgm:pt>
    <dgm:pt modelId="{BFE0D42A-A5F5-49D8-B3C4-66577D5648AD}" type="sibTrans" cxnId="{A8DD7B0C-4F8B-4309-833E-378FE8CCF102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8FAB815C-DB7B-4D77-B3D2-7AE14E6A895B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400" b="1" dirty="0">
              <a:latin typeface="+mj-lt"/>
              <a:cs typeface="Times New Roman" panose="02020603050405020304" pitchFamily="18" charset="0"/>
            </a:rPr>
            <a:t>Tesco Impact &amp; Comparison:</a:t>
          </a:r>
          <a:r>
            <a:rPr lang="en-GB" sz="1400" dirty="0">
              <a:latin typeface="+mj-lt"/>
              <a:cs typeface="Times New Roman" panose="02020603050405020304" pitchFamily="18" charset="0"/>
            </a:rPr>
            <a:t> Essential foundation feeding data to MIS and CRM; enables Tesco’s high-volume operations.</a:t>
          </a:r>
          <a:endParaRPr lang="en-US" sz="1400" dirty="0">
            <a:latin typeface="+mj-lt"/>
            <a:cs typeface="Times New Roman" panose="02020603050405020304" pitchFamily="18" charset="0"/>
          </a:endParaRPr>
        </a:p>
      </dgm:t>
    </dgm:pt>
    <dgm:pt modelId="{BAE43A1E-1096-4297-B222-584C54D60E8E}" type="parTrans" cxnId="{399547B6-A447-4D0F-9A0F-DD7BEF3C79AB}">
      <dgm:prSet/>
      <dgm:spPr/>
      <dgm:t>
        <a:bodyPr/>
        <a:lstStyle/>
        <a:p>
          <a:endParaRPr lang="en-US"/>
        </a:p>
      </dgm:t>
    </dgm:pt>
    <dgm:pt modelId="{FD170383-9647-49B8-A1D1-866B9A1BDEBD}" type="sibTrans" cxnId="{399547B6-A447-4D0F-9A0F-DD7BEF3C79AB}">
      <dgm:prSet/>
      <dgm:spPr/>
      <dgm:t>
        <a:bodyPr/>
        <a:lstStyle/>
        <a:p>
          <a:endParaRPr lang="en-US"/>
        </a:p>
      </dgm:t>
    </dgm:pt>
    <dgm:pt modelId="{821D8286-FB90-41A0-96EA-158B04622684}" type="pres">
      <dgm:prSet presAssocID="{A51F0968-5BCD-47D5-B43B-69D23890F7D1}" presName="root" presStyleCnt="0">
        <dgm:presLayoutVars>
          <dgm:dir/>
          <dgm:resizeHandles val="exact"/>
        </dgm:presLayoutVars>
      </dgm:prSet>
      <dgm:spPr/>
    </dgm:pt>
    <dgm:pt modelId="{A57824A7-2D28-44D8-B714-19CC6CCAE3A0}" type="pres">
      <dgm:prSet presAssocID="{A51F0968-5BCD-47D5-B43B-69D23890F7D1}" presName="container" presStyleCnt="0">
        <dgm:presLayoutVars>
          <dgm:dir/>
          <dgm:resizeHandles val="exact"/>
        </dgm:presLayoutVars>
      </dgm:prSet>
      <dgm:spPr/>
    </dgm:pt>
    <dgm:pt modelId="{9DEBD47E-6672-4626-959F-F29A6E52E8E3}" type="pres">
      <dgm:prSet presAssocID="{3B3F2031-CC18-4D0C-A327-4E7FFA35BF7F}" presName="compNode" presStyleCnt="0"/>
      <dgm:spPr/>
    </dgm:pt>
    <dgm:pt modelId="{306DDF43-104F-41F9-AB30-C244FEFF10B6}" type="pres">
      <dgm:prSet presAssocID="{3B3F2031-CC18-4D0C-A327-4E7FFA35BF7F}" presName="iconBgRect" presStyleLbl="bgShp" presStyleIdx="0" presStyleCnt="4"/>
      <dgm:spPr/>
    </dgm:pt>
    <dgm:pt modelId="{6893B423-7162-46F4-A7B8-4A83AA6FEDBB}" type="pres">
      <dgm:prSet presAssocID="{3B3F2031-CC18-4D0C-A327-4E7FFA35BF7F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egister"/>
        </a:ext>
      </dgm:extLst>
    </dgm:pt>
    <dgm:pt modelId="{93113DE6-6F64-4FBF-9F16-B99AC0D32D4B}" type="pres">
      <dgm:prSet presAssocID="{3B3F2031-CC18-4D0C-A327-4E7FFA35BF7F}" presName="spaceRect" presStyleCnt="0"/>
      <dgm:spPr/>
    </dgm:pt>
    <dgm:pt modelId="{8F8D3B87-C537-4E53-87DE-61E4C115ABD7}" type="pres">
      <dgm:prSet presAssocID="{3B3F2031-CC18-4D0C-A327-4E7FFA35BF7F}" presName="textRect" presStyleLbl="revTx" presStyleIdx="0" presStyleCnt="4" custScaleX="124348" custScaleY="288401">
        <dgm:presLayoutVars>
          <dgm:chMax val="1"/>
          <dgm:chPref val="1"/>
        </dgm:presLayoutVars>
      </dgm:prSet>
      <dgm:spPr/>
    </dgm:pt>
    <dgm:pt modelId="{B0E93BA1-52E3-4416-8A8B-CE540AECB679}" type="pres">
      <dgm:prSet presAssocID="{DE34F459-40A6-4D70-9E1C-2A52B22D1C50}" presName="sibTrans" presStyleLbl="sibTrans2D1" presStyleIdx="0" presStyleCnt="0"/>
      <dgm:spPr/>
    </dgm:pt>
    <dgm:pt modelId="{3A99559E-0218-491B-B847-756BC6850679}" type="pres">
      <dgm:prSet presAssocID="{AB5C6F42-B875-427B-9D44-8396A540791F}" presName="compNode" presStyleCnt="0"/>
      <dgm:spPr/>
    </dgm:pt>
    <dgm:pt modelId="{2B5461CA-6EE8-4157-A1DE-33536A48A6B1}" type="pres">
      <dgm:prSet presAssocID="{AB5C6F42-B875-427B-9D44-8396A540791F}" presName="iconBgRect" presStyleLbl="bgShp" presStyleIdx="1" presStyleCnt="4"/>
      <dgm:spPr/>
    </dgm:pt>
    <dgm:pt modelId="{BF654995-8247-4CED-B8DC-1F1456EC0131}" type="pres">
      <dgm:prSet presAssocID="{AB5C6F42-B875-427B-9D44-8396A540791F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927309D6-3BF6-4397-9E6E-F25F813E4BDB}" type="pres">
      <dgm:prSet presAssocID="{AB5C6F42-B875-427B-9D44-8396A540791F}" presName="spaceRect" presStyleCnt="0"/>
      <dgm:spPr/>
    </dgm:pt>
    <dgm:pt modelId="{E332BCC0-50AB-4CCE-A980-BE76E6D481D9}" type="pres">
      <dgm:prSet presAssocID="{AB5C6F42-B875-427B-9D44-8396A540791F}" presName="textRect" presStyleLbl="revTx" presStyleIdx="1" presStyleCnt="4" custScaleX="104665" custScaleY="276185" custLinFactNeighborX="1876" custLinFactNeighborY="-23398">
        <dgm:presLayoutVars>
          <dgm:chMax val="1"/>
          <dgm:chPref val="1"/>
        </dgm:presLayoutVars>
      </dgm:prSet>
      <dgm:spPr/>
    </dgm:pt>
    <dgm:pt modelId="{BB3F3424-197B-40A8-BF38-0F4460A82768}" type="pres">
      <dgm:prSet presAssocID="{BAF6CEC5-6026-49D7-9D64-1207EEA36280}" presName="sibTrans" presStyleLbl="sibTrans2D1" presStyleIdx="0" presStyleCnt="0"/>
      <dgm:spPr/>
    </dgm:pt>
    <dgm:pt modelId="{DF7125C1-2B06-4460-8BCC-1C648F58C454}" type="pres">
      <dgm:prSet presAssocID="{2F7BFEB9-F5EB-4433-9E58-22A434A08202}" presName="compNode" presStyleCnt="0"/>
      <dgm:spPr/>
    </dgm:pt>
    <dgm:pt modelId="{4D4D7228-0C0F-4B9D-81EB-5F2FA3400955}" type="pres">
      <dgm:prSet presAssocID="{2F7BFEB9-F5EB-4433-9E58-22A434A08202}" presName="iconBgRect" presStyleLbl="bgShp" presStyleIdx="2" presStyleCnt="4"/>
      <dgm:spPr/>
    </dgm:pt>
    <dgm:pt modelId="{761B072A-53F4-49D6-98C5-8B1AB67180C1}" type="pres">
      <dgm:prSet presAssocID="{2F7BFEB9-F5EB-4433-9E58-22A434A08202}" presName="iconRect" presStyleLbl="node1" presStyleIdx="2" presStyleCnt="4" custLinFactNeighborX="-490" custLinFactNeighborY="10822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laybook"/>
        </a:ext>
      </dgm:extLst>
    </dgm:pt>
    <dgm:pt modelId="{967691F0-58E9-46F3-978E-6585EFA70B92}" type="pres">
      <dgm:prSet presAssocID="{2F7BFEB9-F5EB-4433-9E58-22A434A08202}" presName="spaceRect" presStyleCnt="0"/>
      <dgm:spPr/>
    </dgm:pt>
    <dgm:pt modelId="{DEA04354-A5DF-4DFA-9FA8-C4952D3549C7}" type="pres">
      <dgm:prSet presAssocID="{2F7BFEB9-F5EB-4433-9E58-22A434A08202}" presName="textRect" presStyleLbl="revTx" presStyleIdx="2" presStyleCnt="4" custScaleX="128146" custScaleY="250076" custLinFactNeighborX="11296" custLinFactNeighborY="-30540">
        <dgm:presLayoutVars>
          <dgm:chMax val="1"/>
          <dgm:chPref val="1"/>
        </dgm:presLayoutVars>
      </dgm:prSet>
      <dgm:spPr/>
    </dgm:pt>
    <dgm:pt modelId="{7E907ECF-670F-4AF4-8FD3-06980D4BD8B2}" type="pres">
      <dgm:prSet presAssocID="{BFE0D42A-A5F5-49D8-B3C4-66577D5648AD}" presName="sibTrans" presStyleLbl="sibTrans2D1" presStyleIdx="0" presStyleCnt="0"/>
      <dgm:spPr/>
    </dgm:pt>
    <dgm:pt modelId="{A8AC7477-1486-474C-984A-C30B5944B5C8}" type="pres">
      <dgm:prSet presAssocID="{8FAB815C-DB7B-4D77-B3D2-7AE14E6A895B}" presName="compNode" presStyleCnt="0"/>
      <dgm:spPr/>
    </dgm:pt>
    <dgm:pt modelId="{C5F5DF38-7C16-4C14-A5BA-505A0EF3C958}" type="pres">
      <dgm:prSet presAssocID="{8FAB815C-DB7B-4D77-B3D2-7AE14E6A895B}" presName="iconBgRect" presStyleLbl="bgShp" presStyleIdx="3" presStyleCnt="4"/>
      <dgm:spPr/>
    </dgm:pt>
    <dgm:pt modelId="{B3D63827-3737-44C3-ACF6-20AC221DF798}" type="pres">
      <dgm:prSet presAssocID="{8FAB815C-DB7B-4D77-B3D2-7AE14E6A895B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83BB5E88-86FA-4C73-B51E-2CD36EE95288}" type="pres">
      <dgm:prSet presAssocID="{8FAB815C-DB7B-4D77-B3D2-7AE14E6A895B}" presName="spaceRect" presStyleCnt="0"/>
      <dgm:spPr/>
    </dgm:pt>
    <dgm:pt modelId="{D3453747-8676-4409-B0DD-B3977B0B50B7}" type="pres">
      <dgm:prSet presAssocID="{8FAB815C-DB7B-4D77-B3D2-7AE14E6A895B}" presName="textRect" presStyleLbl="revTx" presStyleIdx="3" presStyleCnt="4" custScaleX="126143" custScaleY="244106" custLinFactNeighborX="19972" custLinFactNeighborY="-21969">
        <dgm:presLayoutVars>
          <dgm:chMax val="1"/>
          <dgm:chPref val="1"/>
        </dgm:presLayoutVars>
      </dgm:prSet>
      <dgm:spPr/>
    </dgm:pt>
  </dgm:ptLst>
  <dgm:cxnLst>
    <dgm:cxn modelId="{A8DD7B0C-4F8B-4309-833E-378FE8CCF102}" srcId="{A51F0968-5BCD-47D5-B43B-69D23890F7D1}" destId="{2F7BFEB9-F5EB-4433-9E58-22A434A08202}" srcOrd="2" destOrd="0" parTransId="{92301168-2975-4ABB-8C91-1DCCEBB4B04F}" sibTransId="{BFE0D42A-A5F5-49D8-B3C4-66577D5648AD}"/>
    <dgm:cxn modelId="{25D5882A-A46A-4347-BF43-6CC0FFA0BDEC}" type="presOf" srcId="{8FAB815C-DB7B-4D77-B3D2-7AE14E6A895B}" destId="{D3453747-8676-4409-B0DD-B3977B0B50B7}" srcOrd="0" destOrd="0" presId="urn:microsoft.com/office/officeart/2018/2/layout/IconCircleList"/>
    <dgm:cxn modelId="{670C812F-9E29-4EE5-888C-EF742CA812A9}" type="presOf" srcId="{3B3F2031-CC18-4D0C-A327-4E7FFA35BF7F}" destId="{8F8D3B87-C537-4E53-87DE-61E4C115ABD7}" srcOrd="0" destOrd="0" presId="urn:microsoft.com/office/officeart/2018/2/layout/IconCircleList"/>
    <dgm:cxn modelId="{0A8B726E-42E1-4132-9363-2FA685779B74}" type="presOf" srcId="{2F7BFEB9-F5EB-4433-9E58-22A434A08202}" destId="{DEA04354-A5DF-4DFA-9FA8-C4952D3549C7}" srcOrd="0" destOrd="0" presId="urn:microsoft.com/office/officeart/2018/2/layout/IconCircleList"/>
    <dgm:cxn modelId="{CBBC6B73-D556-43F3-8CC5-7E1144AEB470}" type="presOf" srcId="{DE34F459-40A6-4D70-9E1C-2A52B22D1C50}" destId="{B0E93BA1-52E3-4416-8A8B-CE540AECB679}" srcOrd="0" destOrd="0" presId="urn:microsoft.com/office/officeart/2018/2/layout/IconCircleList"/>
    <dgm:cxn modelId="{02D3EA89-632E-4231-9393-35D0616325A3}" type="presOf" srcId="{BFE0D42A-A5F5-49D8-B3C4-66577D5648AD}" destId="{7E907ECF-670F-4AF4-8FD3-06980D4BD8B2}" srcOrd="0" destOrd="0" presId="urn:microsoft.com/office/officeart/2018/2/layout/IconCircleList"/>
    <dgm:cxn modelId="{B4A69990-9C83-4C42-9D31-1463F892AFAD}" srcId="{A51F0968-5BCD-47D5-B43B-69D23890F7D1}" destId="{AB5C6F42-B875-427B-9D44-8396A540791F}" srcOrd="1" destOrd="0" parTransId="{3DBDDE17-69E1-4B86-B012-CA6509E35106}" sibTransId="{BAF6CEC5-6026-49D7-9D64-1207EEA36280}"/>
    <dgm:cxn modelId="{399547B6-A447-4D0F-9A0F-DD7BEF3C79AB}" srcId="{A51F0968-5BCD-47D5-B43B-69D23890F7D1}" destId="{8FAB815C-DB7B-4D77-B3D2-7AE14E6A895B}" srcOrd="3" destOrd="0" parTransId="{BAE43A1E-1096-4297-B222-584C54D60E8E}" sibTransId="{FD170383-9647-49B8-A1D1-866B9A1BDEBD}"/>
    <dgm:cxn modelId="{BE0350CD-A923-44C6-8A4B-518AE6012B6B}" type="presOf" srcId="{BAF6CEC5-6026-49D7-9D64-1207EEA36280}" destId="{BB3F3424-197B-40A8-BF38-0F4460A82768}" srcOrd="0" destOrd="0" presId="urn:microsoft.com/office/officeart/2018/2/layout/IconCircleList"/>
    <dgm:cxn modelId="{C6F588D3-58AC-4AC8-AA54-DB637452B20B}" type="presOf" srcId="{A51F0968-5BCD-47D5-B43B-69D23890F7D1}" destId="{821D8286-FB90-41A0-96EA-158B04622684}" srcOrd="0" destOrd="0" presId="urn:microsoft.com/office/officeart/2018/2/layout/IconCircleList"/>
    <dgm:cxn modelId="{F5B1A8D7-AFAF-417B-BB04-231B082118E2}" type="presOf" srcId="{AB5C6F42-B875-427B-9D44-8396A540791F}" destId="{E332BCC0-50AB-4CCE-A980-BE76E6D481D9}" srcOrd="0" destOrd="0" presId="urn:microsoft.com/office/officeart/2018/2/layout/IconCircleList"/>
    <dgm:cxn modelId="{464840EB-2DEF-4F00-B58C-65EB4B7B5AEF}" srcId="{A51F0968-5BCD-47D5-B43B-69D23890F7D1}" destId="{3B3F2031-CC18-4D0C-A327-4E7FFA35BF7F}" srcOrd="0" destOrd="0" parTransId="{13717C6D-1CCF-4DA9-B94A-92846F9C8291}" sibTransId="{DE34F459-40A6-4D70-9E1C-2A52B22D1C50}"/>
    <dgm:cxn modelId="{1ECAF04F-0CDC-4B07-982A-7434C068AB15}" type="presParOf" srcId="{821D8286-FB90-41A0-96EA-158B04622684}" destId="{A57824A7-2D28-44D8-B714-19CC6CCAE3A0}" srcOrd="0" destOrd="0" presId="urn:microsoft.com/office/officeart/2018/2/layout/IconCircleList"/>
    <dgm:cxn modelId="{22042761-0555-420C-ADBC-263FF0F2B7A2}" type="presParOf" srcId="{A57824A7-2D28-44D8-B714-19CC6CCAE3A0}" destId="{9DEBD47E-6672-4626-959F-F29A6E52E8E3}" srcOrd="0" destOrd="0" presId="urn:microsoft.com/office/officeart/2018/2/layout/IconCircleList"/>
    <dgm:cxn modelId="{BD722DDE-9F82-44F1-A0BD-F7D585CD3975}" type="presParOf" srcId="{9DEBD47E-6672-4626-959F-F29A6E52E8E3}" destId="{306DDF43-104F-41F9-AB30-C244FEFF10B6}" srcOrd="0" destOrd="0" presId="urn:microsoft.com/office/officeart/2018/2/layout/IconCircleList"/>
    <dgm:cxn modelId="{4F563E69-0D27-45A0-8443-3C6D2F685FEE}" type="presParOf" srcId="{9DEBD47E-6672-4626-959F-F29A6E52E8E3}" destId="{6893B423-7162-46F4-A7B8-4A83AA6FEDBB}" srcOrd="1" destOrd="0" presId="urn:microsoft.com/office/officeart/2018/2/layout/IconCircleList"/>
    <dgm:cxn modelId="{32CE45DD-B7F8-4453-BE74-BB151772EEE0}" type="presParOf" srcId="{9DEBD47E-6672-4626-959F-F29A6E52E8E3}" destId="{93113DE6-6F64-4FBF-9F16-B99AC0D32D4B}" srcOrd="2" destOrd="0" presId="urn:microsoft.com/office/officeart/2018/2/layout/IconCircleList"/>
    <dgm:cxn modelId="{903CD0CF-F64B-42FE-88B1-F826A1D2E43B}" type="presParOf" srcId="{9DEBD47E-6672-4626-959F-F29A6E52E8E3}" destId="{8F8D3B87-C537-4E53-87DE-61E4C115ABD7}" srcOrd="3" destOrd="0" presId="urn:microsoft.com/office/officeart/2018/2/layout/IconCircleList"/>
    <dgm:cxn modelId="{226B72F6-8C12-4C40-863B-D1986519ACCF}" type="presParOf" srcId="{A57824A7-2D28-44D8-B714-19CC6CCAE3A0}" destId="{B0E93BA1-52E3-4416-8A8B-CE540AECB679}" srcOrd="1" destOrd="0" presId="urn:microsoft.com/office/officeart/2018/2/layout/IconCircleList"/>
    <dgm:cxn modelId="{EAF0F003-CDAC-441A-B783-0AA1D6AD0993}" type="presParOf" srcId="{A57824A7-2D28-44D8-B714-19CC6CCAE3A0}" destId="{3A99559E-0218-491B-B847-756BC6850679}" srcOrd="2" destOrd="0" presId="urn:microsoft.com/office/officeart/2018/2/layout/IconCircleList"/>
    <dgm:cxn modelId="{81B10B9D-2779-487A-9A82-AC8C6ABC7E9F}" type="presParOf" srcId="{3A99559E-0218-491B-B847-756BC6850679}" destId="{2B5461CA-6EE8-4157-A1DE-33536A48A6B1}" srcOrd="0" destOrd="0" presId="urn:microsoft.com/office/officeart/2018/2/layout/IconCircleList"/>
    <dgm:cxn modelId="{B9E2BD4C-31E7-4174-BAE5-75AF64CC0784}" type="presParOf" srcId="{3A99559E-0218-491B-B847-756BC6850679}" destId="{BF654995-8247-4CED-B8DC-1F1456EC0131}" srcOrd="1" destOrd="0" presId="urn:microsoft.com/office/officeart/2018/2/layout/IconCircleList"/>
    <dgm:cxn modelId="{EE17A9ED-BF4C-47B7-BD2F-1C435E988215}" type="presParOf" srcId="{3A99559E-0218-491B-B847-756BC6850679}" destId="{927309D6-3BF6-4397-9E6E-F25F813E4BDB}" srcOrd="2" destOrd="0" presId="urn:microsoft.com/office/officeart/2018/2/layout/IconCircleList"/>
    <dgm:cxn modelId="{444F22F7-77BB-4EB1-9522-AFAFB66449B2}" type="presParOf" srcId="{3A99559E-0218-491B-B847-756BC6850679}" destId="{E332BCC0-50AB-4CCE-A980-BE76E6D481D9}" srcOrd="3" destOrd="0" presId="urn:microsoft.com/office/officeart/2018/2/layout/IconCircleList"/>
    <dgm:cxn modelId="{224F2A15-750B-404D-9686-2566D7D129DE}" type="presParOf" srcId="{A57824A7-2D28-44D8-B714-19CC6CCAE3A0}" destId="{BB3F3424-197B-40A8-BF38-0F4460A82768}" srcOrd="3" destOrd="0" presId="urn:microsoft.com/office/officeart/2018/2/layout/IconCircleList"/>
    <dgm:cxn modelId="{34BA2D66-1E51-45A8-B18D-988E1C955003}" type="presParOf" srcId="{A57824A7-2D28-44D8-B714-19CC6CCAE3A0}" destId="{DF7125C1-2B06-4460-8BCC-1C648F58C454}" srcOrd="4" destOrd="0" presId="urn:microsoft.com/office/officeart/2018/2/layout/IconCircleList"/>
    <dgm:cxn modelId="{BCBBADAC-6D44-4D6D-BD2D-69B05B42F9DB}" type="presParOf" srcId="{DF7125C1-2B06-4460-8BCC-1C648F58C454}" destId="{4D4D7228-0C0F-4B9D-81EB-5F2FA3400955}" srcOrd="0" destOrd="0" presId="urn:microsoft.com/office/officeart/2018/2/layout/IconCircleList"/>
    <dgm:cxn modelId="{A0BEED92-0E4E-43F5-BB99-4AF6D6872593}" type="presParOf" srcId="{DF7125C1-2B06-4460-8BCC-1C648F58C454}" destId="{761B072A-53F4-49D6-98C5-8B1AB67180C1}" srcOrd="1" destOrd="0" presId="urn:microsoft.com/office/officeart/2018/2/layout/IconCircleList"/>
    <dgm:cxn modelId="{1A606683-2148-4FB1-9568-80AD481776DA}" type="presParOf" srcId="{DF7125C1-2B06-4460-8BCC-1C648F58C454}" destId="{967691F0-58E9-46F3-978E-6585EFA70B92}" srcOrd="2" destOrd="0" presId="urn:microsoft.com/office/officeart/2018/2/layout/IconCircleList"/>
    <dgm:cxn modelId="{79EC88B0-57A2-4A05-BDA6-3D8D874D0768}" type="presParOf" srcId="{DF7125C1-2B06-4460-8BCC-1C648F58C454}" destId="{DEA04354-A5DF-4DFA-9FA8-C4952D3549C7}" srcOrd="3" destOrd="0" presId="urn:microsoft.com/office/officeart/2018/2/layout/IconCircleList"/>
    <dgm:cxn modelId="{FF1F175A-A7D8-49F1-97E1-B3F9827D0E17}" type="presParOf" srcId="{A57824A7-2D28-44D8-B714-19CC6CCAE3A0}" destId="{7E907ECF-670F-4AF4-8FD3-06980D4BD8B2}" srcOrd="5" destOrd="0" presId="urn:microsoft.com/office/officeart/2018/2/layout/IconCircleList"/>
    <dgm:cxn modelId="{2B43C8F2-B65E-418C-B359-7B4ABF135B47}" type="presParOf" srcId="{A57824A7-2D28-44D8-B714-19CC6CCAE3A0}" destId="{A8AC7477-1486-474C-984A-C30B5944B5C8}" srcOrd="6" destOrd="0" presId="urn:microsoft.com/office/officeart/2018/2/layout/IconCircleList"/>
    <dgm:cxn modelId="{7889A66D-2005-4131-9184-809503BB655C}" type="presParOf" srcId="{A8AC7477-1486-474C-984A-C30B5944B5C8}" destId="{C5F5DF38-7C16-4C14-A5BA-505A0EF3C958}" srcOrd="0" destOrd="0" presId="urn:microsoft.com/office/officeart/2018/2/layout/IconCircleList"/>
    <dgm:cxn modelId="{AD1BBA21-CDF9-4021-925C-AB4DB02F41B3}" type="presParOf" srcId="{A8AC7477-1486-474C-984A-C30B5944B5C8}" destId="{B3D63827-3737-44C3-ACF6-20AC221DF798}" srcOrd="1" destOrd="0" presId="urn:microsoft.com/office/officeart/2018/2/layout/IconCircleList"/>
    <dgm:cxn modelId="{C9337D29-A49D-4EBA-B2DE-21E36CFE1226}" type="presParOf" srcId="{A8AC7477-1486-474C-984A-C30B5944B5C8}" destId="{83BB5E88-86FA-4C73-B51E-2CD36EE95288}" srcOrd="2" destOrd="0" presId="urn:microsoft.com/office/officeart/2018/2/layout/IconCircleList"/>
    <dgm:cxn modelId="{B81EEACC-E425-432F-A015-C23D29B33DF9}" type="presParOf" srcId="{A8AC7477-1486-474C-984A-C30B5944B5C8}" destId="{D3453747-8676-4409-B0DD-B3977B0B50B7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6062DA1-4FE0-4863-96C8-294A5EF3035E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89D648C-4454-4C76-8009-6814FE7AA846}">
      <dgm:prSet/>
      <dgm:spPr/>
      <dgm:t>
        <a:bodyPr/>
        <a:lstStyle/>
        <a:p>
          <a:pPr>
            <a:lnSpc>
              <a:spcPct val="150000"/>
            </a:lnSpc>
          </a:pPr>
          <a:r>
            <a:rPr lang="en-GB" b="1" dirty="0">
              <a:latin typeface="+mj-lt"/>
              <a:cs typeface="Times New Roman" panose="02020603050405020304" pitchFamily="18" charset="0"/>
            </a:rPr>
            <a:t>Functions:</a:t>
          </a:r>
          <a:r>
            <a:rPr lang="en-GB" dirty="0">
              <a:latin typeface="+mj-lt"/>
              <a:cs typeface="Times New Roman" panose="02020603050405020304" pitchFamily="18" charset="0"/>
            </a:rPr>
            <a:t> Summarises TPS data into reports and dashboards for planning, control, and decision-making (e.g., sales analysis, supply chain optimisation) (Pepard and Ward, 2024).</a:t>
          </a:r>
          <a:endParaRPr lang="en-US" dirty="0">
            <a:latin typeface="+mj-lt"/>
            <a:cs typeface="Times New Roman" panose="02020603050405020304" pitchFamily="18" charset="0"/>
          </a:endParaRPr>
        </a:p>
      </dgm:t>
    </dgm:pt>
    <dgm:pt modelId="{4DEAB0C1-EBD6-44FE-A2E8-930956F78A49}" type="parTrans" cxnId="{5081FE0B-D5C0-43F2-B100-9A36C1A48D72}">
      <dgm:prSet/>
      <dgm:spPr/>
      <dgm:t>
        <a:bodyPr/>
        <a:lstStyle/>
        <a:p>
          <a:endParaRPr lang="en-US"/>
        </a:p>
      </dgm:t>
    </dgm:pt>
    <dgm:pt modelId="{BC25CC2A-1496-48B5-81D4-E8D3F4C6D08E}" type="sibTrans" cxnId="{5081FE0B-D5C0-43F2-B100-9A36C1A48D72}">
      <dgm:prSet/>
      <dgm:spPr/>
      <dgm:t>
        <a:bodyPr/>
        <a:lstStyle/>
        <a:p>
          <a:endParaRPr lang="en-US"/>
        </a:p>
      </dgm:t>
    </dgm:pt>
    <dgm:pt modelId="{E80E0F24-A9AC-4F2C-B47A-C801EBF024DA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100" b="1" dirty="0">
              <a:latin typeface="+mj-lt"/>
              <a:cs typeface="Times New Roman" panose="02020603050405020304" pitchFamily="18" charset="0"/>
            </a:rPr>
            <a:t>Benefits:</a:t>
          </a:r>
          <a:r>
            <a:rPr lang="en-GB" sz="1100" dirty="0">
              <a:latin typeface="+mj-lt"/>
              <a:cs typeface="Times New Roman" panose="02020603050405020304" pitchFamily="18" charset="0"/>
            </a:rPr>
            <a:t> Improves managerial decisions, forecasting, and resource allocation for competitive advantage</a:t>
          </a:r>
          <a:r>
            <a:rPr lang="en-GB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1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ACC88E-112E-439D-837B-8469B02FAAD8}" type="parTrans" cxnId="{2AACCA36-08C6-4D76-9AE1-9F95DF340B90}">
      <dgm:prSet/>
      <dgm:spPr/>
      <dgm:t>
        <a:bodyPr/>
        <a:lstStyle/>
        <a:p>
          <a:endParaRPr lang="en-US"/>
        </a:p>
      </dgm:t>
    </dgm:pt>
    <dgm:pt modelId="{4D23700E-F200-4126-8AAE-ECB5801D9CB7}" type="sibTrans" cxnId="{2AACCA36-08C6-4D76-9AE1-9F95DF340B90}">
      <dgm:prSet/>
      <dgm:spPr/>
      <dgm:t>
        <a:bodyPr/>
        <a:lstStyle/>
        <a:p>
          <a:endParaRPr lang="en-US"/>
        </a:p>
      </dgm:t>
    </dgm:pt>
    <dgm:pt modelId="{96FAC1BD-7B30-4F43-A64B-B487C7BB96CA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100" b="1" dirty="0">
              <a:latin typeface="+mj-lt"/>
              <a:cs typeface="Times New Roman" panose="02020603050405020304" pitchFamily="18" charset="0"/>
            </a:rPr>
            <a:t>Limitations:</a:t>
          </a:r>
          <a:r>
            <a:rPr lang="en-GB" sz="1100" dirty="0">
              <a:latin typeface="+mj-lt"/>
              <a:cs typeface="Times New Roman" panose="02020603050405020304" pitchFamily="18" charset="0"/>
            </a:rPr>
            <a:t> Dependent on TPS data quality; risk of information overload; limited for complex unstructured problems.</a:t>
          </a:r>
          <a:endParaRPr lang="en-US" sz="1100" dirty="0">
            <a:latin typeface="+mj-lt"/>
            <a:cs typeface="Times New Roman" panose="02020603050405020304" pitchFamily="18" charset="0"/>
          </a:endParaRPr>
        </a:p>
      </dgm:t>
    </dgm:pt>
    <dgm:pt modelId="{CF7721D5-C28B-43A3-B233-D33B3D5D4EA9}" type="parTrans" cxnId="{CAD21C05-7048-44B5-81C4-C2FE102D5F5B}">
      <dgm:prSet/>
      <dgm:spPr/>
      <dgm:t>
        <a:bodyPr/>
        <a:lstStyle/>
        <a:p>
          <a:endParaRPr lang="en-US"/>
        </a:p>
      </dgm:t>
    </dgm:pt>
    <dgm:pt modelId="{CC9D1F13-D63C-4C87-84AB-48F5D30E0A95}" type="sibTrans" cxnId="{CAD21C05-7048-44B5-81C4-C2FE102D5F5B}">
      <dgm:prSet/>
      <dgm:spPr/>
      <dgm:t>
        <a:bodyPr/>
        <a:lstStyle/>
        <a:p>
          <a:endParaRPr lang="en-US"/>
        </a:p>
      </dgm:t>
    </dgm:pt>
    <dgm:pt modelId="{610CB8B3-34C5-46F4-AB8E-B6F76230FCFF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200" b="1" dirty="0">
              <a:latin typeface="+mj-lt"/>
              <a:cs typeface="Times New Roman" panose="02020603050405020304" pitchFamily="18" charset="0"/>
            </a:rPr>
            <a:t>Tesco Impact &amp; Comparison: </a:t>
          </a:r>
          <a:r>
            <a:rPr lang="en-GB" sz="1200" dirty="0">
              <a:latin typeface="+mj-lt"/>
              <a:cs typeface="Times New Roman" panose="02020603050405020304" pitchFamily="18" charset="0"/>
            </a:rPr>
            <a:t>Builds analytical layer on TPS; supports strategic retail management unlike purely transactional TPS (Chaffey, Hemphill and Edmunds, 2023).</a:t>
          </a:r>
          <a:endParaRPr lang="en-US" sz="1200" dirty="0">
            <a:latin typeface="+mj-lt"/>
            <a:cs typeface="Times New Roman" panose="02020603050405020304" pitchFamily="18" charset="0"/>
          </a:endParaRPr>
        </a:p>
      </dgm:t>
    </dgm:pt>
    <dgm:pt modelId="{9D65C5E1-18D0-4220-84F1-21E07F8F7B8C}" type="parTrans" cxnId="{34035D5E-5418-4DD6-AA3A-295AC0C2F68B}">
      <dgm:prSet/>
      <dgm:spPr/>
      <dgm:t>
        <a:bodyPr/>
        <a:lstStyle/>
        <a:p>
          <a:endParaRPr lang="en-US"/>
        </a:p>
      </dgm:t>
    </dgm:pt>
    <dgm:pt modelId="{3E1E8BEF-EB06-49A3-8008-790A9A265B9C}" type="sibTrans" cxnId="{34035D5E-5418-4DD6-AA3A-295AC0C2F68B}">
      <dgm:prSet/>
      <dgm:spPr/>
      <dgm:t>
        <a:bodyPr/>
        <a:lstStyle/>
        <a:p>
          <a:endParaRPr lang="en-US"/>
        </a:p>
      </dgm:t>
    </dgm:pt>
    <dgm:pt modelId="{5F9052CC-232D-419E-978C-8E8F558DBF1C}" type="pres">
      <dgm:prSet presAssocID="{26062DA1-4FE0-4863-96C8-294A5EF3035E}" presName="cycle" presStyleCnt="0">
        <dgm:presLayoutVars>
          <dgm:dir/>
          <dgm:resizeHandles val="exact"/>
        </dgm:presLayoutVars>
      </dgm:prSet>
      <dgm:spPr/>
    </dgm:pt>
    <dgm:pt modelId="{8878AC03-148B-452F-A758-546A387297A0}" type="pres">
      <dgm:prSet presAssocID="{B89D648C-4454-4C76-8009-6814FE7AA846}" presName="dummy" presStyleCnt="0"/>
      <dgm:spPr/>
    </dgm:pt>
    <dgm:pt modelId="{52F6B340-47A7-4F36-B72A-66923AE249B3}" type="pres">
      <dgm:prSet presAssocID="{B89D648C-4454-4C76-8009-6814FE7AA846}" presName="node" presStyleLbl="revTx" presStyleIdx="0" presStyleCnt="4">
        <dgm:presLayoutVars>
          <dgm:bulletEnabled val="1"/>
        </dgm:presLayoutVars>
      </dgm:prSet>
      <dgm:spPr/>
    </dgm:pt>
    <dgm:pt modelId="{33882021-AD79-4ECA-96FC-3C0F3661E247}" type="pres">
      <dgm:prSet presAssocID="{BC25CC2A-1496-48B5-81D4-E8D3F4C6D08E}" presName="sibTrans" presStyleLbl="node1" presStyleIdx="0" presStyleCnt="4"/>
      <dgm:spPr/>
    </dgm:pt>
    <dgm:pt modelId="{1984835F-555D-48A3-AECD-E346B3DF9C4B}" type="pres">
      <dgm:prSet presAssocID="{E80E0F24-A9AC-4F2C-B47A-C801EBF024DA}" presName="dummy" presStyleCnt="0"/>
      <dgm:spPr/>
    </dgm:pt>
    <dgm:pt modelId="{8FAD34E8-F501-4F54-AA82-D1BC7A87224E}" type="pres">
      <dgm:prSet presAssocID="{E80E0F24-A9AC-4F2C-B47A-C801EBF024DA}" presName="node" presStyleLbl="revTx" presStyleIdx="1" presStyleCnt="4">
        <dgm:presLayoutVars>
          <dgm:bulletEnabled val="1"/>
        </dgm:presLayoutVars>
      </dgm:prSet>
      <dgm:spPr/>
    </dgm:pt>
    <dgm:pt modelId="{5BF16150-73DE-4B45-BD2B-D2D1B67D155E}" type="pres">
      <dgm:prSet presAssocID="{4D23700E-F200-4126-8AAE-ECB5801D9CB7}" presName="sibTrans" presStyleLbl="node1" presStyleIdx="1" presStyleCnt="4"/>
      <dgm:spPr/>
    </dgm:pt>
    <dgm:pt modelId="{5DE4A60F-AD1B-401A-B0C1-5030CF83901C}" type="pres">
      <dgm:prSet presAssocID="{96FAC1BD-7B30-4F43-A64B-B487C7BB96CA}" presName="dummy" presStyleCnt="0"/>
      <dgm:spPr/>
    </dgm:pt>
    <dgm:pt modelId="{A28348CD-CE9D-4BCF-9574-E4CDE6A1BB5F}" type="pres">
      <dgm:prSet presAssocID="{96FAC1BD-7B30-4F43-A64B-B487C7BB96CA}" presName="node" presStyleLbl="revTx" presStyleIdx="2" presStyleCnt="4">
        <dgm:presLayoutVars>
          <dgm:bulletEnabled val="1"/>
        </dgm:presLayoutVars>
      </dgm:prSet>
      <dgm:spPr/>
    </dgm:pt>
    <dgm:pt modelId="{DA4E5B58-BFE3-4D5A-9F40-D9179FBA3F2D}" type="pres">
      <dgm:prSet presAssocID="{CC9D1F13-D63C-4C87-84AB-48F5D30E0A95}" presName="sibTrans" presStyleLbl="node1" presStyleIdx="2" presStyleCnt="4"/>
      <dgm:spPr/>
    </dgm:pt>
    <dgm:pt modelId="{38939334-46C5-4048-BE14-EB32E200A3DC}" type="pres">
      <dgm:prSet presAssocID="{610CB8B3-34C5-46F4-AB8E-B6F76230FCFF}" presName="dummy" presStyleCnt="0"/>
      <dgm:spPr/>
    </dgm:pt>
    <dgm:pt modelId="{86F4E26E-C756-4024-B680-E0AD8408E28D}" type="pres">
      <dgm:prSet presAssocID="{610CB8B3-34C5-46F4-AB8E-B6F76230FCFF}" presName="node" presStyleLbl="revTx" presStyleIdx="3" presStyleCnt="4" custScaleX="102522" custScaleY="109582">
        <dgm:presLayoutVars>
          <dgm:bulletEnabled val="1"/>
        </dgm:presLayoutVars>
      </dgm:prSet>
      <dgm:spPr/>
    </dgm:pt>
    <dgm:pt modelId="{46F7EF05-F386-40FE-A8BC-B51F37883190}" type="pres">
      <dgm:prSet presAssocID="{3E1E8BEF-EB06-49A3-8008-790A9A265B9C}" presName="sibTrans" presStyleLbl="node1" presStyleIdx="3" presStyleCnt="4"/>
      <dgm:spPr/>
    </dgm:pt>
  </dgm:ptLst>
  <dgm:cxnLst>
    <dgm:cxn modelId="{CAD21C05-7048-44B5-81C4-C2FE102D5F5B}" srcId="{26062DA1-4FE0-4863-96C8-294A5EF3035E}" destId="{96FAC1BD-7B30-4F43-A64B-B487C7BB96CA}" srcOrd="2" destOrd="0" parTransId="{CF7721D5-C28B-43A3-B233-D33B3D5D4EA9}" sibTransId="{CC9D1F13-D63C-4C87-84AB-48F5D30E0A95}"/>
    <dgm:cxn modelId="{5081FE0B-D5C0-43F2-B100-9A36C1A48D72}" srcId="{26062DA1-4FE0-4863-96C8-294A5EF3035E}" destId="{B89D648C-4454-4C76-8009-6814FE7AA846}" srcOrd="0" destOrd="0" parTransId="{4DEAB0C1-EBD6-44FE-A2E8-930956F78A49}" sibTransId="{BC25CC2A-1496-48B5-81D4-E8D3F4C6D08E}"/>
    <dgm:cxn modelId="{7CAC0312-7EA6-461F-AA0F-7F45ACA74236}" type="presOf" srcId="{610CB8B3-34C5-46F4-AB8E-B6F76230FCFF}" destId="{86F4E26E-C756-4024-B680-E0AD8408E28D}" srcOrd="0" destOrd="0" presId="urn:microsoft.com/office/officeart/2005/8/layout/cycle1"/>
    <dgm:cxn modelId="{318BC720-A471-46A1-8FD9-8CE05ABD80C3}" type="presOf" srcId="{B89D648C-4454-4C76-8009-6814FE7AA846}" destId="{52F6B340-47A7-4F36-B72A-66923AE249B3}" srcOrd="0" destOrd="0" presId="urn:microsoft.com/office/officeart/2005/8/layout/cycle1"/>
    <dgm:cxn modelId="{AF39E22A-9694-4579-904D-88EC27B0C429}" type="presOf" srcId="{CC9D1F13-D63C-4C87-84AB-48F5D30E0A95}" destId="{DA4E5B58-BFE3-4D5A-9F40-D9179FBA3F2D}" srcOrd="0" destOrd="0" presId="urn:microsoft.com/office/officeart/2005/8/layout/cycle1"/>
    <dgm:cxn modelId="{2AACCA36-08C6-4D76-9AE1-9F95DF340B90}" srcId="{26062DA1-4FE0-4863-96C8-294A5EF3035E}" destId="{E80E0F24-A9AC-4F2C-B47A-C801EBF024DA}" srcOrd="1" destOrd="0" parTransId="{CEACC88E-112E-439D-837B-8469B02FAAD8}" sibTransId="{4D23700E-F200-4126-8AAE-ECB5801D9CB7}"/>
    <dgm:cxn modelId="{7859BB38-CFEF-480C-B625-EC8E5D4C482C}" type="presOf" srcId="{96FAC1BD-7B30-4F43-A64B-B487C7BB96CA}" destId="{A28348CD-CE9D-4BCF-9574-E4CDE6A1BB5F}" srcOrd="0" destOrd="0" presId="urn:microsoft.com/office/officeart/2005/8/layout/cycle1"/>
    <dgm:cxn modelId="{48746D3D-BDA0-4191-A642-34B061AA67AF}" type="presOf" srcId="{BC25CC2A-1496-48B5-81D4-E8D3F4C6D08E}" destId="{33882021-AD79-4ECA-96FC-3C0F3661E247}" srcOrd="0" destOrd="0" presId="urn:microsoft.com/office/officeart/2005/8/layout/cycle1"/>
    <dgm:cxn modelId="{34035D5E-5418-4DD6-AA3A-295AC0C2F68B}" srcId="{26062DA1-4FE0-4863-96C8-294A5EF3035E}" destId="{610CB8B3-34C5-46F4-AB8E-B6F76230FCFF}" srcOrd="3" destOrd="0" parTransId="{9D65C5E1-18D0-4220-84F1-21E07F8F7B8C}" sibTransId="{3E1E8BEF-EB06-49A3-8008-790A9A265B9C}"/>
    <dgm:cxn modelId="{A2784CAE-127C-4C2F-B846-3CB550607D40}" type="presOf" srcId="{3E1E8BEF-EB06-49A3-8008-790A9A265B9C}" destId="{46F7EF05-F386-40FE-A8BC-B51F37883190}" srcOrd="0" destOrd="0" presId="urn:microsoft.com/office/officeart/2005/8/layout/cycle1"/>
    <dgm:cxn modelId="{65CEEBB7-F4B7-4D32-9E75-B9BCA258C4F0}" type="presOf" srcId="{26062DA1-4FE0-4863-96C8-294A5EF3035E}" destId="{5F9052CC-232D-419E-978C-8E8F558DBF1C}" srcOrd="0" destOrd="0" presId="urn:microsoft.com/office/officeart/2005/8/layout/cycle1"/>
    <dgm:cxn modelId="{5DC3C2C2-3B4F-4C7D-B117-7EC7A5397E2E}" type="presOf" srcId="{E80E0F24-A9AC-4F2C-B47A-C801EBF024DA}" destId="{8FAD34E8-F501-4F54-AA82-D1BC7A87224E}" srcOrd="0" destOrd="0" presId="urn:microsoft.com/office/officeart/2005/8/layout/cycle1"/>
    <dgm:cxn modelId="{56B9D7CD-9C1F-43D4-92A3-E120C9F0A7B5}" type="presOf" srcId="{4D23700E-F200-4126-8AAE-ECB5801D9CB7}" destId="{5BF16150-73DE-4B45-BD2B-D2D1B67D155E}" srcOrd="0" destOrd="0" presId="urn:microsoft.com/office/officeart/2005/8/layout/cycle1"/>
    <dgm:cxn modelId="{345F8D36-4391-486C-BC0E-73637C569BFA}" type="presParOf" srcId="{5F9052CC-232D-419E-978C-8E8F558DBF1C}" destId="{8878AC03-148B-452F-A758-546A387297A0}" srcOrd="0" destOrd="0" presId="urn:microsoft.com/office/officeart/2005/8/layout/cycle1"/>
    <dgm:cxn modelId="{3F2BBBAB-C1A3-4DAB-8FFB-6169456BE634}" type="presParOf" srcId="{5F9052CC-232D-419E-978C-8E8F558DBF1C}" destId="{52F6B340-47A7-4F36-B72A-66923AE249B3}" srcOrd="1" destOrd="0" presId="urn:microsoft.com/office/officeart/2005/8/layout/cycle1"/>
    <dgm:cxn modelId="{61ED6ADC-EEC3-4A91-93C5-F7DF97AECF6C}" type="presParOf" srcId="{5F9052CC-232D-419E-978C-8E8F558DBF1C}" destId="{33882021-AD79-4ECA-96FC-3C0F3661E247}" srcOrd="2" destOrd="0" presId="urn:microsoft.com/office/officeart/2005/8/layout/cycle1"/>
    <dgm:cxn modelId="{FBCB8CB1-51CF-4B07-98FC-034BBC85CA40}" type="presParOf" srcId="{5F9052CC-232D-419E-978C-8E8F558DBF1C}" destId="{1984835F-555D-48A3-AECD-E346B3DF9C4B}" srcOrd="3" destOrd="0" presId="urn:microsoft.com/office/officeart/2005/8/layout/cycle1"/>
    <dgm:cxn modelId="{B0958C81-7B49-44BA-84CB-23CB38C515D7}" type="presParOf" srcId="{5F9052CC-232D-419E-978C-8E8F558DBF1C}" destId="{8FAD34E8-F501-4F54-AA82-D1BC7A87224E}" srcOrd="4" destOrd="0" presId="urn:microsoft.com/office/officeart/2005/8/layout/cycle1"/>
    <dgm:cxn modelId="{FE037651-8D38-41BD-9C13-D671FFAC40BB}" type="presParOf" srcId="{5F9052CC-232D-419E-978C-8E8F558DBF1C}" destId="{5BF16150-73DE-4B45-BD2B-D2D1B67D155E}" srcOrd="5" destOrd="0" presId="urn:microsoft.com/office/officeart/2005/8/layout/cycle1"/>
    <dgm:cxn modelId="{12165CCA-EF85-4E40-82A4-3DCE108311C3}" type="presParOf" srcId="{5F9052CC-232D-419E-978C-8E8F558DBF1C}" destId="{5DE4A60F-AD1B-401A-B0C1-5030CF83901C}" srcOrd="6" destOrd="0" presId="urn:microsoft.com/office/officeart/2005/8/layout/cycle1"/>
    <dgm:cxn modelId="{86DAD8E1-9459-41CB-BD24-873762A1849C}" type="presParOf" srcId="{5F9052CC-232D-419E-978C-8E8F558DBF1C}" destId="{A28348CD-CE9D-4BCF-9574-E4CDE6A1BB5F}" srcOrd="7" destOrd="0" presId="urn:microsoft.com/office/officeart/2005/8/layout/cycle1"/>
    <dgm:cxn modelId="{5CFE7107-6E9C-420F-8F83-092751825414}" type="presParOf" srcId="{5F9052CC-232D-419E-978C-8E8F558DBF1C}" destId="{DA4E5B58-BFE3-4D5A-9F40-D9179FBA3F2D}" srcOrd="8" destOrd="0" presId="urn:microsoft.com/office/officeart/2005/8/layout/cycle1"/>
    <dgm:cxn modelId="{9848ADE2-2C51-4517-A2CB-045FB38DFFB2}" type="presParOf" srcId="{5F9052CC-232D-419E-978C-8E8F558DBF1C}" destId="{38939334-46C5-4048-BE14-EB32E200A3DC}" srcOrd="9" destOrd="0" presId="urn:microsoft.com/office/officeart/2005/8/layout/cycle1"/>
    <dgm:cxn modelId="{2B77B303-AEF3-4424-8E83-85B0EF8DD671}" type="presParOf" srcId="{5F9052CC-232D-419E-978C-8E8F558DBF1C}" destId="{86F4E26E-C756-4024-B680-E0AD8408E28D}" srcOrd="10" destOrd="0" presId="urn:microsoft.com/office/officeart/2005/8/layout/cycle1"/>
    <dgm:cxn modelId="{0BED7BC0-34EE-42AB-981B-17BDD5D66805}" type="presParOf" srcId="{5F9052CC-232D-419E-978C-8E8F558DBF1C}" destId="{46F7EF05-F386-40FE-A8BC-B51F37883190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B78570E-5190-4CBB-BCB1-6D9D65029CA6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51DD496-A8AF-4AC6-8D04-05178A6B6B74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600" b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Functions: </a:t>
          </a:r>
          <a:r>
            <a:rPr lang="en-GB" sz="16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Analyses customer data (e.g., Clubcard) for personalised marketing, loyalty programmes, and multi-channel engagement.</a:t>
          </a:r>
          <a:endParaRPr lang="en-US" sz="16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gm:t>
    </dgm:pt>
    <dgm:pt modelId="{8A610F6D-0663-41AC-9C76-36CA4AC5D09C}" type="parTrans" cxnId="{B73B2008-742C-465F-A882-7758282056E5}">
      <dgm:prSet/>
      <dgm:spPr/>
      <dgm:t>
        <a:bodyPr/>
        <a:lstStyle/>
        <a:p>
          <a:endParaRPr lang="en-US"/>
        </a:p>
      </dgm:t>
    </dgm:pt>
    <dgm:pt modelId="{BDF2EB92-D548-42FF-8348-FA1D37A9A33B}" type="sibTrans" cxnId="{B73B2008-742C-465F-A882-7758282056E5}">
      <dgm:prSet/>
      <dgm:spPr/>
      <dgm:t>
        <a:bodyPr/>
        <a:lstStyle/>
        <a:p>
          <a:endParaRPr lang="en-US"/>
        </a:p>
      </dgm:t>
    </dgm:pt>
    <dgm:pt modelId="{841B90F9-35C8-419A-90AC-7D36D1FCBF80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600" b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Benefits:</a:t>
          </a:r>
          <a:r>
            <a:rPr lang="en-GB" sz="16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 Boosts retention and sales (e.g., Clubcard members spent ~28% more); drives customer-centric strategies.</a:t>
          </a:r>
          <a:endParaRPr lang="en-US" sz="16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gm:t>
    </dgm:pt>
    <dgm:pt modelId="{84AC2E21-3207-4C9A-B7D0-7701C8053C05}" type="parTrans" cxnId="{C7826F23-3400-4D05-921B-0055D1FC0F11}">
      <dgm:prSet/>
      <dgm:spPr/>
      <dgm:t>
        <a:bodyPr/>
        <a:lstStyle/>
        <a:p>
          <a:endParaRPr lang="en-US"/>
        </a:p>
      </dgm:t>
    </dgm:pt>
    <dgm:pt modelId="{704CB290-9E56-45C4-9300-97C050C8A8DD}" type="sibTrans" cxnId="{C7826F23-3400-4D05-921B-0055D1FC0F11}">
      <dgm:prSet/>
      <dgm:spPr/>
      <dgm:t>
        <a:bodyPr/>
        <a:lstStyle/>
        <a:p>
          <a:endParaRPr lang="en-US"/>
        </a:p>
      </dgm:t>
    </dgm:pt>
    <dgm:pt modelId="{045D4DE9-983E-47CA-8CB3-B8F0476192FB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600" b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Limitations:</a:t>
          </a:r>
          <a:r>
            <a:rPr lang="en-GB" sz="16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 Privacy/security risks, high costs, and potential bias in data-driven personalisation.</a:t>
          </a:r>
          <a:endParaRPr lang="en-US" sz="16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gm:t>
    </dgm:pt>
    <dgm:pt modelId="{8891232C-968D-407C-9A51-F93EDC877832}" type="parTrans" cxnId="{80BB42CC-D8D8-4C97-914F-85BC74E14415}">
      <dgm:prSet/>
      <dgm:spPr/>
      <dgm:t>
        <a:bodyPr/>
        <a:lstStyle/>
        <a:p>
          <a:endParaRPr lang="en-US"/>
        </a:p>
      </dgm:t>
    </dgm:pt>
    <dgm:pt modelId="{EEE6C975-9E72-4E0C-853F-FE199BC33742}" type="sibTrans" cxnId="{80BB42CC-D8D8-4C97-914F-85BC74E14415}">
      <dgm:prSet/>
      <dgm:spPr/>
      <dgm:t>
        <a:bodyPr/>
        <a:lstStyle/>
        <a:p>
          <a:endParaRPr lang="en-US"/>
        </a:p>
      </dgm:t>
    </dgm:pt>
    <dgm:pt modelId="{0AB7383E-D646-44B5-8403-25B17A9002C7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600" b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Tesco Impact &amp; Comparison: </a:t>
          </a:r>
          <a:r>
            <a:rPr lang="en-GB" sz="16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Uses TPS/MIS data for targeted actions; completes the system by focusing on customer relationships for market leadership(Kotler, Keller and Chernev, 2025; Laudon and Laudon,2022)</a:t>
          </a:r>
          <a:endParaRPr lang="en-US" sz="16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gm:t>
    </dgm:pt>
    <dgm:pt modelId="{48178CE3-FC44-4E0A-9996-AA410DD034B2}" type="parTrans" cxnId="{CA98BD10-B487-4DEE-894D-DC30C87165F0}">
      <dgm:prSet/>
      <dgm:spPr/>
      <dgm:t>
        <a:bodyPr/>
        <a:lstStyle/>
        <a:p>
          <a:endParaRPr lang="en-US"/>
        </a:p>
      </dgm:t>
    </dgm:pt>
    <dgm:pt modelId="{B9E94925-61F7-47CC-BC1A-3E321A3040AF}" type="sibTrans" cxnId="{CA98BD10-B487-4DEE-894D-DC30C87165F0}">
      <dgm:prSet/>
      <dgm:spPr/>
      <dgm:t>
        <a:bodyPr/>
        <a:lstStyle/>
        <a:p>
          <a:endParaRPr lang="en-US"/>
        </a:p>
      </dgm:t>
    </dgm:pt>
    <dgm:pt modelId="{E3DC4A39-83F6-472E-8AF4-66D0EFE1ED0D}" type="pres">
      <dgm:prSet presAssocID="{0B78570E-5190-4CBB-BCB1-6D9D65029CA6}" presName="diagram" presStyleCnt="0">
        <dgm:presLayoutVars>
          <dgm:dir/>
          <dgm:resizeHandles val="exact"/>
        </dgm:presLayoutVars>
      </dgm:prSet>
      <dgm:spPr/>
    </dgm:pt>
    <dgm:pt modelId="{4A7AADA7-12E7-4B73-A144-0F2A28DF19FE}" type="pres">
      <dgm:prSet presAssocID="{251DD496-A8AF-4AC6-8D04-05178A6B6B74}" presName="node" presStyleLbl="node1" presStyleIdx="0" presStyleCnt="4">
        <dgm:presLayoutVars>
          <dgm:bulletEnabled val="1"/>
        </dgm:presLayoutVars>
      </dgm:prSet>
      <dgm:spPr/>
    </dgm:pt>
    <dgm:pt modelId="{9BB35992-B5CD-4225-B7C6-26D174AC229E}" type="pres">
      <dgm:prSet presAssocID="{BDF2EB92-D548-42FF-8348-FA1D37A9A33B}" presName="sibTrans" presStyleCnt="0"/>
      <dgm:spPr/>
    </dgm:pt>
    <dgm:pt modelId="{DF2674B8-A75F-4EF5-A67E-2BB2044CFF80}" type="pres">
      <dgm:prSet presAssocID="{841B90F9-35C8-419A-90AC-7D36D1FCBF80}" presName="node" presStyleLbl="node1" presStyleIdx="1" presStyleCnt="4">
        <dgm:presLayoutVars>
          <dgm:bulletEnabled val="1"/>
        </dgm:presLayoutVars>
      </dgm:prSet>
      <dgm:spPr/>
    </dgm:pt>
    <dgm:pt modelId="{9F73C16C-0EFB-496C-AF98-3949DF95C755}" type="pres">
      <dgm:prSet presAssocID="{704CB290-9E56-45C4-9300-97C050C8A8DD}" presName="sibTrans" presStyleCnt="0"/>
      <dgm:spPr/>
    </dgm:pt>
    <dgm:pt modelId="{9CEC5F18-51D8-45D7-B5D3-5414711754E2}" type="pres">
      <dgm:prSet presAssocID="{045D4DE9-983E-47CA-8CB3-B8F0476192FB}" presName="node" presStyleLbl="node1" presStyleIdx="2" presStyleCnt="4">
        <dgm:presLayoutVars>
          <dgm:bulletEnabled val="1"/>
        </dgm:presLayoutVars>
      </dgm:prSet>
      <dgm:spPr/>
    </dgm:pt>
    <dgm:pt modelId="{CFCC59F8-2F04-42FC-96BA-FC1EE401FD9F}" type="pres">
      <dgm:prSet presAssocID="{EEE6C975-9E72-4E0C-853F-FE199BC33742}" presName="sibTrans" presStyleCnt="0"/>
      <dgm:spPr/>
    </dgm:pt>
    <dgm:pt modelId="{EBA0EF0D-0C9B-4227-A41D-A5C7AEAE888F}" type="pres">
      <dgm:prSet presAssocID="{0AB7383E-D646-44B5-8403-25B17A9002C7}" presName="node" presStyleLbl="node1" presStyleIdx="3" presStyleCnt="4">
        <dgm:presLayoutVars>
          <dgm:bulletEnabled val="1"/>
        </dgm:presLayoutVars>
      </dgm:prSet>
      <dgm:spPr/>
    </dgm:pt>
  </dgm:ptLst>
  <dgm:cxnLst>
    <dgm:cxn modelId="{B73B2008-742C-465F-A882-7758282056E5}" srcId="{0B78570E-5190-4CBB-BCB1-6D9D65029CA6}" destId="{251DD496-A8AF-4AC6-8D04-05178A6B6B74}" srcOrd="0" destOrd="0" parTransId="{8A610F6D-0663-41AC-9C76-36CA4AC5D09C}" sibTransId="{BDF2EB92-D548-42FF-8348-FA1D37A9A33B}"/>
    <dgm:cxn modelId="{CA98BD10-B487-4DEE-894D-DC30C87165F0}" srcId="{0B78570E-5190-4CBB-BCB1-6D9D65029CA6}" destId="{0AB7383E-D646-44B5-8403-25B17A9002C7}" srcOrd="3" destOrd="0" parTransId="{48178CE3-FC44-4E0A-9996-AA410DD034B2}" sibTransId="{B9E94925-61F7-47CC-BC1A-3E321A3040AF}"/>
    <dgm:cxn modelId="{C7826F23-3400-4D05-921B-0055D1FC0F11}" srcId="{0B78570E-5190-4CBB-BCB1-6D9D65029CA6}" destId="{841B90F9-35C8-419A-90AC-7D36D1FCBF80}" srcOrd="1" destOrd="0" parTransId="{84AC2E21-3207-4C9A-B7D0-7701C8053C05}" sibTransId="{704CB290-9E56-45C4-9300-97C050C8A8DD}"/>
    <dgm:cxn modelId="{75728A23-5A1C-492D-855C-E5BB2FEBBE40}" type="presOf" srcId="{841B90F9-35C8-419A-90AC-7D36D1FCBF80}" destId="{DF2674B8-A75F-4EF5-A67E-2BB2044CFF80}" srcOrd="0" destOrd="0" presId="urn:microsoft.com/office/officeart/2005/8/layout/default"/>
    <dgm:cxn modelId="{B00E8238-9C61-4F12-8D9E-820BC5550FA6}" type="presOf" srcId="{251DD496-A8AF-4AC6-8D04-05178A6B6B74}" destId="{4A7AADA7-12E7-4B73-A144-0F2A28DF19FE}" srcOrd="0" destOrd="0" presId="urn:microsoft.com/office/officeart/2005/8/layout/default"/>
    <dgm:cxn modelId="{DF91456A-BDB6-4A19-989C-C457BE50F740}" type="presOf" srcId="{045D4DE9-983E-47CA-8CB3-B8F0476192FB}" destId="{9CEC5F18-51D8-45D7-B5D3-5414711754E2}" srcOrd="0" destOrd="0" presId="urn:microsoft.com/office/officeart/2005/8/layout/default"/>
    <dgm:cxn modelId="{663770AD-C6E0-4416-A8A0-27417C1D4270}" type="presOf" srcId="{0AB7383E-D646-44B5-8403-25B17A9002C7}" destId="{EBA0EF0D-0C9B-4227-A41D-A5C7AEAE888F}" srcOrd="0" destOrd="0" presId="urn:microsoft.com/office/officeart/2005/8/layout/default"/>
    <dgm:cxn modelId="{8EB608C4-287D-4426-9762-AD6093D2D9D3}" type="presOf" srcId="{0B78570E-5190-4CBB-BCB1-6D9D65029CA6}" destId="{E3DC4A39-83F6-472E-8AF4-66D0EFE1ED0D}" srcOrd="0" destOrd="0" presId="urn:microsoft.com/office/officeart/2005/8/layout/default"/>
    <dgm:cxn modelId="{80BB42CC-D8D8-4C97-914F-85BC74E14415}" srcId="{0B78570E-5190-4CBB-BCB1-6D9D65029CA6}" destId="{045D4DE9-983E-47CA-8CB3-B8F0476192FB}" srcOrd="2" destOrd="0" parTransId="{8891232C-968D-407C-9A51-F93EDC877832}" sibTransId="{EEE6C975-9E72-4E0C-853F-FE199BC33742}"/>
    <dgm:cxn modelId="{B9105414-546A-47DB-AA7C-44ECB9FA3408}" type="presParOf" srcId="{E3DC4A39-83F6-472E-8AF4-66D0EFE1ED0D}" destId="{4A7AADA7-12E7-4B73-A144-0F2A28DF19FE}" srcOrd="0" destOrd="0" presId="urn:microsoft.com/office/officeart/2005/8/layout/default"/>
    <dgm:cxn modelId="{16BCC5A5-883C-4033-8741-7C80B97A3DA6}" type="presParOf" srcId="{E3DC4A39-83F6-472E-8AF4-66D0EFE1ED0D}" destId="{9BB35992-B5CD-4225-B7C6-26D174AC229E}" srcOrd="1" destOrd="0" presId="urn:microsoft.com/office/officeart/2005/8/layout/default"/>
    <dgm:cxn modelId="{A04211D7-4988-441D-8436-E31D6F99C314}" type="presParOf" srcId="{E3DC4A39-83F6-472E-8AF4-66D0EFE1ED0D}" destId="{DF2674B8-A75F-4EF5-A67E-2BB2044CFF80}" srcOrd="2" destOrd="0" presId="urn:microsoft.com/office/officeart/2005/8/layout/default"/>
    <dgm:cxn modelId="{DE7F32EC-876E-48A2-8416-133082ED66D7}" type="presParOf" srcId="{E3DC4A39-83F6-472E-8AF4-66D0EFE1ED0D}" destId="{9F73C16C-0EFB-496C-AF98-3949DF95C755}" srcOrd="3" destOrd="0" presId="urn:microsoft.com/office/officeart/2005/8/layout/default"/>
    <dgm:cxn modelId="{1033E4D3-FA45-4B09-BE4D-38F22881366F}" type="presParOf" srcId="{E3DC4A39-83F6-472E-8AF4-66D0EFE1ED0D}" destId="{9CEC5F18-51D8-45D7-B5D3-5414711754E2}" srcOrd="4" destOrd="0" presId="urn:microsoft.com/office/officeart/2005/8/layout/default"/>
    <dgm:cxn modelId="{C1F6457B-6026-43D4-A55F-5F9ECEB36D45}" type="presParOf" srcId="{E3DC4A39-83F6-472E-8AF4-66D0EFE1ED0D}" destId="{CFCC59F8-2F04-42FC-96BA-FC1EE401FD9F}" srcOrd="5" destOrd="0" presId="urn:microsoft.com/office/officeart/2005/8/layout/default"/>
    <dgm:cxn modelId="{D2C09D88-6358-4B6B-99B7-52284DF43FD5}" type="presParOf" srcId="{E3DC4A39-83F6-472E-8AF4-66D0EFE1ED0D}" destId="{EBA0EF0D-0C9B-4227-A41D-A5C7AEAE888F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E9D9986-0E36-4E99-A3B0-B61976EDC308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EFAB75E-F4C4-4B60-9882-D3F6C691B51D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US" sz="1400" b="0" i="0" baseline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Information Systems are essential for modern business success, driving efficiency, informed decision-making, and competitive advantage. </a:t>
          </a:r>
          <a:endParaRPr lang="en-US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1EBDF1-FC27-4EAA-9751-86A1EAF40A19}" type="parTrans" cxnId="{3E25839B-8841-4BED-9520-E8B6E7225C41}">
      <dgm:prSet/>
      <dgm:spPr/>
      <dgm:t>
        <a:bodyPr/>
        <a:lstStyle/>
        <a:p>
          <a:endParaRPr lang="en-US"/>
        </a:p>
      </dgm:t>
    </dgm:pt>
    <dgm:pt modelId="{7B052231-B9DA-4618-B145-E4B18FB7A318}" type="sibTrans" cxnId="{3E25839B-8841-4BED-9520-E8B6E7225C41}">
      <dgm:prSet/>
      <dgm:spPr/>
      <dgm:t>
        <a:bodyPr/>
        <a:lstStyle/>
        <a:p>
          <a:endParaRPr lang="en-US"/>
        </a:p>
      </dgm:t>
    </dgm:pt>
    <dgm:pt modelId="{0D6F3160-E35E-4E6E-B75C-24E228AF1449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US" sz="1400" b="0" i="0" baseline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TPS, MIS, and CRM work best when integrated, as demonstrated by Tesco. </a:t>
          </a:r>
          <a:endParaRPr lang="en-US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423DE3-6288-4DBC-9C61-63FF3FA1D154}" type="parTrans" cxnId="{B523E093-7EB7-4D5C-821D-EE49C3ED3729}">
      <dgm:prSet/>
      <dgm:spPr/>
      <dgm:t>
        <a:bodyPr/>
        <a:lstStyle/>
        <a:p>
          <a:endParaRPr lang="en-US"/>
        </a:p>
      </dgm:t>
    </dgm:pt>
    <dgm:pt modelId="{8B3DBACE-078A-46BC-97B4-545FBA432A2F}" type="sibTrans" cxnId="{B523E093-7EB7-4D5C-821D-EE49C3ED3729}">
      <dgm:prSet/>
      <dgm:spPr/>
      <dgm:t>
        <a:bodyPr/>
        <a:lstStyle/>
        <a:p>
          <a:endParaRPr lang="en-US"/>
        </a:p>
      </dgm:t>
    </dgm:pt>
    <dgm:pt modelId="{2C7BA4B5-C9EC-4C6D-BC96-9C511C6B5D8C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US" sz="1400" b="0" i="0" baseline="0" dirty="0">
              <a:solidFill>
                <a:schemeClr val="tx1"/>
              </a:solidFill>
            </a:rPr>
            <a:t>Ethical considerations must remain central to implementation. </a:t>
          </a:r>
          <a:endParaRPr lang="en-US" sz="1400" dirty="0">
            <a:solidFill>
              <a:schemeClr val="tx1"/>
            </a:solidFill>
          </a:endParaRPr>
        </a:p>
      </dgm:t>
    </dgm:pt>
    <dgm:pt modelId="{CDBE461C-9B1C-45AD-A9BF-1DB181685AFC}" type="parTrans" cxnId="{068BE53C-952F-4979-84C1-9637785AA42F}">
      <dgm:prSet/>
      <dgm:spPr/>
      <dgm:t>
        <a:bodyPr/>
        <a:lstStyle/>
        <a:p>
          <a:endParaRPr lang="en-US"/>
        </a:p>
      </dgm:t>
    </dgm:pt>
    <dgm:pt modelId="{B2D18135-33E7-49CB-A4A9-42F90C5A07EC}" type="sibTrans" cxnId="{068BE53C-952F-4979-84C1-9637785AA42F}">
      <dgm:prSet/>
      <dgm:spPr/>
      <dgm:t>
        <a:bodyPr/>
        <a:lstStyle/>
        <a:p>
          <a:endParaRPr lang="en-US"/>
        </a:p>
      </dgm:t>
    </dgm:pt>
    <dgm:pt modelId="{E4ECAFB8-D1E9-450B-86EC-859439DE29EE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US" sz="1400" b="1" i="0" baseline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Key Takeaway</a:t>
          </a:r>
          <a:r>
            <a:rPr lang="en-US" sz="1400" b="0" i="0" baseline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 Strategic and responsible use of IS will enable sustainable growth and market leadership (Kotler et al., 2025). </a:t>
          </a:r>
          <a:endParaRPr lang="en-US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C86F8B-B570-42CF-8648-5445C70D021D}" type="parTrans" cxnId="{523DB371-2492-47E8-85C9-A50EF72997A5}">
      <dgm:prSet/>
      <dgm:spPr/>
      <dgm:t>
        <a:bodyPr/>
        <a:lstStyle/>
        <a:p>
          <a:endParaRPr lang="en-US"/>
        </a:p>
      </dgm:t>
    </dgm:pt>
    <dgm:pt modelId="{1AC22E8B-C00D-4A14-9E8F-FBD2BFF3E584}" type="sibTrans" cxnId="{523DB371-2492-47E8-85C9-A50EF72997A5}">
      <dgm:prSet/>
      <dgm:spPr/>
      <dgm:t>
        <a:bodyPr/>
        <a:lstStyle/>
        <a:p>
          <a:endParaRPr lang="en-US"/>
        </a:p>
      </dgm:t>
    </dgm:pt>
    <dgm:pt modelId="{D88F32BA-0B73-4244-A376-53BC4925068B}" type="pres">
      <dgm:prSet presAssocID="{EE9D9986-0E36-4E99-A3B0-B61976EDC308}" presName="outerComposite" presStyleCnt="0">
        <dgm:presLayoutVars>
          <dgm:chMax val="5"/>
          <dgm:dir/>
          <dgm:resizeHandles val="exact"/>
        </dgm:presLayoutVars>
      </dgm:prSet>
      <dgm:spPr/>
    </dgm:pt>
    <dgm:pt modelId="{B37C48BF-C1A3-4229-A84D-C6F8AB9792DF}" type="pres">
      <dgm:prSet presAssocID="{EE9D9986-0E36-4E99-A3B0-B61976EDC308}" presName="dummyMaxCanvas" presStyleCnt="0">
        <dgm:presLayoutVars/>
      </dgm:prSet>
      <dgm:spPr/>
    </dgm:pt>
    <dgm:pt modelId="{87E1C8EA-F8D9-4235-B7A5-7A1DDA094B8E}" type="pres">
      <dgm:prSet presAssocID="{EE9D9986-0E36-4E99-A3B0-B61976EDC308}" presName="FourNodes_1" presStyleLbl="node1" presStyleIdx="0" presStyleCnt="4" custScaleX="122656" custLinFactNeighborX="8008">
        <dgm:presLayoutVars>
          <dgm:bulletEnabled val="1"/>
        </dgm:presLayoutVars>
      </dgm:prSet>
      <dgm:spPr/>
    </dgm:pt>
    <dgm:pt modelId="{CA7E7241-AD14-431D-90E5-D5DECD285255}" type="pres">
      <dgm:prSet presAssocID="{EE9D9986-0E36-4E99-A3B0-B61976EDC308}" presName="FourNodes_2" presStyleLbl="node1" presStyleIdx="1" presStyleCnt="4">
        <dgm:presLayoutVars>
          <dgm:bulletEnabled val="1"/>
        </dgm:presLayoutVars>
      </dgm:prSet>
      <dgm:spPr/>
    </dgm:pt>
    <dgm:pt modelId="{8831591A-37C0-40FC-AAB0-3E1580438E23}" type="pres">
      <dgm:prSet presAssocID="{EE9D9986-0E36-4E99-A3B0-B61976EDC308}" presName="FourNodes_3" presStyleLbl="node1" presStyleIdx="2" presStyleCnt="4">
        <dgm:presLayoutVars>
          <dgm:bulletEnabled val="1"/>
        </dgm:presLayoutVars>
      </dgm:prSet>
      <dgm:spPr/>
    </dgm:pt>
    <dgm:pt modelId="{E36B2C2B-99FA-45AA-AB6F-3BA5F084BED4}" type="pres">
      <dgm:prSet presAssocID="{EE9D9986-0E36-4E99-A3B0-B61976EDC308}" presName="FourNodes_4" presStyleLbl="node1" presStyleIdx="3" presStyleCnt="4">
        <dgm:presLayoutVars>
          <dgm:bulletEnabled val="1"/>
        </dgm:presLayoutVars>
      </dgm:prSet>
      <dgm:spPr/>
    </dgm:pt>
    <dgm:pt modelId="{C5C53E6C-9459-40AF-A143-D4651A2F2FEE}" type="pres">
      <dgm:prSet presAssocID="{EE9D9986-0E36-4E99-A3B0-B61976EDC308}" presName="FourConn_1-2" presStyleLbl="fgAccFollowNode1" presStyleIdx="0" presStyleCnt="3">
        <dgm:presLayoutVars>
          <dgm:bulletEnabled val="1"/>
        </dgm:presLayoutVars>
      </dgm:prSet>
      <dgm:spPr/>
    </dgm:pt>
    <dgm:pt modelId="{38780A03-0A4F-4818-A3B6-4CA53E12AF7D}" type="pres">
      <dgm:prSet presAssocID="{EE9D9986-0E36-4E99-A3B0-B61976EDC308}" presName="FourConn_2-3" presStyleLbl="fgAccFollowNode1" presStyleIdx="1" presStyleCnt="3">
        <dgm:presLayoutVars>
          <dgm:bulletEnabled val="1"/>
        </dgm:presLayoutVars>
      </dgm:prSet>
      <dgm:spPr/>
    </dgm:pt>
    <dgm:pt modelId="{AA8B58C2-C94D-424E-8EA6-155077E50747}" type="pres">
      <dgm:prSet presAssocID="{EE9D9986-0E36-4E99-A3B0-B61976EDC308}" presName="FourConn_3-4" presStyleLbl="fgAccFollowNode1" presStyleIdx="2" presStyleCnt="3">
        <dgm:presLayoutVars>
          <dgm:bulletEnabled val="1"/>
        </dgm:presLayoutVars>
      </dgm:prSet>
      <dgm:spPr/>
    </dgm:pt>
    <dgm:pt modelId="{983F8CCC-48CE-492B-BD7C-867EEB29F2DB}" type="pres">
      <dgm:prSet presAssocID="{EE9D9986-0E36-4E99-A3B0-B61976EDC308}" presName="FourNodes_1_text" presStyleLbl="node1" presStyleIdx="3" presStyleCnt="4">
        <dgm:presLayoutVars>
          <dgm:bulletEnabled val="1"/>
        </dgm:presLayoutVars>
      </dgm:prSet>
      <dgm:spPr/>
    </dgm:pt>
    <dgm:pt modelId="{B429E714-3E2F-40B6-B9A4-C00990230687}" type="pres">
      <dgm:prSet presAssocID="{EE9D9986-0E36-4E99-A3B0-B61976EDC308}" presName="FourNodes_2_text" presStyleLbl="node1" presStyleIdx="3" presStyleCnt="4">
        <dgm:presLayoutVars>
          <dgm:bulletEnabled val="1"/>
        </dgm:presLayoutVars>
      </dgm:prSet>
      <dgm:spPr/>
    </dgm:pt>
    <dgm:pt modelId="{FB1CE8D8-8013-4D7F-B8A6-1168C45AECCE}" type="pres">
      <dgm:prSet presAssocID="{EE9D9986-0E36-4E99-A3B0-B61976EDC308}" presName="FourNodes_3_text" presStyleLbl="node1" presStyleIdx="3" presStyleCnt="4">
        <dgm:presLayoutVars>
          <dgm:bulletEnabled val="1"/>
        </dgm:presLayoutVars>
      </dgm:prSet>
      <dgm:spPr/>
    </dgm:pt>
    <dgm:pt modelId="{024D350A-FB33-4E3A-AFD9-A0EFCF59E91F}" type="pres">
      <dgm:prSet presAssocID="{EE9D9986-0E36-4E99-A3B0-B61976EDC308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349E8C31-7A01-4D88-AF08-5296D5D3FA63}" type="presOf" srcId="{8B3DBACE-078A-46BC-97B4-545FBA432A2F}" destId="{38780A03-0A4F-4818-A3B6-4CA53E12AF7D}" srcOrd="0" destOrd="0" presId="urn:microsoft.com/office/officeart/2005/8/layout/vProcess5"/>
    <dgm:cxn modelId="{068BE53C-952F-4979-84C1-9637785AA42F}" srcId="{EE9D9986-0E36-4E99-A3B0-B61976EDC308}" destId="{2C7BA4B5-C9EC-4C6D-BC96-9C511C6B5D8C}" srcOrd="2" destOrd="0" parTransId="{CDBE461C-9B1C-45AD-A9BF-1DB181685AFC}" sibTransId="{B2D18135-33E7-49CB-A4A9-42F90C5A07EC}"/>
    <dgm:cxn modelId="{F9F67942-8924-4D66-8F2D-E2799AA37B3C}" type="presOf" srcId="{EE9D9986-0E36-4E99-A3B0-B61976EDC308}" destId="{D88F32BA-0B73-4244-A376-53BC4925068B}" srcOrd="0" destOrd="0" presId="urn:microsoft.com/office/officeart/2005/8/layout/vProcess5"/>
    <dgm:cxn modelId="{A6E88344-07E0-421B-93F8-592432570E98}" type="presOf" srcId="{E4ECAFB8-D1E9-450B-86EC-859439DE29EE}" destId="{024D350A-FB33-4E3A-AFD9-A0EFCF59E91F}" srcOrd="1" destOrd="0" presId="urn:microsoft.com/office/officeart/2005/8/layout/vProcess5"/>
    <dgm:cxn modelId="{DE3F404A-8813-4991-80F6-6B8AFBF0E4FA}" type="presOf" srcId="{2C7BA4B5-C9EC-4C6D-BC96-9C511C6B5D8C}" destId="{8831591A-37C0-40FC-AAB0-3E1580438E23}" srcOrd="0" destOrd="0" presId="urn:microsoft.com/office/officeart/2005/8/layout/vProcess5"/>
    <dgm:cxn modelId="{AC505C6D-5EB7-4AAF-9AA1-FE0A9DAFBAF2}" type="presOf" srcId="{E4ECAFB8-D1E9-450B-86EC-859439DE29EE}" destId="{E36B2C2B-99FA-45AA-AB6F-3BA5F084BED4}" srcOrd="0" destOrd="0" presId="urn:microsoft.com/office/officeart/2005/8/layout/vProcess5"/>
    <dgm:cxn modelId="{523DB371-2492-47E8-85C9-A50EF72997A5}" srcId="{EE9D9986-0E36-4E99-A3B0-B61976EDC308}" destId="{E4ECAFB8-D1E9-450B-86EC-859439DE29EE}" srcOrd="3" destOrd="0" parTransId="{02C86F8B-B570-42CF-8648-5445C70D021D}" sibTransId="{1AC22E8B-C00D-4A14-9E8F-FBD2BFF3E584}"/>
    <dgm:cxn modelId="{0E95AB7D-337E-490B-B022-1B2ECE36A0CE}" type="presOf" srcId="{0D6F3160-E35E-4E6E-B75C-24E228AF1449}" destId="{B429E714-3E2F-40B6-B9A4-C00990230687}" srcOrd="1" destOrd="0" presId="urn:microsoft.com/office/officeart/2005/8/layout/vProcess5"/>
    <dgm:cxn modelId="{52B97E89-778C-45D4-A8E4-49F0C074BFDF}" type="presOf" srcId="{0D6F3160-E35E-4E6E-B75C-24E228AF1449}" destId="{CA7E7241-AD14-431D-90E5-D5DECD285255}" srcOrd="0" destOrd="0" presId="urn:microsoft.com/office/officeart/2005/8/layout/vProcess5"/>
    <dgm:cxn modelId="{6D6F2A8F-B68B-4077-B9C5-BB026986D151}" type="presOf" srcId="{2C7BA4B5-C9EC-4C6D-BC96-9C511C6B5D8C}" destId="{FB1CE8D8-8013-4D7F-B8A6-1168C45AECCE}" srcOrd="1" destOrd="0" presId="urn:microsoft.com/office/officeart/2005/8/layout/vProcess5"/>
    <dgm:cxn modelId="{B523E093-7EB7-4D5C-821D-EE49C3ED3729}" srcId="{EE9D9986-0E36-4E99-A3B0-B61976EDC308}" destId="{0D6F3160-E35E-4E6E-B75C-24E228AF1449}" srcOrd="1" destOrd="0" parTransId="{1B423DE3-6288-4DBC-9C61-63FF3FA1D154}" sibTransId="{8B3DBACE-078A-46BC-97B4-545FBA432A2F}"/>
    <dgm:cxn modelId="{3E25839B-8841-4BED-9520-E8B6E7225C41}" srcId="{EE9D9986-0E36-4E99-A3B0-B61976EDC308}" destId="{FEFAB75E-F4C4-4B60-9882-D3F6C691B51D}" srcOrd="0" destOrd="0" parTransId="{FD1EBDF1-FC27-4EAA-9751-86A1EAF40A19}" sibTransId="{7B052231-B9DA-4618-B145-E4B18FB7A318}"/>
    <dgm:cxn modelId="{0B9FC0A5-1CF7-422E-9C5C-0CB06CE72EE3}" type="presOf" srcId="{FEFAB75E-F4C4-4B60-9882-D3F6C691B51D}" destId="{87E1C8EA-F8D9-4235-B7A5-7A1DDA094B8E}" srcOrd="0" destOrd="0" presId="urn:microsoft.com/office/officeart/2005/8/layout/vProcess5"/>
    <dgm:cxn modelId="{F894B9AB-365E-4CBE-A8E2-5A515652F193}" type="presOf" srcId="{FEFAB75E-F4C4-4B60-9882-D3F6C691B51D}" destId="{983F8CCC-48CE-492B-BD7C-867EEB29F2DB}" srcOrd="1" destOrd="0" presId="urn:microsoft.com/office/officeart/2005/8/layout/vProcess5"/>
    <dgm:cxn modelId="{4844FFD4-89F9-44FF-8A3A-4437F1BA2B28}" type="presOf" srcId="{7B052231-B9DA-4618-B145-E4B18FB7A318}" destId="{C5C53E6C-9459-40AF-A143-D4651A2F2FEE}" srcOrd="0" destOrd="0" presId="urn:microsoft.com/office/officeart/2005/8/layout/vProcess5"/>
    <dgm:cxn modelId="{6E26F2E7-3AF2-488F-9F66-0CB810788D77}" type="presOf" srcId="{B2D18135-33E7-49CB-A4A9-42F90C5A07EC}" destId="{AA8B58C2-C94D-424E-8EA6-155077E50747}" srcOrd="0" destOrd="0" presId="urn:microsoft.com/office/officeart/2005/8/layout/vProcess5"/>
    <dgm:cxn modelId="{627456B6-104A-4E23-89B0-7CC307FD34E0}" type="presParOf" srcId="{D88F32BA-0B73-4244-A376-53BC4925068B}" destId="{B37C48BF-C1A3-4229-A84D-C6F8AB9792DF}" srcOrd="0" destOrd="0" presId="urn:microsoft.com/office/officeart/2005/8/layout/vProcess5"/>
    <dgm:cxn modelId="{F6C0AC3F-051A-4764-BB96-B180602A5AB8}" type="presParOf" srcId="{D88F32BA-0B73-4244-A376-53BC4925068B}" destId="{87E1C8EA-F8D9-4235-B7A5-7A1DDA094B8E}" srcOrd="1" destOrd="0" presId="urn:microsoft.com/office/officeart/2005/8/layout/vProcess5"/>
    <dgm:cxn modelId="{9B711F4F-6F49-4442-9B33-5064C643C24B}" type="presParOf" srcId="{D88F32BA-0B73-4244-A376-53BC4925068B}" destId="{CA7E7241-AD14-431D-90E5-D5DECD285255}" srcOrd="2" destOrd="0" presId="urn:microsoft.com/office/officeart/2005/8/layout/vProcess5"/>
    <dgm:cxn modelId="{0273DED8-53A7-4FDF-91B5-6207E3665C25}" type="presParOf" srcId="{D88F32BA-0B73-4244-A376-53BC4925068B}" destId="{8831591A-37C0-40FC-AAB0-3E1580438E23}" srcOrd="3" destOrd="0" presId="urn:microsoft.com/office/officeart/2005/8/layout/vProcess5"/>
    <dgm:cxn modelId="{110A4AF1-970D-4B1A-8D36-001AA8F5CD18}" type="presParOf" srcId="{D88F32BA-0B73-4244-A376-53BC4925068B}" destId="{E36B2C2B-99FA-45AA-AB6F-3BA5F084BED4}" srcOrd="4" destOrd="0" presId="urn:microsoft.com/office/officeart/2005/8/layout/vProcess5"/>
    <dgm:cxn modelId="{86A051FD-8B97-4817-9567-FA55B4E02A16}" type="presParOf" srcId="{D88F32BA-0B73-4244-A376-53BC4925068B}" destId="{C5C53E6C-9459-40AF-A143-D4651A2F2FEE}" srcOrd="5" destOrd="0" presId="urn:microsoft.com/office/officeart/2005/8/layout/vProcess5"/>
    <dgm:cxn modelId="{F965286F-92FE-425A-ABBE-602A7FBCCC7A}" type="presParOf" srcId="{D88F32BA-0B73-4244-A376-53BC4925068B}" destId="{38780A03-0A4F-4818-A3B6-4CA53E12AF7D}" srcOrd="6" destOrd="0" presId="urn:microsoft.com/office/officeart/2005/8/layout/vProcess5"/>
    <dgm:cxn modelId="{2EC45B28-28ED-4A41-9593-644F8584049F}" type="presParOf" srcId="{D88F32BA-0B73-4244-A376-53BC4925068B}" destId="{AA8B58C2-C94D-424E-8EA6-155077E50747}" srcOrd="7" destOrd="0" presId="urn:microsoft.com/office/officeart/2005/8/layout/vProcess5"/>
    <dgm:cxn modelId="{D6725E78-0A45-4385-BD39-B0A3C25CFC11}" type="presParOf" srcId="{D88F32BA-0B73-4244-A376-53BC4925068B}" destId="{983F8CCC-48CE-492B-BD7C-867EEB29F2DB}" srcOrd="8" destOrd="0" presId="urn:microsoft.com/office/officeart/2005/8/layout/vProcess5"/>
    <dgm:cxn modelId="{36A8ECE4-F6E7-4B10-BAD9-772EA60A3CE8}" type="presParOf" srcId="{D88F32BA-0B73-4244-A376-53BC4925068B}" destId="{B429E714-3E2F-40B6-B9A4-C00990230687}" srcOrd="9" destOrd="0" presId="urn:microsoft.com/office/officeart/2005/8/layout/vProcess5"/>
    <dgm:cxn modelId="{9A203709-2D3D-49A2-B6B5-EFB91B31FD80}" type="presParOf" srcId="{D88F32BA-0B73-4244-A376-53BC4925068B}" destId="{FB1CE8D8-8013-4D7F-B8A6-1168C45AECCE}" srcOrd="10" destOrd="0" presId="urn:microsoft.com/office/officeart/2005/8/layout/vProcess5"/>
    <dgm:cxn modelId="{04476147-7EE2-4C84-81A0-F771DFB2F00B}" type="presParOf" srcId="{D88F32BA-0B73-4244-A376-53BC4925068B}" destId="{024D350A-FB33-4E3A-AFD9-A0EFCF59E91F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90B4185-EEA7-4BDE-9DB6-ACB8201411FE}" type="doc">
      <dgm:prSet loTypeId="urn:microsoft.com/office/officeart/2005/8/layout/hProcess9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52ED3D9-998E-4A46-9301-9F38AF2B0D2C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US" sz="1400" b="0" i="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Adopt an </a:t>
          </a:r>
          <a:r>
            <a:rPr lang="en-US" sz="1400" b="1" i="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integrated TPS + MIS + CRM</a:t>
          </a:r>
          <a:r>
            <a:rPr lang="en-US" sz="1400" b="0" i="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 system for seamless data flow. </a:t>
          </a:r>
          <a:endParaRPr lang="en-US" sz="14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gm:t>
    </dgm:pt>
    <dgm:pt modelId="{A2AC1636-60C9-499F-B0A4-8571B6CBAC9A}" type="parTrans" cxnId="{BFC58231-8688-4655-A681-4F921E816E45}">
      <dgm:prSet/>
      <dgm:spPr/>
      <dgm:t>
        <a:bodyPr/>
        <a:lstStyle/>
        <a:p>
          <a:endParaRPr lang="en-US"/>
        </a:p>
      </dgm:t>
    </dgm:pt>
    <dgm:pt modelId="{32DAC259-0FA4-49FF-8B63-B7F3C0B539A8}" type="sibTrans" cxnId="{BFC58231-8688-4655-A681-4F921E816E45}">
      <dgm:prSet/>
      <dgm:spPr/>
      <dgm:t>
        <a:bodyPr/>
        <a:lstStyle/>
        <a:p>
          <a:endParaRPr lang="en-US"/>
        </a:p>
      </dgm:t>
    </dgm:pt>
    <dgm:pt modelId="{305DC88C-1D2A-4C02-B769-E799270EF1FC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US" sz="1400" b="0" i="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Invest in secure, cloud-based solutions with staff training</a:t>
          </a:r>
          <a:r>
            <a:rPr lang="en-US" sz="900" b="0" i="0" baseline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9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650CB3-ACF6-458F-8715-8253086A39AD}" type="parTrans" cxnId="{20518F35-48F8-4E4C-805B-6D0D59B93F32}">
      <dgm:prSet/>
      <dgm:spPr/>
      <dgm:t>
        <a:bodyPr/>
        <a:lstStyle/>
        <a:p>
          <a:endParaRPr lang="en-US"/>
        </a:p>
      </dgm:t>
    </dgm:pt>
    <dgm:pt modelId="{0FF4FE9C-9FF8-4E10-A2FB-E867561770E9}" type="sibTrans" cxnId="{20518F35-48F8-4E4C-805B-6D0D59B93F32}">
      <dgm:prSet/>
      <dgm:spPr/>
      <dgm:t>
        <a:bodyPr/>
        <a:lstStyle/>
        <a:p>
          <a:endParaRPr lang="en-US"/>
        </a:p>
      </dgm:t>
    </dgm:pt>
    <dgm:pt modelId="{5A7EDD09-7260-46D7-9A42-40F2E08F5CE9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US" sz="1400" b="0" i="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Establish a Data Ethics Committee to manage privacy and bias risks</a:t>
          </a:r>
          <a:r>
            <a:rPr lang="en-US" sz="1400" b="0" i="0" baseline="0" dirty="0">
              <a:solidFill>
                <a:schemeClr val="tx1"/>
              </a:solidFill>
            </a:rPr>
            <a:t>. </a:t>
          </a:r>
          <a:endParaRPr lang="en-US" sz="1400" dirty="0">
            <a:solidFill>
              <a:schemeClr val="tx1"/>
            </a:solidFill>
          </a:endParaRPr>
        </a:p>
      </dgm:t>
    </dgm:pt>
    <dgm:pt modelId="{717BB696-4629-4132-9DD3-CA4968009072}" type="parTrans" cxnId="{3BCEE8F3-3186-45B0-989C-4DE41B719E16}">
      <dgm:prSet/>
      <dgm:spPr/>
      <dgm:t>
        <a:bodyPr/>
        <a:lstStyle/>
        <a:p>
          <a:endParaRPr lang="en-US"/>
        </a:p>
      </dgm:t>
    </dgm:pt>
    <dgm:pt modelId="{220AC183-7F4D-491B-80D4-4548AFB0BFDA}" type="sibTrans" cxnId="{3BCEE8F3-3186-45B0-989C-4DE41B719E16}">
      <dgm:prSet/>
      <dgm:spPr/>
      <dgm:t>
        <a:bodyPr/>
        <a:lstStyle/>
        <a:p>
          <a:endParaRPr lang="en-US"/>
        </a:p>
      </dgm:t>
    </dgm:pt>
    <dgm:pt modelId="{62F7A891-389F-442C-BF81-D68BFEEDCC41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US" sz="1400" b="0" i="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Begin with a pilot implementation before full rollout. </a:t>
          </a:r>
          <a:endParaRPr lang="en-US" sz="14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gm:t>
    </dgm:pt>
    <dgm:pt modelId="{B391B489-9855-48D9-B166-6C3BCEA8F4ED}" type="parTrans" cxnId="{027E555E-DC90-4F7B-A27C-15530C705819}">
      <dgm:prSet/>
      <dgm:spPr/>
      <dgm:t>
        <a:bodyPr/>
        <a:lstStyle/>
        <a:p>
          <a:endParaRPr lang="en-US"/>
        </a:p>
      </dgm:t>
    </dgm:pt>
    <dgm:pt modelId="{5071D627-3248-40BE-A47D-D00239944D29}" type="sibTrans" cxnId="{027E555E-DC90-4F7B-A27C-15530C705819}">
      <dgm:prSet/>
      <dgm:spPr/>
      <dgm:t>
        <a:bodyPr/>
        <a:lstStyle/>
        <a:p>
          <a:endParaRPr lang="en-US"/>
        </a:p>
      </dgm:t>
    </dgm:pt>
    <dgm:pt modelId="{00AB4E7D-3D47-4821-B247-91B644C26565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US" sz="1400" b="1" i="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Expected Outcomes</a:t>
          </a:r>
          <a:r>
            <a:rPr lang="en-US" sz="1400" b="0" i="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: Higher efficiency, better decisions, improved customer experience, and stronger competitive position (Peppard and Ward, 2024; Chaffey et al., 2023). </a:t>
          </a:r>
          <a:endParaRPr lang="en-US" sz="14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gm:t>
    </dgm:pt>
    <dgm:pt modelId="{B9D045D4-49C6-4CFE-9A05-6B70A2A8795D}" type="parTrans" cxnId="{60BB6FFA-F031-4561-9F51-2F8020F817E1}">
      <dgm:prSet/>
      <dgm:spPr/>
      <dgm:t>
        <a:bodyPr/>
        <a:lstStyle/>
        <a:p>
          <a:endParaRPr lang="en-US"/>
        </a:p>
      </dgm:t>
    </dgm:pt>
    <dgm:pt modelId="{60C3E984-2E77-43FB-8FF7-71228A53A185}" type="sibTrans" cxnId="{60BB6FFA-F031-4561-9F51-2F8020F817E1}">
      <dgm:prSet/>
      <dgm:spPr/>
      <dgm:t>
        <a:bodyPr/>
        <a:lstStyle/>
        <a:p>
          <a:endParaRPr lang="en-US"/>
        </a:p>
      </dgm:t>
    </dgm:pt>
    <dgm:pt modelId="{4412A0D1-5CDB-454C-824E-14B60C91574B}" type="pres">
      <dgm:prSet presAssocID="{F90B4185-EEA7-4BDE-9DB6-ACB8201411FE}" presName="CompostProcess" presStyleCnt="0">
        <dgm:presLayoutVars>
          <dgm:dir/>
          <dgm:resizeHandles val="exact"/>
        </dgm:presLayoutVars>
      </dgm:prSet>
      <dgm:spPr/>
    </dgm:pt>
    <dgm:pt modelId="{88A9F6AC-2EA8-473D-9747-487D19735381}" type="pres">
      <dgm:prSet presAssocID="{F90B4185-EEA7-4BDE-9DB6-ACB8201411FE}" presName="arrow" presStyleLbl="bgShp" presStyleIdx="0" presStyleCnt="1"/>
      <dgm:spPr/>
    </dgm:pt>
    <dgm:pt modelId="{DB5950F4-2AB0-4A66-B504-0F09E21BE175}" type="pres">
      <dgm:prSet presAssocID="{F90B4185-EEA7-4BDE-9DB6-ACB8201411FE}" presName="linearProcess" presStyleCnt="0"/>
      <dgm:spPr/>
    </dgm:pt>
    <dgm:pt modelId="{CA7EC474-9D45-42BA-9C43-33DFF125389C}" type="pres">
      <dgm:prSet presAssocID="{E52ED3D9-998E-4A46-9301-9F38AF2B0D2C}" presName="textNode" presStyleLbl="node1" presStyleIdx="0" presStyleCnt="5" custScaleX="108943" custScaleY="101010" custLinFactNeighborX="-928" custLinFactNeighborY="1566">
        <dgm:presLayoutVars>
          <dgm:bulletEnabled val="1"/>
        </dgm:presLayoutVars>
      </dgm:prSet>
      <dgm:spPr/>
    </dgm:pt>
    <dgm:pt modelId="{135DAB2E-F744-4B20-8A65-07A673C56D71}" type="pres">
      <dgm:prSet presAssocID="{32DAC259-0FA4-49FF-8B63-B7F3C0B539A8}" presName="sibTrans" presStyleCnt="0"/>
      <dgm:spPr/>
    </dgm:pt>
    <dgm:pt modelId="{275A3106-F4CF-407F-A60B-63DA9D0964A7}" type="pres">
      <dgm:prSet presAssocID="{305DC88C-1D2A-4C02-B769-E799270EF1FC}" presName="textNode" presStyleLbl="node1" presStyleIdx="1" presStyleCnt="5">
        <dgm:presLayoutVars>
          <dgm:bulletEnabled val="1"/>
        </dgm:presLayoutVars>
      </dgm:prSet>
      <dgm:spPr/>
    </dgm:pt>
    <dgm:pt modelId="{257D09F1-9A04-43D0-9F85-6346B565FCB2}" type="pres">
      <dgm:prSet presAssocID="{0FF4FE9C-9FF8-4E10-A2FB-E867561770E9}" presName="sibTrans" presStyleCnt="0"/>
      <dgm:spPr/>
    </dgm:pt>
    <dgm:pt modelId="{09AB85FE-3B35-48CE-A588-8190FA792115}" type="pres">
      <dgm:prSet presAssocID="{5A7EDD09-7260-46D7-9A42-40F2E08F5CE9}" presName="textNode" presStyleLbl="node1" presStyleIdx="2" presStyleCnt="5" custLinFactNeighborX="13623" custLinFactNeighborY="3177">
        <dgm:presLayoutVars>
          <dgm:bulletEnabled val="1"/>
        </dgm:presLayoutVars>
      </dgm:prSet>
      <dgm:spPr/>
    </dgm:pt>
    <dgm:pt modelId="{A6DD779A-4A42-447D-8229-5747558D219B}" type="pres">
      <dgm:prSet presAssocID="{220AC183-7F4D-491B-80D4-4548AFB0BFDA}" presName="sibTrans" presStyleCnt="0"/>
      <dgm:spPr/>
    </dgm:pt>
    <dgm:pt modelId="{2AB88F4C-8B55-4BBD-A68E-AF23B29BBEA5}" type="pres">
      <dgm:prSet presAssocID="{62F7A891-389F-442C-BF81-D68BFEEDCC41}" presName="textNode" presStyleLbl="node1" presStyleIdx="3" presStyleCnt="5">
        <dgm:presLayoutVars>
          <dgm:bulletEnabled val="1"/>
        </dgm:presLayoutVars>
      </dgm:prSet>
      <dgm:spPr/>
    </dgm:pt>
    <dgm:pt modelId="{9524E213-947A-4C7F-9CAE-902F76F6102B}" type="pres">
      <dgm:prSet presAssocID="{5071D627-3248-40BE-A47D-D00239944D29}" presName="sibTrans" presStyleCnt="0"/>
      <dgm:spPr/>
    </dgm:pt>
    <dgm:pt modelId="{8CA3B7B4-2673-4252-80E5-F3E4EC937DC8}" type="pres">
      <dgm:prSet presAssocID="{00AB4E7D-3D47-4821-B247-91B644C26565}" presName="textNode" presStyleLbl="node1" presStyleIdx="4" presStyleCnt="5" custScaleX="91895" custScaleY="201703">
        <dgm:presLayoutVars>
          <dgm:bulletEnabled val="1"/>
        </dgm:presLayoutVars>
      </dgm:prSet>
      <dgm:spPr/>
    </dgm:pt>
  </dgm:ptLst>
  <dgm:cxnLst>
    <dgm:cxn modelId="{FC8A6104-4919-4FDE-AAD4-88C7903C3B7E}" type="presOf" srcId="{00AB4E7D-3D47-4821-B247-91B644C26565}" destId="{8CA3B7B4-2673-4252-80E5-F3E4EC937DC8}" srcOrd="0" destOrd="0" presId="urn:microsoft.com/office/officeart/2005/8/layout/hProcess9"/>
    <dgm:cxn modelId="{0C54DC1D-5B5B-4AD1-8BE2-5876A5893DA3}" type="presOf" srcId="{62F7A891-389F-442C-BF81-D68BFEEDCC41}" destId="{2AB88F4C-8B55-4BBD-A68E-AF23B29BBEA5}" srcOrd="0" destOrd="0" presId="urn:microsoft.com/office/officeart/2005/8/layout/hProcess9"/>
    <dgm:cxn modelId="{682A4028-6504-4B35-8D2B-F1C664289D09}" type="presOf" srcId="{5A7EDD09-7260-46D7-9A42-40F2E08F5CE9}" destId="{09AB85FE-3B35-48CE-A588-8190FA792115}" srcOrd="0" destOrd="0" presId="urn:microsoft.com/office/officeart/2005/8/layout/hProcess9"/>
    <dgm:cxn modelId="{BFC58231-8688-4655-A681-4F921E816E45}" srcId="{F90B4185-EEA7-4BDE-9DB6-ACB8201411FE}" destId="{E52ED3D9-998E-4A46-9301-9F38AF2B0D2C}" srcOrd="0" destOrd="0" parTransId="{A2AC1636-60C9-499F-B0A4-8571B6CBAC9A}" sibTransId="{32DAC259-0FA4-49FF-8B63-B7F3C0B539A8}"/>
    <dgm:cxn modelId="{20518F35-48F8-4E4C-805B-6D0D59B93F32}" srcId="{F90B4185-EEA7-4BDE-9DB6-ACB8201411FE}" destId="{305DC88C-1D2A-4C02-B769-E799270EF1FC}" srcOrd="1" destOrd="0" parTransId="{2A650CB3-ACF6-458F-8715-8253086A39AD}" sibTransId="{0FF4FE9C-9FF8-4E10-A2FB-E867561770E9}"/>
    <dgm:cxn modelId="{027E555E-DC90-4F7B-A27C-15530C705819}" srcId="{F90B4185-EEA7-4BDE-9DB6-ACB8201411FE}" destId="{62F7A891-389F-442C-BF81-D68BFEEDCC41}" srcOrd="3" destOrd="0" parTransId="{B391B489-9855-48D9-B166-6C3BCEA8F4ED}" sibTransId="{5071D627-3248-40BE-A47D-D00239944D29}"/>
    <dgm:cxn modelId="{31E17446-2A7F-476E-A901-3ED4A9051796}" type="presOf" srcId="{305DC88C-1D2A-4C02-B769-E799270EF1FC}" destId="{275A3106-F4CF-407F-A60B-63DA9D0964A7}" srcOrd="0" destOrd="0" presId="urn:microsoft.com/office/officeart/2005/8/layout/hProcess9"/>
    <dgm:cxn modelId="{C35515B6-14DC-4F4E-8ED8-BB5109743C66}" type="presOf" srcId="{E52ED3D9-998E-4A46-9301-9F38AF2B0D2C}" destId="{CA7EC474-9D45-42BA-9C43-33DFF125389C}" srcOrd="0" destOrd="0" presId="urn:microsoft.com/office/officeart/2005/8/layout/hProcess9"/>
    <dgm:cxn modelId="{021739CE-62DE-486E-B121-316CB22D3E94}" type="presOf" srcId="{F90B4185-EEA7-4BDE-9DB6-ACB8201411FE}" destId="{4412A0D1-5CDB-454C-824E-14B60C91574B}" srcOrd="0" destOrd="0" presId="urn:microsoft.com/office/officeart/2005/8/layout/hProcess9"/>
    <dgm:cxn modelId="{3BCEE8F3-3186-45B0-989C-4DE41B719E16}" srcId="{F90B4185-EEA7-4BDE-9DB6-ACB8201411FE}" destId="{5A7EDD09-7260-46D7-9A42-40F2E08F5CE9}" srcOrd="2" destOrd="0" parTransId="{717BB696-4629-4132-9DD3-CA4968009072}" sibTransId="{220AC183-7F4D-491B-80D4-4548AFB0BFDA}"/>
    <dgm:cxn modelId="{60BB6FFA-F031-4561-9F51-2F8020F817E1}" srcId="{F90B4185-EEA7-4BDE-9DB6-ACB8201411FE}" destId="{00AB4E7D-3D47-4821-B247-91B644C26565}" srcOrd="4" destOrd="0" parTransId="{B9D045D4-49C6-4CFE-9A05-6B70A2A8795D}" sibTransId="{60C3E984-2E77-43FB-8FF7-71228A53A185}"/>
    <dgm:cxn modelId="{56B7344A-178B-4F79-A603-5D6CBACEB5F9}" type="presParOf" srcId="{4412A0D1-5CDB-454C-824E-14B60C91574B}" destId="{88A9F6AC-2EA8-473D-9747-487D19735381}" srcOrd="0" destOrd="0" presId="urn:microsoft.com/office/officeart/2005/8/layout/hProcess9"/>
    <dgm:cxn modelId="{825375B0-93E5-4FCB-9FF5-BA2A70FA264D}" type="presParOf" srcId="{4412A0D1-5CDB-454C-824E-14B60C91574B}" destId="{DB5950F4-2AB0-4A66-B504-0F09E21BE175}" srcOrd="1" destOrd="0" presId="urn:microsoft.com/office/officeart/2005/8/layout/hProcess9"/>
    <dgm:cxn modelId="{083975AA-FBC3-479A-9ABC-483EF41D4789}" type="presParOf" srcId="{DB5950F4-2AB0-4A66-B504-0F09E21BE175}" destId="{CA7EC474-9D45-42BA-9C43-33DFF125389C}" srcOrd="0" destOrd="0" presId="urn:microsoft.com/office/officeart/2005/8/layout/hProcess9"/>
    <dgm:cxn modelId="{2D37F295-6327-460E-87C6-95AA90C17588}" type="presParOf" srcId="{DB5950F4-2AB0-4A66-B504-0F09E21BE175}" destId="{135DAB2E-F744-4B20-8A65-07A673C56D71}" srcOrd="1" destOrd="0" presId="urn:microsoft.com/office/officeart/2005/8/layout/hProcess9"/>
    <dgm:cxn modelId="{F9DA00B0-FCB5-4EC4-A2DD-54FCDCB7BFAE}" type="presParOf" srcId="{DB5950F4-2AB0-4A66-B504-0F09E21BE175}" destId="{275A3106-F4CF-407F-A60B-63DA9D0964A7}" srcOrd="2" destOrd="0" presId="urn:microsoft.com/office/officeart/2005/8/layout/hProcess9"/>
    <dgm:cxn modelId="{FAC038F2-6238-49EF-9D0E-3D242FBDDA4A}" type="presParOf" srcId="{DB5950F4-2AB0-4A66-B504-0F09E21BE175}" destId="{257D09F1-9A04-43D0-9F85-6346B565FCB2}" srcOrd="3" destOrd="0" presId="urn:microsoft.com/office/officeart/2005/8/layout/hProcess9"/>
    <dgm:cxn modelId="{A8DA3A26-7186-4CBA-A5A0-83BE9B1A69BB}" type="presParOf" srcId="{DB5950F4-2AB0-4A66-B504-0F09E21BE175}" destId="{09AB85FE-3B35-48CE-A588-8190FA792115}" srcOrd="4" destOrd="0" presId="urn:microsoft.com/office/officeart/2005/8/layout/hProcess9"/>
    <dgm:cxn modelId="{9EB51C1F-DA87-4A70-A1A3-CD5E3FB316F9}" type="presParOf" srcId="{DB5950F4-2AB0-4A66-B504-0F09E21BE175}" destId="{A6DD779A-4A42-447D-8229-5747558D219B}" srcOrd="5" destOrd="0" presId="urn:microsoft.com/office/officeart/2005/8/layout/hProcess9"/>
    <dgm:cxn modelId="{AF0BD607-876E-412A-A66C-A014DB09B9BE}" type="presParOf" srcId="{DB5950F4-2AB0-4A66-B504-0F09E21BE175}" destId="{2AB88F4C-8B55-4BBD-A68E-AF23B29BBEA5}" srcOrd="6" destOrd="0" presId="urn:microsoft.com/office/officeart/2005/8/layout/hProcess9"/>
    <dgm:cxn modelId="{E138BD19-A509-4D1F-90E5-DCBC6DE446A1}" type="presParOf" srcId="{DB5950F4-2AB0-4A66-B504-0F09E21BE175}" destId="{9524E213-947A-4C7F-9CAE-902F76F6102B}" srcOrd="7" destOrd="0" presId="urn:microsoft.com/office/officeart/2005/8/layout/hProcess9"/>
    <dgm:cxn modelId="{52229C45-B946-45DD-B7FD-DFAA7DF01C7E}" type="presParOf" srcId="{DB5950F4-2AB0-4A66-B504-0F09E21BE175}" destId="{8CA3B7B4-2673-4252-80E5-F3E4EC937DC8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E6C770-D798-4768-A12F-23940F720F2B}">
      <dsp:nvSpPr>
        <dsp:cNvPr id="0" name=""/>
        <dsp:cNvSpPr/>
      </dsp:nvSpPr>
      <dsp:spPr>
        <a:xfrm>
          <a:off x="2537366" y="533412"/>
          <a:ext cx="41181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11813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732213" y="576920"/>
        <a:ext cx="22120" cy="4424"/>
      </dsp:txXfrm>
    </dsp:sp>
    <dsp:sp modelId="{1556BE95-5C9D-4A36-AAA7-1991E079CEA7}">
      <dsp:nvSpPr>
        <dsp:cNvPr id="0" name=""/>
        <dsp:cNvSpPr/>
      </dsp:nvSpPr>
      <dsp:spPr>
        <a:xfrm>
          <a:off x="615628" y="2070"/>
          <a:ext cx="1923538" cy="115412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4255" tIns="98937" rIns="94255" bIns="98937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+mj-lt"/>
              <a:cs typeface="Times New Roman" panose="02020603050405020304" pitchFamily="18" charset="0"/>
            </a:rPr>
            <a:t>Introduction</a:t>
          </a:r>
          <a:endParaRPr lang="en-US" sz="1600" kern="1200" dirty="0">
            <a:latin typeface="+mj-lt"/>
            <a:cs typeface="Times New Roman" panose="02020603050405020304" pitchFamily="18" charset="0"/>
          </a:endParaRPr>
        </a:p>
      </dsp:txBody>
      <dsp:txXfrm>
        <a:off x="615628" y="2070"/>
        <a:ext cx="1923538" cy="1154123"/>
      </dsp:txXfrm>
    </dsp:sp>
    <dsp:sp modelId="{9903F6A4-6133-4E26-94F4-0B7B2D237C12}">
      <dsp:nvSpPr>
        <dsp:cNvPr id="0" name=""/>
        <dsp:cNvSpPr/>
      </dsp:nvSpPr>
      <dsp:spPr>
        <a:xfrm>
          <a:off x="4903319" y="533412"/>
          <a:ext cx="41181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11813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98165" y="576920"/>
        <a:ext cx="22120" cy="4424"/>
      </dsp:txXfrm>
    </dsp:sp>
    <dsp:sp modelId="{23EB146E-26D7-43A9-B346-FC9FD9D4374A}">
      <dsp:nvSpPr>
        <dsp:cNvPr id="0" name=""/>
        <dsp:cNvSpPr/>
      </dsp:nvSpPr>
      <dsp:spPr>
        <a:xfrm>
          <a:off x="2981580" y="2070"/>
          <a:ext cx="1923538" cy="115412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4255" tIns="98937" rIns="94255" bIns="98937" numCol="1" spcCol="1270" anchor="ctr" anchorCtr="0">
          <a:noAutofit/>
        </a:bodyPr>
        <a:lstStyle/>
        <a:p>
          <a:pPr marL="0" lvl="0" indent="0" algn="ctr" defTabSz="7112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600" kern="1200" dirty="0">
              <a:latin typeface="+mj-lt"/>
              <a:cs typeface="Times New Roman" panose="02020603050405020304" pitchFamily="18" charset="0"/>
            </a:rPr>
            <a:t>Introduce different Information Systems</a:t>
          </a:r>
          <a:endParaRPr lang="en-US" sz="1600" kern="1200" dirty="0">
            <a:latin typeface="+mj-lt"/>
            <a:cs typeface="Times New Roman" panose="02020603050405020304" pitchFamily="18" charset="0"/>
          </a:endParaRPr>
        </a:p>
      </dsp:txBody>
      <dsp:txXfrm>
        <a:off x="2981580" y="2070"/>
        <a:ext cx="1923538" cy="1154123"/>
      </dsp:txXfrm>
    </dsp:sp>
    <dsp:sp modelId="{8FAF5A0E-2A14-45EA-B611-51E28AABD971}">
      <dsp:nvSpPr>
        <dsp:cNvPr id="0" name=""/>
        <dsp:cNvSpPr/>
      </dsp:nvSpPr>
      <dsp:spPr>
        <a:xfrm>
          <a:off x="1577397" y="1154393"/>
          <a:ext cx="4731904" cy="411813"/>
        </a:xfrm>
        <a:custGeom>
          <a:avLst/>
          <a:gdLst/>
          <a:ahLst/>
          <a:cxnLst/>
          <a:rect l="0" t="0" r="0" b="0"/>
          <a:pathLst>
            <a:path>
              <a:moveTo>
                <a:pt x="4731904" y="0"/>
              </a:moveTo>
              <a:lnTo>
                <a:pt x="4731904" y="223006"/>
              </a:lnTo>
              <a:lnTo>
                <a:pt x="0" y="223006"/>
              </a:lnTo>
              <a:lnTo>
                <a:pt x="0" y="411813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824536" y="1358088"/>
        <a:ext cx="237627" cy="4424"/>
      </dsp:txXfrm>
    </dsp:sp>
    <dsp:sp modelId="{163FE2AF-A29E-4F9C-A968-15F0C63BB29A}">
      <dsp:nvSpPr>
        <dsp:cNvPr id="0" name=""/>
        <dsp:cNvSpPr/>
      </dsp:nvSpPr>
      <dsp:spPr>
        <a:xfrm>
          <a:off x="5347533" y="2070"/>
          <a:ext cx="1923538" cy="115412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4255" tIns="98937" rIns="94255" bIns="98937" numCol="1" spcCol="1270" anchor="ctr" anchorCtr="0">
          <a:noAutofit/>
        </a:bodyPr>
        <a:lstStyle/>
        <a:p>
          <a:pPr marL="0" lvl="0" indent="0" algn="ctr" defTabSz="7112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600" kern="1200" dirty="0">
              <a:latin typeface="+mj-lt"/>
              <a:cs typeface="Times New Roman" panose="02020603050405020304" pitchFamily="18" charset="0"/>
            </a:rPr>
            <a:t>Analyse and Compare Systems</a:t>
          </a:r>
          <a:endParaRPr lang="en-US" sz="1600" kern="1200" dirty="0">
            <a:latin typeface="+mj-lt"/>
            <a:cs typeface="Times New Roman" panose="02020603050405020304" pitchFamily="18" charset="0"/>
          </a:endParaRPr>
        </a:p>
      </dsp:txBody>
      <dsp:txXfrm>
        <a:off x="5347533" y="2070"/>
        <a:ext cx="1923538" cy="1154123"/>
      </dsp:txXfrm>
    </dsp:sp>
    <dsp:sp modelId="{EFE39BFA-05AF-4280-A19B-D1C31857AC42}">
      <dsp:nvSpPr>
        <dsp:cNvPr id="0" name=""/>
        <dsp:cNvSpPr/>
      </dsp:nvSpPr>
      <dsp:spPr>
        <a:xfrm>
          <a:off x="2537366" y="2129949"/>
          <a:ext cx="41181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23006" y="45720"/>
              </a:lnTo>
              <a:lnTo>
                <a:pt x="223006" y="50486"/>
              </a:lnTo>
              <a:lnTo>
                <a:pt x="411813" y="50486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732212" y="2173456"/>
        <a:ext cx="22121" cy="4424"/>
      </dsp:txXfrm>
    </dsp:sp>
    <dsp:sp modelId="{60EB3760-7F61-4B27-A008-CB8A246FA01B}">
      <dsp:nvSpPr>
        <dsp:cNvPr id="0" name=""/>
        <dsp:cNvSpPr/>
      </dsp:nvSpPr>
      <dsp:spPr>
        <a:xfrm>
          <a:off x="615628" y="1598607"/>
          <a:ext cx="1923538" cy="115412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4255" tIns="98937" rIns="94255" bIns="98937" numCol="1" spcCol="1270" anchor="ctr" anchorCtr="0">
          <a:noAutofit/>
        </a:bodyPr>
        <a:lstStyle/>
        <a:p>
          <a:pPr marL="0" lvl="0" indent="0" algn="ctr" defTabSz="7112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600" kern="1200" dirty="0">
              <a:latin typeface="+mj-lt"/>
              <a:cs typeface="Times New Roman" panose="02020603050405020304" pitchFamily="18" charset="0"/>
            </a:rPr>
            <a:t>Ethical Considerations</a:t>
          </a:r>
          <a:endParaRPr lang="en-US" sz="1600" kern="1200" dirty="0">
            <a:latin typeface="+mj-lt"/>
            <a:cs typeface="Times New Roman" panose="02020603050405020304" pitchFamily="18" charset="0"/>
          </a:endParaRPr>
        </a:p>
      </dsp:txBody>
      <dsp:txXfrm>
        <a:off x="615628" y="1598607"/>
        <a:ext cx="1923538" cy="1154123"/>
      </dsp:txXfrm>
    </dsp:sp>
    <dsp:sp modelId="{2B52C6AD-05C6-4AB8-AE00-EB37EAD47B19}">
      <dsp:nvSpPr>
        <dsp:cNvPr id="0" name=""/>
        <dsp:cNvSpPr/>
      </dsp:nvSpPr>
      <dsp:spPr>
        <a:xfrm>
          <a:off x="4903319" y="2129949"/>
          <a:ext cx="41181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0486"/>
              </a:moveTo>
              <a:lnTo>
                <a:pt x="223006" y="50486"/>
              </a:lnTo>
              <a:lnTo>
                <a:pt x="223006" y="45720"/>
              </a:lnTo>
              <a:lnTo>
                <a:pt x="411813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98165" y="2173456"/>
        <a:ext cx="22121" cy="4424"/>
      </dsp:txXfrm>
    </dsp:sp>
    <dsp:sp modelId="{7272E8F3-D663-4AE2-B808-BFC411FCAEE2}">
      <dsp:nvSpPr>
        <dsp:cNvPr id="0" name=""/>
        <dsp:cNvSpPr/>
      </dsp:nvSpPr>
      <dsp:spPr>
        <a:xfrm>
          <a:off x="2981580" y="1603374"/>
          <a:ext cx="1923538" cy="115412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4255" tIns="98937" rIns="94255" bIns="98937" numCol="1" spcCol="1270" anchor="ctr" anchorCtr="0">
          <a:noAutofit/>
        </a:bodyPr>
        <a:lstStyle/>
        <a:p>
          <a:pPr marL="0" lvl="0" indent="0" algn="ctr" defTabSz="7112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600" kern="1200" dirty="0">
              <a:latin typeface="+mj-lt"/>
              <a:cs typeface="Times New Roman" panose="02020603050405020304" pitchFamily="18" charset="0"/>
            </a:rPr>
            <a:t>Real-World Case Studies</a:t>
          </a:r>
          <a:endParaRPr lang="en-US" sz="1600" kern="1200" dirty="0">
            <a:latin typeface="+mj-lt"/>
            <a:cs typeface="Times New Roman" panose="02020603050405020304" pitchFamily="18" charset="0"/>
          </a:endParaRPr>
        </a:p>
      </dsp:txBody>
      <dsp:txXfrm>
        <a:off x="2981580" y="1603374"/>
        <a:ext cx="1923538" cy="1154123"/>
      </dsp:txXfrm>
    </dsp:sp>
    <dsp:sp modelId="{631F69CA-A0BE-4231-8F2D-E1F4ADFCCBC7}">
      <dsp:nvSpPr>
        <dsp:cNvPr id="0" name=""/>
        <dsp:cNvSpPr/>
      </dsp:nvSpPr>
      <dsp:spPr>
        <a:xfrm>
          <a:off x="1577397" y="2750930"/>
          <a:ext cx="4731904" cy="411813"/>
        </a:xfrm>
        <a:custGeom>
          <a:avLst/>
          <a:gdLst/>
          <a:ahLst/>
          <a:cxnLst/>
          <a:rect l="0" t="0" r="0" b="0"/>
          <a:pathLst>
            <a:path>
              <a:moveTo>
                <a:pt x="4731904" y="0"/>
              </a:moveTo>
              <a:lnTo>
                <a:pt x="4731904" y="223006"/>
              </a:lnTo>
              <a:lnTo>
                <a:pt x="0" y="223006"/>
              </a:lnTo>
              <a:lnTo>
                <a:pt x="0" y="411813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824536" y="2954625"/>
        <a:ext cx="237627" cy="4424"/>
      </dsp:txXfrm>
    </dsp:sp>
    <dsp:sp modelId="{50126316-648E-497A-94EF-B20D987DABF0}">
      <dsp:nvSpPr>
        <dsp:cNvPr id="0" name=""/>
        <dsp:cNvSpPr/>
      </dsp:nvSpPr>
      <dsp:spPr>
        <a:xfrm>
          <a:off x="5347533" y="1598607"/>
          <a:ext cx="1923538" cy="115412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4255" tIns="98937" rIns="94255" bIns="98937" numCol="1" spcCol="1270" anchor="ctr" anchorCtr="0">
          <a:noAutofit/>
        </a:bodyPr>
        <a:lstStyle/>
        <a:p>
          <a:pPr marL="0" lvl="0" indent="0" algn="ctr" defTabSz="7112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600" kern="1200" dirty="0">
              <a:latin typeface="+mj-lt"/>
              <a:cs typeface="Times New Roman" panose="02020603050405020304" pitchFamily="18" charset="0"/>
            </a:rPr>
            <a:t>Recommendation</a:t>
          </a:r>
          <a:endParaRPr lang="en-US" sz="1600" kern="1200" dirty="0">
            <a:latin typeface="+mj-lt"/>
            <a:cs typeface="Times New Roman" panose="02020603050405020304" pitchFamily="18" charset="0"/>
          </a:endParaRPr>
        </a:p>
      </dsp:txBody>
      <dsp:txXfrm>
        <a:off x="5347533" y="1598607"/>
        <a:ext cx="1923538" cy="1154123"/>
      </dsp:txXfrm>
    </dsp:sp>
    <dsp:sp modelId="{C53D4860-6784-438D-A3A8-E98A74FB4DF3}">
      <dsp:nvSpPr>
        <dsp:cNvPr id="0" name=""/>
        <dsp:cNvSpPr/>
      </dsp:nvSpPr>
      <dsp:spPr>
        <a:xfrm>
          <a:off x="2537366" y="3726485"/>
          <a:ext cx="41181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11813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732213" y="3769993"/>
        <a:ext cx="22120" cy="4424"/>
      </dsp:txXfrm>
    </dsp:sp>
    <dsp:sp modelId="{36425506-11E6-41A7-8603-F4CE6722692C}">
      <dsp:nvSpPr>
        <dsp:cNvPr id="0" name=""/>
        <dsp:cNvSpPr/>
      </dsp:nvSpPr>
      <dsp:spPr>
        <a:xfrm>
          <a:off x="615628" y="3195144"/>
          <a:ext cx="1923538" cy="115412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4255" tIns="98937" rIns="94255" bIns="98937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+mj-lt"/>
              <a:cs typeface="Times New Roman" panose="02020603050405020304" pitchFamily="18" charset="0"/>
            </a:rPr>
            <a:t>Conclusion</a:t>
          </a:r>
          <a:endParaRPr lang="en-US" sz="1600" kern="1200" dirty="0">
            <a:latin typeface="+mj-lt"/>
            <a:cs typeface="Times New Roman" panose="02020603050405020304" pitchFamily="18" charset="0"/>
          </a:endParaRPr>
        </a:p>
      </dsp:txBody>
      <dsp:txXfrm>
        <a:off x="615628" y="3195144"/>
        <a:ext cx="1923538" cy="1154123"/>
      </dsp:txXfrm>
    </dsp:sp>
    <dsp:sp modelId="{92874F2C-3318-4AA0-8F87-24ED37A39EE4}">
      <dsp:nvSpPr>
        <dsp:cNvPr id="0" name=""/>
        <dsp:cNvSpPr/>
      </dsp:nvSpPr>
      <dsp:spPr>
        <a:xfrm>
          <a:off x="2981580" y="3195144"/>
          <a:ext cx="1923538" cy="115412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4255" tIns="98937" rIns="94255" bIns="98937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+mj-lt"/>
              <a:cs typeface="Times New Roman" panose="02020603050405020304" pitchFamily="18" charset="0"/>
            </a:rPr>
            <a:t>References</a:t>
          </a:r>
        </a:p>
      </dsp:txBody>
      <dsp:txXfrm>
        <a:off x="2981580" y="3195144"/>
        <a:ext cx="1923538" cy="115412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6DDF43-104F-41F9-AB30-C244FEFF10B6}">
      <dsp:nvSpPr>
        <dsp:cNvPr id="0" name=""/>
        <dsp:cNvSpPr/>
      </dsp:nvSpPr>
      <dsp:spPr>
        <a:xfrm>
          <a:off x="587976" y="711472"/>
          <a:ext cx="737612" cy="73761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93B423-7162-46F4-A7B8-4A83AA6FEDBB}">
      <dsp:nvSpPr>
        <dsp:cNvPr id="0" name=""/>
        <dsp:cNvSpPr/>
      </dsp:nvSpPr>
      <dsp:spPr>
        <a:xfrm>
          <a:off x="742875" y="866371"/>
          <a:ext cx="427815" cy="42781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8D3B87-C537-4E53-87DE-61E4C115ABD7}">
      <dsp:nvSpPr>
        <dsp:cNvPr id="0" name=""/>
        <dsp:cNvSpPr/>
      </dsp:nvSpPr>
      <dsp:spPr>
        <a:xfrm>
          <a:off x="1271984" y="16638"/>
          <a:ext cx="2161985" cy="21272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400" b="1" kern="1200" dirty="0">
              <a:latin typeface="+mj-lt"/>
              <a:cs typeface="Times New Roman" panose="02020603050405020304" pitchFamily="18" charset="0"/>
            </a:rPr>
            <a:t>Functions: </a:t>
          </a:r>
          <a:r>
            <a:rPr lang="en-GB" sz="1400" kern="1200" dirty="0">
              <a:latin typeface="+mj-lt"/>
              <a:cs typeface="Times New Roman" panose="02020603050405020304" pitchFamily="18" charset="0"/>
            </a:rPr>
            <a:t>Captures, processes, and records high-volume daily transactions (e.g., EPOS sales, payments, real-time inventory updates) (Laudon and Laudon, 2022).</a:t>
          </a:r>
        </a:p>
        <a:p>
          <a:pPr marL="0" lvl="0" indent="0" algn="l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71984" y="16638"/>
        <a:ext cx="2161985" cy="2127280"/>
      </dsp:txXfrm>
    </dsp:sp>
    <dsp:sp modelId="{2B5461CA-6EE8-4157-A1DE-33536A48A6B1}">
      <dsp:nvSpPr>
        <dsp:cNvPr id="0" name=""/>
        <dsp:cNvSpPr/>
      </dsp:nvSpPr>
      <dsp:spPr>
        <a:xfrm>
          <a:off x="3736917" y="711472"/>
          <a:ext cx="737612" cy="73761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654995-8247-4CED-B8DC-1F1456EC0131}">
      <dsp:nvSpPr>
        <dsp:cNvPr id="0" name=""/>
        <dsp:cNvSpPr/>
      </dsp:nvSpPr>
      <dsp:spPr>
        <a:xfrm>
          <a:off x="3891816" y="866371"/>
          <a:ext cx="427815" cy="42781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32BCC0-50AB-4CCE-A980-BE76E6D481D9}">
      <dsp:nvSpPr>
        <dsp:cNvPr id="0" name=""/>
        <dsp:cNvSpPr/>
      </dsp:nvSpPr>
      <dsp:spPr>
        <a:xfrm>
          <a:off x="4624652" y="0"/>
          <a:ext cx="1819765" cy="20371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400" b="1" kern="1200" dirty="0">
              <a:latin typeface="+mj-lt"/>
              <a:cs typeface="Times New Roman" panose="02020603050405020304" pitchFamily="18" charset="0"/>
            </a:rPr>
            <a:t>Benefits:</a:t>
          </a:r>
          <a:r>
            <a:rPr lang="en-GB" sz="1400" kern="1200" dirty="0">
              <a:latin typeface="+mj-lt"/>
              <a:cs typeface="Times New Roman" panose="02020603050405020304" pitchFamily="18" charset="0"/>
            </a:rPr>
            <a:t> Delivers speed, accuracy, and efficiency; reduces errors and supports seamless retail operations at scale</a:t>
          </a:r>
          <a:r>
            <a:rPr lang="en-GB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24652" y="0"/>
        <a:ext cx="1819765" cy="2037174"/>
      </dsp:txXfrm>
    </dsp:sp>
    <dsp:sp modelId="{4D4D7228-0C0F-4B9D-81EB-5F2FA3400955}">
      <dsp:nvSpPr>
        <dsp:cNvPr id="0" name=""/>
        <dsp:cNvSpPr/>
      </dsp:nvSpPr>
      <dsp:spPr>
        <a:xfrm>
          <a:off x="587976" y="3517740"/>
          <a:ext cx="737612" cy="73761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1B072A-53F4-49D6-98C5-8B1AB67180C1}">
      <dsp:nvSpPr>
        <dsp:cNvPr id="0" name=""/>
        <dsp:cNvSpPr/>
      </dsp:nvSpPr>
      <dsp:spPr>
        <a:xfrm>
          <a:off x="740778" y="3718936"/>
          <a:ext cx="427815" cy="42781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A04354-A5DF-4DFA-9FA8-C4952D3549C7}">
      <dsp:nvSpPr>
        <dsp:cNvPr id="0" name=""/>
        <dsp:cNvSpPr/>
      </dsp:nvSpPr>
      <dsp:spPr>
        <a:xfrm>
          <a:off x="1435366" y="2738983"/>
          <a:ext cx="2228019" cy="18445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400" b="1" kern="1200" dirty="0">
              <a:latin typeface="+mj-lt"/>
              <a:cs typeface="Times New Roman" panose="02020603050405020304" pitchFamily="18" charset="0"/>
            </a:rPr>
            <a:t>Limitations:</a:t>
          </a:r>
          <a:r>
            <a:rPr lang="en-GB" sz="1400" kern="1200" dirty="0">
              <a:latin typeface="+mj-lt"/>
              <a:cs typeface="Times New Roman" panose="02020603050405020304" pitchFamily="18" charset="0"/>
            </a:rPr>
            <a:t> Operational focus only; vulnerable to downtime and high maintenance costs; lacks strategic analysis.</a:t>
          </a:r>
          <a:endParaRPr lang="en-US" sz="1400" kern="1200" dirty="0">
            <a:latin typeface="+mj-lt"/>
            <a:cs typeface="Times New Roman" panose="02020603050405020304" pitchFamily="18" charset="0"/>
          </a:endParaRPr>
        </a:p>
      </dsp:txBody>
      <dsp:txXfrm>
        <a:off x="1435366" y="2738983"/>
        <a:ext cx="2228019" cy="1844590"/>
      </dsp:txXfrm>
    </dsp:sp>
    <dsp:sp modelId="{C5F5DF38-7C16-4C14-A5BA-505A0EF3C958}">
      <dsp:nvSpPr>
        <dsp:cNvPr id="0" name=""/>
        <dsp:cNvSpPr/>
      </dsp:nvSpPr>
      <dsp:spPr>
        <a:xfrm>
          <a:off x="3769934" y="3517740"/>
          <a:ext cx="737612" cy="73761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D63827-3737-44C3-ACF6-20AC221DF798}">
      <dsp:nvSpPr>
        <dsp:cNvPr id="0" name=""/>
        <dsp:cNvSpPr/>
      </dsp:nvSpPr>
      <dsp:spPr>
        <a:xfrm>
          <a:off x="3924833" y="3672638"/>
          <a:ext cx="427815" cy="42781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453747-8676-4409-B0DD-B3977B0B50B7}">
      <dsp:nvSpPr>
        <dsp:cNvPr id="0" name=""/>
        <dsp:cNvSpPr/>
      </dsp:nvSpPr>
      <dsp:spPr>
        <a:xfrm>
          <a:off x="4785582" y="2824222"/>
          <a:ext cx="2193194" cy="18005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400" b="1" kern="1200" dirty="0">
              <a:latin typeface="+mj-lt"/>
              <a:cs typeface="Times New Roman" panose="02020603050405020304" pitchFamily="18" charset="0"/>
            </a:rPr>
            <a:t>Tesco Impact &amp; Comparison:</a:t>
          </a:r>
          <a:r>
            <a:rPr lang="en-GB" sz="1400" kern="1200" dirty="0">
              <a:latin typeface="+mj-lt"/>
              <a:cs typeface="Times New Roman" panose="02020603050405020304" pitchFamily="18" charset="0"/>
            </a:rPr>
            <a:t> Essential foundation feeding data to MIS and CRM; enables Tesco’s high-volume operations.</a:t>
          </a:r>
          <a:endParaRPr lang="en-US" sz="1400" kern="1200" dirty="0">
            <a:latin typeface="+mj-lt"/>
            <a:cs typeface="Times New Roman" panose="02020603050405020304" pitchFamily="18" charset="0"/>
          </a:endParaRPr>
        </a:p>
      </dsp:txBody>
      <dsp:txXfrm>
        <a:off x="4785582" y="2824222"/>
        <a:ext cx="2193194" cy="180055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F6B340-47A7-4F36-B72A-66923AE249B3}">
      <dsp:nvSpPr>
        <dsp:cNvPr id="0" name=""/>
        <dsp:cNvSpPr/>
      </dsp:nvSpPr>
      <dsp:spPr>
        <a:xfrm>
          <a:off x="4171335" y="115142"/>
          <a:ext cx="1828443" cy="18284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 dirty="0">
              <a:latin typeface="+mj-lt"/>
              <a:cs typeface="Times New Roman" panose="02020603050405020304" pitchFamily="18" charset="0"/>
            </a:rPr>
            <a:t>Functions:</a:t>
          </a:r>
          <a:r>
            <a:rPr lang="en-GB" sz="1100" kern="1200" dirty="0">
              <a:latin typeface="+mj-lt"/>
              <a:cs typeface="Times New Roman" panose="02020603050405020304" pitchFamily="18" charset="0"/>
            </a:rPr>
            <a:t> Summarises TPS data into reports and dashboards for planning, control, and decision-making (e.g., sales analysis, supply chain optimisation) (Pepard and Ward, 2024).</a:t>
          </a:r>
          <a:endParaRPr lang="en-US" sz="1100" kern="1200" dirty="0">
            <a:latin typeface="+mj-lt"/>
            <a:cs typeface="Times New Roman" panose="02020603050405020304" pitchFamily="18" charset="0"/>
          </a:endParaRPr>
        </a:p>
      </dsp:txBody>
      <dsp:txXfrm>
        <a:off x="4171335" y="115142"/>
        <a:ext cx="1828443" cy="1828443"/>
      </dsp:txXfrm>
    </dsp:sp>
    <dsp:sp modelId="{33882021-AD79-4ECA-96FC-3C0F3661E247}">
      <dsp:nvSpPr>
        <dsp:cNvPr id="0" name=""/>
        <dsp:cNvSpPr/>
      </dsp:nvSpPr>
      <dsp:spPr>
        <a:xfrm>
          <a:off x="950346" y="-112"/>
          <a:ext cx="5164687" cy="5164687"/>
        </a:xfrm>
        <a:prstGeom prst="circularArrow">
          <a:avLst>
            <a:gd name="adj1" fmla="val 6904"/>
            <a:gd name="adj2" fmla="val 465470"/>
            <a:gd name="adj3" fmla="val 548920"/>
            <a:gd name="adj4" fmla="val 20585610"/>
            <a:gd name="adj5" fmla="val 805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AD34E8-F501-4F54-AA82-D1BC7A87224E}">
      <dsp:nvSpPr>
        <dsp:cNvPr id="0" name=""/>
        <dsp:cNvSpPr/>
      </dsp:nvSpPr>
      <dsp:spPr>
        <a:xfrm>
          <a:off x="4171335" y="3220876"/>
          <a:ext cx="1828443" cy="18284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100" b="1" kern="1200" dirty="0">
              <a:latin typeface="+mj-lt"/>
              <a:cs typeface="Times New Roman" panose="02020603050405020304" pitchFamily="18" charset="0"/>
            </a:rPr>
            <a:t>Benefits:</a:t>
          </a:r>
          <a:r>
            <a:rPr lang="en-GB" sz="1100" kern="1200" dirty="0">
              <a:latin typeface="+mj-lt"/>
              <a:cs typeface="Times New Roman" panose="02020603050405020304" pitchFamily="18" charset="0"/>
            </a:rPr>
            <a:t> Improves managerial decisions, forecasting, and resource allocation for competitive advantage</a:t>
          </a:r>
          <a:r>
            <a:rPr lang="en-GB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1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71335" y="3220876"/>
        <a:ext cx="1828443" cy="1828443"/>
      </dsp:txXfrm>
    </dsp:sp>
    <dsp:sp modelId="{5BF16150-73DE-4B45-BD2B-D2D1B67D155E}">
      <dsp:nvSpPr>
        <dsp:cNvPr id="0" name=""/>
        <dsp:cNvSpPr/>
      </dsp:nvSpPr>
      <dsp:spPr>
        <a:xfrm>
          <a:off x="950346" y="-112"/>
          <a:ext cx="5164687" cy="5164687"/>
        </a:xfrm>
        <a:prstGeom prst="circularArrow">
          <a:avLst>
            <a:gd name="adj1" fmla="val 6904"/>
            <a:gd name="adj2" fmla="val 465470"/>
            <a:gd name="adj3" fmla="val 5948920"/>
            <a:gd name="adj4" fmla="val 4385610"/>
            <a:gd name="adj5" fmla="val 805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8348CD-CE9D-4BCF-9574-E4CDE6A1BB5F}">
      <dsp:nvSpPr>
        <dsp:cNvPr id="0" name=""/>
        <dsp:cNvSpPr/>
      </dsp:nvSpPr>
      <dsp:spPr>
        <a:xfrm>
          <a:off x="1065601" y="3220876"/>
          <a:ext cx="1828443" cy="18284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100" b="1" kern="1200" dirty="0">
              <a:latin typeface="+mj-lt"/>
              <a:cs typeface="Times New Roman" panose="02020603050405020304" pitchFamily="18" charset="0"/>
            </a:rPr>
            <a:t>Limitations:</a:t>
          </a:r>
          <a:r>
            <a:rPr lang="en-GB" sz="1100" kern="1200" dirty="0">
              <a:latin typeface="+mj-lt"/>
              <a:cs typeface="Times New Roman" panose="02020603050405020304" pitchFamily="18" charset="0"/>
            </a:rPr>
            <a:t> Dependent on TPS data quality; risk of information overload; limited for complex unstructured problems.</a:t>
          </a:r>
          <a:endParaRPr lang="en-US" sz="1100" kern="1200" dirty="0">
            <a:latin typeface="+mj-lt"/>
            <a:cs typeface="Times New Roman" panose="02020603050405020304" pitchFamily="18" charset="0"/>
          </a:endParaRPr>
        </a:p>
      </dsp:txBody>
      <dsp:txXfrm>
        <a:off x="1065601" y="3220876"/>
        <a:ext cx="1828443" cy="1828443"/>
      </dsp:txXfrm>
    </dsp:sp>
    <dsp:sp modelId="{DA4E5B58-BFE3-4D5A-9F40-D9179FBA3F2D}">
      <dsp:nvSpPr>
        <dsp:cNvPr id="0" name=""/>
        <dsp:cNvSpPr/>
      </dsp:nvSpPr>
      <dsp:spPr>
        <a:xfrm>
          <a:off x="950346" y="-112"/>
          <a:ext cx="5164687" cy="5164687"/>
        </a:xfrm>
        <a:prstGeom prst="circularArrow">
          <a:avLst>
            <a:gd name="adj1" fmla="val 6904"/>
            <a:gd name="adj2" fmla="val 465470"/>
            <a:gd name="adj3" fmla="val 11206452"/>
            <a:gd name="adj4" fmla="val 9785610"/>
            <a:gd name="adj5" fmla="val 805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F4E26E-C756-4024-B680-E0AD8408E28D}">
      <dsp:nvSpPr>
        <dsp:cNvPr id="0" name=""/>
        <dsp:cNvSpPr/>
      </dsp:nvSpPr>
      <dsp:spPr>
        <a:xfrm>
          <a:off x="1042545" y="27542"/>
          <a:ext cx="1874556" cy="20036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200" b="1" kern="1200" dirty="0">
              <a:latin typeface="+mj-lt"/>
              <a:cs typeface="Times New Roman" panose="02020603050405020304" pitchFamily="18" charset="0"/>
            </a:rPr>
            <a:t>Tesco Impact &amp; Comparison: </a:t>
          </a:r>
          <a:r>
            <a:rPr lang="en-GB" sz="1200" kern="1200" dirty="0">
              <a:latin typeface="+mj-lt"/>
              <a:cs typeface="Times New Roman" panose="02020603050405020304" pitchFamily="18" charset="0"/>
            </a:rPr>
            <a:t>Builds analytical layer on TPS; supports strategic retail management unlike purely transactional TPS (Chaffey, Hemphill and Edmunds, 2023).</a:t>
          </a:r>
          <a:endParaRPr lang="en-US" sz="1200" kern="1200" dirty="0">
            <a:latin typeface="+mj-lt"/>
            <a:cs typeface="Times New Roman" panose="02020603050405020304" pitchFamily="18" charset="0"/>
          </a:endParaRPr>
        </a:p>
      </dsp:txBody>
      <dsp:txXfrm>
        <a:off x="1042545" y="27542"/>
        <a:ext cx="1874556" cy="2003644"/>
      </dsp:txXfrm>
    </dsp:sp>
    <dsp:sp modelId="{46F7EF05-F386-40FE-A8BC-B51F37883190}">
      <dsp:nvSpPr>
        <dsp:cNvPr id="0" name=""/>
        <dsp:cNvSpPr/>
      </dsp:nvSpPr>
      <dsp:spPr>
        <a:xfrm>
          <a:off x="950346" y="-112"/>
          <a:ext cx="5164687" cy="5164687"/>
        </a:xfrm>
        <a:prstGeom prst="circularArrow">
          <a:avLst>
            <a:gd name="adj1" fmla="val 6904"/>
            <a:gd name="adj2" fmla="val 465470"/>
            <a:gd name="adj3" fmla="val 16748920"/>
            <a:gd name="adj4" fmla="val 15223271"/>
            <a:gd name="adj5" fmla="val 805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7AADA7-12E7-4B73-A144-0F2A28DF19FE}">
      <dsp:nvSpPr>
        <dsp:cNvPr id="0" name=""/>
        <dsp:cNvSpPr/>
      </dsp:nvSpPr>
      <dsp:spPr>
        <a:xfrm>
          <a:off x="959" y="16809"/>
          <a:ext cx="3743863" cy="22463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600" b="1" kern="12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Functions: </a:t>
          </a:r>
          <a:r>
            <a:rPr lang="en-GB" sz="1600" kern="12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Analyses customer data (e.g., Clubcard) for personalised marketing, loyalty programmes, and multi-channel engagement.</a:t>
          </a:r>
          <a:endParaRPr lang="en-US" sz="1600" kern="12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sp:txBody>
      <dsp:txXfrm>
        <a:off x="959" y="16809"/>
        <a:ext cx="3743863" cy="2246318"/>
      </dsp:txXfrm>
    </dsp:sp>
    <dsp:sp modelId="{DF2674B8-A75F-4EF5-A67E-2BB2044CFF80}">
      <dsp:nvSpPr>
        <dsp:cNvPr id="0" name=""/>
        <dsp:cNvSpPr/>
      </dsp:nvSpPr>
      <dsp:spPr>
        <a:xfrm>
          <a:off x="4119209" y="16809"/>
          <a:ext cx="3743863" cy="22463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600" b="1" kern="12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Benefits:</a:t>
          </a:r>
          <a:r>
            <a:rPr lang="en-GB" sz="1600" kern="12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 Boosts retention and sales (e.g., Clubcard members spent ~28% more); drives customer-centric strategies.</a:t>
          </a:r>
          <a:endParaRPr lang="en-US" sz="1600" kern="12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sp:txBody>
      <dsp:txXfrm>
        <a:off x="4119209" y="16809"/>
        <a:ext cx="3743863" cy="2246318"/>
      </dsp:txXfrm>
    </dsp:sp>
    <dsp:sp modelId="{9CEC5F18-51D8-45D7-B5D3-5414711754E2}">
      <dsp:nvSpPr>
        <dsp:cNvPr id="0" name=""/>
        <dsp:cNvSpPr/>
      </dsp:nvSpPr>
      <dsp:spPr>
        <a:xfrm>
          <a:off x="959" y="2637514"/>
          <a:ext cx="3743863" cy="22463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600" b="1" kern="12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Limitations:</a:t>
          </a:r>
          <a:r>
            <a:rPr lang="en-GB" sz="1600" kern="12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 Privacy/security risks, high costs, and potential bias in data-driven personalisation.</a:t>
          </a:r>
          <a:endParaRPr lang="en-US" sz="1600" kern="12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sp:txBody>
      <dsp:txXfrm>
        <a:off x="959" y="2637514"/>
        <a:ext cx="3743863" cy="2246318"/>
      </dsp:txXfrm>
    </dsp:sp>
    <dsp:sp modelId="{EBA0EF0D-0C9B-4227-A41D-A5C7AEAE888F}">
      <dsp:nvSpPr>
        <dsp:cNvPr id="0" name=""/>
        <dsp:cNvSpPr/>
      </dsp:nvSpPr>
      <dsp:spPr>
        <a:xfrm>
          <a:off x="4119209" y="2637514"/>
          <a:ext cx="3743863" cy="22463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600" b="1" kern="12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Tesco Impact &amp; Comparison: </a:t>
          </a:r>
          <a:r>
            <a:rPr lang="en-GB" sz="1600" kern="12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Uses TPS/MIS data for targeted actions; completes the system by focusing on customer relationships for market leadership(Kotler, Keller and Chernev, 2025; Laudon and Laudon,2022)</a:t>
          </a:r>
          <a:endParaRPr lang="en-US" sz="1600" kern="12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sp:txBody>
      <dsp:txXfrm>
        <a:off x="4119209" y="2637514"/>
        <a:ext cx="3743863" cy="224631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E1C8EA-F8D9-4235-B7A5-7A1DDA094B8E}">
      <dsp:nvSpPr>
        <dsp:cNvPr id="0" name=""/>
        <dsp:cNvSpPr/>
      </dsp:nvSpPr>
      <dsp:spPr>
        <a:xfrm>
          <a:off x="136495" y="0"/>
          <a:ext cx="7142466" cy="126985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400" b="0" i="0" kern="1200" baseline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Information Systems are essential for modern business success, driving efficiency, informed decision-making, and competitive advantage. </a:t>
          </a:r>
          <a:endParaRPr lang="en-US" sz="1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3688" y="37193"/>
        <a:ext cx="5346985" cy="1195467"/>
      </dsp:txXfrm>
    </dsp:sp>
    <dsp:sp modelId="{CA7E7241-AD14-431D-90E5-D5DECD285255}">
      <dsp:nvSpPr>
        <dsp:cNvPr id="0" name=""/>
        <dsp:cNvSpPr/>
      </dsp:nvSpPr>
      <dsp:spPr>
        <a:xfrm>
          <a:off x="817514" y="1500736"/>
          <a:ext cx="5823169" cy="1269853"/>
        </a:xfrm>
        <a:prstGeom prst="roundRect">
          <a:avLst>
            <a:gd name="adj" fmla="val 10000"/>
          </a:avLst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400" b="0" i="0" kern="1200" baseline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TPS, MIS, and CRM work best when integrated, as demonstrated by Tesco. </a:t>
          </a:r>
          <a:endParaRPr lang="en-US" sz="1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54707" y="1537929"/>
        <a:ext cx="4435688" cy="1195467"/>
      </dsp:txXfrm>
    </dsp:sp>
    <dsp:sp modelId="{8831591A-37C0-40FC-AAB0-3E1580438E23}">
      <dsp:nvSpPr>
        <dsp:cNvPr id="0" name=""/>
        <dsp:cNvSpPr/>
      </dsp:nvSpPr>
      <dsp:spPr>
        <a:xfrm>
          <a:off x="1297926" y="3001472"/>
          <a:ext cx="5823169" cy="1269853"/>
        </a:xfrm>
        <a:prstGeom prst="roundRect">
          <a:avLst>
            <a:gd name="adj" fmla="val 10000"/>
          </a:avLst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400" b="0" i="0" kern="1200" baseline="0" dirty="0">
              <a:solidFill>
                <a:schemeClr val="tx1"/>
              </a:solidFill>
            </a:rPr>
            <a:t>Ethical considerations must remain central to implementation. 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1335119" y="3038665"/>
        <a:ext cx="4442967" cy="1195467"/>
      </dsp:txXfrm>
    </dsp:sp>
    <dsp:sp modelId="{E36B2C2B-99FA-45AA-AB6F-3BA5F084BED4}">
      <dsp:nvSpPr>
        <dsp:cNvPr id="0" name=""/>
        <dsp:cNvSpPr/>
      </dsp:nvSpPr>
      <dsp:spPr>
        <a:xfrm>
          <a:off x="1785616" y="4502209"/>
          <a:ext cx="5823169" cy="1269853"/>
        </a:xfrm>
        <a:prstGeom prst="roundRect">
          <a:avLst>
            <a:gd name="adj" fmla="val 1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400" b="1" i="0" kern="1200" baseline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Key Takeaway</a:t>
          </a:r>
          <a:r>
            <a:rPr lang="en-US" sz="1400" b="0" i="0" kern="1200" baseline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 Strategic and responsible use of IS will enable sustainable growth and market leadership (Kotler et al., 2025). </a:t>
          </a:r>
          <a:endParaRPr lang="en-US" sz="1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22809" y="4539402"/>
        <a:ext cx="4435688" cy="1195467"/>
      </dsp:txXfrm>
    </dsp:sp>
    <dsp:sp modelId="{C5C53E6C-9459-40AF-A143-D4651A2F2FEE}">
      <dsp:nvSpPr>
        <dsp:cNvPr id="0" name=""/>
        <dsp:cNvSpPr/>
      </dsp:nvSpPr>
      <dsp:spPr>
        <a:xfrm>
          <a:off x="5327588" y="972592"/>
          <a:ext cx="825405" cy="825405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5513304" y="972592"/>
        <a:ext cx="453973" cy="621117"/>
      </dsp:txXfrm>
    </dsp:sp>
    <dsp:sp modelId="{38780A03-0A4F-4818-A3B6-4CA53E12AF7D}">
      <dsp:nvSpPr>
        <dsp:cNvPr id="0" name=""/>
        <dsp:cNvSpPr/>
      </dsp:nvSpPr>
      <dsp:spPr>
        <a:xfrm>
          <a:off x="5815279" y="2473328"/>
          <a:ext cx="825405" cy="825405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2512910"/>
            <a:satOff val="-2189"/>
            <a:lumOff val="-3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2512910"/>
              <a:satOff val="-2189"/>
              <a:lumOff val="-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6000995" y="2473328"/>
        <a:ext cx="453973" cy="621117"/>
      </dsp:txXfrm>
    </dsp:sp>
    <dsp:sp modelId="{AA8B58C2-C94D-424E-8EA6-155077E50747}">
      <dsp:nvSpPr>
        <dsp:cNvPr id="0" name=""/>
        <dsp:cNvSpPr/>
      </dsp:nvSpPr>
      <dsp:spPr>
        <a:xfrm>
          <a:off x="6295690" y="3974065"/>
          <a:ext cx="825405" cy="825405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6481406" y="3974065"/>
        <a:ext cx="453973" cy="62111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A9F6AC-2EA8-473D-9747-487D19735381}">
      <dsp:nvSpPr>
        <dsp:cNvPr id="0" name=""/>
        <dsp:cNvSpPr/>
      </dsp:nvSpPr>
      <dsp:spPr>
        <a:xfrm>
          <a:off x="826432" y="0"/>
          <a:ext cx="9366234" cy="4162586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7EC474-9D45-42BA-9C43-33DFF125389C}">
      <dsp:nvSpPr>
        <dsp:cNvPr id="0" name=""/>
        <dsp:cNvSpPr/>
      </dsp:nvSpPr>
      <dsp:spPr>
        <a:xfrm>
          <a:off x="1242" y="1266441"/>
          <a:ext cx="2150084" cy="168185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400" b="0" i="0" kern="120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Adopt an </a:t>
          </a:r>
          <a:r>
            <a:rPr lang="en-US" sz="1400" b="1" i="0" kern="120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integrated TPS + MIS + CRM</a:t>
          </a:r>
          <a:r>
            <a:rPr lang="en-US" sz="1400" b="0" i="0" kern="120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 system for seamless data flow. </a:t>
          </a:r>
          <a:endParaRPr lang="en-US" sz="1400" kern="12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sp:txBody>
      <dsp:txXfrm>
        <a:off x="83343" y="1348542"/>
        <a:ext cx="1985882" cy="1517649"/>
      </dsp:txXfrm>
    </dsp:sp>
    <dsp:sp modelId="{275A3106-F4CF-407F-A60B-63DA9D0964A7}">
      <dsp:nvSpPr>
        <dsp:cNvPr id="0" name=""/>
        <dsp:cNvSpPr/>
      </dsp:nvSpPr>
      <dsp:spPr>
        <a:xfrm>
          <a:off x="2435669" y="1248775"/>
          <a:ext cx="1973586" cy="166503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400" b="0" i="0" kern="120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Invest in secure, cloud-based solutions with staff training</a:t>
          </a:r>
          <a:r>
            <a:rPr lang="en-US" sz="900" b="0" i="0" kern="1200" baseline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9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16949" y="1330055"/>
        <a:ext cx="1811026" cy="1502474"/>
      </dsp:txXfrm>
    </dsp:sp>
    <dsp:sp modelId="{09AB85FE-3B35-48CE-A588-8190FA792115}">
      <dsp:nvSpPr>
        <dsp:cNvPr id="0" name=""/>
        <dsp:cNvSpPr/>
      </dsp:nvSpPr>
      <dsp:spPr>
        <a:xfrm>
          <a:off x="4729364" y="1301673"/>
          <a:ext cx="1973586" cy="166503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400" b="0" i="0" kern="120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Establish a Data Ethics Committee to manage privacy and bias risks</a:t>
          </a:r>
          <a:r>
            <a:rPr lang="en-US" sz="1400" b="0" i="0" kern="1200" baseline="0" dirty="0">
              <a:solidFill>
                <a:schemeClr val="tx1"/>
              </a:solidFill>
            </a:rPr>
            <a:t>. 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4810644" y="1382953"/>
        <a:ext cx="1811026" cy="1502474"/>
      </dsp:txXfrm>
    </dsp:sp>
    <dsp:sp modelId="{2AB88F4C-8B55-4BBD-A68E-AF23B29BBEA5}">
      <dsp:nvSpPr>
        <dsp:cNvPr id="0" name=""/>
        <dsp:cNvSpPr/>
      </dsp:nvSpPr>
      <dsp:spPr>
        <a:xfrm>
          <a:off x="6946299" y="1248775"/>
          <a:ext cx="1973586" cy="166503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400" b="0" i="0" kern="120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Begin with a pilot implementation before full rollout. </a:t>
          </a:r>
          <a:endParaRPr lang="en-US" sz="1400" kern="12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sp:txBody>
      <dsp:txXfrm>
        <a:off x="7027579" y="1330055"/>
        <a:ext cx="1811026" cy="1502474"/>
      </dsp:txXfrm>
    </dsp:sp>
    <dsp:sp modelId="{8CA3B7B4-2673-4252-80E5-F3E4EC937DC8}">
      <dsp:nvSpPr>
        <dsp:cNvPr id="0" name=""/>
        <dsp:cNvSpPr/>
      </dsp:nvSpPr>
      <dsp:spPr>
        <a:xfrm>
          <a:off x="9201615" y="402080"/>
          <a:ext cx="1813627" cy="3358424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400" b="1" i="0" kern="120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Expected Outcomes</a:t>
          </a:r>
          <a:r>
            <a:rPr lang="en-US" sz="1400" b="0" i="0" kern="120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: Higher efficiency, better decisions, improved customer experience, and stronger competitive position (Peppard and Ward, 2024; Chaffey et al., 2023). </a:t>
          </a:r>
          <a:endParaRPr lang="en-US" sz="1400" kern="12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sp:txBody>
      <dsp:txXfrm>
        <a:off x="9290149" y="490614"/>
        <a:ext cx="1636559" cy="31813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4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15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journals.sagepub.com/doi/pdf/10.1177/03128962241293658" TargetMode="External"/><Relationship Id="rId2" Type="http://schemas.openxmlformats.org/officeDocument/2006/relationships/hyperlink" Target="https://techannouncer.com/understanding-salesforce-is-salesforce-saas-paas-or-both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publications.jrc.ec.europa.eu/repository/bitstream/JRC125716/jrc125716_electronic_monitoring_and_surveillance_in_the_workplace_final.pdf" TargetMode="External"/><Relationship Id="rId4" Type="http://schemas.openxmlformats.org/officeDocument/2006/relationships/hyperlink" Target="https://www.frontiersin.org/journals/psychology/articles/10.3389/fpsyg.2022.1042661/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7A4D63-DE27-27FA-60EA-5E70CE530C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743" y="261257"/>
            <a:ext cx="7421889" cy="6487886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b="1" dirty="0">
                <a:latin typeface="+mj-lt"/>
                <a:cs typeface="Times New Roman" panose="02020603050405020304" pitchFamily="18" charset="0"/>
              </a:rPr>
              <a:t>Title:</a:t>
            </a:r>
            <a:r>
              <a:rPr lang="en-GB" dirty="0">
                <a:latin typeface="+mj-lt"/>
              </a:rPr>
              <a:t> </a:t>
            </a:r>
            <a:r>
              <a:rPr lang="en-GB" dirty="0">
                <a:latin typeface="+mj-lt"/>
                <a:cs typeface="Times New Roman" panose="02020603050405020304" pitchFamily="18" charset="0"/>
              </a:rPr>
              <a:t>Component 1- Group Presentation on Different Information Systems for Tesco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>
                <a:latin typeface="+mj-lt"/>
                <a:cs typeface="Times New Roman" panose="02020603050405020304" pitchFamily="18" charset="0"/>
              </a:rPr>
              <a:t>Student name: </a:t>
            </a:r>
            <a:r>
              <a:rPr lang="en-GB" sz="2000" dirty="0">
                <a:latin typeface="+mj-lt"/>
                <a:cs typeface="Times New Roman" panose="02020603050405020304" pitchFamily="18" charset="0"/>
              </a:rPr>
              <a:t>EVANS DADZIE                                ID no. 2414242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0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GB" sz="2000" b="1" dirty="0">
                <a:latin typeface="+mj-lt"/>
                <a:cs typeface="Times New Roman" panose="02020603050405020304" pitchFamily="18" charset="0"/>
              </a:rPr>
              <a:t>Student name:</a:t>
            </a:r>
            <a:r>
              <a:rPr lang="en-GB" sz="2000" dirty="0">
                <a:latin typeface="+mj-lt"/>
                <a:cs typeface="Times New Roman" panose="02020603050405020304" pitchFamily="18" charset="0"/>
              </a:rPr>
              <a:t> CAMELIA ALINA LUCHIAN            ID no. 2418818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0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GB" sz="2000" b="1" dirty="0">
                <a:latin typeface="+mj-lt"/>
                <a:cs typeface="Times New Roman" panose="02020603050405020304" pitchFamily="18" charset="0"/>
              </a:rPr>
              <a:t>Student name: </a:t>
            </a:r>
            <a:r>
              <a:rPr lang="en-GB" sz="2000" dirty="0">
                <a:latin typeface="+mj-lt"/>
                <a:cs typeface="Times New Roman" panose="02020603050405020304" pitchFamily="18" charset="0"/>
              </a:rPr>
              <a:t>AURITA CRISTOVAO                       ID no. 2430409</a:t>
            </a:r>
            <a:endParaRPr lang="en-GB" sz="2000" b="1" dirty="0">
              <a:latin typeface="+mj-lt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000" b="1" dirty="0">
                <a:latin typeface="+mj-lt"/>
                <a:cs typeface="Times New Roman" panose="02020603050405020304" pitchFamily="18" charset="0"/>
              </a:rPr>
              <a:t> Student name: </a:t>
            </a:r>
            <a:r>
              <a:rPr lang="en-GB" sz="2000" dirty="0">
                <a:latin typeface="+mj-lt"/>
                <a:cs typeface="Times New Roman" panose="02020603050405020304" pitchFamily="18" charset="0"/>
              </a:rPr>
              <a:t>Marian Bogdan Burzo                   ID no.2335150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000" b="1" dirty="0">
                <a:latin typeface="+mj-lt"/>
                <a:cs typeface="Times New Roman" panose="02020603050405020304" pitchFamily="18" charset="0"/>
              </a:rPr>
              <a:t> Module Code &amp; Title: </a:t>
            </a:r>
            <a:r>
              <a:rPr lang="en-GB" sz="2000" dirty="0">
                <a:latin typeface="+mj-lt"/>
                <a:cs typeface="Times New Roman" panose="02020603050405020304" pitchFamily="18" charset="0"/>
              </a:rPr>
              <a:t>LCLM5004 Managing Business Information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000" b="1" dirty="0">
                <a:latin typeface="+mj-lt"/>
                <a:cs typeface="Times New Roman" panose="02020603050405020304" pitchFamily="18" charset="0"/>
              </a:rPr>
              <a:t> Lecturer: </a:t>
            </a:r>
            <a:r>
              <a:rPr lang="en-GB" sz="2000" dirty="0">
                <a:latin typeface="+mj-lt"/>
                <a:cs typeface="Times New Roman" panose="02020603050405020304" pitchFamily="18" charset="0"/>
              </a:rPr>
              <a:t>Amer Kareem</a:t>
            </a:r>
          </a:p>
          <a:p>
            <a:pPr marL="0" indent="0">
              <a:lnSpc>
                <a:spcPct val="150000"/>
              </a:lnSpc>
              <a:buNone/>
            </a:pP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9A309A7-1751-4ABE-A3C1-EEC40366A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3436" y="0"/>
            <a:ext cx="1954565" cy="6858000"/>
          </a:xfrm>
          <a:prstGeom prst="rect">
            <a:avLst/>
          </a:prstGeom>
          <a:solidFill>
            <a:srgbClr val="636E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67D8EB6-EAE1-4F9C-B398-83321E287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3567" y="2369132"/>
            <a:ext cx="2119736" cy="2119736"/>
          </a:xfrm>
          <a:prstGeom prst="ellipse">
            <a:avLst/>
          </a:prstGeom>
          <a:solidFill>
            <a:srgbClr val="FFFFFF"/>
          </a:solidFill>
          <a:ln w="22225">
            <a:solidFill>
              <a:srgbClr val="F8C6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4" name="Picture 3" descr="A close-up of black text&#10;&#10;AI-generated content may be incorrect.">
            <a:extLst>
              <a:ext uri="{FF2B5EF4-FFF2-40B4-BE49-F238E27FC236}">
                <a16:creationId xmlns:a16="http://schemas.microsoft.com/office/drawing/2014/main" id="{ECA4A214-FC1C-7B14-DF1B-EDF28759A5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5502" y="3050433"/>
            <a:ext cx="1895867" cy="757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279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001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6DAC65-19D0-1416-3C3C-AE0D75D9E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2650" y="556996"/>
            <a:ext cx="7886700" cy="1133693"/>
          </a:xfrm>
        </p:spPr>
        <p:txBody>
          <a:bodyPr>
            <a:normAutofit/>
          </a:bodyPr>
          <a:lstStyle/>
          <a:p>
            <a:r>
              <a:rPr lang="en-GB" sz="3600" b="1" u="sng" dirty="0"/>
              <a:t>Overview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0C48EAA-4E49-4CE1-916B-F8FE75F10C5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8602233"/>
              </p:ext>
            </p:extLst>
          </p:nvPr>
        </p:nvGraphicFramePr>
        <p:xfrm>
          <a:off x="2152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06668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D5DD5F-080C-BABB-68FC-FD7F32B77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u="sng" dirty="0"/>
              <a:t>Introduction to Information Systems</a:t>
            </a:r>
            <a:endParaRPr lang="en-GB" sz="3600" b="1" u="sng" dirty="0">
              <a:effectLst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09DF7F-441A-1608-F4FA-92BF63DCE8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3350" y="1835081"/>
            <a:ext cx="10139649" cy="484511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000" b="1" dirty="0"/>
              <a:t>Content:</a:t>
            </a:r>
            <a:endParaRPr lang="en-GB" sz="200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2000" dirty="0"/>
              <a:t>Information Systems (IS) are integrated components that collect, process, store, and disseminate data to support business operations.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000" b="1" dirty="0"/>
              <a:t>Key Roles</a:t>
            </a:r>
            <a:r>
              <a:rPr lang="en-GB" sz="2000" dirty="0"/>
              <a:t>: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n-GB" sz="2000" dirty="0"/>
              <a:t>Improve </a:t>
            </a:r>
            <a:r>
              <a:rPr lang="en-GB" sz="2000" b="1" dirty="0"/>
              <a:t>Efficiency</a:t>
            </a:r>
            <a:r>
              <a:rPr lang="en-GB" sz="2000" dirty="0"/>
              <a:t> through automation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n-GB" sz="2000" dirty="0"/>
              <a:t>Enhance </a:t>
            </a:r>
            <a:r>
              <a:rPr lang="en-GB" sz="2000" b="1" dirty="0"/>
              <a:t>Decision-Making</a:t>
            </a:r>
            <a:r>
              <a:rPr lang="en-GB" sz="2000" dirty="0"/>
              <a:t> with timely insights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n-GB" sz="2000" dirty="0"/>
              <a:t>Create </a:t>
            </a:r>
            <a:r>
              <a:rPr lang="en-GB" sz="2000" b="1" dirty="0"/>
              <a:t>Competitive Advantage</a:t>
            </a:r>
            <a:r>
              <a:rPr lang="en-GB" sz="2000" dirty="0"/>
              <a:t> via innovation and customer focus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2000" dirty="0"/>
              <a:t>This presentation analyses TPS, MIS, and CRM, discusses ethical issues, and provides recommendations for Tesco (Laudon and Laudon, 2022).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50644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D8FB9-55C1-D516-66C4-2A819A567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941" y="185196"/>
            <a:ext cx="6204031" cy="1192192"/>
          </a:xfrm>
        </p:spPr>
        <p:txBody>
          <a:bodyPr>
            <a:normAutofit fontScale="90000"/>
          </a:bodyPr>
          <a:lstStyle/>
          <a:p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A7352D-5BD4-DCA1-1A82-5816C649CF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0501" y="1610947"/>
            <a:ext cx="7315200" cy="5061857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GB" b="1" dirty="0">
                <a:latin typeface="+mj-lt"/>
                <a:cs typeface="Times New Roman" panose="02020603050405020304" pitchFamily="18" charset="0"/>
              </a:rPr>
              <a:t>The most widely recognised types of Information Systems are:</a:t>
            </a:r>
          </a:p>
          <a:p>
            <a:pPr marL="0" indent="0">
              <a:buNone/>
            </a:pPr>
            <a:endParaRPr lang="en-GB" sz="1600" dirty="0">
              <a:latin typeface="+mj-lt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600" dirty="0">
                <a:latin typeface="+mj-lt"/>
                <a:cs typeface="Times New Roman" panose="02020603050405020304" pitchFamily="18" charset="0"/>
              </a:rPr>
              <a:t>Transaction Processing Systems (TPS) Handle routine, high‑volume daily transactions. (Stair &amp; Reynolds, 2020)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sz="2600" dirty="0">
              <a:latin typeface="+mj-lt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600" dirty="0">
                <a:latin typeface="+mj-lt"/>
                <a:cs typeface="Times New Roman" panose="02020603050405020304" pitchFamily="18" charset="0"/>
              </a:rPr>
              <a:t>Management Information Systems (MIS) Convert raw data into structured managerial reports. (Boddy et al., 2020)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sz="2600" dirty="0">
              <a:latin typeface="+mj-lt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600" dirty="0">
                <a:latin typeface="+mj-lt"/>
                <a:cs typeface="Times New Roman" panose="02020603050405020304" pitchFamily="18" charset="0"/>
              </a:rPr>
              <a:t>Decision Support Systems (DSS) Provide analytical tools for complex, semi‑structured decisions. (Turban et al., 2018).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sz="2600" dirty="0">
              <a:latin typeface="+mj-lt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sz="2600" dirty="0">
              <a:latin typeface="+mj-lt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600" dirty="0">
                <a:latin typeface="+mj-lt"/>
                <a:cs typeface="Times New Roman" panose="02020603050405020304" pitchFamily="18" charset="0"/>
              </a:rPr>
              <a:t>Executive Information Systems (EIS) Offer high‑level dashboards for strategic decision‑making.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48160D-5D26-3C75-A4E9-23565EC312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2569" y="1879760"/>
            <a:ext cx="4328931" cy="4357598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31946DDC-98B1-73B4-83B5-4507D8323787}"/>
              </a:ext>
            </a:extLst>
          </p:cNvPr>
          <p:cNvSpPr/>
          <p:nvPr/>
        </p:nvSpPr>
        <p:spPr>
          <a:xfrm>
            <a:off x="8481060" y="272141"/>
            <a:ext cx="3362597" cy="71083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Evans Dadzie 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D7CD60F-067A-67D6-55B3-E1A01F00CC31}"/>
              </a:ext>
            </a:extLst>
          </p:cNvPr>
          <p:cNvSpPr/>
          <p:nvPr/>
        </p:nvSpPr>
        <p:spPr>
          <a:xfrm>
            <a:off x="798653" y="293914"/>
            <a:ext cx="6331489" cy="91440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latin typeface="+mj-lt"/>
                <a:cs typeface="Times New Roman" panose="02020603050405020304" pitchFamily="18" charset="0"/>
              </a:rPr>
              <a:t>1 Introduce different Information Systems: TESCO</a:t>
            </a:r>
          </a:p>
        </p:txBody>
      </p:sp>
    </p:spTree>
    <p:extLst>
      <p:ext uri="{BB962C8B-B14F-4D97-AF65-F5344CB8AC3E}">
        <p14:creationId xmlns:p14="http://schemas.microsoft.com/office/powerpoint/2010/main" val="23465159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0B9EE3F3-89B7-43C3-8651-C4C968309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00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77264EC-AB73-6B71-55AD-ABFC0D397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6201" y="937550"/>
            <a:ext cx="2933700" cy="1123426"/>
          </a:xfrm>
          <a:prstGeom prst="ellipse">
            <a:avLst/>
          </a:prstGeom>
          <a:solidFill>
            <a:schemeClr val="accent3">
              <a:lumMod val="5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b"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000" b="1" dirty="0">
                <a:latin typeface="+mj-lt"/>
                <a:cs typeface="Times New Roman" panose="02020603050405020304" pitchFamily="18" charset="0"/>
              </a:rPr>
              <a:t>  </a:t>
            </a:r>
            <a:r>
              <a:rPr lang="en-GB" sz="3600" b="1" dirty="0">
                <a:latin typeface="+mj-lt"/>
                <a:cs typeface="Times New Roman" panose="02020603050405020304" pitchFamily="18" charset="0"/>
              </a:rPr>
              <a:t>SaaS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3AE4636-AEEC-45D6-84D4-7AC2DA48EC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001773" y="45651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D9CE0F4-2EB2-4F1F-8AAC-DB3571D9FE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32610" y="2285541"/>
            <a:ext cx="32918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BC544C-936E-F5C3-D0A0-8B13638A0D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659" y="2512920"/>
            <a:ext cx="5532741" cy="392039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b="1" u="sng" dirty="0">
                <a:latin typeface="+mj-lt"/>
                <a:cs typeface="Times New Roman" panose="02020603050405020304" pitchFamily="18" charset="0"/>
              </a:rPr>
              <a:t>SaaS stands for Software as a Service.</a:t>
            </a:r>
          </a:p>
          <a:p>
            <a:pPr marL="0" indent="0">
              <a:buNone/>
            </a:pPr>
            <a:endParaRPr lang="en-GB" sz="2400" b="1" dirty="0">
              <a:latin typeface="+mj-lt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800" b="1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GB" sz="1800" dirty="0">
                <a:latin typeface="+mj-lt"/>
                <a:cs typeface="Times New Roman" panose="02020603050405020304" pitchFamily="18" charset="0"/>
              </a:rPr>
              <a:t>It is a cloud computing service model that delivers software applications over the internet.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1800" dirty="0">
              <a:latin typeface="+mj-lt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800" dirty="0">
                <a:latin typeface="+mj-lt"/>
                <a:cs typeface="Times New Roman" panose="02020603050405020304" pitchFamily="18" charset="0"/>
              </a:rPr>
              <a:t> Users can access these applications through a web browser or an app, usually on a subscription basis. . (</a:t>
            </a:r>
            <a:r>
              <a:rPr lang="en-GB" sz="1800" dirty="0" err="1">
                <a:latin typeface="+mj-lt"/>
                <a:cs typeface="Times New Roman" panose="02020603050405020304" pitchFamily="18" charset="0"/>
              </a:rPr>
              <a:t>Krintz</a:t>
            </a:r>
            <a:r>
              <a:rPr lang="en-GB" sz="1800" dirty="0">
                <a:latin typeface="+mj-lt"/>
                <a:cs typeface="Times New Roman" panose="02020603050405020304" pitchFamily="18" charset="0"/>
              </a:rPr>
              <a:t>, 2021) </a:t>
            </a:r>
          </a:p>
          <a:p>
            <a:endParaRPr lang="en-GB" sz="1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94436F-885D-8265-E35E-E3A4D6B4DB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7766" y="937549"/>
            <a:ext cx="5739575" cy="5062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0111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D16ECA-8254-E4F0-2106-9D49D984B1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9943" y="274638"/>
            <a:ext cx="6223591" cy="1143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/>
              <a:t>Salesforce</a:t>
            </a:r>
            <a:endParaRPr lang="en-GB" sz="2800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192AD52-59D6-AD2E-5129-55AE405B85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465" y="274639"/>
            <a:ext cx="4720856" cy="6039350"/>
          </a:xfrm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en-GB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200" dirty="0">
              <a:solidFill>
                <a:schemeClr val="accent3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latin typeface="+mj-lt"/>
                <a:cs typeface="Times New Roman" panose="02020603050405020304" pitchFamily="18" charset="0"/>
              </a:rPr>
              <a:t>Focused on quick setup no hardware needed</a:t>
            </a:r>
          </a:p>
          <a:p>
            <a:pPr marL="0" indent="0">
              <a:buNone/>
            </a:pPr>
            <a:endParaRPr lang="en-GB" sz="1800" dirty="0">
              <a:latin typeface="+mj-lt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latin typeface="+mj-lt"/>
                <a:cs typeface="Times New Roman" panose="02020603050405020304" pitchFamily="18" charset="0"/>
              </a:rPr>
              <a:t>Offered CRM access and updates entirely in the cloud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1800" dirty="0">
              <a:latin typeface="+mj-lt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latin typeface="+mj-lt"/>
                <a:cs typeface="Times New Roman" panose="02020603050405020304" pitchFamily="18" charset="0"/>
              </a:rPr>
              <a:t>Used bold marketing to challenge big, clunky, old-school providers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GB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A0B8E08F-9C2C-2627-3CA8-BEEA69B60E78}"/>
              </a:ext>
            </a:extLst>
          </p:cNvPr>
          <p:cNvSpPr/>
          <p:nvPr/>
        </p:nvSpPr>
        <p:spPr>
          <a:xfrm>
            <a:off x="926425" y="544011"/>
            <a:ext cx="3962399" cy="1208314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dirty="0"/>
              <a:t>Salesforce’s Pioneering Role In SaaS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49ED214-B148-E7EC-1B38-4F5C5D6016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4464" y="1489684"/>
            <a:ext cx="5617536" cy="528748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4ED7148-DB17-7D61-1346-6357EAF7271B}"/>
              </a:ext>
            </a:extLst>
          </p:cNvPr>
          <p:cNvSpPr/>
          <p:nvPr/>
        </p:nvSpPr>
        <p:spPr>
          <a:xfrm>
            <a:off x="926425" y="4875148"/>
            <a:ext cx="3690257" cy="1208314"/>
          </a:xfrm>
          <a:prstGeom prst="rect">
            <a:avLst/>
          </a:prstGeom>
          <a:solidFill>
            <a:schemeClr val="accent3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+mj-lt"/>
                <a:cs typeface="Times New Roman" panose="02020603050405020304" pitchFamily="18" charset="0"/>
              </a:rPr>
              <a:t>According to </a:t>
            </a:r>
            <a:r>
              <a:rPr lang="en-GB" dirty="0" err="1">
                <a:latin typeface="+mj-lt"/>
                <a:cs typeface="Times New Roman" panose="02020603050405020304" pitchFamily="18" charset="0"/>
              </a:rPr>
              <a:t>Parkmond</a:t>
            </a:r>
            <a:r>
              <a:rPr lang="en-GB" dirty="0">
                <a:latin typeface="+mj-lt"/>
                <a:cs typeface="Times New Roman" panose="02020603050405020304" pitchFamily="18" charset="0"/>
              </a:rPr>
              <a:t> (2026), Salesforce operates as both a SaaS and PaaS solution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26619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6446" y="1010309"/>
            <a:ext cx="6558794" cy="772192"/>
          </a:xfrm>
        </p:spPr>
        <p:txBody>
          <a:bodyPr>
            <a:normAutofit/>
          </a:bodyPr>
          <a:lstStyle/>
          <a:p>
            <a:pPr algn="l"/>
            <a:r>
              <a:rPr lang="en-GB" sz="2400" b="1" dirty="0"/>
              <a:t>   </a:t>
            </a:r>
            <a:r>
              <a:rPr lang="en-GB" sz="2400" b="1" u="sng" dirty="0">
                <a:cs typeface="Times New Roman" panose="02020603050405020304" pitchFamily="18" charset="0"/>
              </a:rPr>
              <a:t>1.TPS (</a:t>
            </a:r>
            <a:r>
              <a:rPr sz="2400" b="1" u="sng" dirty="0">
                <a:cs typeface="Times New Roman" panose="02020603050405020304" pitchFamily="18" charset="0"/>
              </a:rPr>
              <a:t>Transaction Processing System</a:t>
            </a:r>
            <a:r>
              <a:rPr lang="en-GB" sz="2400" b="1" u="sng" dirty="0">
                <a:cs typeface="Times New Roman" panose="02020603050405020304" pitchFamily="18" charset="0"/>
              </a:rPr>
              <a:t>)</a:t>
            </a:r>
            <a:r>
              <a:rPr sz="2400" b="1" u="sng" dirty="0">
                <a:cs typeface="Times New Roman" panose="02020603050405020304" pitchFamily="18" charset="0"/>
              </a:rPr>
              <a:t> </a:t>
            </a:r>
            <a:r>
              <a:rPr lang="en-GB" sz="2400" b="1" u="sng" dirty="0">
                <a:cs typeface="Times New Roman" panose="02020603050405020304" pitchFamily="18" charset="0"/>
              </a:rPr>
              <a:t>in</a:t>
            </a:r>
            <a:r>
              <a:rPr sz="2400" b="1" u="sng" dirty="0">
                <a:cs typeface="Times New Roman" panose="02020603050405020304" pitchFamily="18" charset="0"/>
              </a:rPr>
              <a:t> Tesco</a:t>
            </a:r>
          </a:p>
        </p:txBody>
      </p:sp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43CA849E-563B-3A5B-1A22-8A8467311DA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9508546"/>
              </p:ext>
            </p:extLst>
          </p:nvPr>
        </p:nvGraphicFramePr>
        <p:xfrm>
          <a:off x="509286" y="1782501"/>
          <a:ext cx="7219509" cy="4825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BE708995-BC29-8FFC-F487-E1F45ADAA7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13853" y="1095624"/>
            <a:ext cx="3912032" cy="5445278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076E7DA-6100-1EB1-C6C0-4B6F2024C81F}"/>
              </a:ext>
            </a:extLst>
          </p:cNvPr>
          <p:cNvSpPr/>
          <p:nvPr/>
        </p:nvSpPr>
        <p:spPr>
          <a:xfrm>
            <a:off x="8935444" y="291057"/>
            <a:ext cx="3090441" cy="52322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Camelia Luchian 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FAEF69A-D7C4-A3B4-9559-A8150CF58BE5}"/>
              </a:ext>
            </a:extLst>
          </p:cNvPr>
          <p:cNvSpPr/>
          <p:nvPr/>
        </p:nvSpPr>
        <p:spPr>
          <a:xfrm>
            <a:off x="1076446" y="250019"/>
            <a:ext cx="6192455" cy="76029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latin typeface="+mj-lt"/>
                <a:cs typeface="Times New Roman" panose="02020603050405020304" pitchFamily="18" charset="0"/>
              </a:rPr>
              <a:t>2.Analyse and Compare Systems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8180" y="728200"/>
            <a:ext cx="8229600" cy="795217"/>
          </a:xfrm>
        </p:spPr>
        <p:txBody>
          <a:bodyPr>
            <a:normAutofit/>
          </a:bodyPr>
          <a:lstStyle/>
          <a:p>
            <a:pPr algn="l"/>
            <a:r>
              <a:rPr lang="en-GB" sz="2400" b="1" u="sng" dirty="0"/>
              <a:t>   </a:t>
            </a:r>
            <a:r>
              <a:rPr lang="en-GB" sz="2400" b="1" u="sng" dirty="0">
                <a:cs typeface="Times New Roman" panose="02020603050405020304" pitchFamily="18" charset="0"/>
              </a:rPr>
              <a:t>2.MIS (</a:t>
            </a:r>
            <a:r>
              <a:rPr sz="2400" b="1" u="sng" dirty="0">
                <a:cs typeface="Times New Roman" panose="02020603050405020304" pitchFamily="18" charset="0"/>
              </a:rPr>
              <a:t>Management Information System</a:t>
            </a:r>
            <a:r>
              <a:rPr lang="en-GB" sz="2400" b="1" u="sng" dirty="0">
                <a:cs typeface="Times New Roman" panose="02020603050405020304" pitchFamily="18" charset="0"/>
              </a:rPr>
              <a:t>) </a:t>
            </a:r>
            <a:r>
              <a:rPr sz="2400" b="1" u="sng" dirty="0">
                <a:cs typeface="Times New Roman" panose="02020603050405020304" pitchFamily="18" charset="0"/>
              </a:rPr>
              <a:t>in Tesco</a:t>
            </a: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3D0A2CF6-9A63-CE6B-1D40-51AED1F632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7820656"/>
              </p:ext>
            </p:extLst>
          </p:nvPr>
        </p:nvGraphicFramePr>
        <p:xfrm>
          <a:off x="173620" y="1523417"/>
          <a:ext cx="7065380" cy="5164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B12CF802-9C1E-2DE6-1ECF-AECC151F6B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80300" y="1394252"/>
            <a:ext cx="4538080" cy="5264318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B7AAD689-E48E-AFBE-367A-1EB8A904CF8D}"/>
              </a:ext>
            </a:extLst>
          </p:cNvPr>
          <p:cNvSpPr/>
          <p:nvPr/>
        </p:nvSpPr>
        <p:spPr>
          <a:xfrm>
            <a:off x="802994" y="170121"/>
            <a:ext cx="6346924" cy="691105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latin typeface="+mj-lt"/>
                <a:cs typeface="Times New Roman" panose="02020603050405020304" pitchFamily="18" charset="0"/>
              </a:rPr>
              <a:t>2.Analyse and Compare Systems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190" y="1180728"/>
            <a:ext cx="7612312" cy="661028"/>
          </a:xfrm>
        </p:spPr>
        <p:txBody>
          <a:bodyPr>
            <a:noAutofit/>
          </a:bodyPr>
          <a:lstStyle/>
          <a:p>
            <a:pPr algn="l"/>
            <a:r>
              <a:rPr lang="en-GB" sz="2400" b="1" dirty="0"/>
              <a:t>   </a:t>
            </a:r>
            <a:r>
              <a:rPr lang="en-GB" sz="2400" b="1" u="sng" dirty="0">
                <a:cs typeface="Times New Roman" panose="02020603050405020304" pitchFamily="18" charset="0"/>
              </a:rPr>
              <a:t>3. CRM (</a:t>
            </a:r>
            <a:r>
              <a:rPr sz="2400" b="1" u="sng" dirty="0">
                <a:cs typeface="Times New Roman" panose="02020603050405020304" pitchFamily="18" charset="0"/>
              </a:rPr>
              <a:t>Customer Relationship Management</a:t>
            </a:r>
            <a:r>
              <a:rPr lang="en-GB" sz="2400" b="1" u="sng" dirty="0">
                <a:cs typeface="Times New Roman" panose="02020603050405020304" pitchFamily="18" charset="0"/>
              </a:rPr>
              <a:t>)</a:t>
            </a:r>
            <a:r>
              <a:rPr sz="2400" b="1" u="sng" dirty="0">
                <a:cs typeface="Times New Roman" panose="02020603050405020304" pitchFamily="18" charset="0"/>
              </a:rPr>
              <a:t> in Tesco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CACE0A60-D72C-C15B-711B-8FDAA0FD3E4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9225407"/>
              </p:ext>
            </p:extLst>
          </p:nvPr>
        </p:nvGraphicFramePr>
        <p:xfrm>
          <a:off x="289366" y="1752600"/>
          <a:ext cx="7864033" cy="49006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7BB93E31-F124-FEF7-05D4-D9C82323520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38196" y="939172"/>
            <a:ext cx="3676326" cy="5678345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3EE3BEA-5040-0051-78CC-060553AB138B}"/>
              </a:ext>
            </a:extLst>
          </p:cNvPr>
          <p:cNvSpPr/>
          <p:nvPr/>
        </p:nvSpPr>
        <p:spPr>
          <a:xfrm>
            <a:off x="173620" y="204757"/>
            <a:ext cx="7065379" cy="894699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latin typeface="+mj-lt"/>
                <a:cs typeface="Times New Roman" panose="02020603050405020304" pitchFamily="18" charset="0"/>
              </a:rPr>
              <a:t>2.Analyse and Compare Systems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AE3514C-56A6-13F5-6746-8E49A1DC68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just" defTabSz="914400">
              <a:lnSpc>
                <a:spcPct val="150000"/>
              </a:lnSpc>
              <a:spcBef>
                <a:spcPts val="0"/>
              </a:spcBef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b="1" kern="0" dirty="0">
                <a:solidFill>
                  <a:srgbClr val="000000"/>
                </a:solidFill>
              </a:rPr>
              <a:t>Risk Mitigation</a:t>
            </a:r>
          </a:p>
          <a:p>
            <a:pPr marL="285750" lvl="0" indent="-285750" algn="just" defTabSz="914400">
              <a:lnSpc>
                <a:spcPct val="150000"/>
              </a:lnSpc>
              <a:spcBef>
                <a:spcPts val="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kern="0" dirty="0">
                <a:solidFill>
                  <a:srgbClr val="000000"/>
                </a:solidFill>
              </a:rPr>
              <a:t>Security includes data encryption and supports multi-factor authentication.</a:t>
            </a:r>
          </a:p>
          <a:p>
            <a:pPr marL="285750" lvl="0" indent="-285750" algn="just" defTabSz="914400">
              <a:lnSpc>
                <a:spcPct val="150000"/>
              </a:lnSpc>
              <a:spcBef>
                <a:spcPts val="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kern="0" dirty="0">
                <a:solidFill>
                  <a:srgbClr val="000000"/>
                </a:solidFill>
              </a:rPr>
              <a:t>Role-based access controls</a:t>
            </a:r>
          </a:p>
          <a:p>
            <a:pPr marL="285750" lvl="0" indent="-285750" algn="just" defTabSz="914400">
              <a:lnSpc>
                <a:spcPct val="150000"/>
              </a:lnSpc>
              <a:spcBef>
                <a:spcPts val="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kern="0" dirty="0">
                <a:solidFill>
                  <a:srgbClr val="000000"/>
                </a:solidFill>
              </a:rPr>
              <a:t>Regular access to Cyber security Awareness Training.</a:t>
            </a:r>
          </a:p>
          <a:p>
            <a:pPr marL="285750" lvl="0" indent="-285750" algn="just" defTabSz="914400">
              <a:lnSpc>
                <a:spcPct val="150000"/>
              </a:lnSpc>
              <a:spcBef>
                <a:spcPts val="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kern="0" dirty="0">
                <a:solidFill>
                  <a:srgbClr val="000000"/>
                </a:solidFill>
              </a:rPr>
              <a:t>Guidance and/or governance of AI systems and ethical use of AI.</a:t>
            </a:r>
          </a:p>
          <a:p>
            <a:pPr marL="285750" lvl="0" indent="-285750" algn="just" defTabSz="914400">
              <a:lnSpc>
                <a:spcPct val="150000"/>
              </a:lnSpc>
              <a:spcBef>
                <a:spcPts val="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kern="0" dirty="0">
                <a:solidFill>
                  <a:srgbClr val="000000"/>
                </a:solidFill>
              </a:rPr>
              <a:t>Conduct of supervision, following GDPR and compliance audits.</a:t>
            </a:r>
          </a:p>
          <a:p>
            <a:pPr marL="0" lvl="0" indent="0" algn="just" defTabSz="914400">
              <a:lnSpc>
                <a:spcPct val="150000"/>
              </a:lnSpc>
              <a:spcBef>
                <a:spcPts val="0"/>
              </a:spcBef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kern="0" dirty="0">
                <a:solidFill>
                  <a:srgbClr val="000000"/>
                </a:solidFill>
              </a:rPr>
              <a:t>It is through Effective Governance that Organizations can get Maximum Benefits out of Information Systems while Ensuring Security of Data, Employee Rights, and Customer Confidence </a:t>
            </a:r>
            <a:r>
              <a:rPr lang="en-GB" kern="0" dirty="0">
                <a:solidFill>
                  <a:srgbClr val="000000"/>
                </a:solidFill>
              </a:rPr>
              <a:t>(</a:t>
            </a:r>
            <a:r>
              <a:rPr lang="en-GB" kern="0" dirty="0" err="1">
                <a:solidFill>
                  <a:srgbClr val="000000"/>
                </a:solidFill>
              </a:rPr>
              <a:t>Mäntymäki</a:t>
            </a:r>
            <a:r>
              <a:rPr lang="en-GB" kern="0" dirty="0">
                <a:solidFill>
                  <a:srgbClr val="000000"/>
                </a:solidFill>
              </a:rPr>
              <a:t> et al., 2022)</a:t>
            </a:r>
            <a:r>
              <a:rPr lang="en-US" kern="0" dirty="0">
                <a:solidFill>
                  <a:srgbClr val="000000"/>
                </a:solidFill>
              </a:rPr>
              <a:t>. </a:t>
            </a:r>
            <a:endParaRPr lang="en-IN" kern="0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F8ADAF1-1E06-A6B8-807F-29C330F24809}"/>
              </a:ext>
            </a:extLst>
          </p:cNvPr>
          <p:cNvSpPr/>
          <p:nvPr/>
        </p:nvSpPr>
        <p:spPr>
          <a:xfrm>
            <a:off x="794657" y="380999"/>
            <a:ext cx="7979229" cy="1099457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3.Ethical Considerations in Business  Information Systems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2468235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B57FA2D-910F-9A38-9173-3482CCF40835}"/>
              </a:ext>
            </a:extLst>
          </p:cNvPr>
          <p:cNvSpPr/>
          <p:nvPr/>
        </p:nvSpPr>
        <p:spPr>
          <a:xfrm>
            <a:off x="500743" y="272143"/>
            <a:ext cx="8229600" cy="9906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3.Ethical Considerations in Business  Information Systems </a:t>
            </a:r>
            <a:endParaRPr lang="en-GB" sz="3200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C1E5035-1220-5832-4707-8B99286F222D}"/>
              </a:ext>
            </a:extLst>
          </p:cNvPr>
          <p:cNvSpPr/>
          <p:nvPr/>
        </p:nvSpPr>
        <p:spPr>
          <a:xfrm flipH="1">
            <a:off x="9459686" y="272142"/>
            <a:ext cx="2405743" cy="740229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AURITA CRISTOVO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A486514-853E-82C4-55C9-4258C5A3B0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6308377"/>
              </p:ext>
            </p:extLst>
          </p:nvPr>
        </p:nvGraphicFramePr>
        <p:xfrm>
          <a:off x="1177233" y="1545772"/>
          <a:ext cx="9142424" cy="488768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17135">
                  <a:extLst>
                    <a:ext uri="{9D8B030D-6E8A-4147-A177-3AD203B41FA5}">
                      <a16:colId xmlns:a16="http://schemas.microsoft.com/office/drawing/2014/main" val="3877914711"/>
                    </a:ext>
                  </a:extLst>
                </a:gridCol>
                <a:gridCol w="6225289">
                  <a:extLst>
                    <a:ext uri="{9D8B030D-6E8A-4147-A177-3AD203B41FA5}">
                      <a16:colId xmlns:a16="http://schemas.microsoft.com/office/drawing/2014/main" val="2810622392"/>
                    </a:ext>
                  </a:extLst>
                </a:gridCol>
              </a:tblGrid>
              <a:tr h="977537">
                <a:tc>
                  <a:txBody>
                    <a:bodyPr/>
                    <a:lstStyle/>
                    <a:p>
                      <a:pPr lvl="0"/>
                      <a:r>
                        <a:rPr lang="en-GB" sz="1600" dirty="0"/>
                        <a:t>Key Areas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600" dirty="0"/>
                        <a:t>Key Issues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5702633"/>
                  </a:ext>
                </a:extLst>
              </a:tr>
              <a:tr h="977537">
                <a:tc>
                  <a:txBody>
                    <a:bodyPr/>
                    <a:lstStyle/>
                    <a:p>
                      <a:pPr lvl="0"/>
                      <a:r>
                        <a:rPr lang="en-GB" sz="1600" kern="1200" dirty="0">
                          <a:solidFill>
                            <a:srgbClr val="000000"/>
                          </a:solidFill>
                          <a:latin typeface="Aptos"/>
                        </a:rPr>
                        <a:t>Data Privacy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latin typeface="Aptos"/>
                        </a:rPr>
                        <a:t>Customer and Employee Data Protection and GDPR compliance (</a:t>
                      </a:r>
                      <a:r>
                        <a:rPr lang="en-GB" sz="1600" kern="1200" dirty="0" err="1">
                          <a:solidFill>
                            <a:srgbClr val="000000"/>
                          </a:solidFill>
                          <a:latin typeface="Aptos"/>
                        </a:rPr>
                        <a:t>Oluoha</a:t>
                      </a:r>
                      <a:r>
                        <a:rPr lang="en-GB" sz="1600" kern="1200" dirty="0">
                          <a:solidFill>
                            <a:srgbClr val="000000"/>
                          </a:solidFill>
                          <a:latin typeface="Aptos"/>
                        </a:rPr>
                        <a:t> et al., 2023)</a:t>
                      </a:r>
                      <a:endParaRPr lang="en-IN" sz="1600" kern="1200" dirty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5761325"/>
                  </a:ext>
                </a:extLst>
              </a:tr>
              <a:tr h="977537">
                <a:tc>
                  <a:txBody>
                    <a:bodyPr/>
                    <a:lstStyle/>
                    <a:p>
                      <a:pPr lvl="0"/>
                      <a:r>
                        <a:rPr lang="en-GB" sz="1600" kern="1200" dirty="0">
                          <a:solidFill>
                            <a:srgbClr val="000000"/>
                          </a:solidFill>
                          <a:latin typeface="Aptos"/>
                        </a:rPr>
                        <a:t>Cybersecurity 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latin typeface="Aptos"/>
                        </a:rPr>
                        <a:t>Data Breaches, ransomware, phishing attacks (Liu and Babar, 2026)</a:t>
                      </a:r>
                      <a:endParaRPr lang="en-IN" sz="1600" kern="1200" dirty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1668579"/>
                  </a:ext>
                </a:extLst>
              </a:tr>
              <a:tr h="977537">
                <a:tc>
                  <a:txBody>
                    <a:bodyPr/>
                    <a:lstStyle/>
                    <a:p>
                      <a:pPr lvl="0"/>
                      <a:r>
                        <a:rPr lang="en-GB" sz="1600"/>
                        <a:t>AI Decision-Making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latin typeface="Aptos"/>
                        </a:rPr>
                        <a:t>Algorithmic bias, lack of transparency, accountability (Daza and Ilozumba, 2022)</a:t>
                      </a:r>
                      <a:endParaRPr lang="en-IN" sz="1600" kern="1200" dirty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5764029"/>
                  </a:ext>
                </a:extLst>
              </a:tr>
              <a:tr h="977537">
                <a:tc>
                  <a:txBody>
                    <a:bodyPr/>
                    <a:lstStyle/>
                    <a:p>
                      <a:pPr lvl="0"/>
                      <a:r>
                        <a:rPr lang="en-GB" sz="1600" kern="1200">
                          <a:solidFill>
                            <a:srgbClr val="000000"/>
                          </a:solidFill>
                          <a:latin typeface="Aptos"/>
                        </a:rPr>
                        <a:t>Employee Monitoring</a:t>
                      </a:r>
                      <a:endParaRPr lang="en-GB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latin typeface="Aptos"/>
                        </a:rPr>
                        <a:t>Productivity tracking, privacy issues, employee trust (Ball, 2021)</a:t>
                      </a:r>
                      <a:endParaRPr lang="en-IN" sz="1600" kern="1200" dirty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40407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51393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5">
            <a:extLst>
              <a:ext uri="{FF2B5EF4-FFF2-40B4-BE49-F238E27FC236}">
                <a16:creationId xmlns:a16="http://schemas.microsoft.com/office/drawing/2014/main" id="{51C7784D-557B-7B03-ED36-139A8C4F863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930795" y="1830738"/>
          <a:ext cx="10033007" cy="4267139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909322">
                  <a:extLst>
                    <a:ext uri="{9D8B030D-6E8A-4147-A177-3AD203B41FA5}">
                      <a16:colId xmlns:a16="http://schemas.microsoft.com/office/drawing/2014/main" val="948072235"/>
                    </a:ext>
                  </a:extLst>
                </a:gridCol>
                <a:gridCol w="2921764">
                  <a:extLst>
                    <a:ext uri="{9D8B030D-6E8A-4147-A177-3AD203B41FA5}">
                      <a16:colId xmlns:a16="http://schemas.microsoft.com/office/drawing/2014/main" val="3540152005"/>
                    </a:ext>
                  </a:extLst>
                </a:gridCol>
                <a:gridCol w="2560320">
                  <a:extLst>
                    <a:ext uri="{9D8B030D-6E8A-4147-A177-3AD203B41FA5}">
                      <a16:colId xmlns:a16="http://schemas.microsoft.com/office/drawing/2014/main" val="4065146095"/>
                    </a:ext>
                  </a:extLst>
                </a:gridCol>
                <a:gridCol w="2641601">
                  <a:extLst>
                    <a:ext uri="{9D8B030D-6E8A-4147-A177-3AD203B41FA5}">
                      <a16:colId xmlns:a16="http://schemas.microsoft.com/office/drawing/2014/main" val="317020551"/>
                    </a:ext>
                  </a:extLst>
                </a:gridCol>
              </a:tblGrid>
              <a:tr h="370844">
                <a:tc>
                  <a:txBody>
                    <a:bodyPr/>
                    <a:lstStyle/>
                    <a:p>
                      <a:pPr lvl="0">
                        <a:lnSpc>
                          <a:spcPct val="150000"/>
                        </a:lnSpc>
                      </a:pP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b="1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Rolls-Royce Holdings ERP</a:t>
                      </a:r>
                      <a:endParaRPr lang="en-IN" sz="1600" kern="1200">
                        <a:latin typeface="Aptos" pitchFamily="34"/>
                        <a:ea typeface="Aptos" pitchFamily="34"/>
                        <a:cs typeface="Times New Roman" pitchFamily="18"/>
                      </a:endParaRPr>
                    </a:p>
                  </a:txBody>
                  <a:tcPr marL="9528" marR="9528" marT="9528" marB="9528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b="1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Tesco CRM</a:t>
                      </a:r>
                      <a:endParaRPr lang="en-IN" sz="1600" kern="1200">
                        <a:latin typeface="Aptos" pitchFamily="34"/>
                        <a:ea typeface="Aptos" pitchFamily="34"/>
                        <a:cs typeface="Times New Roman" pitchFamily="18"/>
                      </a:endParaRPr>
                    </a:p>
                  </a:txBody>
                  <a:tcPr marL="9528" marR="9528" marT="9528" marB="9528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b="1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Next plc MIS</a:t>
                      </a:r>
                      <a:endParaRPr lang="en-IN" sz="1600" kern="1200">
                        <a:latin typeface="Aptos" pitchFamily="34"/>
                        <a:ea typeface="Aptos" pitchFamily="34"/>
                        <a:cs typeface="Times New Roman" pitchFamily="18"/>
                      </a:endParaRPr>
                    </a:p>
                  </a:txBody>
                  <a:tcPr marL="9528" marR="9528" marT="9528" marB="9528" anchor="ctr"/>
                </a:tc>
                <a:extLst>
                  <a:ext uri="{0D108BD9-81ED-4DB2-BD59-A6C34878D82A}">
                    <a16:rowId xmlns:a16="http://schemas.microsoft.com/office/drawing/2014/main" val="3403319941"/>
                  </a:ext>
                </a:extLst>
              </a:tr>
              <a:tr h="370844"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b="1" kern="1200" dirty="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Challenge</a:t>
                      </a:r>
                      <a:endParaRPr lang="en-IN" sz="1600" b="1" kern="1200" dirty="0">
                        <a:latin typeface="Aptos" pitchFamily="34"/>
                        <a:ea typeface="Aptos" pitchFamily="34"/>
                        <a:cs typeface="Times New Roman" pitchFamily="1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Legacy systems, fragmented operations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Personalised customer engagement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Omnichannel inventory and </a:t>
                      </a:r>
                      <a:r>
                        <a:rPr lang="en-GB" sz="1600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requirement</a:t>
                      </a:r>
                      <a:endParaRPr lang="en-IN" sz="1600" kern="1200">
                        <a:latin typeface="Aptos" pitchFamily="34"/>
                        <a:ea typeface="Aptos" pitchFamily="34"/>
                        <a:cs typeface="Times New Roman" pitchFamily="1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30910726"/>
                  </a:ext>
                </a:extLst>
              </a:tr>
              <a:tr h="370844"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b="1" kern="1200" dirty="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Implementation or Solution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 dirty="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SAP R/3 ERP incorporation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Clubcard CRM and consumer analytics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Management dashboards and reporting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96070047"/>
                  </a:ext>
                </a:extLst>
              </a:tr>
              <a:tr h="370844"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b="1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Ethical Issues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 dirty="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Change management Data integrity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Consumer privacy GDPR compliance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Data accuracy Secure information access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99216066"/>
                  </a:ext>
                </a:extLst>
              </a:tr>
              <a:tr h="370844"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b="1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Key Lesson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 dirty="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Technology, along with change management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 dirty="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Ethical use of client data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Consistent data drives better choices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05149106"/>
                  </a:ext>
                </a:extLst>
              </a:tr>
              <a:tr h="370844"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b="1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Business Impact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 dirty="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Combined processes, enhanced supply chain visibility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 dirty="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Advanced loyalty, targeted marketing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 dirty="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Better forecasting, enhanced stock control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44298049"/>
                  </a:ext>
                </a:extLst>
              </a:tr>
            </a:tbl>
          </a:graphicData>
        </a:graphic>
      </p:graphicFrame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EEC4236-D992-72EB-31B6-04D385F329DC}"/>
              </a:ext>
            </a:extLst>
          </p:cNvPr>
          <p:cNvSpPr/>
          <p:nvPr/>
        </p:nvSpPr>
        <p:spPr>
          <a:xfrm>
            <a:off x="435429" y="346466"/>
            <a:ext cx="7271657" cy="827314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4.Real-World UK Case Studies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B0641D1-4A65-CA3A-69E4-4688BCC282FE}"/>
              </a:ext>
            </a:extLst>
          </p:cNvPr>
          <p:cNvSpPr/>
          <p:nvPr/>
        </p:nvSpPr>
        <p:spPr>
          <a:xfrm>
            <a:off x="8828314" y="324695"/>
            <a:ext cx="2928257" cy="6096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Marian Burzo</a:t>
            </a:r>
          </a:p>
        </p:txBody>
      </p:sp>
    </p:spTree>
    <p:extLst>
      <p:ext uri="{BB962C8B-B14F-4D97-AF65-F5344CB8AC3E}">
        <p14:creationId xmlns:p14="http://schemas.microsoft.com/office/powerpoint/2010/main" val="16477083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C68A55F-7B32-44D8-AEE5-1AF4053265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00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D28EDD-5B4B-806D-2CAD-DF1484D3A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010" y="429031"/>
            <a:ext cx="2358390" cy="5457589"/>
          </a:xfrm>
        </p:spPr>
        <p:txBody>
          <a:bodyPr anchor="ctr">
            <a:normAutofit/>
          </a:bodyPr>
          <a:lstStyle/>
          <a:p>
            <a:r>
              <a:rPr lang="en-GB" sz="3600" b="1" u="sng" dirty="0">
                <a:cs typeface="Times New Roman" panose="02020603050405020304" pitchFamily="18" charset="0"/>
              </a:rPr>
              <a:t>Conclusion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1AAA2C-FBBE-42AA-B869-31D524B765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15490" y="6112341"/>
            <a:ext cx="812673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F937BBF-9326-4230-AB1B-F1795E3505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051048" y="5040414"/>
            <a:ext cx="54864" cy="21259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9FACA3C9-E8F5-754D-84C9-8F0A2E9DD30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7165713"/>
              </p:ext>
            </p:extLst>
          </p:nvPr>
        </p:nvGraphicFramePr>
        <p:xfrm>
          <a:off x="4365170" y="193760"/>
          <a:ext cx="7278962" cy="57720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657238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00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7C01DD-DE7C-1C91-ED7D-8859768A1C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4936" y="256032"/>
            <a:ext cx="7879842" cy="1014984"/>
          </a:xfrm>
        </p:spPr>
        <p:txBody>
          <a:bodyPr anchor="b">
            <a:normAutofit/>
          </a:bodyPr>
          <a:lstStyle/>
          <a:p>
            <a:r>
              <a:rPr lang="en-GB" sz="3600" b="1" u="sng" dirty="0">
                <a:cs typeface="Times New Roman" panose="02020603050405020304" pitchFamily="18" charset="0"/>
              </a:rPr>
              <a:t>Recommendation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73464" y="1634502"/>
            <a:ext cx="7838694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2154936" y="1538176"/>
            <a:ext cx="1405092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0DBBB7DC-A41C-F25B-F4C9-08A91CFEAAD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334516"/>
              </p:ext>
            </p:extLst>
          </p:nvPr>
        </p:nvGraphicFramePr>
        <p:xfrm>
          <a:off x="717630" y="2121204"/>
          <a:ext cx="11019099" cy="41625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462964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307A95-7DDD-4DAF-71F0-771D42FE5C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u="sng" dirty="0"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1288CC1F-66CD-5AF5-55D2-0A041FDAE485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713773" y="1592474"/>
            <a:ext cx="10868627" cy="4847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indent="0" defTabSz="914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 dirty="0">
              <a:latin typeface="Arial" panose="020B0604020202020204" pitchFamily="34" charset="0"/>
            </a:endParaRPr>
          </a:p>
          <a:p>
            <a:pPr marL="0" defTabSz="914400" eaLnBrk="0" fontAlgn="base" hangingPunct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altLang="en-US" sz="1200" dirty="0">
                <a:latin typeface="Arial" panose="020B0604020202020204" pitchFamily="34" charset="0"/>
              </a:rPr>
              <a:t>Chaffey, D., Hemphill, T. and Edmunds, D. (2023) Digital Business and E-Commerce Management. 8th </a:t>
            </a:r>
            <a:r>
              <a:rPr lang="en-GB" altLang="en-US" sz="1200" dirty="0" err="1">
                <a:latin typeface="Arial" panose="020B0604020202020204" pitchFamily="34" charset="0"/>
              </a:rPr>
              <a:t>edn</a:t>
            </a:r>
            <a:r>
              <a:rPr lang="en-GB" altLang="en-US" sz="1200" dirty="0">
                <a:latin typeface="Arial" panose="020B0604020202020204" pitchFamily="34" charset="0"/>
              </a:rPr>
              <a:t>. Pearson.</a:t>
            </a:r>
          </a:p>
          <a:p>
            <a:pPr marL="0" defTabSz="914400" eaLnBrk="0" fontAlgn="base" hangingPunct="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GB" altLang="en-US" sz="1200" dirty="0">
              <a:latin typeface="Arial" panose="020B0604020202020204" pitchFamily="34" charset="0"/>
            </a:endParaRPr>
          </a:p>
          <a:p>
            <a:pPr marL="0" defTabSz="914400" eaLnBrk="0" fontAlgn="base" hangingPunct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altLang="en-US" sz="1200" dirty="0">
                <a:latin typeface="Arial" panose="020B0604020202020204" pitchFamily="34" charset="0"/>
              </a:rPr>
              <a:t>Kotler, P., Keller, K.L. and Chernev, A. (2025) Marketing Management in the Digital Age. 17th </a:t>
            </a:r>
            <a:r>
              <a:rPr lang="en-GB" altLang="en-US" sz="1200" dirty="0" err="1">
                <a:latin typeface="Arial" panose="020B0604020202020204" pitchFamily="34" charset="0"/>
              </a:rPr>
              <a:t>edn</a:t>
            </a:r>
            <a:r>
              <a:rPr lang="en-GB" altLang="en-US" sz="1200" dirty="0">
                <a:latin typeface="Arial" panose="020B0604020202020204" pitchFamily="34" charset="0"/>
              </a:rPr>
              <a:t>. Pearson.</a:t>
            </a:r>
          </a:p>
          <a:p>
            <a:pPr marL="0" defTabSz="914400" eaLnBrk="0" fontAlgn="base" hangingPunct="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GB" altLang="en-US" sz="1200" dirty="0">
              <a:latin typeface="Arial" panose="020B0604020202020204" pitchFamily="34" charset="0"/>
            </a:endParaRPr>
          </a:p>
          <a:p>
            <a:pPr marL="0" defTabSz="914400" eaLnBrk="0" fontAlgn="base" hangingPunct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altLang="en-US" sz="1200" dirty="0">
                <a:latin typeface="Arial" panose="020B0604020202020204" pitchFamily="34" charset="0"/>
              </a:rPr>
              <a:t>Laudon, K.C. and Laudon, J.P. (2022) Management Information Systems: Managing the Digital Firm. 18th </a:t>
            </a:r>
            <a:r>
              <a:rPr lang="en-GB" altLang="en-US" sz="1200" dirty="0" err="1">
                <a:latin typeface="Arial" panose="020B0604020202020204" pitchFamily="34" charset="0"/>
              </a:rPr>
              <a:t>edn</a:t>
            </a:r>
            <a:r>
              <a:rPr lang="en-GB" altLang="en-US" sz="1200" dirty="0">
                <a:latin typeface="Arial" panose="020B0604020202020204" pitchFamily="34" charset="0"/>
              </a:rPr>
              <a:t>. Pearson.</a:t>
            </a:r>
          </a:p>
          <a:p>
            <a:pPr marL="0" defTabSz="914400" eaLnBrk="0" fontAlgn="base" hangingPunct="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GB" altLang="en-US" sz="1200" dirty="0">
              <a:latin typeface="Arial" panose="020B0604020202020204" pitchFamily="34" charset="0"/>
            </a:endParaRPr>
          </a:p>
          <a:p>
            <a:pPr marL="0" defTabSz="914400" eaLnBrk="0" fontAlgn="base" hangingPunct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altLang="en-US" sz="1200" dirty="0">
                <a:latin typeface="Arial" panose="020B0604020202020204" pitchFamily="34" charset="0"/>
              </a:rPr>
              <a:t>Peppard, J. and Ward, J. (2024) The Strategic Management of Information Systems: Building a Digital Strategy. 5th </a:t>
            </a:r>
            <a:r>
              <a:rPr lang="en-GB" altLang="en-US" sz="1200" dirty="0" err="1">
                <a:latin typeface="Arial" panose="020B0604020202020204" pitchFamily="34" charset="0"/>
              </a:rPr>
              <a:t>edn</a:t>
            </a:r>
            <a:r>
              <a:rPr lang="en-GB" altLang="en-US" sz="1200" dirty="0">
                <a:latin typeface="Arial" panose="020B0604020202020204" pitchFamily="34" charset="0"/>
              </a:rPr>
              <a:t>. Wiley.</a:t>
            </a:r>
          </a:p>
          <a:p>
            <a:pPr marL="0">
              <a:spcBef>
                <a:spcPts val="0"/>
              </a:spcBef>
            </a:pPr>
            <a:r>
              <a:rPr lang="en-GB" sz="1200" dirty="0" err="1"/>
              <a:t>Krintz</a:t>
            </a:r>
            <a:r>
              <a:rPr lang="en-GB" sz="1200" dirty="0"/>
              <a:t>, C. (2021) Software‑as‑a‑Service (SaaS). In: Springer. Available at: [Springer database] (accessed 5 July 2026). </a:t>
            </a:r>
          </a:p>
          <a:p>
            <a:pPr marL="0">
              <a:spcBef>
                <a:spcPts val="0"/>
              </a:spcBef>
            </a:pPr>
            <a:endParaRPr lang="en-GB" sz="1200" dirty="0"/>
          </a:p>
          <a:p>
            <a:pPr marL="0">
              <a:spcBef>
                <a:spcPts val="0"/>
              </a:spcBef>
            </a:pPr>
            <a:r>
              <a:rPr lang="en-GB" sz="1200" dirty="0" err="1"/>
              <a:t>Parkmond</a:t>
            </a:r>
            <a:r>
              <a:rPr lang="en-GB" sz="1200" dirty="0"/>
              <a:t>, C. (2026) </a:t>
            </a:r>
            <a:r>
              <a:rPr lang="en-GB" sz="1200" i="1" dirty="0"/>
              <a:t>Understanding Salesforce: Is Salesforce SaaS, PaaS, or Both?</a:t>
            </a:r>
            <a:r>
              <a:rPr lang="en-GB" sz="1200" dirty="0"/>
              <a:t> </a:t>
            </a:r>
            <a:r>
              <a:rPr lang="en-GB" sz="1200" dirty="0" err="1"/>
              <a:t>TechAnnouncer</a:t>
            </a:r>
            <a:r>
              <a:rPr lang="en-GB" sz="1200" dirty="0"/>
              <a:t>, 16 March. Available at: </a:t>
            </a:r>
            <a:r>
              <a:rPr lang="en-GB" sz="1200" dirty="0">
                <a:hlinkClick r:id="rId2"/>
              </a:rPr>
              <a:t>https://techannouncer.com/understanding-salesforce-is-salesforce-saas-paas-or-both/</a:t>
            </a:r>
            <a:r>
              <a:rPr lang="en-GB" sz="1200" dirty="0"/>
              <a:t> (Accessed 5 July 2026).</a:t>
            </a:r>
          </a:p>
          <a:p>
            <a:pPr marL="0">
              <a:spcBef>
                <a:spcPts val="0"/>
              </a:spcBef>
            </a:pPr>
            <a:endParaRPr lang="en-GB" sz="1200" dirty="0"/>
          </a:p>
          <a:p>
            <a:pPr marL="0">
              <a:spcBef>
                <a:spcPts val="0"/>
              </a:spcBef>
            </a:pPr>
            <a:r>
              <a:rPr lang="en-GB" sz="1200" dirty="0"/>
              <a:t>Stair, R. and Reynolds, G. (2020) Principles of Information Systems. 13th </a:t>
            </a:r>
            <a:r>
              <a:rPr lang="en-GB" sz="1200" dirty="0" err="1"/>
              <a:t>edn</a:t>
            </a:r>
            <a:r>
              <a:rPr lang="en-GB" sz="1200" dirty="0"/>
              <a:t>. Boston: Cengage Learning.</a:t>
            </a:r>
          </a:p>
          <a:p>
            <a:pPr marL="0">
              <a:spcBef>
                <a:spcPts val="0"/>
              </a:spcBef>
            </a:pPr>
            <a:r>
              <a:rPr lang="en-GB" sz="1200" dirty="0"/>
              <a:t>Turban, E., Sharda, R. and Delen, D. (2018) Decision Support and Business Intelligence Systems. 10th </a:t>
            </a:r>
            <a:r>
              <a:rPr lang="en-GB" sz="1200" dirty="0" err="1"/>
              <a:t>edn</a:t>
            </a:r>
            <a:r>
              <a:rPr lang="en-GB" sz="1200" dirty="0"/>
              <a:t>. Harlow: Pearson.</a:t>
            </a:r>
          </a:p>
          <a:p>
            <a:pPr marL="0">
              <a:spcBef>
                <a:spcPts val="0"/>
              </a:spcBef>
            </a:pPr>
            <a:r>
              <a:rPr lang="en-GB" sz="1200" dirty="0"/>
              <a:t>Boddy, D., Boonstra, A. and Kennedy, G. (2020) Managing Information Systems: Strategy and Organisation. 7th </a:t>
            </a:r>
            <a:r>
              <a:rPr lang="en-GB" sz="1200" dirty="0" err="1"/>
              <a:t>edn</a:t>
            </a:r>
            <a:r>
              <a:rPr lang="en-GB" sz="1200" dirty="0"/>
              <a:t>. Harlow: Pearson.</a:t>
            </a:r>
          </a:p>
          <a:p>
            <a:pPr marL="0">
              <a:spcBef>
                <a:spcPts val="0"/>
              </a:spcBef>
            </a:pPr>
            <a:r>
              <a:rPr lang="en-GB" sz="1100" dirty="0" err="1"/>
              <a:t>Oluoha</a:t>
            </a:r>
            <a:r>
              <a:rPr lang="en-GB" sz="1100" dirty="0"/>
              <a:t>, O.M., </a:t>
            </a:r>
            <a:r>
              <a:rPr lang="en-GB" sz="1100" dirty="0" err="1"/>
              <a:t>Odeshina</a:t>
            </a:r>
            <a:r>
              <a:rPr lang="en-GB" sz="1100" dirty="0"/>
              <a:t>, A.B.I.S.O.L.A., Reis, O.L.U.W.A.T.O.S.I.N., </a:t>
            </a:r>
            <a:r>
              <a:rPr lang="en-GB" sz="1100" dirty="0" err="1"/>
              <a:t>Okpeke</a:t>
            </a:r>
            <a:r>
              <a:rPr lang="en-GB" sz="1100" dirty="0"/>
              <a:t>, F.R.I.D.A.Y., Attipoe, V.E.R.L.I.N.D.A. and </a:t>
            </a:r>
            <a:r>
              <a:rPr lang="en-GB" sz="1100" dirty="0" err="1"/>
              <a:t>Orieno</a:t>
            </a:r>
            <a:r>
              <a:rPr lang="en-GB" sz="1100" dirty="0"/>
              <a:t>, O. (2023) A privacy-first framework for data protection and compliance assurance in digital ecosystems. </a:t>
            </a:r>
            <a:r>
              <a:rPr lang="en-GB" sz="1100" i="1" dirty="0"/>
              <a:t>Iconic Research</a:t>
            </a:r>
            <a:endParaRPr lang="en-GB" sz="1100" dirty="0"/>
          </a:p>
          <a:p>
            <a:pPr marL="0">
              <a:spcBef>
                <a:spcPts val="0"/>
              </a:spcBef>
            </a:pPr>
            <a:r>
              <a:rPr lang="en-GB" sz="1100" dirty="0"/>
              <a:t>Liu, C. and Babar, M.A. (2026) Corporate cybersecurity risk and data breaches: A systematic review of empirical research. </a:t>
            </a:r>
            <a:r>
              <a:rPr lang="en-GB" sz="1100" i="1" dirty="0"/>
              <a:t>Australian Journal of Management</a:t>
            </a:r>
            <a:r>
              <a:rPr lang="en-GB" sz="1100" dirty="0"/>
              <a:t>, </a:t>
            </a:r>
            <a:r>
              <a:rPr lang="en-GB" sz="1100" i="1" dirty="0"/>
              <a:t>51</a:t>
            </a:r>
            <a:r>
              <a:rPr lang="en-GB" sz="1100" dirty="0"/>
              <a:t>(1), pp.62-92. Available at: </a:t>
            </a:r>
            <a:r>
              <a:rPr lang="en-GB" sz="1100" u="sng" dirty="0">
                <a:hlinkClick r:id="rId3"/>
              </a:rPr>
              <a:t>https://journals.sagepub.com/doi/pdf/10.1177/03128962241293658</a:t>
            </a:r>
            <a:r>
              <a:rPr lang="en-GB" sz="1100" dirty="0"/>
              <a:t> </a:t>
            </a:r>
          </a:p>
          <a:p>
            <a:pPr marL="0">
              <a:spcBef>
                <a:spcPts val="0"/>
              </a:spcBef>
            </a:pPr>
            <a:r>
              <a:rPr lang="en-GB" sz="1100" dirty="0"/>
              <a:t>Daza, M.T. and Ilozumba, U.J. (2022) A survey of AI ethics in business literature: Maps and trends between 2000 and 2021. </a:t>
            </a:r>
            <a:r>
              <a:rPr lang="en-GB" sz="1100" i="1" dirty="0"/>
              <a:t>Frontiers in Psychology</a:t>
            </a:r>
            <a:r>
              <a:rPr lang="en-GB" sz="1100" dirty="0"/>
              <a:t>, </a:t>
            </a:r>
            <a:r>
              <a:rPr lang="en-GB" sz="1100" i="1" dirty="0"/>
              <a:t>13</a:t>
            </a:r>
            <a:r>
              <a:rPr lang="en-GB" sz="1100" dirty="0"/>
              <a:t>, p.1042661. Available at: </a:t>
            </a:r>
            <a:r>
              <a:rPr lang="en-GB" sz="1100" u="sng" dirty="0">
                <a:hlinkClick r:id="rId4"/>
              </a:rPr>
              <a:t>https://www.frontiersin.org/journals/psychology/articles/10.3389/fpsyg.2022.1042661/pdf</a:t>
            </a:r>
            <a:endParaRPr lang="en-GB" sz="1100" dirty="0"/>
          </a:p>
          <a:p>
            <a:pPr marL="0">
              <a:spcBef>
                <a:spcPts val="0"/>
              </a:spcBef>
            </a:pPr>
            <a:r>
              <a:rPr lang="en-GB" sz="1100" dirty="0"/>
              <a:t>Ball, K. (2021) Electronic monitoring and surveillance in the workplace. Available at: </a:t>
            </a:r>
            <a:r>
              <a:rPr lang="en-GB" sz="1100" u="sng" dirty="0">
                <a:hlinkClick r:id="rId5"/>
              </a:rPr>
              <a:t>https://publications.jrc.ec.europa.eu/repository/bitstream/JRC125716/jrc125716_electronic_monitoring_and_surveillance_in_the_workplace_final.pdf</a:t>
            </a:r>
            <a:endParaRPr lang="en-GB" sz="1100" dirty="0"/>
          </a:p>
          <a:p>
            <a:pPr>
              <a:spcBef>
                <a:spcPts val="0"/>
              </a:spcBef>
            </a:pPr>
            <a:endParaRPr lang="en-GB" sz="1100" dirty="0"/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2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9127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498</TotalTime>
  <Words>1678</Words>
  <Application>Microsoft Office PowerPoint</Application>
  <PresentationFormat>Widescreen</PresentationFormat>
  <Paragraphs>161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Aptos</vt:lpstr>
      <vt:lpstr>Arial</vt:lpstr>
      <vt:lpstr>Calibri</vt:lpstr>
      <vt:lpstr>Times New Roman</vt:lpstr>
      <vt:lpstr>Wingdings</vt:lpstr>
      <vt:lpstr>Office Theme</vt:lpstr>
      <vt:lpstr>PowerPoint Presentation</vt:lpstr>
      <vt:lpstr>Overview</vt:lpstr>
      <vt:lpstr>Introduction to Information Systems</vt:lpstr>
      <vt:lpstr> </vt:lpstr>
      <vt:lpstr>  SaaS</vt:lpstr>
      <vt:lpstr>Salesforce</vt:lpstr>
      <vt:lpstr>   1.TPS (Transaction Processing System) in Tesco</vt:lpstr>
      <vt:lpstr>   2.MIS (Management Information System) in Tesco</vt:lpstr>
      <vt:lpstr>   3. CRM (Customer Relationship Management) in Tesco</vt:lpstr>
      <vt:lpstr>PowerPoint Presentation</vt:lpstr>
      <vt:lpstr>PowerPoint Presentation</vt:lpstr>
      <vt:lpstr>PowerPoint Presentation</vt:lpstr>
      <vt:lpstr>Conclusion</vt:lpstr>
      <vt:lpstr>Recommendation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Camelia Alina Luchian (2418818)</cp:lastModifiedBy>
  <cp:revision>13</cp:revision>
  <dcterms:created xsi:type="dcterms:W3CDTF">2013-01-27T09:14:16Z</dcterms:created>
  <dcterms:modified xsi:type="dcterms:W3CDTF">2026-07-12T13:05:43Z</dcterms:modified>
  <cp:category/>
</cp:coreProperties>
</file>