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256" r:id="rId5"/>
    <p:sldId id="422" r:id="rId6"/>
    <p:sldId id="286" r:id="rId7"/>
    <p:sldId id="285" r:id="rId8"/>
    <p:sldId id="287" r:id="rId9"/>
    <p:sldId id="288" r:id="rId10"/>
    <p:sldId id="412" r:id="rId11"/>
    <p:sldId id="411" r:id="rId12"/>
    <p:sldId id="363" r:id="rId13"/>
    <p:sldId id="289" r:id="rId14"/>
    <p:sldId id="291" r:id="rId15"/>
    <p:sldId id="366" r:id="rId16"/>
    <p:sldId id="258" r:id="rId17"/>
    <p:sldId id="367" r:id="rId18"/>
    <p:sldId id="355" r:id="rId19"/>
    <p:sldId id="358" r:id="rId20"/>
    <p:sldId id="359" r:id="rId21"/>
    <p:sldId id="423" r:id="rId22"/>
    <p:sldId id="365" r:id="rId23"/>
    <p:sldId id="302" r:id="rId24"/>
    <p:sldId id="304" r:id="rId25"/>
    <p:sldId id="305" r:id="rId26"/>
    <p:sldId id="306" r:id="rId27"/>
    <p:sldId id="324" r:id="rId28"/>
    <p:sldId id="377" r:id="rId29"/>
    <p:sldId id="378" r:id="rId30"/>
    <p:sldId id="379" r:id="rId31"/>
    <p:sldId id="381" r:id="rId32"/>
    <p:sldId id="380" r:id="rId33"/>
    <p:sldId id="420" r:id="rId34"/>
    <p:sldId id="382" r:id="rId35"/>
    <p:sldId id="383" r:id="rId36"/>
    <p:sldId id="384" r:id="rId37"/>
    <p:sldId id="385" r:id="rId38"/>
    <p:sldId id="421" r:id="rId39"/>
    <p:sldId id="397" r:id="rId40"/>
    <p:sldId id="275" r:id="rId41"/>
    <p:sldId id="268" r:id="rId42"/>
    <p:sldId id="266" r:id="rId43"/>
    <p:sldId id="277" r:id="rId44"/>
    <p:sldId id="293" r:id="rId45"/>
    <p:sldId id="294" r:id="rId46"/>
    <p:sldId id="295" r:id="rId47"/>
    <p:sldId id="296" r:id="rId48"/>
    <p:sldId id="343" r:id="rId49"/>
    <p:sldId id="344" r:id="rId50"/>
    <p:sldId id="341" r:id="rId51"/>
    <p:sldId id="345" r:id="rId52"/>
    <p:sldId id="346" r:id="rId53"/>
    <p:sldId id="347" r:id="rId5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951" autoAdjust="0"/>
  </p:normalViewPr>
  <p:slideViewPr>
    <p:cSldViewPr>
      <p:cViewPr varScale="1">
        <p:scale>
          <a:sx n="83" d="100"/>
          <a:sy n="83" d="100"/>
        </p:scale>
        <p:origin x="2424" y="84"/>
      </p:cViewPr>
      <p:guideLst>
        <p:guide orient="horz" pos="2160"/>
        <p:guide pos="2880"/>
      </p:guideLst>
    </p:cSldViewPr>
  </p:slideViewPr>
  <p:notesTextViewPr>
    <p:cViewPr>
      <p:scale>
        <a:sx n="1" d="1"/>
        <a:sy n="1" d="1"/>
      </p:scale>
      <p:origin x="0" y="0"/>
    </p:cViewPr>
  </p:notesTextViewPr>
  <p:sorterViewPr>
    <p:cViewPr>
      <p:scale>
        <a:sx n="100" d="100"/>
        <a:sy n="100" d="100"/>
      </p:scale>
      <p:origin x="0" y="-4194"/>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1311D5-AA6F-4453-967E-AA61E32070B9}" type="doc">
      <dgm:prSet loTypeId="urn:microsoft.com/office/officeart/2005/8/layout/hProcess9" loCatId="process" qsTypeId="urn:microsoft.com/office/officeart/2005/8/quickstyle/simple1" qsCatId="simple" csTypeId="urn:microsoft.com/office/officeart/2005/8/colors/accent1_2" csCatId="accent1" phldr="1"/>
      <dgm:spPr/>
    </dgm:pt>
    <dgm:pt modelId="{FB228D7F-F0D6-4985-BCD7-89B222069467}">
      <dgm:prSet phldrT="[Text]" custT="1"/>
      <dgm:spPr>
        <a:solidFill>
          <a:srgbClr val="520D5D"/>
        </a:solidFill>
        <a:ln>
          <a:noFill/>
        </a:ln>
      </dgm:spPr>
      <dgm:t>
        <a:bodyPr/>
        <a:lstStyle/>
        <a:p>
          <a:r>
            <a:rPr lang="en-GB" sz="2400" dirty="0">
              <a:solidFill>
                <a:schemeClr val="bg1"/>
              </a:solidFill>
              <a:latin typeface="Arial" panose="020B0604020202020204" pitchFamily="34" charset="0"/>
              <a:cs typeface="Arial" panose="020B0604020202020204" pitchFamily="34" charset="0"/>
            </a:rPr>
            <a:t>PERSONNEL MANAGEMENT</a:t>
          </a:r>
        </a:p>
      </dgm:t>
    </dgm:pt>
    <dgm:pt modelId="{9A45F6D9-FAC6-4696-A8E5-AF6E7DDF2977}" type="parTrans" cxnId="{291666D4-603E-4354-9CAF-117516C18751}">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C5FC30F3-BDEC-496B-89DF-E86B8DA4A4F6}" type="sibTrans" cxnId="{291666D4-603E-4354-9CAF-117516C18751}">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D5281EA6-36FF-4A02-9C5E-FF3A22E9C049}">
      <dgm:prSet phldrT="[Text]" custT="1"/>
      <dgm:spPr>
        <a:solidFill>
          <a:srgbClr val="520D5D"/>
        </a:solidFill>
        <a:ln>
          <a:noFill/>
        </a:ln>
      </dgm:spPr>
      <dgm:t>
        <a:bodyPr/>
        <a:lstStyle/>
        <a:p>
          <a:r>
            <a:rPr lang="en-GB" sz="2400" dirty="0">
              <a:solidFill>
                <a:schemeClr val="bg1"/>
              </a:solidFill>
              <a:latin typeface="Arial" panose="020B0604020202020204" pitchFamily="34" charset="0"/>
              <a:cs typeface="Arial" panose="020B0604020202020204" pitchFamily="34" charset="0"/>
            </a:rPr>
            <a:t>HUMAN RESOURCE MANAGEMENT</a:t>
          </a:r>
        </a:p>
      </dgm:t>
    </dgm:pt>
    <dgm:pt modelId="{11047CB5-D6DB-41F0-8A0A-F2DB99C951CE}" type="parTrans" cxnId="{4433BA3E-6D6B-4DFB-8C8C-81EA95149953}">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8CF88C12-3599-49E7-AF55-B5324B9ACC0F}" type="sibTrans" cxnId="{4433BA3E-6D6B-4DFB-8C8C-81EA95149953}">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158AE324-8DA7-4B61-B1C6-F5CB782AFBAF}">
      <dgm:prSet phldrT="[Text]" custT="1"/>
      <dgm:spPr>
        <a:solidFill>
          <a:srgbClr val="520D5D"/>
        </a:solidFill>
        <a:ln>
          <a:noFill/>
        </a:ln>
      </dgm:spPr>
      <dgm:t>
        <a:bodyPr/>
        <a:lstStyle/>
        <a:p>
          <a:r>
            <a:rPr lang="en-GB" sz="2400" dirty="0">
              <a:solidFill>
                <a:schemeClr val="bg1"/>
              </a:solidFill>
              <a:latin typeface="Arial" panose="020B0604020202020204" pitchFamily="34" charset="0"/>
              <a:cs typeface="Arial" panose="020B0604020202020204" pitchFamily="34" charset="0"/>
            </a:rPr>
            <a:t>STRATEGIC HUMAN RESOURCE MANAGEMENT</a:t>
          </a:r>
        </a:p>
      </dgm:t>
    </dgm:pt>
    <dgm:pt modelId="{56B05F2D-9245-46BF-83A0-E4EACBF52399}" type="parTrans" cxnId="{145C5DFF-1964-436C-9734-F8BB4E6AA8FF}">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C5012DD9-0A0F-4EA7-BAB2-A444F6C5E86C}" type="sibTrans" cxnId="{145C5DFF-1964-436C-9734-F8BB4E6AA8FF}">
      <dgm:prSet/>
      <dgm:spPr/>
      <dgm:t>
        <a:bodyPr/>
        <a:lstStyle/>
        <a:p>
          <a:endParaRPr lang="en-GB" sz="3000">
            <a:solidFill>
              <a:srgbClr val="58595B"/>
            </a:solidFill>
            <a:latin typeface="Arial" panose="020B0604020202020204" pitchFamily="34" charset="0"/>
            <a:cs typeface="Arial" panose="020B0604020202020204" pitchFamily="34" charset="0"/>
          </a:endParaRPr>
        </a:p>
      </dgm:t>
    </dgm:pt>
    <dgm:pt modelId="{642C5028-9C93-46BC-B835-675E0F62B0DA}" type="pres">
      <dgm:prSet presAssocID="{541311D5-AA6F-4453-967E-AA61E32070B9}" presName="CompostProcess" presStyleCnt="0">
        <dgm:presLayoutVars>
          <dgm:dir/>
          <dgm:resizeHandles val="exact"/>
        </dgm:presLayoutVars>
      </dgm:prSet>
      <dgm:spPr/>
    </dgm:pt>
    <dgm:pt modelId="{455CD112-9EDF-4D2E-9C96-5405D42CBD26}" type="pres">
      <dgm:prSet presAssocID="{541311D5-AA6F-4453-967E-AA61E32070B9}" presName="arrow" presStyleLbl="bgShp" presStyleIdx="0" presStyleCnt="1"/>
      <dgm:spPr>
        <a:solidFill>
          <a:srgbClr val="DBD3E5"/>
        </a:solidFill>
      </dgm:spPr>
    </dgm:pt>
    <dgm:pt modelId="{FE689093-17B3-4542-865F-1D075FB6F018}" type="pres">
      <dgm:prSet presAssocID="{541311D5-AA6F-4453-967E-AA61E32070B9}" presName="linearProcess" presStyleCnt="0"/>
      <dgm:spPr/>
    </dgm:pt>
    <dgm:pt modelId="{9603D5DB-19EF-4A32-8639-AC859EB0C3F5}" type="pres">
      <dgm:prSet presAssocID="{FB228D7F-F0D6-4985-BCD7-89B222069467}" presName="textNode" presStyleLbl="node1" presStyleIdx="0" presStyleCnt="3" custScaleX="92869" custScaleY="97584">
        <dgm:presLayoutVars>
          <dgm:bulletEnabled val="1"/>
        </dgm:presLayoutVars>
      </dgm:prSet>
      <dgm:spPr>
        <a:prstGeom prst="rect">
          <a:avLst/>
        </a:prstGeom>
      </dgm:spPr>
    </dgm:pt>
    <dgm:pt modelId="{86D93B35-4E17-4FE4-AEFD-97F4E006827F}" type="pres">
      <dgm:prSet presAssocID="{C5FC30F3-BDEC-496B-89DF-E86B8DA4A4F6}" presName="sibTrans" presStyleCnt="0"/>
      <dgm:spPr/>
    </dgm:pt>
    <dgm:pt modelId="{6F51FA90-925C-4B68-A5E3-5399485DC602}" type="pres">
      <dgm:prSet presAssocID="{D5281EA6-36FF-4A02-9C5E-FF3A22E9C049}" presName="textNode" presStyleLbl="node1" presStyleIdx="1" presStyleCnt="3" custScaleX="92869" custScaleY="97584">
        <dgm:presLayoutVars>
          <dgm:bulletEnabled val="1"/>
        </dgm:presLayoutVars>
      </dgm:prSet>
      <dgm:spPr>
        <a:prstGeom prst="rect">
          <a:avLst/>
        </a:prstGeom>
      </dgm:spPr>
    </dgm:pt>
    <dgm:pt modelId="{10E11C80-44CE-4644-9339-9E21062901C7}" type="pres">
      <dgm:prSet presAssocID="{8CF88C12-3599-49E7-AF55-B5324B9ACC0F}" presName="sibTrans" presStyleCnt="0"/>
      <dgm:spPr/>
    </dgm:pt>
    <dgm:pt modelId="{AB866A5A-9749-47E7-ACE0-68CE0479B51F}" type="pres">
      <dgm:prSet presAssocID="{158AE324-8DA7-4B61-B1C6-F5CB782AFBAF}" presName="textNode" presStyleLbl="node1" presStyleIdx="2" presStyleCnt="3" custScaleX="92869" custScaleY="97584">
        <dgm:presLayoutVars>
          <dgm:bulletEnabled val="1"/>
        </dgm:presLayoutVars>
      </dgm:prSet>
      <dgm:spPr>
        <a:prstGeom prst="rect">
          <a:avLst/>
        </a:prstGeom>
      </dgm:spPr>
    </dgm:pt>
  </dgm:ptLst>
  <dgm:cxnLst>
    <dgm:cxn modelId="{FC346812-1574-4DCC-995A-E98C0EA70E16}" type="presOf" srcId="{D5281EA6-36FF-4A02-9C5E-FF3A22E9C049}" destId="{6F51FA90-925C-4B68-A5E3-5399485DC602}" srcOrd="0" destOrd="0" presId="urn:microsoft.com/office/officeart/2005/8/layout/hProcess9"/>
    <dgm:cxn modelId="{94CBB824-AC65-45AD-8145-E02354A2164C}" type="presOf" srcId="{FB228D7F-F0D6-4985-BCD7-89B222069467}" destId="{9603D5DB-19EF-4A32-8639-AC859EB0C3F5}" srcOrd="0" destOrd="0" presId="urn:microsoft.com/office/officeart/2005/8/layout/hProcess9"/>
    <dgm:cxn modelId="{4433BA3E-6D6B-4DFB-8C8C-81EA95149953}" srcId="{541311D5-AA6F-4453-967E-AA61E32070B9}" destId="{D5281EA6-36FF-4A02-9C5E-FF3A22E9C049}" srcOrd="1" destOrd="0" parTransId="{11047CB5-D6DB-41F0-8A0A-F2DB99C951CE}" sibTransId="{8CF88C12-3599-49E7-AF55-B5324B9ACC0F}"/>
    <dgm:cxn modelId="{2A16FB8C-520D-4A93-B0DD-269A4A4A3328}" type="presOf" srcId="{158AE324-8DA7-4B61-B1C6-F5CB782AFBAF}" destId="{AB866A5A-9749-47E7-ACE0-68CE0479B51F}" srcOrd="0" destOrd="0" presId="urn:microsoft.com/office/officeart/2005/8/layout/hProcess9"/>
    <dgm:cxn modelId="{F7ED3AAA-A9E4-4801-9228-395297B040C2}" type="presOf" srcId="{541311D5-AA6F-4453-967E-AA61E32070B9}" destId="{642C5028-9C93-46BC-B835-675E0F62B0DA}" srcOrd="0" destOrd="0" presId="urn:microsoft.com/office/officeart/2005/8/layout/hProcess9"/>
    <dgm:cxn modelId="{291666D4-603E-4354-9CAF-117516C18751}" srcId="{541311D5-AA6F-4453-967E-AA61E32070B9}" destId="{FB228D7F-F0D6-4985-BCD7-89B222069467}" srcOrd="0" destOrd="0" parTransId="{9A45F6D9-FAC6-4696-A8E5-AF6E7DDF2977}" sibTransId="{C5FC30F3-BDEC-496B-89DF-E86B8DA4A4F6}"/>
    <dgm:cxn modelId="{145C5DFF-1964-436C-9734-F8BB4E6AA8FF}" srcId="{541311D5-AA6F-4453-967E-AA61E32070B9}" destId="{158AE324-8DA7-4B61-B1C6-F5CB782AFBAF}" srcOrd="2" destOrd="0" parTransId="{56B05F2D-9245-46BF-83A0-E4EACBF52399}" sibTransId="{C5012DD9-0A0F-4EA7-BAB2-A444F6C5E86C}"/>
    <dgm:cxn modelId="{B6497EE0-C8C1-4EA0-A303-7A8EE290F774}" type="presParOf" srcId="{642C5028-9C93-46BC-B835-675E0F62B0DA}" destId="{455CD112-9EDF-4D2E-9C96-5405D42CBD26}" srcOrd="0" destOrd="0" presId="urn:microsoft.com/office/officeart/2005/8/layout/hProcess9"/>
    <dgm:cxn modelId="{E54E69A1-F5DB-4396-9CCB-15636987D2B7}" type="presParOf" srcId="{642C5028-9C93-46BC-B835-675E0F62B0DA}" destId="{FE689093-17B3-4542-865F-1D075FB6F018}" srcOrd="1" destOrd="0" presId="urn:microsoft.com/office/officeart/2005/8/layout/hProcess9"/>
    <dgm:cxn modelId="{C4E8D448-A738-485D-A133-AB143207FFC9}" type="presParOf" srcId="{FE689093-17B3-4542-865F-1D075FB6F018}" destId="{9603D5DB-19EF-4A32-8639-AC859EB0C3F5}" srcOrd="0" destOrd="0" presId="urn:microsoft.com/office/officeart/2005/8/layout/hProcess9"/>
    <dgm:cxn modelId="{903F2AE1-7781-4466-B3B6-B03095E84DBE}" type="presParOf" srcId="{FE689093-17B3-4542-865F-1D075FB6F018}" destId="{86D93B35-4E17-4FE4-AEFD-97F4E006827F}" srcOrd="1" destOrd="0" presId="urn:microsoft.com/office/officeart/2005/8/layout/hProcess9"/>
    <dgm:cxn modelId="{EA78377A-5A98-430B-9D3C-B4A033E6517B}" type="presParOf" srcId="{FE689093-17B3-4542-865F-1D075FB6F018}" destId="{6F51FA90-925C-4B68-A5E3-5399485DC602}" srcOrd="2" destOrd="0" presId="urn:microsoft.com/office/officeart/2005/8/layout/hProcess9"/>
    <dgm:cxn modelId="{A3C0F31D-EE93-4D38-90B7-277DCA235D4B}" type="presParOf" srcId="{FE689093-17B3-4542-865F-1D075FB6F018}" destId="{10E11C80-44CE-4644-9339-9E21062901C7}" srcOrd="3" destOrd="0" presId="urn:microsoft.com/office/officeart/2005/8/layout/hProcess9"/>
    <dgm:cxn modelId="{7CD7B702-FC82-4C62-B350-106C4A5B16C0}" type="presParOf" srcId="{FE689093-17B3-4542-865F-1D075FB6F018}" destId="{AB866A5A-9749-47E7-ACE0-68CE0479B51F}"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CD112-9EDF-4D2E-9C96-5405D42CBD26}">
      <dsp:nvSpPr>
        <dsp:cNvPr id="0" name=""/>
        <dsp:cNvSpPr/>
      </dsp:nvSpPr>
      <dsp:spPr>
        <a:xfrm>
          <a:off x="591502" y="0"/>
          <a:ext cx="6703695" cy="4808637"/>
        </a:xfrm>
        <a:prstGeom prst="rightArrow">
          <a:avLst/>
        </a:prstGeom>
        <a:solidFill>
          <a:srgbClr val="DBD3E5"/>
        </a:solidFill>
        <a:ln>
          <a:noFill/>
        </a:ln>
        <a:effectLst/>
      </dsp:spPr>
      <dsp:style>
        <a:lnRef idx="0">
          <a:scrgbClr r="0" g="0" b="0"/>
        </a:lnRef>
        <a:fillRef idx="1">
          <a:scrgbClr r="0" g="0" b="0"/>
        </a:fillRef>
        <a:effectRef idx="0">
          <a:scrgbClr r="0" g="0" b="0"/>
        </a:effectRef>
        <a:fontRef idx="minor"/>
      </dsp:style>
    </dsp:sp>
    <dsp:sp modelId="{9603D5DB-19EF-4A32-8639-AC859EB0C3F5}">
      <dsp:nvSpPr>
        <dsp:cNvPr id="0" name=""/>
        <dsp:cNvSpPr/>
      </dsp:nvSpPr>
      <dsp:spPr>
        <a:xfrm>
          <a:off x="3371" y="1465826"/>
          <a:ext cx="2390029" cy="1876984"/>
        </a:xfrm>
        <a:prstGeom prst="rect">
          <a:avLst/>
        </a:prstGeom>
        <a:solidFill>
          <a:srgbClr val="520D5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latin typeface="Arial" panose="020B0604020202020204" pitchFamily="34" charset="0"/>
              <a:cs typeface="Arial" panose="020B0604020202020204" pitchFamily="34" charset="0"/>
            </a:rPr>
            <a:t>PERSONNEL MANAGEMENT</a:t>
          </a:r>
        </a:p>
      </dsp:txBody>
      <dsp:txXfrm>
        <a:off x="3371" y="1465826"/>
        <a:ext cx="2390029" cy="1876984"/>
      </dsp:txXfrm>
    </dsp:sp>
    <dsp:sp modelId="{6F51FA90-925C-4B68-A5E3-5399485DC602}">
      <dsp:nvSpPr>
        <dsp:cNvPr id="0" name=""/>
        <dsp:cNvSpPr/>
      </dsp:nvSpPr>
      <dsp:spPr>
        <a:xfrm>
          <a:off x="2748335" y="1465826"/>
          <a:ext cx="2390029" cy="1876984"/>
        </a:xfrm>
        <a:prstGeom prst="rect">
          <a:avLst/>
        </a:prstGeom>
        <a:solidFill>
          <a:srgbClr val="520D5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latin typeface="Arial" panose="020B0604020202020204" pitchFamily="34" charset="0"/>
              <a:cs typeface="Arial" panose="020B0604020202020204" pitchFamily="34" charset="0"/>
            </a:rPr>
            <a:t>HUMAN RESOURCE MANAGEMENT</a:t>
          </a:r>
        </a:p>
      </dsp:txBody>
      <dsp:txXfrm>
        <a:off x="2748335" y="1465826"/>
        <a:ext cx="2390029" cy="1876984"/>
      </dsp:txXfrm>
    </dsp:sp>
    <dsp:sp modelId="{AB866A5A-9749-47E7-ACE0-68CE0479B51F}">
      <dsp:nvSpPr>
        <dsp:cNvPr id="0" name=""/>
        <dsp:cNvSpPr/>
      </dsp:nvSpPr>
      <dsp:spPr>
        <a:xfrm>
          <a:off x="5493299" y="1465826"/>
          <a:ext cx="2390029" cy="1876984"/>
        </a:xfrm>
        <a:prstGeom prst="rect">
          <a:avLst/>
        </a:prstGeom>
        <a:solidFill>
          <a:srgbClr val="520D5D"/>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latin typeface="Arial" panose="020B0604020202020204" pitchFamily="34" charset="0"/>
              <a:cs typeface="Arial" panose="020B0604020202020204" pitchFamily="34" charset="0"/>
            </a:rPr>
            <a:t>STRATEGIC HUMAN RESOURCE MANAGEMENT</a:t>
          </a:r>
        </a:p>
      </dsp:txBody>
      <dsp:txXfrm>
        <a:off x="5493299" y="1465826"/>
        <a:ext cx="2390029" cy="187698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13/11/2018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0171BA5-E2B9-40D8-A207-4DE0746DC05D}" type="datetimeFigureOut">
              <a:rPr lang="en-GB" smtClean="0"/>
              <a:t>13/11/2018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153B431-3B6E-4840-86C0-9079EB9077A1}" type="slidenum">
              <a:rPr lang="en-GB" smtClean="0"/>
              <a:t>‹#›</a:t>
            </a:fld>
            <a:endParaRPr lang="en-GB"/>
          </a:p>
        </p:txBody>
      </p:sp>
    </p:spTree>
    <p:extLst>
      <p:ext uri="{BB962C8B-B14F-4D97-AF65-F5344CB8AC3E}">
        <p14:creationId xmlns:p14="http://schemas.microsoft.com/office/powerpoint/2010/main" val="365368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9</a:t>
            </a:fld>
            <a:endParaRPr lang="en-GB"/>
          </a:p>
        </p:txBody>
      </p:sp>
    </p:spTree>
    <p:extLst>
      <p:ext uri="{BB962C8B-B14F-4D97-AF65-F5344CB8AC3E}">
        <p14:creationId xmlns:p14="http://schemas.microsoft.com/office/powerpoint/2010/main" val="1308935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13</a:t>
            </a:fld>
            <a:endParaRPr lang="en-GB" dirty="0"/>
          </a:p>
        </p:txBody>
      </p:sp>
    </p:spTree>
    <p:extLst>
      <p:ext uri="{BB962C8B-B14F-4D97-AF65-F5344CB8AC3E}">
        <p14:creationId xmlns:p14="http://schemas.microsoft.com/office/powerpoint/2010/main" val="2189865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15</a:t>
            </a:fld>
            <a:endParaRPr lang="en-GB"/>
          </a:p>
        </p:txBody>
      </p:sp>
    </p:spTree>
    <p:extLst>
      <p:ext uri="{BB962C8B-B14F-4D97-AF65-F5344CB8AC3E}">
        <p14:creationId xmlns:p14="http://schemas.microsoft.com/office/powerpoint/2010/main" val="971310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16</a:t>
            </a:fld>
            <a:endParaRPr lang="en-GB"/>
          </a:p>
        </p:txBody>
      </p:sp>
    </p:spTree>
    <p:extLst>
      <p:ext uri="{BB962C8B-B14F-4D97-AF65-F5344CB8AC3E}">
        <p14:creationId xmlns:p14="http://schemas.microsoft.com/office/powerpoint/2010/main" val="2750289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17</a:t>
            </a:fld>
            <a:endParaRPr lang="en-GB"/>
          </a:p>
        </p:txBody>
      </p:sp>
    </p:spTree>
    <p:extLst>
      <p:ext uri="{BB962C8B-B14F-4D97-AF65-F5344CB8AC3E}">
        <p14:creationId xmlns:p14="http://schemas.microsoft.com/office/powerpoint/2010/main" val="2078817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19</a:t>
            </a:fld>
            <a:endParaRPr lang="en-GB"/>
          </a:p>
        </p:txBody>
      </p:sp>
    </p:spTree>
    <p:extLst>
      <p:ext uri="{BB962C8B-B14F-4D97-AF65-F5344CB8AC3E}">
        <p14:creationId xmlns:p14="http://schemas.microsoft.com/office/powerpoint/2010/main" val="1299365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20</a:t>
            </a:fld>
            <a:endParaRPr lang="en-GB"/>
          </a:p>
        </p:txBody>
      </p:sp>
    </p:spTree>
    <p:extLst>
      <p:ext uri="{BB962C8B-B14F-4D97-AF65-F5344CB8AC3E}">
        <p14:creationId xmlns:p14="http://schemas.microsoft.com/office/powerpoint/2010/main" val="2208429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21</a:t>
            </a:fld>
            <a:endParaRPr lang="en-GB"/>
          </a:p>
        </p:txBody>
      </p:sp>
    </p:spTree>
    <p:extLst>
      <p:ext uri="{BB962C8B-B14F-4D97-AF65-F5344CB8AC3E}">
        <p14:creationId xmlns:p14="http://schemas.microsoft.com/office/powerpoint/2010/main" val="3330307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22</a:t>
            </a:fld>
            <a:endParaRPr lang="en-GB"/>
          </a:p>
        </p:txBody>
      </p:sp>
    </p:spTree>
    <p:extLst>
      <p:ext uri="{BB962C8B-B14F-4D97-AF65-F5344CB8AC3E}">
        <p14:creationId xmlns:p14="http://schemas.microsoft.com/office/powerpoint/2010/main" val="3377905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23</a:t>
            </a:fld>
            <a:endParaRPr lang="en-GB"/>
          </a:p>
        </p:txBody>
      </p:sp>
    </p:spTree>
    <p:extLst>
      <p:ext uri="{BB962C8B-B14F-4D97-AF65-F5344CB8AC3E}">
        <p14:creationId xmlns:p14="http://schemas.microsoft.com/office/powerpoint/2010/main" val="4093872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Three different types of HR professional – HR business partners, centres of excellence (small teams of HR specialists), shared service centre (transactional)</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25</a:t>
            </a:fld>
            <a:endParaRPr lang="en-GB"/>
          </a:p>
        </p:txBody>
      </p:sp>
    </p:spTree>
    <p:extLst>
      <p:ext uri="{BB962C8B-B14F-4D97-AF65-F5344CB8AC3E}">
        <p14:creationId xmlns:p14="http://schemas.microsoft.com/office/powerpoint/2010/main" val="42827409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Force-field analysis – analysing restraining and driving forces within the organisation which oppose or support the proposed change, and then taking steps to encourage the driving forces and decrease the restraining forces. </a:t>
            </a:r>
          </a:p>
        </p:txBody>
      </p:sp>
      <p:sp>
        <p:nvSpPr>
          <p:cNvPr id="4" name="Slide Number Placeholder 3"/>
          <p:cNvSpPr>
            <a:spLocks noGrp="1"/>
          </p:cNvSpPr>
          <p:nvPr>
            <p:ph type="sldNum" sz="quarter" idx="10"/>
          </p:nvPr>
        </p:nvSpPr>
        <p:spPr/>
        <p:txBody>
          <a:bodyPr/>
          <a:lstStyle/>
          <a:p>
            <a:fld id="{31A24480-EA56-4F09-995E-1BB250F2401B}" type="slidenum">
              <a:rPr lang="en-GB" smtClean="0"/>
              <a:t>27</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Fairness – everyone able to agree to it</a:t>
            </a:r>
          </a:p>
          <a:p>
            <a:r>
              <a:rPr lang="en-GB" dirty="0"/>
              <a:t>Merit – jobs and rewards should track talent and hard work</a:t>
            </a:r>
          </a:p>
          <a:p>
            <a:r>
              <a:rPr lang="en-GB" dirty="0"/>
              <a:t>Markets – jobs and rewards should follow from voluntary market exchanges</a:t>
            </a:r>
          </a:p>
          <a:p>
            <a:r>
              <a:rPr lang="en-GB" dirty="0"/>
              <a:t>Democracy – no one should be subject to a regime in which they have no say</a:t>
            </a:r>
          </a:p>
          <a:p>
            <a:r>
              <a:rPr lang="en-GB" dirty="0"/>
              <a:t>Well-being – work should be good for us</a:t>
            </a:r>
          </a:p>
          <a:p>
            <a:r>
              <a:rPr lang="en-GB" dirty="0"/>
              <a:t>Rights and Duties – everyone has rights to do some things and to be free of some things, and everyone has duties not to violate others’ rights</a:t>
            </a:r>
          </a:p>
          <a:p>
            <a:r>
              <a:rPr lang="en-GB" dirty="0"/>
              <a:t>Character – each of us should work to develop the best ethical character for our roles</a:t>
            </a:r>
          </a:p>
          <a:p>
            <a:r>
              <a:rPr lang="en-GB" dirty="0"/>
              <a:t>Handing down – responsible for conserving and maintaining what we have stewardship over, pass it on undamaged to our descendants</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40</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9825" y="1219200"/>
            <a:ext cx="4389438" cy="3292475"/>
          </a:xfrm>
        </p:spPr>
      </p:sp>
      <p:sp>
        <p:nvSpPr>
          <p:cNvPr id="3" name="Notes Placeholder 2"/>
          <p:cNvSpPr>
            <a:spLocks noGrp="1"/>
          </p:cNvSpPr>
          <p:nvPr>
            <p:ph type="body" idx="1"/>
          </p:nvPr>
        </p:nvSpPr>
        <p:spPr/>
        <p:txBody>
          <a:bodyPr/>
          <a:lstStyle/>
          <a:p>
            <a:r>
              <a:rPr lang="en-GB" b="1" dirty="0">
                <a:effectLst/>
              </a:rPr>
              <a:t>Supporting a broad CR strategy</a:t>
            </a:r>
            <a:r>
              <a:rPr lang="en-GB" dirty="0">
                <a:effectLst/>
              </a:rPr>
              <a:t>. HR has a role in communicating with and training employees at all levels on their social and environmental responsibilities. As well as threading sustainability concerns through people management policies and practices, HR can play a central role in ensuring alignment between the organisation’s values, culture and business activity. Equally, learning and development functions play an important role in developing management capability and promoting organisational learning in corporate responsibility.</a:t>
            </a:r>
          </a:p>
          <a:p>
            <a:r>
              <a:rPr lang="en-GB" b="1" dirty="0">
                <a:effectLst/>
              </a:rPr>
              <a:t>Employment and people management practices</a:t>
            </a:r>
            <a:r>
              <a:rPr lang="en-GB" dirty="0">
                <a:effectLst/>
              </a:rPr>
              <a:t>. To be a serious actor in CR strategy, the HR function needs to first look at its own domain, embedding CR into core HR practices. It must ensure that, as a minimum, statutory obligations are met in all aspects of employment and people management, and that the organisation aims to go beyond this where possible. This applies to the whole range of HR practices, including recruitment, terms and conditions, health and safety, communications, diversity and fair treatment, learning and development, performance management and reward and benefits. One area of HR practice that has received particular attention is the fair treatment of </a:t>
            </a:r>
            <a:r>
              <a:rPr lang="en-GB" dirty="0" err="1">
                <a:effectLst/>
              </a:rPr>
              <a:t>whistleblowers</a:t>
            </a:r>
            <a:r>
              <a:rPr lang="en-GB" dirty="0"/>
              <a:t>.</a:t>
            </a:r>
            <a:endParaRPr lang="en-GB" dirty="0">
              <a:effectLst/>
            </a:endParaRPr>
          </a:p>
          <a:p>
            <a:r>
              <a:rPr lang="en-GB" b="1" dirty="0">
                <a:effectLst/>
              </a:rPr>
              <a:t>Volunteering schemes</a:t>
            </a:r>
            <a:r>
              <a:rPr lang="en-GB" dirty="0">
                <a:effectLst/>
              </a:rPr>
              <a:t>. HR often leads community-based schemes such as employer supported volunteering programmes. Various CIPD research has argued that these can make important contributions to learning and development as well as employee benefits and engagement. </a:t>
            </a:r>
            <a:r>
              <a:rPr lang="en-GB" dirty="0"/>
              <a:t>(Source - CIPD).</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D242ED08-B70A-4EE9-BEFD-CC016481FB63}" type="slidenum">
              <a:rPr lang="en-GB" smtClean="0"/>
              <a:t>44</a:t>
            </a:fld>
            <a:endParaRPr lang="en-GB"/>
          </a:p>
        </p:txBody>
      </p:sp>
    </p:spTree>
    <p:extLst>
      <p:ext uri="{BB962C8B-B14F-4D97-AF65-F5344CB8AC3E}">
        <p14:creationId xmlns:p14="http://schemas.microsoft.com/office/powerpoint/2010/main" val="17528492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HR meeting the needs of its customers? </a:t>
            </a:r>
            <a:r>
              <a:rPr lang="en-GB" b="1" dirty="0"/>
              <a:t>Stakeholder analysis </a:t>
            </a:r>
            <a:r>
              <a:rPr lang="en-GB" dirty="0"/>
              <a:t>– consider all of the parties that require some sort of service from HR and the requirements of each. </a:t>
            </a:r>
          </a:p>
          <a:p>
            <a:r>
              <a:rPr lang="en-GB" dirty="0"/>
              <a:t>Service level agreements – </a:t>
            </a:r>
            <a:r>
              <a:rPr lang="en-GB" dirty="0" err="1"/>
              <a:t>e.g.preparing</a:t>
            </a:r>
            <a:r>
              <a:rPr lang="en-GB" dirty="0"/>
              <a:t> offer letter in a day</a:t>
            </a:r>
          </a:p>
          <a:p>
            <a:endParaRPr lang="en-GB" dirty="0"/>
          </a:p>
          <a:p>
            <a:r>
              <a:rPr lang="en-GB" dirty="0"/>
              <a:t>Responsiveness – </a:t>
            </a:r>
            <a:r>
              <a:rPr lang="en-GB" dirty="0" err="1"/>
              <a:t>eg</a:t>
            </a:r>
            <a:r>
              <a:rPr lang="en-GB" dirty="0"/>
              <a:t> speed and effectiveness of response to grievances.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Self evaluation – to what extent are you insight-driven – contextual, organisational and business savvy? </a:t>
            </a:r>
          </a:p>
          <a:p>
            <a:r>
              <a:rPr lang="en-GB" dirty="0"/>
              <a:t>Contextual – being alert to external factors and macro trends that affect the organisation now and in the future.</a:t>
            </a:r>
          </a:p>
          <a:p>
            <a:r>
              <a:rPr lang="en-GB" dirty="0"/>
              <a:t>Organisational – having a sophisticated understanding of the people and cultural aspects of the organisation – how to get things done with these unique individuals in our very particular context.</a:t>
            </a:r>
          </a:p>
          <a:p>
            <a:r>
              <a:rPr lang="en-GB" dirty="0"/>
              <a:t>Business – having a true understanding of how an organisation makes money and what matters when looking at its current and future commercial health. </a:t>
            </a:r>
          </a:p>
        </p:txBody>
      </p:sp>
      <p:sp>
        <p:nvSpPr>
          <p:cNvPr id="4" name="Slide Number Placeholder 3"/>
          <p:cNvSpPr>
            <a:spLocks noGrp="1"/>
          </p:cNvSpPr>
          <p:nvPr>
            <p:ph type="sldNum" sz="quarter" idx="10"/>
          </p:nvPr>
        </p:nvSpPr>
        <p:spPr/>
        <p:txBody>
          <a:bodyPr/>
          <a:lstStyle/>
          <a:p>
            <a:fld id="{4394529F-49CB-4A20-A0BC-CE5B1A3A230C}" type="slidenum">
              <a:rPr lang="en-GB" smtClean="0"/>
              <a:t>50</a:t>
            </a:fld>
            <a:endParaRPr lang="en-GB"/>
          </a:p>
        </p:txBody>
      </p:sp>
    </p:spTree>
    <p:extLst>
      <p:ext uri="{BB962C8B-B14F-4D97-AF65-F5344CB8AC3E}">
        <p14:creationId xmlns:p14="http://schemas.microsoft.com/office/powerpoint/2010/main" val="1948097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C37F3C2D-B267-443E-8C7F-A2B097378AAE}" type="datetime1">
              <a:rPr lang="en-GB" smtClean="0"/>
              <a:t>13/11/2018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7C562C-6F55-4F10-807D-9170AE8D4500}" type="datetime1">
              <a:rPr lang="en-GB" smtClean="0"/>
              <a:t>13/11/2018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E5DB09-0354-435B-A42E-D8D46FE82277}" type="datetime1">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01AC11A-6D3A-4AF4-976E-2DC4B119DBE4}" type="datetime1">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E4E516-9394-475C-844D-2949215C298D}" type="datetime1">
              <a:rPr lang="en-GB" smtClean="0"/>
              <a:t>13/11/2018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99EF58-F314-4FDF-89E6-FDCFE883A7DF}" type="datetime1">
              <a:rPr lang="en-GB" smtClean="0"/>
              <a:t>13/11/2018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D5B03E-176C-4366-8B33-FFD8772C2768}" type="datetime1">
              <a:rPr lang="en-GB" smtClean="0"/>
              <a:t>13/11/2018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12F95C-B8AE-48BF-9597-6230A8383B9F}" type="datetime1">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60A4BD-2EC6-4054-BA09-8CFC098F1FFA}" type="datetime1">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20CF9C-5B9B-4F02-AB3D-1385859501D1}" type="datetime1">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A536C-AD19-406A-AA11-F7EB6BF80EA6}" type="datetime1">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C22F6EB-3D4E-4FA0-8FB2-212218017BDB}" type="datetime1">
              <a:rPr lang="en-GB" smtClean="0"/>
              <a:t>13/11/2018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cipd.co.uk/news-views/future-profession"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youtu.be/fKe0-o7tqcI"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hbr.org/2007/07/using-the-balanced-scorecard-as-a-strategic-management-system"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Understanding the Contemporary HR Function</a:t>
            </a:r>
            <a:br>
              <a:rPr lang="en-GB" i="1" dirty="0">
                <a:solidFill>
                  <a:schemeClr val="bg1"/>
                </a:solidFill>
              </a:rPr>
            </a:br>
            <a:r>
              <a:rPr lang="en-GB" i="1" dirty="0">
                <a:solidFill>
                  <a:schemeClr val="bg1"/>
                </a:solidFill>
              </a:rPr>
              <a:t>Julie Thomas</a:t>
            </a:r>
            <a:br>
              <a:rPr lang="en-GB" i="1" dirty="0">
                <a:solidFill>
                  <a:schemeClr val="bg1"/>
                </a:solidFill>
              </a:rPr>
            </a:br>
            <a:r>
              <a:rPr lang="en-GB" i="1" dirty="0">
                <a:solidFill>
                  <a:schemeClr val="bg1"/>
                </a:solidFill>
              </a:rPr>
              <a:t>14</a:t>
            </a:r>
            <a:r>
              <a:rPr lang="en-GB" i="1" baseline="30000" dirty="0">
                <a:solidFill>
                  <a:schemeClr val="bg1"/>
                </a:solidFill>
              </a:rPr>
              <a:t>th</a:t>
            </a:r>
            <a:r>
              <a:rPr lang="en-GB" i="1" dirty="0">
                <a:solidFill>
                  <a:schemeClr val="bg1"/>
                </a:solidFill>
              </a:rPr>
              <a:t> November 2018</a:t>
            </a:r>
            <a:endParaRPr lang="en-GB" dirty="0">
              <a:solidFill>
                <a:schemeClr val="bg1"/>
              </a:solidFill>
            </a:endParaRPr>
          </a:p>
        </p:txBody>
      </p:sp>
      <p:sp>
        <p:nvSpPr>
          <p:cNvPr id="3" name="Slide Number Placeholder 2"/>
          <p:cNvSpPr>
            <a:spLocks noGrp="1"/>
          </p:cNvSpPr>
          <p:nvPr>
            <p:ph type="sldNum" sz="quarter" idx="12"/>
          </p:nvPr>
        </p:nvSpPr>
        <p:spPr/>
        <p:txBody>
          <a:bodyPr/>
          <a:lstStyle/>
          <a:p>
            <a:fld id="{AC82685A-BD3A-4230-8D85-804689F67293}" type="slidenum">
              <a:rPr lang="en-GB" smtClean="0"/>
              <a:t>1</a:t>
            </a:fld>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005AC-6F81-4B92-A444-9517A9914BA0}"/>
              </a:ext>
            </a:extLst>
          </p:cNvPr>
          <p:cNvSpPr>
            <a:spLocks noGrp="1"/>
          </p:cNvSpPr>
          <p:nvPr>
            <p:ph type="title"/>
          </p:nvPr>
        </p:nvSpPr>
        <p:spPr>
          <a:xfrm>
            <a:off x="457200" y="174388"/>
            <a:ext cx="8229600" cy="562074"/>
          </a:xfrm>
        </p:spPr>
        <p:txBody>
          <a:bodyPr>
            <a:normAutofit fontScale="90000"/>
          </a:bodyPr>
          <a:lstStyle/>
          <a:p>
            <a:r>
              <a:rPr lang="en-GB" dirty="0"/>
              <a:t>Schedule for Today</a:t>
            </a:r>
          </a:p>
        </p:txBody>
      </p:sp>
      <p:sp>
        <p:nvSpPr>
          <p:cNvPr id="3" name="Content Placeholder 2">
            <a:extLst>
              <a:ext uri="{FF2B5EF4-FFF2-40B4-BE49-F238E27FC236}">
                <a16:creationId xmlns:a16="http://schemas.microsoft.com/office/drawing/2014/main" id="{8699E5AC-2262-41E8-B9FC-A7E4964BA02D}"/>
              </a:ext>
            </a:extLst>
          </p:cNvPr>
          <p:cNvSpPr>
            <a:spLocks noGrp="1"/>
          </p:cNvSpPr>
          <p:nvPr>
            <p:ph idx="1"/>
          </p:nvPr>
        </p:nvSpPr>
        <p:spPr>
          <a:xfrm>
            <a:off x="457200" y="980728"/>
            <a:ext cx="8229600" cy="4680520"/>
          </a:xfrm>
        </p:spPr>
        <p:txBody>
          <a:bodyPr>
            <a:normAutofit fontScale="77500" lnSpcReduction="20000"/>
          </a:bodyPr>
          <a:lstStyle/>
          <a:p>
            <a:r>
              <a:rPr lang="en-GB" dirty="0"/>
              <a:t>9:30 – Discussion regarding deadlines/introduction </a:t>
            </a:r>
          </a:p>
          <a:p>
            <a:r>
              <a:rPr lang="en-GB" dirty="0"/>
              <a:t>10:00 – Guest Speaker, Sara Mills (L&amp;D Manager)</a:t>
            </a:r>
          </a:p>
          <a:p>
            <a:r>
              <a:rPr lang="en-GB" i="1" dirty="0"/>
              <a:t>11:00 – Break</a:t>
            </a:r>
          </a:p>
          <a:p>
            <a:r>
              <a:rPr lang="en-GB" dirty="0"/>
              <a:t>11:15 – HR Function</a:t>
            </a:r>
          </a:p>
          <a:p>
            <a:r>
              <a:rPr lang="en-GB" i="1" dirty="0"/>
              <a:t>12:45 – Lunch</a:t>
            </a:r>
          </a:p>
          <a:p>
            <a:r>
              <a:rPr lang="en-GB" dirty="0"/>
              <a:t>13:15 – Service Delivery</a:t>
            </a:r>
          </a:p>
          <a:p>
            <a:r>
              <a:rPr lang="en-GB" dirty="0"/>
              <a:t>13:45 – Managing Change</a:t>
            </a:r>
          </a:p>
          <a:p>
            <a:r>
              <a:rPr lang="en-GB" dirty="0"/>
              <a:t>14:45 – Managing Ethically</a:t>
            </a:r>
          </a:p>
          <a:p>
            <a:r>
              <a:rPr lang="en-GB" i="1" dirty="0"/>
              <a:t>15:15 – Break</a:t>
            </a:r>
          </a:p>
          <a:p>
            <a:r>
              <a:rPr lang="en-GB" dirty="0"/>
              <a:t>15:30 – HR and performance</a:t>
            </a:r>
          </a:p>
          <a:p>
            <a:r>
              <a:rPr lang="en-GB" dirty="0"/>
              <a:t>16:00 – The assessment activity</a:t>
            </a:r>
          </a:p>
          <a:p>
            <a:r>
              <a:rPr lang="en-GB" dirty="0"/>
              <a:t>16:30 - Close</a:t>
            </a:r>
          </a:p>
        </p:txBody>
      </p:sp>
      <p:sp>
        <p:nvSpPr>
          <p:cNvPr id="4" name="Slide Number Placeholder 3">
            <a:extLst>
              <a:ext uri="{FF2B5EF4-FFF2-40B4-BE49-F238E27FC236}">
                <a16:creationId xmlns:a16="http://schemas.microsoft.com/office/drawing/2014/main" id="{7AF641A5-F2E9-42BF-AF2A-7C57388BF080}"/>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2508702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normAutofit fontScale="90000"/>
          </a:bodyPr>
          <a:lstStyle/>
          <a:p>
            <a:r>
              <a:rPr lang="en-GB" dirty="0"/>
              <a:t>Purpose of Unit</a:t>
            </a:r>
          </a:p>
        </p:txBody>
      </p:sp>
      <p:sp>
        <p:nvSpPr>
          <p:cNvPr id="3" name="Content Placeholder 2"/>
          <p:cNvSpPr>
            <a:spLocks noGrp="1"/>
          </p:cNvSpPr>
          <p:nvPr>
            <p:ph idx="1"/>
          </p:nvPr>
        </p:nvSpPr>
        <p:spPr>
          <a:xfrm>
            <a:off x="457200" y="980728"/>
            <a:ext cx="8229600" cy="4536505"/>
          </a:xfrm>
        </p:spPr>
        <p:txBody>
          <a:bodyPr>
            <a:normAutofit fontScale="77500" lnSpcReduction="20000"/>
          </a:bodyPr>
          <a:lstStyle/>
          <a:p>
            <a:pPr marL="0" indent="0">
              <a:buNone/>
            </a:pPr>
            <a:r>
              <a:rPr lang="en-GB" dirty="0"/>
              <a:t>The purpose of this unit is to introduce learners to main human resources (HR) activity and to the role of the HR function in contemporary organisations. It focuses on the aims and objectives of HR and how HR objectives are evolving as organisations themselves evolve. In doing so, the unit considers both the transactional and transformational aspects of HR. </a:t>
            </a:r>
          </a:p>
          <a:p>
            <a:pPr marL="0" indent="0">
              <a:buNone/>
            </a:pPr>
            <a:endParaRPr lang="en-GB" dirty="0"/>
          </a:p>
          <a:p>
            <a:pPr marL="0" indent="0">
              <a:buNone/>
            </a:pPr>
            <a:r>
              <a:rPr lang="en-GB" dirty="0"/>
              <a:t>The unit goes on to explore different ways of delivering HR objectives in organisations and the case for an ethical approach. Finally, the unit considers how the contribution of HR to the organisation can be evaluated and reviews some published research linking HR activity with positive organisational outcomes. </a:t>
            </a:r>
          </a:p>
        </p:txBody>
      </p:sp>
      <p:sp>
        <p:nvSpPr>
          <p:cNvPr id="4" name="Slide Number Placeholder 3"/>
          <p:cNvSpPr>
            <a:spLocks noGrp="1"/>
          </p:cNvSpPr>
          <p:nvPr>
            <p:ph type="sldNum" sz="quarter" idx="12"/>
          </p:nvPr>
        </p:nvSpPr>
        <p:spPr/>
        <p:txBody>
          <a:bodyPr/>
          <a:lstStyle/>
          <a:p>
            <a:fld id="{AC82685A-BD3A-4230-8D85-804689F67293}" type="slidenum">
              <a:rPr lang="en-GB" smtClean="0"/>
              <a:t>3</a:t>
            </a:fld>
            <a:endParaRPr lang="en-GB" dirty="0"/>
          </a:p>
        </p:txBody>
      </p:sp>
    </p:spTree>
    <p:extLst>
      <p:ext uri="{BB962C8B-B14F-4D97-AF65-F5344CB8AC3E}">
        <p14:creationId xmlns:p14="http://schemas.microsoft.com/office/powerpoint/2010/main" val="2720283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On completion of this unit, learners will:</a:t>
            </a:r>
          </a:p>
          <a:p>
            <a:pPr marL="0" indent="0">
              <a:buNone/>
            </a:pPr>
            <a:r>
              <a:rPr lang="en-GB" dirty="0"/>
              <a:t>1     Understand the purpose and key objectives of the HR function in contemporary organisations. </a:t>
            </a:r>
          </a:p>
          <a:p>
            <a:pPr marL="0" indent="0">
              <a:buNone/>
            </a:pPr>
            <a:r>
              <a:rPr lang="en-GB" dirty="0"/>
              <a:t>2     Understand different models of delivering HR services.</a:t>
            </a:r>
          </a:p>
          <a:p>
            <a:pPr marL="0" indent="0">
              <a:buNone/>
            </a:pPr>
            <a:r>
              <a:rPr lang="en-GB" dirty="0"/>
              <a:t>3     Understand the role of ethics in HR management and development.</a:t>
            </a:r>
          </a:p>
          <a:p>
            <a:pPr marL="0" indent="0">
              <a:buNone/>
            </a:pPr>
            <a:r>
              <a:rPr lang="en-GB" dirty="0"/>
              <a:t>4     Understand how HR’s contribution to the organisation can be evaluated. </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dirty="0"/>
          </a:p>
        </p:txBody>
      </p:sp>
    </p:spTree>
    <p:extLst>
      <p:ext uri="{BB962C8B-B14F-4D97-AF65-F5344CB8AC3E}">
        <p14:creationId xmlns:p14="http://schemas.microsoft.com/office/powerpoint/2010/main" val="3314120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Learning for this Unit</a:t>
            </a:r>
          </a:p>
        </p:txBody>
      </p:sp>
      <p:sp>
        <p:nvSpPr>
          <p:cNvPr id="3" name="Content Placeholder 2"/>
          <p:cNvSpPr>
            <a:spLocks noGrp="1"/>
          </p:cNvSpPr>
          <p:nvPr>
            <p:ph idx="1"/>
          </p:nvPr>
        </p:nvSpPr>
        <p:spPr/>
        <p:txBody>
          <a:bodyPr/>
          <a:lstStyle/>
          <a:p>
            <a:r>
              <a:rPr lang="en-GB" dirty="0"/>
              <a:t>Today’s workshop will introduce the major elements of the unit plus the assignment</a:t>
            </a:r>
          </a:p>
          <a:p>
            <a:r>
              <a:rPr lang="en-GB" dirty="0"/>
              <a:t>You need to follow the learning plan to complete the learning for this unit</a:t>
            </a:r>
          </a:p>
          <a:p>
            <a:r>
              <a:rPr lang="en-GB" dirty="0"/>
              <a:t>You will need to carry out independent research in order to complete the assignment</a:t>
            </a:r>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dirty="0"/>
          </a:p>
        </p:txBody>
      </p:sp>
    </p:spTree>
    <p:extLst>
      <p:ext uri="{BB962C8B-B14F-4D97-AF65-F5344CB8AC3E}">
        <p14:creationId xmlns:p14="http://schemas.microsoft.com/office/powerpoint/2010/main" val="1631519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(20 minutes) – Prepare and then present back to the group</a:t>
            </a:r>
          </a:p>
        </p:txBody>
      </p:sp>
      <p:sp>
        <p:nvSpPr>
          <p:cNvPr id="3" name="Content Placeholder 2"/>
          <p:cNvSpPr>
            <a:spLocks noGrp="1"/>
          </p:cNvSpPr>
          <p:nvPr>
            <p:ph idx="1"/>
          </p:nvPr>
        </p:nvSpPr>
        <p:spPr/>
        <p:txBody>
          <a:bodyPr/>
          <a:lstStyle/>
          <a:p>
            <a:pPr marL="0" indent="0">
              <a:buNone/>
            </a:pPr>
            <a:r>
              <a:rPr lang="en-GB" dirty="0"/>
              <a:t>In your groups summarise the purpose and key objectives of the HR function:</a:t>
            </a:r>
          </a:p>
          <a:p>
            <a:r>
              <a:rPr lang="en-GB" dirty="0"/>
              <a:t>Why do we exist?</a:t>
            </a:r>
          </a:p>
          <a:p>
            <a:r>
              <a:rPr lang="en-GB" dirty="0"/>
              <a:t>How can we make ourselves indispensable to the business?</a:t>
            </a:r>
          </a:p>
          <a:p>
            <a:r>
              <a:rPr lang="en-GB" dirty="0"/>
              <a:t>How do we demonstrate that we add value?</a:t>
            </a:r>
          </a:p>
        </p:txBody>
      </p:sp>
      <p:sp>
        <p:nvSpPr>
          <p:cNvPr id="4" name="Slide Number Placeholder 3"/>
          <p:cNvSpPr>
            <a:spLocks noGrp="1"/>
          </p:cNvSpPr>
          <p:nvPr>
            <p:ph type="sldNum" sz="quarter" idx="12"/>
          </p:nvPr>
        </p:nvSpPr>
        <p:spPr/>
        <p:txBody>
          <a:bodyPr/>
          <a:lstStyle/>
          <a:p>
            <a:fld id="{AC82685A-BD3A-4230-8D85-804689F67293}" type="slidenum">
              <a:rPr lang="en-GB" smtClean="0"/>
              <a:t>6</a:t>
            </a:fld>
            <a:endParaRPr lang="en-GB" dirty="0"/>
          </a:p>
        </p:txBody>
      </p:sp>
    </p:spTree>
    <p:extLst>
      <p:ext uri="{BB962C8B-B14F-4D97-AF65-F5344CB8AC3E}">
        <p14:creationId xmlns:p14="http://schemas.microsoft.com/office/powerpoint/2010/main" val="1173698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CIPD New Profession Map (2018)</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6485" y="1600200"/>
            <a:ext cx="5831029" cy="3916363"/>
          </a:xfrm>
        </p:spPr>
      </p:pic>
      <p:sp>
        <p:nvSpPr>
          <p:cNvPr id="4" name="Slide Number Placeholder 3"/>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4182952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Profession Map (2018)</a:t>
            </a:r>
          </a:p>
        </p:txBody>
      </p:sp>
      <p:sp>
        <p:nvSpPr>
          <p:cNvPr id="3" name="Content Placeholder 2"/>
          <p:cNvSpPr>
            <a:spLocks noGrp="1"/>
          </p:cNvSpPr>
          <p:nvPr>
            <p:ph idx="1"/>
          </p:nvPr>
        </p:nvSpPr>
        <p:spPr/>
        <p:txBody>
          <a:bodyPr>
            <a:normAutofit fontScale="92500"/>
          </a:bodyPr>
          <a:lstStyle/>
          <a:p>
            <a:pPr marL="0" indent="0">
              <a:buNone/>
            </a:pPr>
            <a:r>
              <a:rPr lang="en-GB" dirty="0"/>
              <a:t>The </a:t>
            </a:r>
            <a:r>
              <a:rPr lang="en-GB" b="1" dirty="0"/>
              <a:t>fundamental purpose </a:t>
            </a:r>
            <a:r>
              <a:rPr lang="en-GB" dirty="0"/>
              <a:t>of the people profession is to champion better work and working lives. Creating roles, opportunities, organisations and working environments that help get the best out of people, delivering great organisational outcomes, in turn driving our economies, and making good, fair and inclusive work a societal outcome.</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634839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 for the Future</a:t>
            </a:r>
          </a:p>
        </p:txBody>
      </p:sp>
      <p:sp>
        <p:nvSpPr>
          <p:cNvPr id="3" name="Content Placeholder 2"/>
          <p:cNvSpPr>
            <a:spLocks noGrp="1"/>
          </p:cNvSpPr>
          <p:nvPr>
            <p:ph idx="1"/>
          </p:nvPr>
        </p:nvSpPr>
        <p:spPr/>
        <p:txBody>
          <a:bodyPr/>
          <a:lstStyle/>
          <a:p>
            <a:r>
              <a:rPr lang="en-GB" dirty="0"/>
              <a:t>CIPD Video</a:t>
            </a:r>
          </a:p>
          <a:p>
            <a:r>
              <a:rPr lang="en-GB" dirty="0">
                <a:hlinkClick r:id="rId3"/>
              </a:rPr>
              <a:t>https://peopleprofession.cipd.org/profession-map/core-purpose</a:t>
            </a:r>
            <a:endParaRPr lang="en-GB" dirty="0"/>
          </a:p>
          <a:p>
            <a:pPr marL="0" indent="0">
              <a:buNone/>
            </a:pPr>
            <a:endParaRPr lang="en-GB" dirty="0"/>
          </a:p>
          <a:p>
            <a:pPr marL="0" indent="0">
              <a:buNone/>
            </a:pPr>
            <a:r>
              <a:rPr lang="en-GB" dirty="0"/>
              <a:t>For more information, visit:</a:t>
            </a:r>
          </a:p>
          <a:p>
            <a:r>
              <a:rPr lang="en-GB" dirty="0">
                <a:hlinkClick r:id="rId4"/>
              </a:rPr>
              <a:t>https://www.cipd.co.uk/news-views/future-profession</a:t>
            </a:r>
            <a:endParaRPr lang="en-GB" dirty="0"/>
          </a:p>
          <a:p>
            <a:endParaRPr lang="en-GB" dirty="0"/>
          </a:p>
        </p:txBody>
      </p:sp>
    </p:spTree>
    <p:extLst>
      <p:ext uri="{BB962C8B-B14F-4D97-AF65-F5344CB8AC3E}">
        <p14:creationId xmlns:p14="http://schemas.microsoft.com/office/powerpoint/2010/main" val="2779444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a:t>
            </a:r>
          </a:p>
        </p:txBody>
      </p:sp>
      <p:sp>
        <p:nvSpPr>
          <p:cNvPr id="3" name="Content Placeholder 2"/>
          <p:cNvSpPr>
            <a:spLocks noGrp="1"/>
          </p:cNvSpPr>
          <p:nvPr>
            <p:ph idx="1"/>
          </p:nvPr>
        </p:nvSpPr>
        <p:spPr/>
        <p:txBody>
          <a:bodyPr>
            <a:normAutofit lnSpcReduction="10000"/>
          </a:bodyPr>
          <a:lstStyle/>
          <a:p>
            <a:pPr marL="0" indent="0">
              <a:buNone/>
            </a:pPr>
            <a:r>
              <a:rPr lang="en-GB" dirty="0"/>
              <a:t>The purpose of the HR Function is to support the delivery of the organisation’s strategy and objectives through the effective management of people and performance. As such an organisation’s HR strategy and all activities should be clearly aligned with the strategy and objectives of the business (Wilkinson and Taylor, 2016). </a:t>
            </a:r>
          </a:p>
        </p:txBody>
      </p:sp>
      <p:sp>
        <p:nvSpPr>
          <p:cNvPr id="4" name="Slide Number Placeholder 3"/>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540175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011"/>
            <a:ext cx="7886700" cy="1231200"/>
          </a:xfrm>
        </p:spPr>
        <p:txBody>
          <a:bodyPr>
            <a:normAutofit/>
          </a:bodyPr>
          <a:lstStyle/>
          <a:p>
            <a:r>
              <a:rPr lang="en-GB" sz="4000" b="1" dirty="0"/>
              <a:t>Objectives of the HR function</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core purpose and activities of the HR function evolve in response to developments in the business environment but do not change radically from one decade to another.</a:t>
            </a:r>
          </a:p>
          <a:p>
            <a:pPr marL="0" indent="0">
              <a:buNone/>
            </a:pPr>
            <a:endParaRPr lang="en-GB" dirty="0"/>
          </a:p>
          <a:p>
            <a:pPr marL="0" indent="0">
              <a:buNone/>
            </a:pPr>
            <a:r>
              <a:rPr lang="en-GB" dirty="0"/>
              <a:t>At its heart, HRM is about attracting and retaining people with the required skills and experience and then seeking to develop them, maximise their performance, involve and engage them in the work of the organisation. </a:t>
            </a:r>
          </a:p>
        </p:txBody>
      </p:sp>
    </p:spTree>
    <p:extLst>
      <p:ext uri="{BB962C8B-B14F-4D97-AF65-F5344CB8AC3E}">
        <p14:creationId xmlns:p14="http://schemas.microsoft.com/office/powerpoint/2010/main" val="3574992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Transactional/Transformational</a:t>
            </a:r>
          </a:p>
        </p:txBody>
      </p:sp>
      <p:sp>
        <p:nvSpPr>
          <p:cNvPr id="3" name="Content Placeholder 2"/>
          <p:cNvSpPr>
            <a:spLocks noGrp="1"/>
          </p:cNvSpPr>
          <p:nvPr>
            <p:ph idx="1"/>
          </p:nvPr>
        </p:nvSpPr>
        <p:spPr/>
        <p:txBody>
          <a:bodyPr/>
          <a:lstStyle/>
          <a:p>
            <a:r>
              <a:rPr lang="en-GB" dirty="0"/>
              <a:t>Transactional work – administration (in some organisations this is outsourced)</a:t>
            </a:r>
          </a:p>
          <a:p>
            <a:r>
              <a:rPr lang="en-GB" dirty="0"/>
              <a:t>Transformational work – change management/continuous improvement</a:t>
            </a:r>
          </a:p>
          <a:p>
            <a:endParaRPr lang="en-GB" dirty="0"/>
          </a:p>
          <a:p>
            <a:pPr marL="0" indent="0">
              <a:buNone/>
            </a:pPr>
            <a:r>
              <a:rPr lang="en-GB" dirty="0"/>
              <a:t>Future – automation will reduce the need for HR staff to undertake the transactional work</a:t>
            </a:r>
          </a:p>
        </p:txBody>
      </p:sp>
      <p:sp>
        <p:nvSpPr>
          <p:cNvPr id="4" name="Slide Number Placeholder 3"/>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3877932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Horizontal and Vertical Integration</a:t>
            </a:r>
          </a:p>
        </p:txBody>
      </p:sp>
      <p:sp>
        <p:nvSpPr>
          <p:cNvPr id="3" name="Content Placeholder 2"/>
          <p:cNvSpPr>
            <a:spLocks noGrp="1"/>
          </p:cNvSpPr>
          <p:nvPr>
            <p:ph idx="1"/>
          </p:nvPr>
        </p:nvSpPr>
        <p:spPr>
          <a:xfrm>
            <a:off x="457200" y="1600200"/>
            <a:ext cx="8229600" cy="3989039"/>
          </a:xfrm>
        </p:spPr>
        <p:txBody>
          <a:bodyPr>
            <a:normAutofit fontScale="85000" lnSpcReduction="20000"/>
          </a:bodyPr>
          <a:lstStyle/>
          <a:p>
            <a:r>
              <a:rPr lang="en-GB" dirty="0"/>
              <a:t>Main characteristic of HR strategy is its integration with business strategy</a:t>
            </a:r>
          </a:p>
          <a:p>
            <a:r>
              <a:rPr lang="en-GB" dirty="0"/>
              <a:t>HR Strategies need to have external fit with business strategies and be vertically integrated with them</a:t>
            </a:r>
          </a:p>
          <a:p>
            <a:r>
              <a:rPr lang="en-GB" dirty="0"/>
              <a:t>There needs to be horizontal integration with all aspects of HR strategy (internal fit). HR practices must support each other</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13</a:t>
            </a:fld>
            <a:endParaRPr lang="en-GB" dirty="0"/>
          </a:p>
        </p:txBody>
      </p:sp>
    </p:spTree>
    <p:extLst>
      <p:ext uri="{BB962C8B-B14F-4D97-AF65-F5344CB8AC3E}">
        <p14:creationId xmlns:p14="http://schemas.microsoft.com/office/powerpoint/2010/main" val="4228389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4221282127"/>
              </p:ext>
            </p:extLst>
          </p:nvPr>
        </p:nvGraphicFramePr>
        <p:xfrm>
          <a:off x="539552" y="548680"/>
          <a:ext cx="7886700" cy="4808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268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SHRM</a:t>
            </a:r>
          </a:p>
        </p:txBody>
      </p:sp>
      <p:sp>
        <p:nvSpPr>
          <p:cNvPr id="3" name="Content Placeholder 2"/>
          <p:cNvSpPr>
            <a:spLocks noGrp="1"/>
          </p:cNvSpPr>
          <p:nvPr>
            <p:ph idx="1"/>
          </p:nvPr>
        </p:nvSpPr>
        <p:spPr/>
        <p:txBody>
          <a:bodyPr>
            <a:normAutofit fontScale="70000" lnSpcReduction="20000"/>
          </a:bodyPr>
          <a:lstStyle/>
          <a:p>
            <a:r>
              <a:rPr lang="en-GB" dirty="0"/>
              <a:t>From personnel management, to HRM to SHRM.  </a:t>
            </a:r>
          </a:p>
          <a:p>
            <a:r>
              <a:rPr lang="en-GB" dirty="0"/>
              <a:t>Change towards end of 20</a:t>
            </a:r>
            <a:r>
              <a:rPr lang="en-GB" baseline="30000" dirty="0"/>
              <a:t>th</a:t>
            </a:r>
            <a:r>
              <a:rPr lang="en-GB" dirty="0"/>
              <a:t> Century – notion that non-monetary factors could have a bigger impact on productivity and motivation than wages. HR went from being passive to dynamic. People seen as a valuable resource, rather than cogs in a machine.</a:t>
            </a:r>
          </a:p>
          <a:p>
            <a:r>
              <a:rPr lang="en-GB" dirty="0"/>
              <a:t>Further change at end of century - due to increased free market competition at a global level, growth of technology and knowledge based industries, the importance of people to company success was elevated. </a:t>
            </a:r>
          </a:p>
          <a:p>
            <a:r>
              <a:rPr lang="en-GB" dirty="0"/>
              <a:t>From cogs to resources to assets – people were now a valuable source of competitive advantage. </a:t>
            </a:r>
          </a:p>
        </p:txBody>
      </p:sp>
    </p:spTree>
    <p:extLst>
      <p:ext uri="{BB962C8B-B14F-4D97-AF65-F5344CB8AC3E}">
        <p14:creationId xmlns:p14="http://schemas.microsoft.com/office/powerpoint/2010/main" val="3844557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Activities of the SHRM Department</a:t>
            </a:r>
          </a:p>
        </p:txBody>
      </p:sp>
      <p:sp>
        <p:nvSpPr>
          <p:cNvPr id="3" name="Content Placeholder 2"/>
          <p:cNvSpPr>
            <a:spLocks noGrp="1"/>
          </p:cNvSpPr>
          <p:nvPr>
            <p:ph idx="1"/>
          </p:nvPr>
        </p:nvSpPr>
        <p:spPr>
          <a:xfrm>
            <a:off x="457200" y="1417638"/>
            <a:ext cx="8229600" cy="4171602"/>
          </a:xfrm>
        </p:spPr>
        <p:txBody>
          <a:bodyPr>
            <a:normAutofit fontScale="70000" lnSpcReduction="20000"/>
          </a:bodyPr>
          <a:lstStyle/>
          <a:p>
            <a:r>
              <a:rPr lang="en-GB" dirty="0"/>
              <a:t>Linking HR practices to organisation strategy</a:t>
            </a:r>
          </a:p>
          <a:p>
            <a:r>
              <a:rPr lang="en-GB" dirty="0"/>
              <a:t>Fostering a healthy psychological contract in a context of short term employment rather than job security</a:t>
            </a:r>
          </a:p>
          <a:p>
            <a:r>
              <a:rPr lang="en-GB" dirty="0"/>
              <a:t>Linking of compensation to contribution</a:t>
            </a:r>
          </a:p>
          <a:p>
            <a:r>
              <a:rPr lang="en-GB" dirty="0"/>
              <a:t>Training and development linked to encouraging innovation</a:t>
            </a:r>
          </a:p>
          <a:p>
            <a:r>
              <a:rPr lang="en-GB" dirty="0"/>
              <a:t>Knowledge management and talent development planning</a:t>
            </a:r>
          </a:p>
          <a:p>
            <a:r>
              <a:rPr lang="en-GB" dirty="0"/>
              <a:t>Employee participation</a:t>
            </a:r>
          </a:p>
          <a:p>
            <a:r>
              <a:rPr lang="en-GB" dirty="0"/>
              <a:t>Motivation through enriching the work experience</a:t>
            </a:r>
          </a:p>
          <a:p>
            <a:r>
              <a:rPr lang="en-GB" dirty="0"/>
              <a:t>Performance and talent management as opposed to appraisal</a:t>
            </a:r>
          </a:p>
          <a:p>
            <a:r>
              <a:rPr lang="en-GB" dirty="0"/>
              <a:t>Cross-cultural issues</a:t>
            </a:r>
          </a:p>
          <a:p>
            <a:r>
              <a:rPr lang="en-GB" dirty="0"/>
              <a:t>Measuring the value added by HR activities</a:t>
            </a:r>
          </a:p>
        </p:txBody>
      </p:sp>
    </p:spTree>
    <p:extLst>
      <p:ext uri="{BB962C8B-B14F-4D97-AF65-F5344CB8AC3E}">
        <p14:creationId xmlns:p14="http://schemas.microsoft.com/office/powerpoint/2010/main" val="1502981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9EAF3-8A00-4D96-93FF-B4E93F4CC30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EA9D0E6-4ED2-4BB6-96D8-93ABD36E79BB}"/>
              </a:ext>
            </a:extLst>
          </p:cNvPr>
          <p:cNvSpPr>
            <a:spLocks noGrp="1"/>
          </p:cNvSpPr>
          <p:nvPr>
            <p:ph idx="1"/>
          </p:nvPr>
        </p:nvSpPr>
        <p:spPr/>
        <p:txBody>
          <a:bodyPr/>
          <a:lstStyle/>
          <a:p>
            <a:r>
              <a:rPr lang="en-GB" dirty="0"/>
              <a:t>Read the handout and discuss in your groups – which features of SHRM does your HR department have?</a:t>
            </a:r>
          </a:p>
        </p:txBody>
      </p:sp>
    </p:spTree>
    <p:extLst>
      <p:ext uri="{BB962C8B-B14F-4D97-AF65-F5344CB8AC3E}">
        <p14:creationId xmlns:p14="http://schemas.microsoft.com/office/powerpoint/2010/main" val="27215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2F6E2-5AE2-47B9-948E-CE36B381A9B4}"/>
              </a:ext>
            </a:extLst>
          </p:cNvPr>
          <p:cNvSpPr>
            <a:spLocks noGrp="1"/>
          </p:cNvSpPr>
          <p:nvPr>
            <p:ph type="title"/>
          </p:nvPr>
        </p:nvSpPr>
        <p:spPr/>
        <p:txBody>
          <a:bodyPr/>
          <a:lstStyle/>
          <a:p>
            <a:r>
              <a:rPr lang="en-GB" dirty="0"/>
              <a:t>Ulrich’s View</a:t>
            </a:r>
          </a:p>
        </p:txBody>
      </p:sp>
      <p:sp>
        <p:nvSpPr>
          <p:cNvPr id="4" name="Slide Number Placeholder 3">
            <a:extLst>
              <a:ext uri="{FF2B5EF4-FFF2-40B4-BE49-F238E27FC236}">
                <a16:creationId xmlns:a16="http://schemas.microsoft.com/office/drawing/2014/main" id="{8683C5CB-ED7C-451A-8997-0BA90745073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7" name="Content Placeholder 6">
            <a:extLst>
              <a:ext uri="{FF2B5EF4-FFF2-40B4-BE49-F238E27FC236}">
                <a16:creationId xmlns:a16="http://schemas.microsoft.com/office/drawing/2014/main" id="{4E3F4482-C3E1-4EB4-A560-CC63E3C04542}"/>
              </a:ext>
            </a:extLst>
          </p:cNvPr>
          <p:cNvSpPr>
            <a:spLocks noGrp="1"/>
          </p:cNvSpPr>
          <p:nvPr>
            <p:ph idx="1"/>
          </p:nvPr>
        </p:nvSpPr>
        <p:spPr/>
        <p:txBody>
          <a:bodyPr/>
          <a:lstStyle/>
          <a:p>
            <a:r>
              <a:rPr lang="en-GB" dirty="0">
                <a:hlinkClick r:id="rId2"/>
              </a:rPr>
              <a:t>https://youtu.be/fKe0-o7tqcI</a:t>
            </a:r>
            <a:endParaRPr lang="en-GB" dirty="0"/>
          </a:p>
          <a:p>
            <a:endParaRPr lang="en-GB" dirty="0"/>
          </a:p>
        </p:txBody>
      </p:sp>
    </p:spTree>
    <p:extLst>
      <p:ext uri="{BB962C8B-B14F-4D97-AF65-F5344CB8AC3E}">
        <p14:creationId xmlns:p14="http://schemas.microsoft.com/office/powerpoint/2010/main" val="3425218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HR Objectives are Delivered</a:t>
            </a:r>
          </a:p>
        </p:txBody>
      </p:sp>
      <p:sp>
        <p:nvSpPr>
          <p:cNvPr id="3" name="Content Placeholder 2"/>
          <p:cNvSpPr>
            <a:spLocks noGrp="1"/>
          </p:cNvSpPr>
          <p:nvPr>
            <p:ph idx="1"/>
          </p:nvPr>
        </p:nvSpPr>
        <p:spPr>
          <a:xfrm>
            <a:off x="457200" y="1340768"/>
            <a:ext cx="8229600" cy="4176464"/>
          </a:xfrm>
        </p:spPr>
        <p:txBody>
          <a:bodyPr>
            <a:normAutofit fontScale="70000" lnSpcReduction="20000"/>
          </a:bodyPr>
          <a:lstStyle/>
          <a:p>
            <a:r>
              <a:rPr lang="en-GB" dirty="0"/>
              <a:t>HR Generalists – sole practitioners or whole departments </a:t>
            </a:r>
          </a:p>
          <a:p>
            <a:r>
              <a:rPr lang="en-GB" dirty="0"/>
              <a:t>HR Specialists – recruitment, resourcing and talent planning specialists, learning and talent development specialists, organisational development specialists, employee engagement specialists, performance and reward specialists</a:t>
            </a:r>
          </a:p>
          <a:p>
            <a:r>
              <a:rPr lang="en-GB" dirty="0"/>
              <a:t>Centralised vs Decentralised</a:t>
            </a:r>
          </a:p>
          <a:p>
            <a:r>
              <a:rPr lang="en-GB" dirty="0"/>
              <a:t>Line managers – allocate work and monitor performance. Work with HR to manage people issues effectively and consistently. </a:t>
            </a:r>
          </a:p>
          <a:p>
            <a:r>
              <a:rPr lang="en-GB" dirty="0"/>
              <a:t>Shared Services, outsourcing, vendor management and consultancy, E-HRM.</a:t>
            </a:r>
          </a:p>
          <a:p>
            <a:r>
              <a:rPr lang="en-GB" dirty="0"/>
              <a:t>The Ulrich Model</a:t>
            </a:r>
          </a:p>
        </p:txBody>
      </p:sp>
    </p:spTree>
    <p:extLst>
      <p:ext uri="{BB962C8B-B14F-4D97-AF65-F5344CB8AC3E}">
        <p14:creationId xmlns:p14="http://schemas.microsoft.com/office/powerpoint/2010/main" val="2950624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Viewpoint:</a:t>
            </a:r>
          </a:p>
        </p:txBody>
      </p:sp>
      <p:sp>
        <p:nvSpPr>
          <p:cNvPr id="3" name="Content Placeholder 2"/>
          <p:cNvSpPr>
            <a:spLocks noGrp="1"/>
          </p:cNvSpPr>
          <p:nvPr>
            <p:ph idx="1"/>
          </p:nvPr>
        </p:nvSpPr>
        <p:spPr/>
        <p:txBody>
          <a:bodyPr/>
          <a:lstStyle/>
          <a:p>
            <a:pPr marL="0" indent="0">
              <a:buNone/>
            </a:pPr>
            <a:r>
              <a:rPr lang="en-GB" dirty="0">
                <a:effectLst/>
              </a:rPr>
              <a:t>“</a:t>
            </a:r>
            <a:r>
              <a:rPr lang="en-GB" sz="2400" dirty="0"/>
              <a:t>We support the view that there is not one model for delivering HR that is suited to all organisations, that different organisations have different needs. How an organisation should structure its HR function depends on its organisational strategy, wider organisational structure and the requirements of its customers and the organisation it is supporting. These things can be influenced by other factors such as size of the organisation and maturity.”</a:t>
            </a:r>
          </a:p>
        </p:txBody>
      </p:sp>
    </p:spTree>
    <p:extLst>
      <p:ext uri="{BB962C8B-B14F-4D97-AF65-F5344CB8AC3E}">
        <p14:creationId xmlns:p14="http://schemas.microsoft.com/office/powerpoint/2010/main" val="3291325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HR within Private Organisations</a:t>
            </a:r>
          </a:p>
        </p:txBody>
      </p:sp>
      <p:sp>
        <p:nvSpPr>
          <p:cNvPr id="3" name="Content Placeholder 2"/>
          <p:cNvSpPr>
            <a:spLocks noGrp="1"/>
          </p:cNvSpPr>
          <p:nvPr>
            <p:ph idx="1"/>
          </p:nvPr>
        </p:nvSpPr>
        <p:spPr/>
        <p:txBody>
          <a:bodyPr>
            <a:normAutofit fontScale="62500" lnSpcReduction="20000"/>
          </a:bodyPr>
          <a:lstStyle/>
          <a:p>
            <a:r>
              <a:rPr lang="en-GB" dirty="0"/>
              <a:t>Smaller companies employ 1 or 2 people to carry out basic functions. HR managers tend to be generalists. Pay for specialise advice and outsource payroll</a:t>
            </a:r>
          </a:p>
          <a:p>
            <a:r>
              <a:rPr lang="en-GB" dirty="0"/>
              <a:t>HR more informal, less policies and procedures</a:t>
            </a:r>
          </a:p>
          <a:p>
            <a:r>
              <a:rPr lang="en-GB" dirty="0"/>
              <a:t>Larger firms tend to have large HR teams – strategic, generalists and specialists. Administration delegated to line managers or out-sourced/in a shared service</a:t>
            </a:r>
          </a:p>
          <a:p>
            <a:r>
              <a:rPr lang="en-GB" dirty="0"/>
              <a:t>Partnerships – as above but HR report to partners which may limit their strategic influence</a:t>
            </a:r>
          </a:p>
          <a:p>
            <a:r>
              <a:rPr lang="en-GB" dirty="0"/>
              <a:t>Trends – delayering of management and empowering people; reduced role of trade unions and collective bargaining so pay is more individualised. Companies have developed own ‘employee value propositions’, to compete. Need to compete to attract/retain. Need to consult with staff as less trade union involvement. </a:t>
            </a:r>
          </a:p>
        </p:txBody>
      </p:sp>
    </p:spTree>
    <p:extLst>
      <p:ext uri="{BB962C8B-B14F-4D97-AF65-F5344CB8AC3E}">
        <p14:creationId xmlns:p14="http://schemas.microsoft.com/office/powerpoint/2010/main" val="699219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HR within Public Sector</a:t>
            </a:r>
          </a:p>
        </p:txBody>
      </p:sp>
      <p:sp>
        <p:nvSpPr>
          <p:cNvPr id="3" name="Content Placeholder 2"/>
          <p:cNvSpPr>
            <a:spLocks noGrp="1"/>
          </p:cNvSpPr>
          <p:nvPr>
            <p:ph idx="1"/>
          </p:nvPr>
        </p:nvSpPr>
        <p:spPr/>
        <p:txBody>
          <a:bodyPr>
            <a:normAutofit fontScale="62500" lnSpcReduction="20000"/>
          </a:bodyPr>
          <a:lstStyle/>
          <a:p>
            <a:r>
              <a:rPr lang="en-GB" dirty="0"/>
              <a:t>Large departments</a:t>
            </a:r>
          </a:p>
          <a:p>
            <a:r>
              <a:rPr lang="en-GB" dirty="0"/>
              <a:t>Prominent, HR director on Board, able to ensure best practice is adhered to</a:t>
            </a:r>
          </a:p>
          <a:p>
            <a:r>
              <a:rPr lang="en-GB" dirty="0"/>
              <a:t>Publicly funded and open to scrutiny so tend to treat all employees fairly and with respect and have detailed policies that are strictly adhered to (DVLA – ‘open and fair competition in recruitment’)</a:t>
            </a:r>
          </a:p>
          <a:p>
            <a:r>
              <a:rPr lang="en-GB" dirty="0"/>
              <a:t>Trade union presence so national pay scales. Need to consult to make changes. Often low trust employee relations climate so HR more cautious</a:t>
            </a:r>
          </a:p>
          <a:p>
            <a:r>
              <a:rPr lang="en-GB" dirty="0"/>
              <a:t>Moves recently to be more strategic and business focussed. Need to support reduction of public spending to reduce deficit. HR departments slimmed down, less bureaucracy and more outsourcing</a:t>
            </a:r>
          </a:p>
          <a:p>
            <a:r>
              <a:rPr lang="en-GB" dirty="0"/>
              <a:t>DVLA – ‘pure’ business partners. Innovative practice – pay bonuses, new ways of working, multi-skilling. </a:t>
            </a:r>
          </a:p>
          <a:p>
            <a:endParaRPr lang="en-GB" dirty="0"/>
          </a:p>
          <a:p>
            <a:endParaRPr lang="en-GB" dirty="0"/>
          </a:p>
        </p:txBody>
      </p:sp>
    </p:spTree>
    <p:extLst>
      <p:ext uri="{BB962C8B-B14F-4D97-AF65-F5344CB8AC3E}">
        <p14:creationId xmlns:p14="http://schemas.microsoft.com/office/powerpoint/2010/main" val="2803418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HR in the Third Sector</a:t>
            </a:r>
          </a:p>
        </p:txBody>
      </p:sp>
      <p:sp>
        <p:nvSpPr>
          <p:cNvPr id="3" name="Content Placeholder 2"/>
          <p:cNvSpPr>
            <a:spLocks noGrp="1"/>
          </p:cNvSpPr>
          <p:nvPr>
            <p:ph idx="1"/>
          </p:nvPr>
        </p:nvSpPr>
        <p:spPr/>
        <p:txBody>
          <a:bodyPr>
            <a:normAutofit fontScale="92500" lnSpcReduction="20000"/>
          </a:bodyPr>
          <a:lstStyle/>
          <a:p>
            <a:r>
              <a:rPr lang="en-GB" dirty="0"/>
              <a:t>Resources are tight so HR tends to have a peripheral role</a:t>
            </a:r>
          </a:p>
          <a:p>
            <a:r>
              <a:rPr lang="en-GB" dirty="0"/>
              <a:t>Basic, administrative tasks</a:t>
            </a:r>
          </a:p>
          <a:p>
            <a:r>
              <a:rPr lang="en-GB" dirty="0"/>
              <a:t>Practices lack sophistication</a:t>
            </a:r>
          </a:p>
          <a:p>
            <a:r>
              <a:rPr lang="en-GB" dirty="0"/>
              <a:t>HR generalists covering large areas</a:t>
            </a:r>
          </a:p>
          <a:p>
            <a:r>
              <a:rPr lang="en-GB" dirty="0"/>
              <a:t>Some imitate public sector as they are contracted by them</a:t>
            </a:r>
          </a:p>
          <a:p>
            <a:r>
              <a:rPr lang="en-GB" dirty="0"/>
              <a:t>Trend – more commercially minded and have a more sophisticated approach</a:t>
            </a:r>
          </a:p>
        </p:txBody>
      </p:sp>
    </p:spTree>
    <p:extLst>
      <p:ext uri="{BB962C8B-B14F-4D97-AF65-F5344CB8AC3E}">
        <p14:creationId xmlns:p14="http://schemas.microsoft.com/office/powerpoint/2010/main" val="2468190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the HR Function</a:t>
            </a:r>
          </a:p>
        </p:txBody>
      </p:sp>
      <p:sp>
        <p:nvSpPr>
          <p:cNvPr id="3" name="Content Placeholder 2"/>
          <p:cNvSpPr>
            <a:spLocks noGrp="1"/>
          </p:cNvSpPr>
          <p:nvPr>
            <p:ph idx="1"/>
          </p:nvPr>
        </p:nvSpPr>
        <p:spPr/>
        <p:txBody>
          <a:bodyPr>
            <a:normAutofit/>
          </a:bodyPr>
          <a:lstStyle/>
          <a:p>
            <a:r>
              <a:rPr lang="en-GB" sz="3600" dirty="0" err="1"/>
              <a:t>Legge</a:t>
            </a:r>
            <a:r>
              <a:rPr lang="en-GB" sz="3600" dirty="0"/>
              <a:t> (1978)</a:t>
            </a:r>
          </a:p>
          <a:p>
            <a:r>
              <a:rPr lang="en-GB" sz="3600" dirty="0"/>
              <a:t>Storey (1992)</a:t>
            </a:r>
          </a:p>
          <a:p>
            <a:r>
              <a:rPr lang="en-GB" sz="3600" dirty="0"/>
              <a:t>Ulrich (1998)</a:t>
            </a:r>
          </a:p>
          <a:p>
            <a:r>
              <a:rPr lang="en-GB" sz="3600" dirty="0"/>
              <a:t>Purcell and </a:t>
            </a:r>
            <a:r>
              <a:rPr lang="en-GB" sz="3600" dirty="0" err="1"/>
              <a:t>Ahlstrand</a:t>
            </a:r>
            <a:r>
              <a:rPr lang="en-GB" sz="3600" dirty="0"/>
              <a:t> (1994)</a:t>
            </a:r>
          </a:p>
          <a:p>
            <a:r>
              <a:rPr lang="en-GB" sz="3600" dirty="0" err="1"/>
              <a:t>Rucci</a:t>
            </a:r>
            <a:r>
              <a:rPr lang="en-GB" sz="3600" dirty="0"/>
              <a:t> (1997)</a:t>
            </a:r>
          </a:p>
        </p:txBody>
      </p:sp>
    </p:spTree>
    <p:extLst>
      <p:ext uri="{BB962C8B-B14F-4D97-AF65-F5344CB8AC3E}">
        <p14:creationId xmlns:p14="http://schemas.microsoft.com/office/powerpoint/2010/main" val="566063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Ulrich’s 3 Legged Stool Model – See CIPD Factsheet</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56485" y="1600200"/>
            <a:ext cx="5831029" cy="3916363"/>
          </a:xfrm>
        </p:spPr>
      </p:pic>
      <p:sp>
        <p:nvSpPr>
          <p:cNvPr id="4" name="Slide Number Placeholder 3"/>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27960192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Management</a:t>
            </a:r>
          </a:p>
        </p:txBody>
      </p:sp>
      <p:sp>
        <p:nvSpPr>
          <p:cNvPr id="3" name="Content Placeholder 2"/>
          <p:cNvSpPr>
            <a:spLocks noGrp="1"/>
          </p:cNvSpPr>
          <p:nvPr>
            <p:ph idx="1"/>
          </p:nvPr>
        </p:nvSpPr>
        <p:spPr>
          <a:xfrm>
            <a:off x="796752" y="1417638"/>
            <a:ext cx="7550496" cy="4027586"/>
          </a:xfrm>
        </p:spPr>
        <p:txBody>
          <a:bodyPr>
            <a:normAutofit fontScale="92500" lnSpcReduction="10000"/>
          </a:bodyPr>
          <a:lstStyle/>
          <a:p>
            <a:r>
              <a:rPr lang="en-GB" dirty="0"/>
              <a:t>Organisations undergo major change every three years and minor change almost continually</a:t>
            </a:r>
          </a:p>
          <a:p>
            <a:r>
              <a:rPr lang="en-GB" dirty="0"/>
              <a:t>HR has a vital role to play as effective change management concerns more than just the controllable (business processes). It also concerns the uncontrollable (people and the meanings people attach to such processes).</a:t>
            </a:r>
          </a:p>
        </p:txBody>
      </p:sp>
    </p:spTree>
    <p:extLst>
      <p:ext uri="{BB962C8B-B14F-4D97-AF65-F5344CB8AC3E}">
        <p14:creationId xmlns:p14="http://schemas.microsoft.com/office/powerpoint/2010/main" val="12971535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Models of Change</a:t>
            </a:r>
          </a:p>
        </p:txBody>
      </p:sp>
      <p:sp>
        <p:nvSpPr>
          <p:cNvPr id="3" name="Content Placeholder 2"/>
          <p:cNvSpPr>
            <a:spLocks noGrp="1"/>
          </p:cNvSpPr>
          <p:nvPr>
            <p:ph idx="1"/>
          </p:nvPr>
        </p:nvSpPr>
        <p:spPr>
          <a:xfrm>
            <a:off x="457200" y="1417638"/>
            <a:ext cx="8229600" cy="3917032"/>
          </a:xfrm>
        </p:spPr>
        <p:txBody>
          <a:bodyPr>
            <a:normAutofit/>
          </a:bodyPr>
          <a:lstStyle/>
          <a:p>
            <a:pPr marL="0" indent="0">
              <a:buNone/>
            </a:pPr>
            <a:r>
              <a:rPr lang="en-GB" dirty="0"/>
              <a:t>Lewin (1950s)</a:t>
            </a:r>
          </a:p>
          <a:p>
            <a:r>
              <a:rPr lang="en-GB" dirty="0"/>
              <a:t>Three stages in change management - Unfreezing, movement, refreezing</a:t>
            </a:r>
          </a:p>
          <a:p>
            <a:r>
              <a:rPr lang="en-GB" dirty="0"/>
              <a:t>Force-field analysis</a:t>
            </a:r>
          </a:p>
          <a:p>
            <a:endParaRPr lang="en-GB" dirty="0"/>
          </a:p>
          <a:p>
            <a:pPr marL="0" indent="0">
              <a:buNone/>
            </a:pPr>
            <a:r>
              <a:rPr lang="en-GB" dirty="0"/>
              <a:t>Beer’s 6 stage model of change</a:t>
            </a:r>
          </a:p>
        </p:txBody>
      </p:sp>
    </p:spTree>
    <p:extLst>
      <p:ext uri="{BB962C8B-B14F-4D97-AF65-F5344CB8AC3E}">
        <p14:creationId xmlns:p14="http://schemas.microsoft.com/office/powerpoint/2010/main" val="19205438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2800" b="1" dirty="0"/>
              <a:t>The Role of HR (Kew and </a:t>
            </a:r>
            <a:r>
              <a:rPr lang="en-GB" sz="2800" b="1" dirty="0" err="1"/>
              <a:t>Stredwick</a:t>
            </a:r>
            <a:r>
              <a:rPr lang="en-GB" sz="2800" b="1" dirty="0"/>
              <a:t>, 2016)</a:t>
            </a:r>
          </a:p>
        </p:txBody>
      </p:sp>
      <p:sp>
        <p:nvSpPr>
          <p:cNvPr id="3" name="Content Placeholder 2"/>
          <p:cNvSpPr>
            <a:spLocks noGrp="1"/>
          </p:cNvSpPr>
          <p:nvPr>
            <p:ph idx="1"/>
          </p:nvPr>
        </p:nvSpPr>
        <p:spPr>
          <a:xfrm>
            <a:off x="487578" y="1124744"/>
            <a:ext cx="8229600" cy="4392488"/>
          </a:xfrm>
        </p:spPr>
        <p:txBody>
          <a:bodyPr>
            <a:normAutofit fontScale="62500" lnSpcReduction="20000"/>
          </a:bodyPr>
          <a:lstStyle/>
          <a:p>
            <a:pPr marL="0" indent="0">
              <a:buNone/>
            </a:pPr>
            <a:r>
              <a:rPr lang="en-GB" dirty="0"/>
              <a:t>HR’s intervention is crucial at each stage of Beer’s model of change:</a:t>
            </a:r>
          </a:p>
          <a:p>
            <a:pPr marL="0" indent="0">
              <a:buNone/>
            </a:pPr>
            <a:endParaRPr lang="en-GB" dirty="0"/>
          </a:p>
          <a:p>
            <a:pPr>
              <a:buFont typeface="Wingdings" panose="05000000000000000000" pitchFamily="2" charset="2"/>
              <a:buChar char="Ø"/>
            </a:pPr>
            <a:r>
              <a:rPr lang="en-GB" b="1" dirty="0"/>
              <a:t>Mobilise commitment to change through joint analysis of problems </a:t>
            </a:r>
            <a:r>
              <a:rPr lang="en-GB" dirty="0"/>
              <a:t>– benchmarking, environmental scanning to identify need for change, hold workshops, encourage a learning culture</a:t>
            </a:r>
          </a:p>
          <a:p>
            <a:pPr>
              <a:buFont typeface="Wingdings" panose="05000000000000000000" pitchFamily="2" charset="2"/>
              <a:buChar char="Ø"/>
            </a:pPr>
            <a:r>
              <a:rPr lang="en-GB" b="1" dirty="0"/>
              <a:t>Develop a shared vision </a:t>
            </a:r>
            <a:r>
              <a:rPr lang="en-GB" dirty="0"/>
              <a:t>– understand the culture, support and direct the visions which underpin the culture</a:t>
            </a:r>
          </a:p>
          <a:p>
            <a:pPr>
              <a:buFont typeface="Wingdings" panose="05000000000000000000" pitchFamily="2" charset="2"/>
              <a:buChar char="Ø"/>
            </a:pPr>
            <a:r>
              <a:rPr lang="en-GB" b="1" dirty="0"/>
              <a:t>Foster consensus and commitment to the shared vision </a:t>
            </a:r>
            <a:r>
              <a:rPr lang="en-GB" dirty="0"/>
              <a:t>– develop and support feeling of ownership of change by employees, foster and support change champions</a:t>
            </a:r>
          </a:p>
          <a:p>
            <a:pPr>
              <a:buFont typeface="Wingdings" panose="05000000000000000000" pitchFamily="2" charset="2"/>
              <a:buChar char="Ø"/>
            </a:pPr>
            <a:r>
              <a:rPr lang="en-GB" b="1" dirty="0"/>
              <a:t>Spread the word about the change </a:t>
            </a:r>
            <a:r>
              <a:rPr lang="en-GB" dirty="0"/>
              <a:t>- communication</a:t>
            </a:r>
          </a:p>
          <a:p>
            <a:pPr>
              <a:buFont typeface="Wingdings" panose="05000000000000000000" pitchFamily="2" charset="2"/>
              <a:buChar char="Ø"/>
            </a:pPr>
            <a:r>
              <a:rPr lang="en-GB" b="1" dirty="0"/>
              <a:t>Institutionalise the change through formal policies </a:t>
            </a:r>
            <a:r>
              <a:rPr lang="en-GB" dirty="0"/>
              <a:t>– new policies, reward system to support new ways of doing things</a:t>
            </a:r>
          </a:p>
          <a:p>
            <a:pPr>
              <a:buFont typeface="Wingdings" panose="05000000000000000000" pitchFamily="2" charset="2"/>
              <a:buChar char="Ø"/>
            </a:pPr>
            <a:r>
              <a:rPr lang="en-GB" b="1" dirty="0"/>
              <a:t>Monitor and adjust as needed </a:t>
            </a:r>
            <a:r>
              <a:rPr lang="en-GB" dirty="0"/>
              <a:t>– flexible development policies, responsive to need for new competencies</a:t>
            </a:r>
          </a:p>
          <a:p>
            <a:endParaRPr lang="en-GB" dirty="0"/>
          </a:p>
        </p:txBody>
      </p:sp>
    </p:spTree>
    <p:extLst>
      <p:ext uri="{BB962C8B-B14F-4D97-AF65-F5344CB8AC3E}">
        <p14:creationId xmlns:p14="http://schemas.microsoft.com/office/powerpoint/2010/main" val="26867516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DREC Model</a:t>
            </a:r>
          </a:p>
        </p:txBody>
      </p:sp>
      <p:sp>
        <p:nvSpPr>
          <p:cNvPr id="3" name="Content Placeholder 2"/>
          <p:cNvSpPr>
            <a:spLocks noGrp="1"/>
          </p:cNvSpPr>
          <p:nvPr>
            <p:ph idx="1"/>
          </p:nvPr>
        </p:nvSpPr>
        <p:spPr/>
        <p:txBody>
          <a:bodyPr>
            <a:normAutofit fontScale="85000" lnSpcReduction="20000"/>
          </a:bodyPr>
          <a:lstStyle/>
          <a:p>
            <a:r>
              <a:rPr lang="en-GB" dirty="0"/>
              <a:t>How individuals cope with change.</a:t>
            </a:r>
          </a:p>
          <a:p>
            <a:r>
              <a:rPr lang="en-GB" dirty="0"/>
              <a:t>Derived from the </a:t>
            </a:r>
            <a:r>
              <a:rPr lang="en-GB" dirty="0" err="1"/>
              <a:t>K</a:t>
            </a:r>
            <a:r>
              <a:rPr lang="en-GB" dirty="0" err="1">
                <a:latin typeface="Tahoma" panose="020B0604030504040204" pitchFamily="34" charset="0"/>
                <a:ea typeface="Tahoma" panose="020B0604030504040204" pitchFamily="34" charset="0"/>
                <a:cs typeface="Tahoma" panose="020B0604030504040204" pitchFamily="34" charset="0"/>
              </a:rPr>
              <a:t>ü</a:t>
            </a:r>
            <a:r>
              <a:rPr lang="en-GB" dirty="0" err="1"/>
              <a:t>bler</a:t>
            </a:r>
            <a:r>
              <a:rPr lang="en-GB" dirty="0"/>
              <a:t>-Ross Model – denial, anger, bargaining, depression, acceptance. Known as the coping/change cycle.</a:t>
            </a:r>
          </a:p>
          <a:p>
            <a:r>
              <a:rPr lang="en-GB" dirty="0"/>
              <a:t>DREC – denial, resistance, exploration, commitment (page 81, Kew and </a:t>
            </a:r>
            <a:r>
              <a:rPr lang="en-GB" dirty="0" err="1"/>
              <a:t>Stredwick</a:t>
            </a:r>
            <a:r>
              <a:rPr lang="en-GB" dirty="0"/>
              <a:t>, ‘Human Resource Management in a Business Context’, 2016)</a:t>
            </a:r>
          </a:p>
          <a:p>
            <a:r>
              <a:rPr lang="en-GB" dirty="0"/>
              <a:t>It takes time for individuals to work through the cycle</a:t>
            </a:r>
          </a:p>
        </p:txBody>
      </p:sp>
    </p:spTree>
    <p:extLst>
      <p:ext uri="{BB962C8B-B14F-4D97-AF65-F5344CB8AC3E}">
        <p14:creationId xmlns:p14="http://schemas.microsoft.com/office/powerpoint/2010/main" val="3966377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332656"/>
            <a:ext cx="7848871" cy="5183907"/>
          </a:xfrm>
        </p:spPr>
      </p:pic>
      <p:sp>
        <p:nvSpPr>
          <p:cNvPr id="4" name="Slide Number Placeholder 3"/>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39306306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3200" dirty="0"/>
              <a:t>HR’s Contribution to Change Programmes (the Controllable)</a:t>
            </a:r>
          </a:p>
        </p:txBody>
      </p:sp>
      <p:sp>
        <p:nvSpPr>
          <p:cNvPr id="3" name="Content Placeholder 2"/>
          <p:cNvSpPr>
            <a:spLocks noGrp="1"/>
          </p:cNvSpPr>
          <p:nvPr>
            <p:ph idx="1"/>
          </p:nvPr>
        </p:nvSpPr>
        <p:spPr>
          <a:xfrm>
            <a:off x="469033" y="1268760"/>
            <a:ext cx="8229600" cy="4176464"/>
          </a:xfrm>
        </p:spPr>
        <p:txBody>
          <a:bodyPr>
            <a:normAutofit/>
          </a:bodyPr>
          <a:lstStyle/>
          <a:p>
            <a:r>
              <a:rPr lang="en-GB" sz="2000" dirty="0"/>
              <a:t>Involvement at the initial stage in the project team</a:t>
            </a:r>
          </a:p>
          <a:p>
            <a:r>
              <a:rPr lang="en-GB" sz="2000" dirty="0"/>
              <a:t>Advising project leaders in skills available – identifying skills gaps, training needs, new posts, new working practices</a:t>
            </a:r>
          </a:p>
          <a:p>
            <a:r>
              <a:rPr lang="en-GB" sz="2000" dirty="0"/>
              <a:t>Balancing out short term goals with strategic needs</a:t>
            </a:r>
          </a:p>
          <a:p>
            <a:r>
              <a:rPr lang="en-GB" sz="2000" dirty="0"/>
              <a:t>Assessing impact on other parts of organisation</a:t>
            </a:r>
          </a:p>
          <a:p>
            <a:r>
              <a:rPr lang="en-GB" sz="2000" dirty="0"/>
              <a:t>Balancing interests of stakeholder groups</a:t>
            </a:r>
          </a:p>
          <a:p>
            <a:r>
              <a:rPr lang="en-GB" sz="2000" dirty="0"/>
              <a:t>Understanding stakeholder concerns to anticipate problems</a:t>
            </a:r>
          </a:p>
          <a:p>
            <a:r>
              <a:rPr lang="en-GB" sz="2000" dirty="0"/>
              <a:t>Understanding appropriate medium of communication to reach each group</a:t>
            </a:r>
          </a:p>
          <a:p>
            <a:r>
              <a:rPr lang="en-GB" sz="2000" dirty="0"/>
              <a:t>Evaluating and reporting on impact of change initiatives on HR – absence levels, turnover, grievances, satisfaction scores</a:t>
            </a:r>
          </a:p>
        </p:txBody>
      </p:sp>
    </p:spTree>
    <p:extLst>
      <p:ext uri="{BB962C8B-B14F-4D97-AF65-F5344CB8AC3E}">
        <p14:creationId xmlns:p14="http://schemas.microsoft.com/office/powerpoint/2010/main" val="6951041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HR’s Contribution to the Uncontrollable</a:t>
            </a:r>
          </a:p>
        </p:txBody>
      </p:sp>
      <p:sp>
        <p:nvSpPr>
          <p:cNvPr id="3" name="Content Placeholder 2"/>
          <p:cNvSpPr>
            <a:spLocks noGrp="1"/>
          </p:cNvSpPr>
          <p:nvPr>
            <p:ph idx="1"/>
          </p:nvPr>
        </p:nvSpPr>
        <p:spPr>
          <a:xfrm>
            <a:off x="457200" y="1340768"/>
            <a:ext cx="8229600" cy="3917032"/>
          </a:xfrm>
        </p:spPr>
        <p:txBody>
          <a:bodyPr>
            <a:noAutofit/>
          </a:bodyPr>
          <a:lstStyle/>
          <a:p>
            <a:r>
              <a:rPr lang="en-GB" sz="2400" dirty="0"/>
              <a:t>Awareness of how change can affect people – the change cycle</a:t>
            </a:r>
          </a:p>
          <a:p>
            <a:r>
              <a:rPr lang="en-GB" sz="2400" dirty="0"/>
              <a:t>Awareness of need to carefully plan change that affects job security, prospects or careers; changes to reward, pay or appraisal; changes to information, communication, involvement and relationships; changes to policies affecting how, when and where work is done. </a:t>
            </a:r>
          </a:p>
          <a:p>
            <a:r>
              <a:rPr lang="en-GB" sz="2400" dirty="0"/>
              <a:t>Encourage likelihood of buy-in – promoting an organisational culture that embraces change, appropriate communication, ensuring employee participation, HRD interventions, management of expectations and conflict. </a:t>
            </a:r>
          </a:p>
        </p:txBody>
      </p:sp>
    </p:spTree>
    <p:extLst>
      <p:ext uri="{BB962C8B-B14F-4D97-AF65-F5344CB8AC3E}">
        <p14:creationId xmlns:p14="http://schemas.microsoft.com/office/powerpoint/2010/main" val="2412610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Encouraging a Change Ready Culture</a:t>
            </a:r>
          </a:p>
        </p:txBody>
      </p:sp>
      <p:sp>
        <p:nvSpPr>
          <p:cNvPr id="3" name="Content Placeholder 2"/>
          <p:cNvSpPr>
            <a:spLocks noGrp="1"/>
          </p:cNvSpPr>
          <p:nvPr>
            <p:ph idx="1"/>
          </p:nvPr>
        </p:nvSpPr>
        <p:spPr>
          <a:xfrm>
            <a:off x="467058" y="1417638"/>
            <a:ext cx="8229600" cy="3768154"/>
          </a:xfrm>
        </p:spPr>
        <p:txBody>
          <a:bodyPr>
            <a:normAutofit fontScale="85000" lnSpcReduction="20000"/>
          </a:bodyPr>
          <a:lstStyle/>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p:txBody>
      </p:sp>
    </p:spTree>
    <p:extLst>
      <p:ext uri="{BB962C8B-B14F-4D97-AF65-F5344CB8AC3E}">
        <p14:creationId xmlns:p14="http://schemas.microsoft.com/office/powerpoint/2010/main" val="5518907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is Key</a:t>
            </a:r>
          </a:p>
        </p:txBody>
      </p:sp>
      <p:sp>
        <p:nvSpPr>
          <p:cNvPr id="3" name="Content Placeholder 2"/>
          <p:cNvSpPr>
            <a:spLocks noGrp="1"/>
          </p:cNvSpPr>
          <p:nvPr>
            <p:ph idx="1"/>
          </p:nvPr>
        </p:nvSpPr>
        <p:spPr/>
        <p:txBody>
          <a:bodyPr>
            <a:normAutofit lnSpcReduction="10000"/>
          </a:bodyPr>
          <a:lstStyle/>
          <a:p>
            <a:r>
              <a:rPr lang="en-GB" dirty="0"/>
              <a:t>Top-down channels – senior managers talking to employees, bulletins, intranet, via line managers in team meetings</a:t>
            </a:r>
          </a:p>
          <a:p>
            <a:r>
              <a:rPr lang="en-GB" dirty="0"/>
              <a:t>Bottom-up channels – employee participation and idea generation. Collective consultation, workshops.</a:t>
            </a:r>
          </a:p>
          <a:p>
            <a:r>
              <a:rPr lang="en-GB" dirty="0"/>
              <a:t>Two-way discussion – one to one meetings with line managers and/or HR.</a:t>
            </a:r>
          </a:p>
        </p:txBody>
      </p:sp>
    </p:spTree>
    <p:extLst>
      <p:ext uri="{BB962C8B-B14F-4D97-AF65-F5344CB8AC3E}">
        <p14:creationId xmlns:p14="http://schemas.microsoft.com/office/powerpoint/2010/main" val="24110374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(20 minutes)</a:t>
            </a:r>
          </a:p>
        </p:txBody>
      </p:sp>
      <p:sp>
        <p:nvSpPr>
          <p:cNvPr id="3" name="Content Placeholder 2"/>
          <p:cNvSpPr>
            <a:spLocks noGrp="1"/>
          </p:cNvSpPr>
          <p:nvPr>
            <p:ph idx="1"/>
          </p:nvPr>
        </p:nvSpPr>
        <p:spPr/>
        <p:txBody>
          <a:bodyPr>
            <a:normAutofit fontScale="92500"/>
          </a:bodyPr>
          <a:lstStyle/>
          <a:p>
            <a:r>
              <a:rPr lang="en-GB" dirty="0" err="1"/>
              <a:t>Autoglass</a:t>
            </a:r>
            <a:r>
              <a:rPr lang="en-GB" dirty="0"/>
              <a:t> have recently brought in technology that has allowed the company to close many of its local branches. Technicians now receive instructions from their devise, rather than the branch and many manager and administration roles have disappeared. In your groups decide what the role of HR was in implementing this change. </a:t>
            </a:r>
          </a:p>
        </p:txBody>
      </p:sp>
      <p:sp>
        <p:nvSpPr>
          <p:cNvPr id="4" name="Slide Number Placeholder 3"/>
          <p:cNvSpPr>
            <a:spLocks noGrp="1"/>
          </p:cNvSpPr>
          <p:nvPr>
            <p:ph type="sldNum" sz="quarter" idx="12"/>
          </p:nvPr>
        </p:nvSpPr>
        <p:spPr/>
        <p:txBody>
          <a:bodyPr/>
          <a:lstStyle/>
          <a:p>
            <a:fld id="{AC82685A-BD3A-4230-8D85-804689F67293}" type="slidenum">
              <a:rPr lang="en-GB" smtClean="0"/>
              <a:t>35</a:t>
            </a:fld>
            <a:endParaRPr lang="en-GB"/>
          </a:p>
        </p:txBody>
      </p:sp>
    </p:spTree>
    <p:extLst>
      <p:ext uri="{BB962C8B-B14F-4D97-AF65-F5344CB8AC3E}">
        <p14:creationId xmlns:p14="http://schemas.microsoft.com/office/powerpoint/2010/main" val="4516689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Ethics</a:t>
            </a:r>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r>
              <a:rPr lang="en-GB" dirty="0"/>
              <a:t>Most businesses traditionally driven by economic, not ethical goals</a:t>
            </a:r>
          </a:p>
          <a:p>
            <a:r>
              <a:rPr lang="en-GB" dirty="0"/>
              <a:t>Idea that organisations are responsible for their decisions (</a:t>
            </a:r>
            <a:r>
              <a:rPr lang="en-GB" dirty="0" err="1"/>
              <a:t>Kaptein</a:t>
            </a:r>
            <a:r>
              <a:rPr lang="en-GB" dirty="0"/>
              <a:t> and </a:t>
            </a:r>
            <a:r>
              <a:rPr lang="en-GB" dirty="0" err="1"/>
              <a:t>Wempe</a:t>
            </a:r>
            <a:r>
              <a:rPr lang="en-GB" dirty="0"/>
              <a:t>, 2002) </a:t>
            </a:r>
          </a:p>
          <a:p>
            <a:r>
              <a:rPr lang="en-GB" dirty="0"/>
              <a:t>Some corporate responsibility stems from legal requirements – health and safety (duty of care), employment law, consumer protection</a:t>
            </a:r>
          </a:p>
          <a:p>
            <a:r>
              <a:rPr lang="en-GB" dirty="0"/>
              <a:t>Also responsibility to be moral/ethical – rise in ethical investment and ethical consumerism</a:t>
            </a:r>
          </a:p>
          <a:p>
            <a:r>
              <a:rPr lang="en-GB" dirty="0"/>
              <a:t>HR – many decisions pose ethical questions since they deal with people issues</a:t>
            </a:r>
          </a:p>
        </p:txBody>
      </p:sp>
      <p:sp>
        <p:nvSpPr>
          <p:cNvPr id="4" name="Slide Number Placeholder 3"/>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3203898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204" y="-10910"/>
            <a:ext cx="8229600" cy="1228998"/>
          </a:xfrm>
        </p:spPr>
        <p:txBody>
          <a:bodyPr/>
          <a:lstStyle/>
          <a:p>
            <a:r>
              <a:rPr lang="en-GB" dirty="0"/>
              <a:t>Business Ethics</a:t>
            </a:r>
          </a:p>
        </p:txBody>
      </p:sp>
      <p:sp>
        <p:nvSpPr>
          <p:cNvPr id="3" name="Content Placeholder 2"/>
          <p:cNvSpPr>
            <a:spLocks noGrp="1"/>
          </p:cNvSpPr>
          <p:nvPr>
            <p:ph idx="1"/>
          </p:nvPr>
        </p:nvSpPr>
        <p:spPr>
          <a:xfrm>
            <a:off x="457200" y="1052736"/>
            <a:ext cx="8229600" cy="4752528"/>
          </a:xfrm>
        </p:spPr>
        <p:txBody>
          <a:bodyPr>
            <a:normAutofit fontScale="77500" lnSpcReduction="20000"/>
          </a:bodyPr>
          <a:lstStyle/>
          <a:p>
            <a:pPr marL="0" indent="0">
              <a:buNone/>
            </a:pPr>
            <a:r>
              <a:rPr lang="en-GB" dirty="0"/>
              <a:t>Two aspects (</a:t>
            </a:r>
            <a:r>
              <a:rPr lang="en-GB" dirty="0" err="1"/>
              <a:t>Chryssides</a:t>
            </a:r>
            <a:r>
              <a:rPr lang="en-GB" dirty="0"/>
              <a:t> and </a:t>
            </a:r>
            <a:r>
              <a:rPr lang="en-GB" dirty="0" err="1"/>
              <a:t>Kaler</a:t>
            </a:r>
            <a:r>
              <a:rPr lang="en-GB" dirty="0"/>
              <a:t>, 1993):</a:t>
            </a:r>
          </a:p>
          <a:p>
            <a:pPr marL="514350" indent="-514350">
              <a:buAutoNum type="arabicPeriod"/>
            </a:pPr>
            <a:r>
              <a:rPr lang="en-GB" dirty="0"/>
              <a:t>Specific situations in which ethical controversy arises</a:t>
            </a:r>
          </a:p>
          <a:p>
            <a:pPr marL="514350" indent="-514350">
              <a:buAutoNum type="arabicPeriod"/>
            </a:pPr>
            <a:r>
              <a:rPr lang="en-GB" dirty="0"/>
              <a:t>The principals of behaviour by which it is appropriate to abide</a:t>
            </a:r>
          </a:p>
          <a:p>
            <a:pPr marL="0" indent="0">
              <a:buNone/>
            </a:pPr>
            <a:endParaRPr lang="en-GB" dirty="0"/>
          </a:p>
          <a:p>
            <a:pPr marL="0" indent="0">
              <a:buNone/>
            </a:pPr>
            <a:r>
              <a:rPr lang="en-GB" dirty="0"/>
              <a:t>Principles include:</a:t>
            </a:r>
          </a:p>
          <a:p>
            <a:pPr marL="0" indent="0">
              <a:buNone/>
            </a:pPr>
            <a:endParaRPr lang="en-GB" dirty="0"/>
          </a:p>
          <a:p>
            <a:r>
              <a:rPr lang="en-GB" dirty="0"/>
              <a:t>Ethics of employment – pay, unions, worker’s rights, equal opportunities, non-discrimination, whistle-blowing</a:t>
            </a:r>
          </a:p>
          <a:p>
            <a:r>
              <a:rPr lang="en-GB" dirty="0"/>
              <a:t>Ethics of accounting, finance, restructuring and investing</a:t>
            </a:r>
          </a:p>
          <a:p>
            <a:r>
              <a:rPr lang="en-GB" dirty="0"/>
              <a:t>Ethics of information</a:t>
            </a:r>
          </a:p>
        </p:txBody>
      </p:sp>
      <p:sp>
        <p:nvSpPr>
          <p:cNvPr id="4" name="Slide Number Placeholder 3"/>
          <p:cNvSpPr>
            <a:spLocks noGrp="1"/>
          </p:cNvSpPr>
          <p:nvPr>
            <p:ph type="sldNum" sz="quarter" idx="12"/>
          </p:nvPr>
        </p:nvSpPr>
        <p:spPr/>
        <p:txBody>
          <a:bodyPr/>
          <a:lstStyle/>
          <a:p>
            <a:fld id="{AC82685A-BD3A-4230-8D85-804689F67293}" type="slidenum">
              <a:rPr lang="en-GB" smtClean="0"/>
              <a:t>37</a:t>
            </a:fld>
            <a:endParaRPr lang="en-GB"/>
          </a:p>
        </p:txBody>
      </p:sp>
    </p:spTree>
    <p:extLst>
      <p:ext uri="{BB962C8B-B14F-4D97-AF65-F5344CB8AC3E}">
        <p14:creationId xmlns:p14="http://schemas.microsoft.com/office/powerpoint/2010/main" val="1787228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normAutofit fontScale="90000"/>
          </a:bodyPr>
          <a:lstStyle/>
          <a:p>
            <a:r>
              <a:rPr lang="en-GB" dirty="0"/>
              <a:t>Ethical Frameworks</a:t>
            </a:r>
          </a:p>
        </p:txBody>
      </p:sp>
      <p:sp>
        <p:nvSpPr>
          <p:cNvPr id="3" name="Content Placeholder 2"/>
          <p:cNvSpPr>
            <a:spLocks noGrp="1"/>
          </p:cNvSpPr>
          <p:nvPr>
            <p:ph idx="1"/>
          </p:nvPr>
        </p:nvSpPr>
        <p:spPr>
          <a:xfrm>
            <a:off x="457200" y="980728"/>
            <a:ext cx="8229600" cy="4353942"/>
          </a:xfrm>
        </p:spPr>
        <p:txBody>
          <a:bodyPr>
            <a:normAutofit fontScale="77500" lnSpcReduction="20000"/>
          </a:bodyPr>
          <a:lstStyle/>
          <a:p>
            <a:pPr marL="0" indent="0">
              <a:buNone/>
            </a:pPr>
            <a:r>
              <a:rPr lang="en-GB" dirty="0" err="1"/>
              <a:t>Winstanley</a:t>
            </a:r>
            <a:r>
              <a:rPr lang="en-GB" dirty="0"/>
              <a:t> et al (1996) identify the following frameworks to analyse HRM:</a:t>
            </a:r>
          </a:p>
          <a:p>
            <a:pPr marL="0" indent="0">
              <a:buNone/>
            </a:pPr>
            <a:endParaRPr lang="en-GB" dirty="0"/>
          </a:p>
          <a:p>
            <a:r>
              <a:rPr lang="en-GB" dirty="0"/>
              <a:t>Basic human, civil and employment rights</a:t>
            </a:r>
          </a:p>
          <a:p>
            <a:r>
              <a:rPr lang="en-GB" dirty="0"/>
              <a:t>Social and organisational justice</a:t>
            </a:r>
          </a:p>
          <a:p>
            <a:r>
              <a:rPr lang="en-GB" dirty="0"/>
              <a:t>Universalism – treating individuals as ends in themselves, not just means to an end</a:t>
            </a:r>
          </a:p>
          <a:p>
            <a:r>
              <a:rPr lang="en-GB" dirty="0"/>
              <a:t>Community of purpose – employees as stakeholders</a:t>
            </a:r>
          </a:p>
          <a:p>
            <a:endParaRPr lang="en-GB" dirty="0"/>
          </a:p>
          <a:p>
            <a:pPr marL="0" indent="0">
              <a:buNone/>
            </a:pPr>
            <a:r>
              <a:rPr lang="en-GB" dirty="0"/>
              <a:t>HR’s role – </a:t>
            </a:r>
            <a:r>
              <a:rPr lang="en-GB" dirty="0" err="1"/>
              <a:t>Winstanley</a:t>
            </a:r>
            <a:r>
              <a:rPr lang="en-GB" dirty="0"/>
              <a:t> et al recommend – employment charters, legal regulation, innovation in good practice, challenge inevitability of demise of job security</a:t>
            </a:r>
          </a:p>
        </p:txBody>
      </p:sp>
      <p:sp>
        <p:nvSpPr>
          <p:cNvPr id="4" name="Slide Number Placeholder 3"/>
          <p:cNvSpPr>
            <a:spLocks noGrp="1"/>
          </p:cNvSpPr>
          <p:nvPr>
            <p:ph type="sldNum" sz="quarter" idx="12"/>
          </p:nvPr>
        </p:nvSpPr>
        <p:spPr/>
        <p:txBody>
          <a:bodyPr/>
          <a:lstStyle/>
          <a:p>
            <a:fld id="{AC82685A-BD3A-4230-8D85-804689F67293}" type="slidenum">
              <a:rPr lang="en-GB" smtClean="0"/>
              <a:t>38</a:t>
            </a:fld>
            <a:endParaRPr lang="en-GB"/>
          </a:p>
        </p:txBody>
      </p:sp>
    </p:spTree>
    <p:extLst>
      <p:ext uri="{BB962C8B-B14F-4D97-AF65-F5344CB8AC3E}">
        <p14:creationId xmlns:p14="http://schemas.microsoft.com/office/powerpoint/2010/main" val="31008988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Code of Conduct</a:t>
            </a:r>
          </a:p>
        </p:txBody>
      </p:sp>
      <p:sp>
        <p:nvSpPr>
          <p:cNvPr id="3" name="Content Placeholder 2"/>
          <p:cNvSpPr>
            <a:spLocks noGrp="1"/>
          </p:cNvSpPr>
          <p:nvPr>
            <p:ph idx="1"/>
          </p:nvPr>
        </p:nvSpPr>
        <p:spPr/>
        <p:txBody>
          <a:bodyPr/>
          <a:lstStyle/>
          <a:p>
            <a:pPr marL="0" indent="0">
              <a:buNone/>
            </a:pPr>
            <a:r>
              <a:rPr lang="en-GB" dirty="0"/>
              <a:t>Ethics and need to observe high standards of conduct – part of being a professional.</a:t>
            </a:r>
          </a:p>
          <a:p>
            <a:pPr marL="0" indent="0">
              <a:buNone/>
            </a:pPr>
            <a:endParaRPr lang="en-GB" dirty="0"/>
          </a:p>
          <a:p>
            <a:pPr marL="0" indent="0">
              <a:buNone/>
            </a:pPr>
            <a:r>
              <a:rPr lang="en-GB" dirty="0"/>
              <a:t>CIPD Code of Conduct includes ethical standards and integrity.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39</a:t>
            </a:fld>
            <a:endParaRPr lang="en-GB"/>
          </a:p>
        </p:txBody>
      </p:sp>
    </p:spTree>
    <p:extLst>
      <p:ext uri="{BB962C8B-B14F-4D97-AF65-F5344CB8AC3E}">
        <p14:creationId xmlns:p14="http://schemas.microsoft.com/office/powerpoint/2010/main" val="5611069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 Eight Ethical Lenses</a:t>
            </a:r>
          </a:p>
        </p:txBody>
      </p:sp>
      <p:sp>
        <p:nvSpPr>
          <p:cNvPr id="3" name="Content Placeholder 2"/>
          <p:cNvSpPr>
            <a:spLocks noGrp="1"/>
          </p:cNvSpPr>
          <p:nvPr>
            <p:ph idx="1"/>
          </p:nvPr>
        </p:nvSpPr>
        <p:spPr>
          <a:xfrm>
            <a:off x="457200" y="1417638"/>
            <a:ext cx="8229600" cy="4099595"/>
          </a:xfrm>
        </p:spPr>
        <p:txBody>
          <a:bodyPr>
            <a:normAutofit fontScale="70000" lnSpcReduction="20000"/>
          </a:bodyPr>
          <a:lstStyle/>
          <a:p>
            <a:pPr marL="0" indent="0">
              <a:buNone/>
            </a:pPr>
            <a:r>
              <a:rPr lang="en-GB" dirty="0"/>
              <a:t>Eight ethical perspectives for navigating workplace dilemmas. Specific workplace situations will require decision makers to decide which choice is right for them. </a:t>
            </a:r>
          </a:p>
          <a:p>
            <a:pPr marL="0" indent="0">
              <a:buNone/>
            </a:pPr>
            <a:endParaRPr lang="en-GB" dirty="0"/>
          </a:p>
          <a:p>
            <a:r>
              <a:rPr lang="en-GB" dirty="0"/>
              <a:t>Fairness</a:t>
            </a:r>
          </a:p>
          <a:p>
            <a:r>
              <a:rPr lang="en-GB" dirty="0"/>
              <a:t>Merit </a:t>
            </a:r>
          </a:p>
          <a:p>
            <a:r>
              <a:rPr lang="en-GB" dirty="0"/>
              <a:t>Markets</a:t>
            </a:r>
          </a:p>
          <a:p>
            <a:r>
              <a:rPr lang="en-GB" dirty="0"/>
              <a:t>Democracy </a:t>
            </a:r>
          </a:p>
          <a:p>
            <a:r>
              <a:rPr lang="en-GB" dirty="0"/>
              <a:t>Well-being  </a:t>
            </a:r>
          </a:p>
          <a:p>
            <a:r>
              <a:rPr lang="en-GB" dirty="0"/>
              <a:t>Rights and Duties</a:t>
            </a:r>
          </a:p>
          <a:p>
            <a:r>
              <a:rPr lang="en-GB" dirty="0"/>
              <a:t>Character </a:t>
            </a:r>
          </a:p>
          <a:p>
            <a:r>
              <a:rPr lang="en-GB" dirty="0"/>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40</a:t>
            </a:fld>
            <a:endParaRPr lang="en-GB"/>
          </a:p>
        </p:txBody>
      </p:sp>
    </p:spTree>
    <p:extLst>
      <p:ext uri="{BB962C8B-B14F-4D97-AF65-F5344CB8AC3E}">
        <p14:creationId xmlns:p14="http://schemas.microsoft.com/office/powerpoint/2010/main" val="15143898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Corporate Responsibility</a:t>
            </a:r>
          </a:p>
        </p:txBody>
      </p:sp>
      <p:sp>
        <p:nvSpPr>
          <p:cNvPr id="3" name="Content Placeholder 2"/>
          <p:cNvSpPr>
            <a:spLocks noGrp="1"/>
          </p:cNvSpPr>
          <p:nvPr>
            <p:ph idx="1"/>
          </p:nvPr>
        </p:nvSpPr>
        <p:spPr/>
        <p:txBody>
          <a:bodyPr>
            <a:normAutofit fontScale="92500" lnSpcReduction="20000"/>
          </a:bodyPr>
          <a:lstStyle/>
          <a:p>
            <a:r>
              <a:rPr lang="en-GB" dirty="0"/>
              <a:t>Corporate responsibility is concerned with the sustainability of an organisation’s ethics over the long term. At its core, corporate responsibility seeks to add value to an organisation's activities by ensuring they have a positive impact on society, the environment and the economy. The CIPD describes corporate responsibility as including financial as well as social and environmental responsibility.</a:t>
            </a:r>
          </a:p>
        </p:txBody>
      </p:sp>
    </p:spTree>
    <p:extLst>
      <p:ext uri="{BB962C8B-B14F-4D97-AF65-F5344CB8AC3E}">
        <p14:creationId xmlns:p14="http://schemas.microsoft.com/office/powerpoint/2010/main" val="13061593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it Matters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effectLst/>
              </a:rPr>
              <a:t>While the core rationale for CR is to reduce the risk of corporate disaster and ensure sustainable business practice, there are other benefits of a CR focus:</a:t>
            </a:r>
          </a:p>
          <a:p>
            <a:pPr marL="0" indent="0">
              <a:buNone/>
            </a:pPr>
            <a:endParaRPr lang="en-GB" dirty="0">
              <a:effectLst/>
            </a:endParaRPr>
          </a:p>
          <a:p>
            <a:r>
              <a:rPr lang="en-GB" dirty="0">
                <a:effectLst/>
              </a:rPr>
              <a:t>increased efficiency and reduced waste, for example, cutting fuel costs through environmental initiatives</a:t>
            </a:r>
          </a:p>
          <a:p>
            <a:r>
              <a:rPr lang="en-GB" dirty="0">
                <a:effectLst/>
              </a:rPr>
              <a:t>building trust and enhancing brand in the marketplace</a:t>
            </a:r>
          </a:p>
          <a:p>
            <a:r>
              <a:rPr lang="en-GB" dirty="0">
                <a:effectLst/>
              </a:rPr>
              <a:t>supporting employee engagement, retention and employer brand.</a:t>
            </a:r>
          </a:p>
          <a:p>
            <a:endParaRPr lang="en-GB" dirty="0"/>
          </a:p>
        </p:txBody>
      </p:sp>
    </p:spTree>
    <p:extLst>
      <p:ext uri="{BB962C8B-B14F-4D97-AF65-F5344CB8AC3E}">
        <p14:creationId xmlns:p14="http://schemas.microsoft.com/office/powerpoint/2010/main" val="18131435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rPr>
              <a:t>Areas of corporate responsibility</a:t>
            </a:r>
            <a:br>
              <a:rPr lang="en-GB" b="1" dirty="0">
                <a:effectLst/>
              </a:rPr>
            </a:br>
            <a:endParaRPr lang="en-GB" dirty="0"/>
          </a:p>
        </p:txBody>
      </p:sp>
      <p:sp>
        <p:nvSpPr>
          <p:cNvPr id="3" name="Content Placeholder 2"/>
          <p:cNvSpPr>
            <a:spLocks noGrp="1"/>
          </p:cNvSpPr>
          <p:nvPr>
            <p:ph idx="1"/>
          </p:nvPr>
        </p:nvSpPr>
        <p:spPr>
          <a:xfrm>
            <a:off x="628650" y="1340768"/>
            <a:ext cx="7886700" cy="4149204"/>
          </a:xfrm>
        </p:spPr>
        <p:txBody>
          <a:bodyPr>
            <a:normAutofit fontScale="85000" lnSpcReduction="20000"/>
          </a:bodyPr>
          <a:lstStyle/>
          <a:p>
            <a:pPr marL="0" indent="0">
              <a:buNone/>
            </a:pPr>
            <a:r>
              <a:rPr lang="en-GB" dirty="0">
                <a:effectLst/>
              </a:rPr>
              <a:t>CR initiatives fall into four main groups:</a:t>
            </a:r>
          </a:p>
          <a:p>
            <a:r>
              <a:rPr lang="en-GB" b="1" dirty="0">
                <a:effectLst/>
              </a:rPr>
              <a:t>community</a:t>
            </a:r>
            <a:r>
              <a:rPr lang="en-GB" dirty="0">
                <a:effectLst/>
              </a:rPr>
              <a:t> – focusing on how the organisation’s activities positively or negatively affect the general public</a:t>
            </a:r>
          </a:p>
          <a:p>
            <a:r>
              <a:rPr lang="en-GB" b="1" dirty="0">
                <a:effectLst/>
              </a:rPr>
              <a:t>employees or labour</a:t>
            </a:r>
            <a:r>
              <a:rPr lang="en-GB" dirty="0">
                <a:effectLst/>
              </a:rPr>
              <a:t> – focusing on the rights and well-being of employees and other workers in the value chain</a:t>
            </a:r>
          </a:p>
          <a:p>
            <a:r>
              <a:rPr lang="en-GB" b="1" dirty="0">
                <a:effectLst/>
              </a:rPr>
              <a:t>environment</a:t>
            </a:r>
            <a:r>
              <a:rPr lang="en-GB" dirty="0">
                <a:effectLst/>
              </a:rPr>
              <a:t> – from recycling materials to the whole carbon footprint of the organisation</a:t>
            </a:r>
          </a:p>
          <a:p>
            <a:r>
              <a:rPr lang="en-GB" b="1" dirty="0">
                <a:effectLst/>
              </a:rPr>
              <a:t>market place</a:t>
            </a:r>
            <a:r>
              <a:rPr lang="en-GB" dirty="0">
                <a:effectLst/>
              </a:rPr>
              <a:t> – including issues such as fair trading, corporate taxes and anti-bribery.</a:t>
            </a:r>
          </a:p>
          <a:p>
            <a:endParaRPr lang="en-GB" dirty="0"/>
          </a:p>
        </p:txBody>
      </p:sp>
    </p:spTree>
    <p:extLst>
      <p:ext uri="{BB962C8B-B14F-4D97-AF65-F5344CB8AC3E}">
        <p14:creationId xmlns:p14="http://schemas.microsoft.com/office/powerpoint/2010/main" val="4701814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372" y="476672"/>
            <a:ext cx="8219256" cy="1152128"/>
          </a:xfrm>
        </p:spPr>
        <p:txBody>
          <a:bodyPr>
            <a:normAutofit fontScale="90000"/>
          </a:bodyPr>
          <a:lstStyle/>
          <a:p>
            <a:r>
              <a:rPr lang="en-GB" dirty="0">
                <a:effectLst/>
              </a:rPr>
              <a:t>HR’s role in CR takes various forms, including:</a:t>
            </a:r>
            <a:br>
              <a:rPr lang="en-GB" dirty="0">
                <a:effectLst/>
              </a:rPr>
            </a:br>
            <a:endParaRPr lang="en-GB" dirty="0"/>
          </a:p>
        </p:txBody>
      </p:sp>
      <p:sp>
        <p:nvSpPr>
          <p:cNvPr id="3" name="Content Placeholder 2"/>
          <p:cNvSpPr>
            <a:spLocks noGrp="1"/>
          </p:cNvSpPr>
          <p:nvPr>
            <p:ph idx="1"/>
          </p:nvPr>
        </p:nvSpPr>
        <p:spPr>
          <a:xfrm>
            <a:off x="628650" y="2276872"/>
            <a:ext cx="7886700" cy="4104456"/>
          </a:xfrm>
        </p:spPr>
        <p:txBody>
          <a:bodyPr>
            <a:normAutofit/>
          </a:bodyPr>
          <a:lstStyle/>
          <a:p>
            <a:r>
              <a:rPr lang="en-GB" b="1" dirty="0">
                <a:effectLst/>
              </a:rPr>
              <a:t>Supporting a broad CR strategy</a:t>
            </a:r>
            <a:r>
              <a:rPr lang="en-GB" dirty="0">
                <a:effectLst/>
              </a:rPr>
              <a:t>. </a:t>
            </a:r>
          </a:p>
          <a:p>
            <a:r>
              <a:rPr lang="en-GB" b="1" dirty="0">
                <a:effectLst/>
              </a:rPr>
              <a:t>Employment and people management practices</a:t>
            </a:r>
            <a:r>
              <a:rPr lang="en-GB" dirty="0">
                <a:effectLst/>
              </a:rPr>
              <a:t>. </a:t>
            </a:r>
          </a:p>
          <a:p>
            <a:r>
              <a:rPr lang="en-GB" b="1" dirty="0">
                <a:effectLst/>
              </a:rPr>
              <a:t>Volunteering schemes</a:t>
            </a:r>
            <a:r>
              <a:rPr lang="en-GB" dirty="0">
                <a:effectLst/>
              </a:rPr>
              <a:t>. </a:t>
            </a:r>
          </a:p>
          <a:p>
            <a:pPr marL="0" indent="0">
              <a:buNone/>
            </a:pPr>
            <a:endParaRPr lang="en-GB" dirty="0"/>
          </a:p>
        </p:txBody>
      </p:sp>
    </p:spTree>
    <p:extLst>
      <p:ext uri="{BB962C8B-B14F-4D97-AF65-F5344CB8AC3E}">
        <p14:creationId xmlns:p14="http://schemas.microsoft.com/office/powerpoint/2010/main" val="29055577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the HR Function</a:t>
            </a:r>
          </a:p>
        </p:txBody>
      </p:sp>
      <p:sp>
        <p:nvSpPr>
          <p:cNvPr id="3" name="Content Placeholder 2"/>
          <p:cNvSpPr>
            <a:spLocks noGrp="1"/>
          </p:cNvSpPr>
          <p:nvPr>
            <p:ph idx="1"/>
          </p:nvPr>
        </p:nvSpPr>
        <p:spPr/>
        <p:txBody>
          <a:bodyPr/>
          <a:lstStyle/>
          <a:p>
            <a:r>
              <a:rPr lang="en-GB" dirty="0"/>
              <a:t>Evaluation of activities has traditionally focussed on efficiency (cost effectiveness in terms of time/money) and effectiveness (meets its objectives)</a:t>
            </a:r>
          </a:p>
          <a:p>
            <a:endParaRPr lang="en-GB" dirty="0"/>
          </a:p>
        </p:txBody>
      </p:sp>
    </p:spTree>
    <p:extLst>
      <p:ext uri="{BB962C8B-B14F-4D97-AF65-F5344CB8AC3E}">
        <p14:creationId xmlns:p14="http://schemas.microsoft.com/office/powerpoint/2010/main" val="11309392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Tools</a:t>
            </a:r>
          </a:p>
        </p:txBody>
      </p:sp>
      <p:sp>
        <p:nvSpPr>
          <p:cNvPr id="3" name="Content Placeholder 2"/>
          <p:cNvSpPr>
            <a:spLocks noGrp="1"/>
          </p:cNvSpPr>
          <p:nvPr>
            <p:ph idx="1"/>
          </p:nvPr>
        </p:nvSpPr>
        <p:spPr>
          <a:xfrm>
            <a:off x="457200" y="1052736"/>
            <a:ext cx="8229600" cy="4459634"/>
          </a:xfrm>
        </p:spPr>
        <p:txBody>
          <a:bodyPr>
            <a:noAutofit/>
          </a:bodyPr>
          <a:lstStyle/>
          <a:p>
            <a:r>
              <a:rPr lang="en-GB" sz="2400" b="1" dirty="0"/>
              <a:t>HR statistics </a:t>
            </a:r>
            <a:r>
              <a:rPr lang="en-GB" sz="2400" dirty="0"/>
              <a:t>– e.g. number of job applications, absence figures. Useful when benchmarking internally (comparing to previous years) and externally (against competitors)</a:t>
            </a:r>
          </a:p>
          <a:p>
            <a:r>
              <a:rPr lang="en-GB" sz="2400" b="1" dirty="0"/>
              <a:t>KPI’s</a:t>
            </a:r>
            <a:r>
              <a:rPr lang="en-GB" sz="2400" dirty="0"/>
              <a:t> – aspects of HR performance that are most critical for the achievement of business objectives. Targets and assessing performance against target. SMART. </a:t>
            </a:r>
          </a:p>
          <a:p>
            <a:r>
              <a:rPr lang="en-GB" sz="2400" b="1" dirty="0"/>
              <a:t>Balanced Scorecard </a:t>
            </a:r>
            <a:r>
              <a:rPr lang="en-GB" sz="2400" dirty="0"/>
              <a:t>– an agreed list of performance measures in series of tables together with a high level strategy map showing how these measures relate to each other and the firm’s objectives. Four perspectives – customer, financial, internal business process and learning and growth.</a:t>
            </a:r>
          </a:p>
        </p:txBody>
      </p:sp>
    </p:spTree>
    <p:extLst>
      <p:ext uri="{BB962C8B-B14F-4D97-AF65-F5344CB8AC3E}">
        <p14:creationId xmlns:p14="http://schemas.microsoft.com/office/powerpoint/2010/main" val="1917617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Balanced Scorecard</a:t>
            </a:r>
          </a:p>
        </p:txBody>
      </p:sp>
      <p:sp>
        <p:nvSpPr>
          <p:cNvPr id="3" name="Content Placeholder 2"/>
          <p:cNvSpPr>
            <a:spLocks noGrp="1"/>
          </p:cNvSpPr>
          <p:nvPr>
            <p:ph idx="1"/>
          </p:nvPr>
        </p:nvSpPr>
        <p:spPr/>
        <p:txBody>
          <a:bodyPr/>
          <a:lstStyle/>
          <a:p>
            <a:r>
              <a:rPr lang="en-GB" dirty="0">
                <a:hlinkClick r:id="rId2"/>
              </a:rPr>
              <a:t>https://hbr.org/2007/07/using-the-balanced-scorecard-as-a-strategic-management-system</a:t>
            </a:r>
            <a:endParaRPr lang="en-GB" dirty="0"/>
          </a:p>
          <a:p>
            <a:endParaRPr lang="en-GB" dirty="0"/>
          </a:p>
        </p:txBody>
      </p:sp>
    </p:spTree>
    <p:extLst>
      <p:ext uri="{BB962C8B-B14F-4D97-AF65-F5344CB8AC3E}">
        <p14:creationId xmlns:p14="http://schemas.microsoft.com/office/powerpoint/2010/main" val="6421990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Methods - Quantitative</a:t>
            </a:r>
          </a:p>
        </p:txBody>
      </p:sp>
      <p:sp>
        <p:nvSpPr>
          <p:cNvPr id="3" name="Content Placeholder 2"/>
          <p:cNvSpPr>
            <a:spLocks noGrp="1"/>
          </p:cNvSpPr>
          <p:nvPr>
            <p:ph idx="1"/>
          </p:nvPr>
        </p:nvSpPr>
        <p:spPr>
          <a:xfrm>
            <a:off x="457200" y="1124744"/>
            <a:ext cx="3970784" cy="4320481"/>
          </a:xfrm>
        </p:spPr>
        <p:txBody>
          <a:bodyPr>
            <a:normAutofit lnSpcReduction="10000"/>
          </a:bodyPr>
          <a:lstStyle/>
          <a:p>
            <a:r>
              <a:rPr lang="en-GB" dirty="0"/>
              <a:t>Staff costs</a:t>
            </a:r>
          </a:p>
          <a:p>
            <a:r>
              <a:rPr lang="en-GB" dirty="0"/>
              <a:t>Turnover, stability</a:t>
            </a:r>
          </a:p>
          <a:p>
            <a:r>
              <a:rPr lang="en-GB" dirty="0"/>
              <a:t>Internal promotions</a:t>
            </a:r>
          </a:p>
          <a:p>
            <a:r>
              <a:rPr lang="en-GB" dirty="0"/>
              <a:t>Staff development</a:t>
            </a:r>
          </a:p>
          <a:p>
            <a:r>
              <a:rPr lang="en-GB" dirty="0"/>
              <a:t>Reduction in errors</a:t>
            </a:r>
          </a:p>
          <a:p>
            <a:r>
              <a:rPr lang="en-GB" dirty="0"/>
              <a:t>Absence</a:t>
            </a:r>
          </a:p>
          <a:p>
            <a:r>
              <a:rPr lang="en-GB" dirty="0"/>
              <a:t>Timekeeping</a:t>
            </a:r>
          </a:p>
          <a:p>
            <a:pPr marL="0" indent="0">
              <a:buNone/>
            </a:pPr>
            <a:endParaRPr lang="en-GB" dirty="0"/>
          </a:p>
        </p:txBody>
      </p:sp>
      <p:sp>
        <p:nvSpPr>
          <p:cNvPr id="4" name="TextBox 3"/>
          <p:cNvSpPr txBox="1"/>
          <p:nvPr/>
        </p:nvSpPr>
        <p:spPr>
          <a:xfrm>
            <a:off x="4932040" y="1124744"/>
            <a:ext cx="3456384"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Accidents</a:t>
            </a:r>
          </a:p>
          <a:p>
            <a:pPr marL="285750" indent="-285750">
              <a:buFont typeface="Arial" panose="020B0604020202020204" pitchFamily="34" charset="0"/>
              <a:buChar char="•"/>
            </a:pPr>
            <a:r>
              <a:rPr lang="en-GB" sz="2800" dirty="0"/>
              <a:t>Grievances</a:t>
            </a:r>
          </a:p>
          <a:p>
            <a:pPr marL="285750" indent="-285750">
              <a:buFont typeface="Arial" panose="020B0604020202020204" pitchFamily="34" charset="0"/>
              <a:buChar char="•"/>
            </a:pPr>
            <a:r>
              <a:rPr lang="en-GB" sz="2800" dirty="0" err="1"/>
              <a:t>Disciplinaries</a:t>
            </a:r>
            <a:endParaRPr lang="en-GB" sz="2800" dirty="0"/>
          </a:p>
          <a:p>
            <a:pPr marL="285750" indent="-285750">
              <a:buFont typeface="Arial" panose="020B0604020202020204" pitchFamily="34" charset="0"/>
              <a:buChar char="•"/>
            </a:pPr>
            <a:r>
              <a:rPr lang="en-GB" sz="2800" dirty="0"/>
              <a:t>Disputes</a:t>
            </a:r>
          </a:p>
          <a:p>
            <a:pPr marL="285750" indent="-285750">
              <a:buFont typeface="Arial" panose="020B0604020202020204" pitchFamily="34" charset="0"/>
              <a:buChar char="•"/>
            </a:pPr>
            <a:r>
              <a:rPr lang="en-GB" sz="2800" dirty="0"/>
              <a:t>Employment tribunals</a:t>
            </a:r>
          </a:p>
          <a:p>
            <a:pPr marL="285750" indent="-285750">
              <a:buFont typeface="Arial" panose="020B0604020202020204" pitchFamily="34" charset="0"/>
              <a:buChar char="•"/>
            </a:pPr>
            <a:r>
              <a:rPr lang="en-GB" sz="2800" dirty="0"/>
              <a:t>Mediation</a:t>
            </a:r>
          </a:p>
          <a:p>
            <a:pPr marL="285750" indent="-285750">
              <a:buFont typeface="Arial" panose="020B0604020202020204" pitchFamily="34" charset="0"/>
              <a:buChar char="•"/>
            </a:pPr>
            <a:r>
              <a:rPr lang="en-GB" sz="2800" dirty="0"/>
              <a:t>Complaints</a:t>
            </a:r>
          </a:p>
          <a:p>
            <a:pPr marL="285750" indent="-285750">
              <a:buFont typeface="Arial" panose="020B0604020202020204" pitchFamily="34" charset="0"/>
              <a:buChar char="•"/>
            </a:pPr>
            <a:r>
              <a:rPr lang="en-GB" sz="2800" dirty="0"/>
              <a:t>Return on investment</a:t>
            </a:r>
          </a:p>
        </p:txBody>
      </p:sp>
    </p:spTree>
    <p:extLst>
      <p:ext uri="{BB962C8B-B14F-4D97-AF65-F5344CB8AC3E}">
        <p14:creationId xmlns:p14="http://schemas.microsoft.com/office/powerpoint/2010/main" val="12988448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a:t>
            </a:r>
          </a:p>
        </p:txBody>
      </p:sp>
      <p:sp>
        <p:nvSpPr>
          <p:cNvPr id="3" name="Content Placeholder 2"/>
          <p:cNvSpPr>
            <a:spLocks noGrp="1"/>
          </p:cNvSpPr>
          <p:nvPr>
            <p:ph idx="1"/>
          </p:nvPr>
        </p:nvSpPr>
        <p:spPr>
          <a:xfrm>
            <a:off x="457200" y="1340768"/>
            <a:ext cx="8229600" cy="4176465"/>
          </a:xfrm>
        </p:spPr>
        <p:txBody>
          <a:bodyPr>
            <a:normAutofit fontScale="92500" lnSpcReduction="20000"/>
          </a:bodyPr>
          <a:lstStyle/>
          <a:p>
            <a:r>
              <a:rPr lang="en-GB" dirty="0"/>
              <a:t>Employee satisfaction surveys </a:t>
            </a:r>
          </a:p>
          <a:p>
            <a:r>
              <a:rPr lang="en-GB" dirty="0"/>
              <a:t>Feedback from current employees - focus groups</a:t>
            </a:r>
          </a:p>
          <a:p>
            <a:r>
              <a:rPr lang="en-GB" dirty="0"/>
              <a:t>Feedback from applicants</a:t>
            </a:r>
          </a:p>
          <a:p>
            <a:r>
              <a:rPr lang="en-GB" dirty="0"/>
              <a:t>Training evaluation</a:t>
            </a:r>
          </a:p>
          <a:p>
            <a:r>
              <a:rPr lang="en-GB" dirty="0"/>
              <a:t>Induction evaluation</a:t>
            </a:r>
          </a:p>
          <a:p>
            <a:r>
              <a:rPr lang="en-GB" dirty="0"/>
              <a:t>Exit interviews</a:t>
            </a:r>
          </a:p>
          <a:p>
            <a:r>
              <a:rPr lang="en-GB" dirty="0"/>
              <a:t>Modern measures of engagement, well-being, talent management</a:t>
            </a:r>
          </a:p>
        </p:txBody>
      </p:sp>
    </p:spTree>
    <p:extLst>
      <p:ext uri="{BB962C8B-B14F-4D97-AF65-F5344CB8AC3E}">
        <p14:creationId xmlns:p14="http://schemas.microsoft.com/office/powerpoint/2010/main" val="28668278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a:t>Modern Ways of Evaluating HR</a:t>
            </a:r>
          </a:p>
        </p:txBody>
      </p:sp>
      <p:sp>
        <p:nvSpPr>
          <p:cNvPr id="3" name="Content Placeholder 2"/>
          <p:cNvSpPr>
            <a:spLocks noGrp="1"/>
          </p:cNvSpPr>
          <p:nvPr>
            <p:ph idx="1"/>
          </p:nvPr>
        </p:nvSpPr>
        <p:spPr>
          <a:xfrm>
            <a:off x="457200" y="1052736"/>
            <a:ext cx="8229600" cy="4752528"/>
          </a:xfrm>
        </p:spPr>
        <p:txBody>
          <a:bodyPr>
            <a:normAutofit fontScale="70000" lnSpcReduction="20000"/>
          </a:bodyPr>
          <a:lstStyle/>
          <a:p>
            <a:pPr marL="0" indent="0">
              <a:buNone/>
            </a:pPr>
            <a:r>
              <a:rPr lang="en-GB" dirty="0"/>
              <a:t>Traditional ways of evaluating HR’s contribution (quantitative data such as absence) may not reflect HR’s contribution due to the fact that line managers are responsible for putting policies into effect. They also may not reflect the idea that HRM provides greater benefits over the long term. Alternative ways of evaluating HR have therefore evolved:</a:t>
            </a:r>
          </a:p>
          <a:p>
            <a:pPr marL="0" indent="0">
              <a:buNone/>
            </a:pPr>
            <a:endParaRPr lang="en-GB" dirty="0"/>
          </a:p>
          <a:p>
            <a:r>
              <a:rPr lang="en-GB" dirty="0"/>
              <a:t>Stakeholder analysis</a:t>
            </a:r>
          </a:p>
          <a:p>
            <a:r>
              <a:rPr lang="en-GB" dirty="0"/>
              <a:t>Service level agreements</a:t>
            </a:r>
          </a:p>
          <a:p>
            <a:r>
              <a:rPr lang="en-GB" dirty="0"/>
              <a:t>Responsiveness, issue management</a:t>
            </a:r>
          </a:p>
          <a:p>
            <a:r>
              <a:rPr lang="en-GB" dirty="0"/>
              <a:t>Benchmarking against external comparisons</a:t>
            </a:r>
          </a:p>
          <a:p>
            <a:r>
              <a:rPr lang="en-GB" dirty="0"/>
              <a:t>Board membership/influence on strategy</a:t>
            </a:r>
          </a:p>
          <a:p>
            <a:r>
              <a:rPr lang="en-GB" dirty="0"/>
              <a:t>To what extent is HR contributing to overall long term organisational performance? </a:t>
            </a:r>
          </a:p>
          <a:p>
            <a:r>
              <a:rPr lang="en-GB" dirty="0"/>
              <a:t>Individual self evaluation</a:t>
            </a:r>
          </a:p>
        </p:txBody>
      </p:sp>
    </p:spTree>
    <p:extLst>
      <p:ext uri="{BB962C8B-B14F-4D97-AF65-F5344CB8AC3E}">
        <p14:creationId xmlns:p14="http://schemas.microsoft.com/office/powerpoint/2010/main" val="29258929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1127</TotalTime>
  <Words>3481</Words>
  <Application>Microsoft Office PowerPoint</Application>
  <PresentationFormat>On-screen Show (4:3)</PresentationFormat>
  <Paragraphs>326</Paragraphs>
  <Slides>50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Myriad Pro</vt:lpstr>
      <vt:lpstr>Tahoma</vt:lpstr>
      <vt:lpstr>Wingdings</vt:lpstr>
      <vt:lpstr>20140311PresentationUWTSDTemplate</vt:lpstr>
      <vt:lpstr>Understanding the Contemporary HR Function Julie Thomas 14th November 2018</vt:lpstr>
      <vt:lpstr>Schedule for Today</vt:lpstr>
      <vt:lpstr>Purpose of Unit</vt:lpstr>
      <vt:lpstr>Learning Outcomes</vt:lpstr>
      <vt:lpstr>Your Learning for this Unit</vt:lpstr>
      <vt:lpstr>Activity (20 minutes) – Prepare and then present back to the group</vt:lpstr>
      <vt:lpstr>CIPD New Profession Map (2018)</vt:lpstr>
      <vt:lpstr>New Profession Map (2018)</vt:lpstr>
      <vt:lpstr>Profession for the Future</vt:lpstr>
      <vt:lpstr>Purpose</vt:lpstr>
      <vt:lpstr>Objectives of the HR function</vt:lpstr>
      <vt:lpstr>Transactional/Transformational</vt:lpstr>
      <vt:lpstr>Horizontal and Vertical Integration</vt:lpstr>
      <vt:lpstr>PowerPoint Presentation</vt:lpstr>
      <vt:lpstr>History of SHRM</vt:lpstr>
      <vt:lpstr>Activities of the SHRM Department</vt:lpstr>
      <vt:lpstr>Activity</vt:lpstr>
      <vt:lpstr>Ulrich’s View</vt:lpstr>
      <vt:lpstr>How HR Objectives are Delivered</vt:lpstr>
      <vt:lpstr>CIPD Viewpoint:</vt:lpstr>
      <vt:lpstr>HR within Private Organisations</vt:lpstr>
      <vt:lpstr>HR within Public Sector</vt:lpstr>
      <vt:lpstr>HR in the Third Sector</vt:lpstr>
      <vt:lpstr>Models of the HR Function</vt:lpstr>
      <vt:lpstr>Ulrich’s 3 Legged Stool Model – See CIPD Factsheet</vt:lpstr>
      <vt:lpstr>Change Management</vt:lpstr>
      <vt:lpstr>Models of Change</vt:lpstr>
      <vt:lpstr>The Role of HR (Kew and Stredwick, 2016)</vt:lpstr>
      <vt:lpstr>The DREC Model</vt:lpstr>
      <vt:lpstr>PowerPoint Presentation</vt:lpstr>
      <vt:lpstr>HR’s Contribution to Change Programmes (the Controllable)</vt:lpstr>
      <vt:lpstr>HR’s Contribution to the Uncontrollable</vt:lpstr>
      <vt:lpstr>Encouraging a Change Ready Culture</vt:lpstr>
      <vt:lpstr>Communication is Key</vt:lpstr>
      <vt:lpstr>Activity (20 minutes)</vt:lpstr>
      <vt:lpstr>Business Ethics</vt:lpstr>
      <vt:lpstr>Business Ethics</vt:lpstr>
      <vt:lpstr>Ethical Frameworks</vt:lpstr>
      <vt:lpstr>CIPD Code of Conduct</vt:lpstr>
      <vt:lpstr>CIPD – Eight Ethical Lenses</vt:lpstr>
      <vt:lpstr>Corporate Responsibility</vt:lpstr>
      <vt:lpstr>Why it Matters</vt:lpstr>
      <vt:lpstr>Areas of corporate responsibility </vt:lpstr>
      <vt:lpstr>HR’s role in CR takes various forms, including: </vt:lpstr>
      <vt:lpstr>Evaluation of the HR Function</vt:lpstr>
      <vt:lpstr>Tools</vt:lpstr>
      <vt:lpstr>Balanced Scorecard</vt:lpstr>
      <vt:lpstr>Methods - Quantitative</vt:lpstr>
      <vt:lpstr>Qualitative</vt:lpstr>
      <vt:lpstr>Modern Ways of Evaluating HR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90</cp:revision>
  <cp:lastPrinted>2018-11-12T12:00:03Z</cp:lastPrinted>
  <dcterms:created xsi:type="dcterms:W3CDTF">2015-04-14T15:21:28Z</dcterms:created>
  <dcterms:modified xsi:type="dcterms:W3CDTF">2018-11-13T12:29:18Z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