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B934BA-1537-F444-8E8C-D4CF597231BC}" v="9" dt="2026-01-06T12:34:40.7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60274"/>
  </p:normalViewPr>
  <p:slideViewPr>
    <p:cSldViewPr snapToGrid="0" snapToObjects="1">
      <p:cViewPr varScale="1">
        <p:scale>
          <a:sx n="74" d="100"/>
          <a:sy n="74" d="100"/>
        </p:scale>
        <p:origin x="3264" y="16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960357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sz="2000" dirty="0">
                <a:latin typeface="Segoe UI" panose="020B0502040204020203" pitchFamily="34" charset="0"/>
                <a:cs typeface="Segoe UI" panose="020B0502040204020203" pitchFamily="34" charset="0"/>
              </a:rPr>
              <a:t>This presentation provides a critical review of the peer-reviewed article by </a:t>
            </a:r>
            <a:r>
              <a:rPr lang="en-GB" sz="2000" b="1" dirty="0" err="1">
                <a:latin typeface="Segoe UI" panose="020B0502040204020203" pitchFamily="34" charset="0"/>
                <a:cs typeface="Segoe UI" panose="020B0502040204020203" pitchFamily="34" charset="0"/>
              </a:rPr>
              <a:t>Vesso</a:t>
            </a:r>
            <a:r>
              <a:rPr lang="en-GB" sz="2000" b="1" dirty="0">
                <a:latin typeface="Segoe UI" panose="020B0502040204020203" pitchFamily="34" charset="0"/>
                <a:cs typeface="Segoe UI" panose="020B0502040204020203" pitchFamily="34" charset="0"/>
              </a:rPr>
              <a:t> and Alas (2016)</a:t>
            </a:r>
            <a:r>
              <a:rPr lang="en-GB" sz="2000" dirty="0">
                <a:latin typeface="Segoe UI" panose="020B0502040204020203" pitchFamily="34" charset="0"/>
                <a:cs typeface="Segoe UI" panose="020B0502040204020203" pitchFamily="34" charset="0"/>
              </a:rPr>
              <a:t>, which examines the characteristics of a coaching culture through the lens of leadership style and leadership behaviours. The paper was published in the peer reviewed journal </a:t>
            </a:r>
            <a:r>
              <a:rPr lang="en-GB" sz="2000" i="1" dirty="0">
                <a:latin typeface="Segoe UI" panose="020B0502040204020203" pitchFamily="34" charset="0"/>
                <a:cs typeface="Segoe UI" panose="020B0502040204020203" pitchFamily="34" charset="0"/>
              </a:rPr>
              <a:t>Problems and Perspectives in Management</a:t>
            </a:r>
            <a:r>
              <a:rPr lang="en-GB" sz="2000" dirty="0">
                <a:latin typeface="Segoe UI" panose="020B0502040204020203" pitchFamily="34" charset="0"/>
                <a:cs typeface="Segoe UI" panose="020B0502040204020203" pitchFamily="34" charset="0"/>
              </a:rPr>
              <a:t>, Volume 14, Issue 2 (2016).</a:t>
            </a:r>
          </a:p>
          <a:p>
            <a:endParaRPr lang="en-GB" sz="2000" dirty="0">
              <a:latin typeface="Segoe UI" panose="020B0502040204020203" pitchFamily="34" charset="0"/>
              <a:cs typeface="Segoe UI" panose="020B0502040204020203" pitchFamily="34" charset="0"/>
            </a:endParaRPr>
          </a:p>
          <a:p>
            <a:r>
              <a:rPr lang="en-GB" sz="2000" dirty="0">
                <a:latin typeface="Segoe UI" panose="020B0502040204020203" pitchFamily="34" charset="0"/>
                <a:cs typeface="Segoe UI" panose="020B0502040204020203" pitchFamily="34" charset="0"/>
              </a:rPr>
              <a:t>The review will analyse the paper’s </a:t>
            </a:r>
            <a:r>
              <a:rPr lang="en-GB" sz="2000" b="1" dirty="0">
                <a:latin typeface="Segoe UI" panose="020B0502040204020203" pitchFamily="34" charset="0"/>
                <a:cs typeface="Segoe UI" panose="020B0502040204020203" pitchFamily="34" charset="0"/>
              </a:rPr>
              <a:t>central topic</a:t>
            </a:r>
            <a:r>
              <a:rPr lang="en-GB" sz="2000" dirty="0">
                <a:latin typeface="Segoe UI" panose="020B0502040204020203" pitchFamily="34" charset="0"/>
                <a:cs typeface="Segoe UI" panose="020B0502040204020203" pitchFamily="34" charset="0"/>
              </a:rPr>
              <a:t>, its </a:t>
            </a:r>
            <a:r>
              <a:rPr lang="en-GB" sz="2000" b="1" dirty="0">
                <a:latin typeface="Segoe UI" panose="020B0502040204020203" pitchFamily="34" charset="0"/>
                <a:cs typeface="Segoe UI" panose="020B0502040204020203" pitchFamily="34" charset="0"/>
              </a:rPr>
              <a:t>ontological and epistemological assumptions</a:t>
            </a:r>
            <a:r>
              <a:rPr lang="en-GB" sz="2000" dirty="0">
                <a:latin typeface="Segoe UI" panose="020B0502040204020203" pitchFamily="34" charset="0"/>
                <a:cs typeface="Segoe UI" panose="020B0502040204020203" pitchFamily="34" charset="0"/>
              </a:rPr>
              <a:t>, </a:t>
            </a:r>
            <a:r>
              <a:rPr lang="en-GB" sz="2000" b="1" dirty="0">
                <a:latin typeface="Segoe UI" panose="020B0502040204020203" pitchFamily="34" charset="0"/>
                <a:cs typeface="Segoe UI" panose="020B0502040204020203" pitchFamily="34" charset="0"/>
              </a:rPr>
              <a:t>methodological approach</a:t>
            </a:r>
            <a:r>
              <a:rPr lang="en-GB" sz="2000" dirty="0">
                <a:latin typeface="Segoe UI" panose="020B0502040204020203" pitchFamily="34" charset="0"/>
                <a:cs typeface="Segoe UI" panose="020B0502040204020203" pitchFamily="34" charset="0"/>
              </a:rPr>
              <a:t>, </a:t>
            </a:r>
            <a:r>
              <a:rPr lang="en-GB" sz="2000" b="1" dirty="0">
                <a:latin typeface="Segoe UI" panose="020B0502040204020203" pitchFamily="34" charset="0"/>
                <a:cs typeface="Segoe UI" panose="020B0502040204020203" pitchFamily="34" charset="0"/>
              </a:rPr>
              <a:t>key findings</a:t>
            </a:r>
            <a:r>
              <a:rPr lang="en-GB" sz="2000" dirty="0">
                <a:latin typeface="Segoe UI" panose="020B0502040204020203" pitchFamily="34" charset="0"/>
                <a:cs typeface="Segoe UI" panose="020B0502040204020203" pitchFamily="34" charset="0"/>
              </a:rPr>
              <a:t>, and </a:t>
            </a:r>
            <a:r>
              <a:rPr lang="en-GB" sz="2000" b="1" dirty="0">
                <a:latin typeface="Segoe UI" panose="020B0502040204020203" pitchFamily="34" charset="0"/>
                <a:cs typeface="Segoe UI" panose="020B0502040204020203" pitchFamily="34" charset="0"/>
              </a:rPr>
              <a:t>overall contribution to the coaching culture literature</a:t>
            </a:r>
            <a:r>
              <a:rPr lang="en-GB" sz="2000" dirty="0">
                <a:latin typeface="Segoe UI" panose="020B0502040204020203" pitchFamily="34" charset="0"/>
                <a:cs typeface="Segoe UI" panose="020B0502040204020203" pitchFamily="34" charset="0"/>
              </a:rPr>
              <a:t>, before identifying the </a:t>
            </a:r>
            <a:r>
              <a:rPr lang="en-GB" sz="2000" b="1" dirty="0">
                <a:latin typeface="Segoe UI" panose="020B0502040204020203" pitchFamily="34" charset="0"/>
                <a:cs typeface="Segoe UI" panose="020B0502040204020203" pitchFamily="34" charset="0"/>
              </a:rPr>
              <a:t>intended target audience</a:t>
            </a:r>
            <a:r>
              <a:rPr lang="en-GB" sz="2000" dirty="0">
                <a:latin typeface="Segoe UI" panose="020B0502040204020203" pitchFamily="34" charset="0"/>
                <a:cs typeface="Segoe UI" panose="020B0502040204020203" pitchFamily="34" charset="0"/>
              </a:rPr>
              <a:t>. This structure directly reflects the assessment requirements outlined in the module assessment guidance for this module assessment.</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sz="2000" dirty="0">
                <a:latin typeface="Segoe UI" panose="020B0502040204020203" pitchFamily="34" charset="0"/>
                <a:cs typeface="Segoe UI" panose="020B0502040204020203" pitchFamily="34" charset="0"/>
              </a:rPr>
              <a:t>The paper investigates coaching culture primarily through the lens of </a:t>
            </a:r>
            <a:r>
              <a:rPr lang="en-GB" sz="2000" b="1" dirty="0">
                <a:latin typeface="Segoe UI" panose="020B0502040204020203" pitchFamily="34" charset="0"/>
                <a:cs typeface="Segoe UI" panose="020B0502040204020203" pitchFamily="34" charset="0"/>
              </a:rPr>
              <a:t>leadership style and Leadership behaviours</a:t>
            </a:r>
            <a:r>
              <a:rPr lang="en-GB" sz="2000" dirty="0">
                <a:latin typeface="Segoe UI" panose="020B0502040204020203" pitchFamily="34" charset="0"/>
                <a:cs typeface="Segoe UI" panose="020B0502040204020203" pitchFamily="34" charset="0"/>
              </a:rPr>
              <a:t>, examining whether leaders who display coaching behaviours contribute to the development of a stronger coaching culture. This relationship is explored using two proprietary frameworks: the </a:t>
            </a:r>
            <a:r>
              <a:rPr lang="en-GB" sz="2000" b="1" dirty="0">
                <a:latin typeface="Segoe UI" panose="020B0502040204020203" pitchFamily="34" charset="0"/>
                <a:cs typeface="Segoe UI" panose="020B0502040204020203" pitchFamily="34" charset="0"/>
              </a:rPr>
              <a:t>Coaching Culture Characteristics (3Cs) model</a:t>
            </a:r>
            <a:r>
              <a:rPr lang="en-GB" sz="2000" dirty="0">
                <a:latin typeface="Segoe UI" panose="020B0502040204020203" pitchFamily="34" charset="0"/>
                <a:cs typeface="Segoe UI" panose="020B0502040204020203" pitchFamily="34" charset="0"/>
              </a:rPr>
              <a:t> and the </a:t>
            </a:r>
            <a:r>
              <a:rPr lang="en-GB" sz="2000" b="1" dirty="0">
                <a:latin typeface="Segoe UI" panose="020B0502040204020203" pitchFamily="34" charset="0"/>
                <a:cs typeface="Segoe UI" panose="020B0502040204020203" pitchFamily="34" charset="0"/>
              </a:rPr>
              <a:t>Leader’s Impact on Culture (LIC) model</a:t>
            </a:r>
            <a:r>
              <a:rPr lang="en-GB" sz="2000" dirty="0">
                <a:latin typeface="Segoe UI" panose="020B0502040204020203" pitchFamily="34" charset="0"/>
                <a:cs typeface="Segoe UI" panose="020B0502040204020203" pitchFamily="34" charset="0"/>
              </a:rPr>
              <a:t>, both of which position leadership behaviour as the central explanatory mechanism for the creation of a coaching culture.</a:t>
            </a:r>
          </a:p>
          <a:p>
            <a:endParaRPr lang="en-GB" sz="2000" dirty="0">
              <a:latin typeface="Segoe UI" panose="020B0502040204020203" pitchFamily="34" charset="0"/>
              <a:cs typeface="Segoe UI" panose="020B0502040204020203" pitchFamily="34" charset="0"/>
            </a:endParaRPr>
          </a:p>
          <a:p>
            <a:endParaRPr lang="en-GB" sz="2000" dirty="0">
              <a:latin typeface="Segoe UI" panose="020B0502040204020203" pitchFamily="34" charset="0"/>
              <a:cs typeface="Segoe UI" panose="020B0502040204020203" pitchFamily="34" charset="0"/>
            </a:endParaRPr>
          </a:p>
          <a:p>
            <a:r>
              <a:rPr lang="en-GB" sz="2000" b="1" dirty="0">
                <a:latin typeface="Segoe UI" panose="020B0502040204020203" pitchFamily="34" charset="0"/>
                <a:cs typeface="Segoe UI" panose="020B0502040204020203" pitchFamily="34" charset="0"/>
              </a:rPr>
              <a:t>Within this framing, coaching culture is conceptualised less as an organisational system and more as an outcome of individual leader behaviour.</a:t>
            </a:r>
            <a:r>
              <a:rPr lang="en-GB" sz="2000" dirty="0">
                <a:latin typeface="Segoe UI" panose="020B0502040204020203" pitchFamily="34" charset="0"/>
                <a:cs typeface="Segoe UI" panose="020B0502040204020203" pitchFamily="34" charset="0"/>
              </a:rPr>
              <a:t> Culture is inferred from the aggregated presence of coaching-oriented actions rather than from the alignment of wider organisational structures, processes or power relationships. </a:t>
            </a:r>
          </a:p>
          <a:p>
            <a:endParaRPr lang="en-GB" sz="2000" dirty="0">
              <a:latin typeface="Segoe UI" panose="020B0502040204020203" pitchFamily="34" charset="0"/>
              <a:cs typeface="Segoe UI" panose="020B0502040204020203" pitchFamily="34" charset="0"/>
            </a:endParaRPr>
          </a:p>
          <a:p>
            <a:r>
              <a:rPr lang="en-GB" sz="2000" dirty="0">
                <a:latin typeface="Segoe UI" panose="020B0502040204020203" pitchFamily="34" charset="0"/>
                <a:cs typeface="Segoe UI" panose="020B0502040204020203" pitchFamily="34" charset="0"/>
              </a:rPr>
              <a:t>Despite the relatively recent publication date of this paper, which is later than others which reflect similar thinking. This reflects early academic thinking in the coaching culture literature, where culture change was largely attributed to leader capability and intent, with limited consideration of broader systemic, relational or contextual factors. </a:t>
            </a:r>
          </a:p>
          <a:p>
            <a:endParaRPr lang="en-GB" sz="2000" dirty="0">
              <a:latin typeface="Segoe UI" panose="020B0502040204020203" pitchFamily="34" charset="0"/>
              <a:cs typeface="Segoe UI" panose="020B0502040204020203" pitchFamily="34" charset="0"/>
            </a:endParaRP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sz="2000" b="1" dirty="0">
                <a:latin typeface="Segoe UI" panose="020B0502040204020203" pitchFamily="34" charset="0"/>
                <a:cs typeface="Segoe UI" panose="020B0502040204020203" pitchFamily="34" charset="0"/>
              </a:rPr>
              <a:t>Ontologically, the authors adopt a realist position</a:t>
            </a:r>
            <a:r>
              <a:rPr lang="en-GB" sz="2000" dirty="0">
                <a:latin typeface="Segoe UI" panose="020B0502040204020203" pitchFamily="34" charset="0"/>
                <a:cs typeface="Segoe UI" panose="020B0502040204020203" pitchFamily="34" charset="0"/>
              </a:rPr>
              <a:t>, treating coaching culture as a stable organisational phenomenon that exists independently of any individual actors and can be captured through standardised survey instruments.</a:t>
            </a:r>
          </a:p>
          <a:p>
            <a:endParaRPr lang="en-GB" sz="2000" dirty="0">
              <a:latin typeface="Segoe UI" panose="020B0502040204020203" pitchFamily="34" charset="0"/>
              <a:cs typeface="Segoe UI" panose="020B0502040204020203" pitchFamily="34" charset="0"/>
            </a:endParaRPr>
          </a:p>
          <a:p>
            <a:r>
              <a:rPr lang="en-GB" sz="2000" dirty="0">
                <a:latin typeface="Segoe UI" panose="020B0502040204020203" pitchFamily="34" charset="0"/>
                <a:cs typeface="Segoe UI" panose="020B0502040204020203" pitchFamily="34" charset="0"/>
              </a:rPr>
              <a:t>This assumes that coaching culture has identifiable properties that are sufficiently consistent across contexts to be measured, compared and aggregated.</a:t>
            </a:r>
          </a:p>
          <a:p>
            <a:endParaRPr lang="en-GB" sz="2000" dirty="0">
              <a:latin typeface="Segoe UI" panose="020B0502040204020203" pitchFamily="34" charset="0"/>
              <a:cs typeface="Segoe UI" panose="020B0502040204020203" pitchFamily="34" charset="0"/>
            </a:endParaRPr>
          </a:p>
          <a:p>
            <a:r>
              <a:rPr lang="en-GB" sz="2000" b="1" dirty="0">
                <a:latin typeface="Segoe UI" panose="020B0502040204020203" pitchFamily="34" charset="0"/>
                <a:cs typeface="Segoe UI" panose="020B0502040204020203" pitchFamily="34" charset="0"/>
              </a:rPr>
              <a:t>While this position supports empirical clarity and measurement</a:t>
            </a:r>
            <a:r>
              <a:rPr lang="en-GB" sz="2000" dirty="0">
                <a:latin typeface="Segoe UI" panose="020B0502040204020203" pitchFamily="34" charset="0"/>
                <a:cs typeface="Segoe UI" panose="020B0502040204020203" pitchFamily="34" charset="0"/>
              </a:rPr>
              <a:t>, it risks identifying and establishing coaching culture as a fixed entity rather than a dynamic process. This concept contrasts with later work in this arena, that conceptualises coaching culture as </a:t>
            </a:r>
            <a:r>
              <a:rPr lang="en-GB" sz="2000" b="1" dirty="0">
                <a:latin typeface="Segoe UI" panose="020B0502040204020203" pitchFamily="34" charset="0"/>
                <a:cs typeface="Segoe UI" panose="020B0502040204020203" pitchFamily="34" charset="0"/>
              </a:rPr>
              <a:t>socially constructed, relational and emergent</a:t>
            </a:r>
            <a:r>
              <a:rPr lang="en-GB" sz="2000" dirty="0">
                <a:latin typeface="Segoe UI" panose="020B0502040204020203" pitchFamily="34" charset="0"/>
                <a:cs typeface="Segoe UI" panose="020B0502040204020203" pitchFamily="34" charset="0"/>
              </a:rPr>
              <a:t>, arising through ongoing interactions, shared meanings and power relations within organisations. </a:t>
            </a:r>
          </a:p>
          <a:p>
            <a:endParaRPr lang="en-GB" sz="2000" dirty="0">
              <a:latin typeface="Segoe UI" panose="020B0502040204020203" pitchFamily="34" charset="0"/>
              <a:cs typeface="Segoe UI" panose="020B0502040204020203" pitchFamily="34" charset="0"/>
            </a:endParaRPr>
          </a:p>
          <a:p>
            <a:r>
              <a:rPr lang="en-GB" sz="2000" dirty="0">
                <a:latin typeface="Segoe UI" panose="020B0502040204020203" pitchFamily="34" charset="0"/>
                <a:cs typeface="Segoe UI" panose="020B0502040204020203" pitchFamily="34" charset="0"/>
              </a:rPr>
              <a:t>From this perspective, coaching culture is considered as less an empirically measurable “thing” and more a pattern of enacted practices that evolves over time and across contexts. </a:t>
            </a:r>
            <a:r>
              <a:rPr lang="en-GB" sz="2000" b="1" dirty="0">
                <a:latin typeface="Segoe UI" panose="020B0502040204020203" pitchFamily="34" charset="0"/>
                <a:cs typeface="Segoe UI" panose="020B0502040204020203" pitchFamily="34" charset="0"/>
              </a:rPr>
              <a:t>That coaching culture lives and breaths </a:t>
            </a:r>
            <a:r>
              <a:rPr lang="en-GB" sz="2000" dirty="0">
                <a:latin typeface="Segoe UI" panose="020B0502040204020203" pitchFamily="34" charset="0"/>
                <a:cs typeface="Segoe UI" panose="020B0502040204020203" pitchFamily="34" charset="0"/>
              </a:rPr>
              <a:t>rather than is a process that can be made more efficient.</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sz="2000" b="1" dirty="0">
                <a:latin typeface="Segoe UI" panose="020B0502040204020203" pitchFamily="34" charset="0"/>
                <a:cs typeface="Segoe UI" panose="020B0502040204020203" pitchFamily="34" charset="0"/>
              </a:rPr>
              <a:t>Epistemologically, the study adopts a positivist stance</a:t>
            </a:r>
            <a:r>
              <a:rPr lang="en-GB" sz="2000" dirty="0">
                <a:latin typeface="Segoe UI" panose="020B0502040204020203" pitchFamily="34" charset="0"/>
                <a:cs typeface="Segoe UI" panose="020B0502040204020203" pitchFamily="34" charset="0"/>
              </a:rPr>
              <a:t>, assuming that knowledge about leadership and coaching culture can be objectively measured and generalised through quantitative methods such as survey data, correlational analysis and regression modelling. </a:t>
            </a:r>
          </a:p>
          <a:p>
            <a:endParaRPr lang="en-GB" sz="2000" dirty="0">
              <a:latin typeface="Segoe UI" panose="020B0502040204020203" pitchFamily="34" charset="0"/>
              <a:cs typeface="Segoe UI" panose="020B0502040204020203" pitchFamily="34" charset="0"/>
            </a:endParaRPr>
          </a:p>
          <a:p>
            <a:r>
              <a:rPr lang="en-GB" sz="2000" dirty="0">
                <a:latin typeface="Segoe UI" panose="020B0502040204020203" pitchFamily="34" charset="0"/>
                <a:cs typeface="Segoe UI" panose="020B0502040204020203" pitchFamily="34" charset="0"/>
              </a:rPr>
              <a:t>This approach privileges observable variables and statistically significant relationships as the primary indicators of truth in the creation of coaching culture.</a:t>
            </a:r>
          </a:p>
          <a:p>
            <a:endParaRPr lang="en-GB" sz="2000" dirty="0">
              <a:latin typeface="Segoe UI" panose="020B0502040204020203" pitchFamily="34" charset="0"/>
              <a:cs typeface="Segoe UI" panose="020B0502040204020203" pitchFamily="34" charset="0"/>
            </a:endParaRPr>
          </a:p>
          <a:p>
            <a:r>
              <a:rPr lang="en-GB" sz="2000" b="1" dirty="0">
                <a:latin typeface="Segoe UI" panose="020B0502040204020203" pitchFamily="34" charset="0"/>
                <a:cs typeface="Segoe UI" panose="020B0502040204020203" pitchFamily="34" charset="0"/>
              </a:rPr>
              <a:t>While this epistemological position supports reliability, comparability and replicability</a:t>
            </a:r>
            <a:r>
              <a:rPr lang="en-GB" sz="2000" dirty="0">
                <a:latin typeface="Segoe UI" panose="020B0502040204020203" pitchFamily="34" charset="0"/>
                <a:cs typeface="Segoe UI" panose="020B0502040204020203" pitchFamily="34" charset="0"/>
              </a:rPr>
              <a:t>, it necessarily constrains the study’s capacity to explore participants’ subjective experiences, sense-making processes and contextual interpretations of coaching behaviour. </a:t>
            </a:r>
          </a:p>
          <a:p>
            <a:endParaRPr lang="en-GB" sz="2000" dirty="0">
              <a:latin typeface="Segoe UI" panose="020B0502040204020203" pitchFamily="34" charset="0"/>
              <a:cs typeface="Segoe UI" panose="020B0502040204020203" pitchFamily="34" charset="0"/>
            </a:endParaRPr>
          </a:p>
          <a:p>
            <a:r>
              <a:rPr lang="en-GB" sz="2000" dirty="0">
                <a:latin typeface="Segoe UI" panose="020B0502040204020203" pitchFamily="34" charset="0"/>
                <a:cs typeface="Segoe UI" panose="020B0502040204020203" pitchFamily="34" charset="0"/>
              </a:rPr>
              <a:t>As a result, how leaders and employees </a:t>
            </a:r>
            <a:r>
              <a:rPr lang="en-GB" sz="2000" i="1" dirty="0">
                <a:latin typeface="Segoe UI" panose="020B0502040204020203" pitchFamily="34" charset="0"/>
                <a:cs typeface="Segoe UI" panose="020B0502040204020203" pitchFamily="34" charset="0"/>
              </a:rPr>
              <a:t>understand</a:t>
            </a:r>
            <a:r>
              <a:rPr lang="en-GB" sz="2000" dirty="0">
                <a:latin typeface="Segoe UI" panose="020B0502040204020203" pitchFamily="34" charset="0"/>
                <a:cs typeface="Segoe UI" panose="020B0502040204020203" pitchFamily="34" charset="0"/>
              </a:rPr>
              <a:t>, </a:t>
            </a:r>
            <a:r>
              <a:rPr lang="en-GB" sz="2000" i="1" dirty="0">
                <a:latin typeface="Segoe UI" panose="020B0502040204020203" pitchFamily="34" charset="0"/>
                <a:cs typeface="Segoe UI" panose="020B0502040204020203" pitchFamily="34" charset="0"/>
              </a:rPr>
              <a:t>interpret</a:t>
            </a:r>
            <a:r>
              <a:rPr lang="en-GB" sz="2000" dirty="0">
                <a:latin typeface="Segoe UI" panose="020B0502040204020203" pitchFamily="34" charset="0"/>
                <a:cs typeface="Segoe UI" panose="020B0502040204020203" pitchFamily="34" charset="0"/>
              </a:rPr>
              <a:t> and </a:t>
            </a:r>
            <a:r>
              <a:rPr lang="en-GB" sz="2000" i="1" dirty="0">
                <a:latin typeface="Segoe UI" panose="020B0502040204020203" pitchFamily="34" charset="0"/>
                <a:cs typeface="Segoe UI" panose="020B0502040204020203" pitchFamily="34" charset="0"/>
              </a:rPr>
              <a:t>enact</a:t>
            </a:r>
            <a:r>
              <a:rPr lang="en-GB" sz="2000" dirty="0">
                <a:latin typeface="Segoe UI" panose="020B0502040204020203" pitchFamily="34" charset="0"/>
                <a:cs typeface="Segoe UI" panose="020B0502040204020203" pitchFamily="34" charset="0"/>
              </a:rPr>
              <a:t> coaching practices in everyday organisational life remains largely unexamined.</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sz="2000" b="1" dirty="0"/>
              <a:t>Methodologically, the study employs a cross-sectional quantitative survey design</a:t>
            </a:r>
            <a:r>
              <a:rPr lang="en-GB" sz="2000" dirty="0"/>
              <a:t>, collecting data at a single point in time to examine relationships between leadership coaching behaviours and perceived coaching culture. This design is coherent with the study’s positivist epistemology and realist ontology, enabling statistical analysis and comparison across respondents.</a:t>
            </a:r>
          </a:p>
          <a:p>
            <a:endParaRPr lang="en-GB" sz="2000" dirty="0"/>
          </a:p>
          <a:p>
            <a:r>
              <a:rPr lang="en-GB" sz="2000" b="1" dirty="0"/>
              <a:t>However, the cross-sectional nature of the data limits causal inference</a:t>
            </a:r>
            <a:r>
              <a:rPr lang="en-GB" sz="2000" dirty="0"/>
              <a:t>, meaning that while associations can be identified, it is not possible to determine whether coaching-oriented leadership behaviours lead to the development of a coaching culture, or whether existing cultural conditions influence how leadership behaviours are perceived. </a:t>
            </a:r>
          </a:p>
          <a:p>
            <a:endParaRPr lang="en-GB" sz="2000" dirty="0"/>
          </a:p>
          <a:p>
            <a:r>
              <a:rPr lang="en-GB" sz="2000" dirty="0"/>
              <a:t>In addition, the reliance on leader-focused survey measures privileges a leader-centric perspective and largely excludes the voices of wider organisational stakeholders, such as employees, teams or HR actors, whose experiences are central to how coaching culture is enacted in practice.</a:t>
            </a:r>
          </a:p>
          <a:p>
            <a:endParaRPr lang="en-GB" sz="2000" dirty="0"/>
          </a:p>
          <a:p>
            <a:r>
              <a:rPr lang="en-GB" sz="2000" dirty="0"/>
              <a:t>A further consequence its captures a moment is time, but without the capture of multiple and frequent moments in time it is had to identify directional evidence about the growth, contraction or transitory nature of a coaching culture. </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The findings demonstrate </a:t>
            </a:r>
            <a:r>
              <a:rPr lang="en-GB" b="1" dirty="0"/>
              <a:t>statistically significant relationships between coaching-style leadership behaviours and perceptions of a coaching culture</a:t>
            </a:r>
            <a:r>
              <a:rPr lang="en-GB" dirty="0"/>
              <a:t>, suggesting that leaders who adopt coaching-oriented approaches are associated with more positive cultural assessments. It is not clear if this is due to the specific nature of the coaching process or as a consequence of a more general change in the quality of interpersonal relationships that occur with any more human-centred approach in conversations within organisations, </a:t>
            </a:r>
          </a:p>
          <a:p>
            <a:endParaRPr lang="en-GB" dirty="0"/>
          </a:p>
          <a:p>
            <a:endParaRPr lang="en-GB" dirty="0"/>
          </a:p>
          <a:p>
            <a:endParaRPr lang="en-GB" b="1" dirty="0"/>
          </a:p>
          <a:p>
            <a:r>
              <a:rPr lang="en-GB" b="1" dirty="0"/>
              <a:t>However, these conclusions are underpinned by a relatively narrow conceptualisation of culture</a:t>
            </a:r>
            <a:r>
              <a:rPr lang="en-GB" dirty="0"/>
              <a:t>, operationalised primarily through leader behaviour and individual perceptions rather than through broader organisational systems, routines or relational dynamics. As a result, the findings indicate correlation within the limits of the model employed, but may overstate the extent to which leadership behaviour alone accounts for the development or sustainability of a coaching culture.</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sz="2000" dirty="0">
                <a:latin typeface="Segoe UI" panose="020B0502040204020203" pitchFamily="34" charset="0"/>
                <a:cs typeface="Segoe UI" panose="020B0502040204020203" pitchFamily="34" charset="0"/>
              </a:rPr>
              <a:t>The study provides </a:t>
            </a:r>
            <a:r>
              <a:rPr lang="en-GB" sz="2000" b="1" dirty="0">
                <a:latin typeface="Segoe UI" panose="020B0502040204020203" pitchFamily="34" charset="0"/>
                <a:cs typeface="Segoe UI" panose="020B0502040204020203" pitchFamily="34" charset="0"/>
              </a:rPr>
              <a:t>valuable empirical support for manager-as-coach models</a:t>
            </a:r>
            <a:r>
              <a:rPr lang="en-GB" sz="2000" dirty="0">
                <a:latin typeface="Segoe UI" panose="020B0502040204020203" pitchFamily="34" charset="0"/>
                <a:cs typeface="Segoe UI" panose="020B0502040204020203" pitchFamily="34" charset="0"/>
              </a:rPr>
              <a:t>, although this may be regarded as relatively monochromatic concept of coaching culture compared to more recent academic thinking. Reinforcing the argument that coaching-oriented leadership behaviours are associated with more positive cultural perceptions and offering early quantitative evidence in a field that was, at the time, largely conceptually driven. This is potentially an extrapolated position of the generative understanding that coaching is a positive thing and provides benefit to all those that are coached. So, if all those being coached are within the one organisation the organisation will benefit in a positive way.</a:t>
            </a:r>
          </a:p>
          <a:p>
            <a:endParaRPr lang="en-GB" sz="2000" dirty="0">
              <a:latin typeface="Segoe UI" panose="020B0502040204020203" pitchFamily="34" charset="0"/>
              <a:cs typeface="Segoe UI" panose="020B0502040204020203" pitchFamily="34" charset="0"/>
            </a:endParaRPr>
          </a:p>
          <a:p>
            <a:r>
              <a:rPr lang="en-GB" sz="2000" b="1" dirty="0">
                <a:latin typeface="Segoe UI" panose="020B0502040204020203" pitchFamily="34" charset="0"/>
                <a:cs typeface="Segoe UI" panose="020B0502040204020203" pitchFamily="34" charset="0"/>
              </a:rPr>
              <a:t>However, the analysis presented in the paper, remains largely leader-centric and under-theorised at the organisational level</a:t>
            </a:r>
            <a:r>
              <a:rPr lang="en-GB" sz="2000" dirty="0">
                <a:latin typeface="Segoe UI" panose="020B0502040204020203" pitchFamily="34" charset="0"/>
                <a:cs typeface="Segoe UI" panose="020B0502040204020203" pitchFamily="34" charset="0"/>
              </a:rPr>
              <a:t>, overlooking the role of structural systems, embedded power dynamics and the inherently complex, adaptive nature of organisational culture and the relationships of those in the organisation. As later integrative literature reviews have highlighted (e.g. </a:t>
            </a:r>
            <a:r>
              <a:rPr lang="en-GB" sz="2000" dirty="0" err="1">
                <a:latin typeface="Segoe UI" panose="020B0502040204020203" pitchFamily="34" charset="0"/>
                <a:cs typeface="Segoe UI" panose="020B0502040204020203" pitchFamily="34" charset="0"/>
              </a:rPr>
              <a:t>Kapoutzis</a:t>
            </a:r>
            <a:r>
              <a:rPr lang="en-GB" sz="2000" dirty="0">
                <a:latin typeface="Segoe UI" panose="020B0502040204020203" pitchFamily="34" charset="0"/>
                <a:cs typeface="Segoe UI" panose="020B0502040204020203" pitchFamily="34" charset="0"/>
              </a:rPr>
              <a:t> et al., 2024), coaching culture is not produced by leadership behaviour alone but emerges through the interaction of leadership practices with organisational structures, relational climates and contextual constraints. From this perspective, the study’s contribution is best understood as a foundational, rather than comprehensive, account of coaching culture development.</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sz="2000" dirty="0"/>
              <a:t>This paper was produced in a peer reviewed academic journal its primary targets appear to be </a:t>
            </a:r>
            <a:r>
              <a:rPr lang="en-GB" sz="2000" b="1" dirty="0"/>
              <a:t>practitioners involved in the design and delivery of leadership and coaching programmes</a:t>
            </a:r>
            <a:r>
              <a:rPr lang="en-GB" sz="2000" dirty="0"/>
              <a:t>, particularly those seeking empirical justification for developing coaching capability in managers. This appears to be representative of a lot of literature at the time that is looking to bridge the gap between academic publication  and professional implementation. Its emphasis on measurable leadership behaviours and survey-based outcomes aligns well with applied, practice-oriented decision making. Providing practitioners with accessible academic literature supporting professional implementation.</a:t>
            </a:r>
          </a:p>
          <a:p>
            <a:endParaRPr lang="en-GB" sz="2000" dirty="0"/>
          </a:p>
          <a:p>
            <a:r>
              <a:rPr lang="en-GB" sz="2000" dirty="0"/>
              <a:t>From an academic perspective, the study is best understood as an </a:t>
            </a:r>
            <a:r>
              <a:rPr lang="en-GB" sz="2000" b="1" dirty="0"/>
              <a:t>early empirical contribution</a:t>
            </a:r>
            <a:r>
              <a:rPr lang="en-GB" sz="2000" dirty="0"/>
              <a:t> to the coaching culture literature. It helped legitimise the field by providing quantitative evidence at a time when conceptual clarity was still emerging, and in doing so </a:t>
            </a:r>
            <a:r>
              <a:rPr lang="en-GB" sz="2000" b="1" dirty="0"/>
              <a:t>paved the way for later research</a:t>
            </a:r>
            <a:r>
              <a:rPr lang="en-GB" sz="2000" dirty="0"/>
              <a:t> that adopts more systemic, relational and multi-stakeholder approaches to understanding how coaching cultures develop and are sustained within organisations.</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1/5/26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1/5/26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1/5/26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1/5/26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noProof="0" dirty="0"/>
              <a:t>A Critical Review of </a:t>
            </a:r>
            <a:r>
              <a:rPr lang="en-GB" noProof="0" dirty="0" err="1"/>
              <a:t>Vesso</a:t>
            </a:r>
            <a:r>
              <a:rPr lang="en-GB" noProof="0" dirty="0"/>
              <a:t> &amp; Alas (2016)</a:t>
            </a:r>
          </a:p>
        </p:txBody>
      </p:sp>
      <p:sp>
        <p:nvSpPr>
          <p:cNvPr id="3" name="Subtitle 2"/>
          <p:cNvSpPr>
            <a:spLocks noGrp="1"/>
          </p:cNvSpPr>
          <p:nvPr>
            <p:ph type="subTitle" idx="1"/>
          </p:nvPr>
        </p:nvSpPr>
        <p:spPr/>
        <p:txBody>
          <a:bodyPr>
            <a:normAutofit fontScale="85000" lnSpcReduction="10000"/>
          </a:bodyPr>
          <a:lstStyle/>
          <a:p>
            <a:r>
              <a:rPr lang="en-GB" noProof="0" dirty="0"/>
              <a:t>Characteristics of a Coaching Culture in Leadership Style</a:t>
            </a:r>
          </a:p>
          <a:p>
            <a:r>
              <a:rPr lang="en-GB" noProof="0" dirty="0"/>
              <a:t>BMDP7000 – Critical Review Presentation</a:t>
            </a:r>
          </a:p>
          <a:p>
            <a:r>
              <a:rPr lang="en-GB" noProof="0" dirty="0"/>
              <a:t>Ian Pitchford</a:t>
            </a:r>
          </a:p>
        </p:txBody>
      </p:sp>
      <p:pic>
        <p:nvPicPr>
          <p:cNvPr id="6" name="Audio 5">
            <a:extLst>
              <a:ext uri="{FF2B5EF4-FFF2-40B4-BE49-F238E27FC236}">
                <a16:creationId xmlns:a16="http://schemas.microsoft.com/office/drawing/2014/main" id="{43714955-E887-DF36-0817-2E6D4259E17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4144"/>
    </mc:Choice>
    <mc:Fallback>
      <p:transition spd="slow" advTm="741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Research Topic &amp; Focus</a:t>
            </a:r>
          </a:p>
        </p:txBody>
      </p:sp>
      <p:sp>
        <p:nvSpPr>
          <p:cNvPr id="3" name="Content Placeholder 2"/>
          <p:cNvSpPr>
            <a:spLocks noGrp="1"/>
          </p:cNvSpPr>
          <p:nvPr>
            <p:ph idx="1"/>
          </p:nvPr>
        </p:nvSpPr>
        <p:spPr/>
        <p:txBody>
          <a:bodyPr/>
          <a:lstStyle/>
          <a:p>
            <a:pPr marL="0" indent="0">
              <a:buNone/>
            </a:pPr>
            <a:r>
              <a:rPr lang="en-GB" noProof="0" dirty="0"/>
              <a:t>• Coaching culture in organisations</a:t>
            </a:r>
          </a:p>
          <a:p>
            <a:pPr marL="0" indent="0">
              <a:buNone/>
            </a:pPr>
            <a:r>
              <a:rPr lang="en-GB" noProof="0" dirty="0"/>
              <a:t>• Leadership behaviour as a cultural mechanism</a:t>
            </a:r>
          </a:p>
          <a:p>
            <a:endParaRPr lang="en-GB" noProof="0" dirty="0"/>
          </a:p>
          <a:p>
            <a:r>
              <a:rPr lang="en-GB" noProof="0" dirty="0"/>
              <a:t>Core question:</a:t>
            </a:r>
          </a:p>
          <a:p>
            <a:r>
              <a:rPr lang="en-GB" noProof="0" dirty="0"/>
              <a:t>How do leaders’ coaching behaviours influence coaching culture?</a:t>
            </a:r>
          </a:p>
        </p:txBody>
      </p:sp>
      <p:pic>
        <p:nvPicPr>
          <p:cNvPr id="6" name="Audio 5">
            <a:extLst>
              <a:ext uri="{FF2B5EF4-FFF2-40B4-BE49-F238E27FC236}">
                <a16:creationId xmlns:a16="http://schemas.microsoft.com/office/drawing/2014/main" id="{51B9CE2B-8619-2C49-F1B1-961A3C834E8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24757"/>
    </mc:Choice>
    <mc:Fallback>
      <p:transition spd="slow" advTm="1247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Ontological Position</a:t>
            </a:r>
          </a:p>
        </p:txBody>
      </p:sp>
      <p:sp>
        <p:nvSpPr>
          <p:cNvPr id="3" name="Content Placeholder 2"/>
          <p:cNvSpPr>
            <a:spLocks noGrp="1"/>
          </p:cNvSpPr>
          <p:nvPr>
            <p:ph idx="1"/>
          </p:nvPr>
        </p:nvSpPr>
        <p:spPr/>
        <p:txBody>
          <a:bodyPr/>
          <a:lstStyle/>
          <a:p>
            <a:pPr marL="0" indent="0">
              <a:buNone/>
            </a:pPr>
            <a:r>
              <a:rPr lang="en-GB" noProof="0" dirty="0"/>
              <a:t>• Realist ontology</a:t>
            </a:r>
          </a:p>
          <a:p>
            <a:pPr marL="0" indent="0">
              <a:buNone/>
            </a:pPr>
            <a:r>
              <a:rPr lang="en-GB" noProof="0" dirty="0"/>
              <a:t>• Coaching culture treated as measurable and objective</a:t>
            </a:r>
          </a:p>
          <a:p>
            <a:pPr marL="0" indent="0">
              <a:buNone/>
            </a:pPr>
            <a:r>
              <a:rPr lang="en-GB" noProof="0" dirty="0"/>
              <a:t>• Culture reduced to leadership behaviour patterns</a:t>
            </a:r>
          </a:p>
        </p:txBody>
      </p:sp>
      <p:pic>
        <p:nvPicPr>
          <p:cNvPr id="5" name="Audio 4">
            <a:extLst>
              <a:ext uri="{FF2B5EF4-FFF2-40B4-BE49-F238E27FC236}">
                <a16:creationId xmlns:a16="http://schemas.microsoft.com/office/drawing/2014/main" id="{91341A26-474F-6DAF-838B-FC1D37B069B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03562"/>
    </mc:Choice>
    <mc:Fallback>
      <p:transition spd="slow" advTm="1035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Epistemological Position</a:t>
            </a:r>
          </a:p>
        </p:txBody>
      </p:sp>
      <p:sp>
        <p:nvSpPr>
          <p:cNvPr id="3" name="Content Placeholder 2"/>
          <p:cNvSpPr>
            <a:spLocks noGrp="1"/>
          </p:cNvSpPr>
          <p:nvPr>
            <p:ph idx="1"/>
          </p:nvPr>
        </p:nvSpPr>
        <p:spPr/>
        <p:txBody>
          <a:bodyPr/>
          <a:lstStyle/>
          <a:p>
            <a:pPr marL="0" indent="0">
              <a:buNone/>
            </a:pPr>
            <a:r>
              <a:rPr lang="en-GB" noProof="0" dirty="0"/>
              <a:t>• Positivist epistemology</a:t>
            </a:r>
          </a:p>
          <a:p>
            <a:pPr marL="0" indent="0">
              <a:buNone/>
            </a:pPr>
            <a:r>
              <a:rPr lang="en-GB" noProof="0" dirty="0"/>
              <a:t>• Knowledge generated through measurement and statistics</a:t>
            </a:r>
          </a:p>
          <a:p>
            <a:pPr marL="0" indent="0">
              <a:buNone/>
            </a:pPr>
            <a:r>
              <a:rPr lang="en-GB" noProof="0" dirty="0"/>
              <a:t>• Emphasis on correlation and prediction</a:t>
            </a:r>
          </a:p>
        </p:txBody>
      </p:sp>
      <p:pic>
        <p:nvPicPr>
          <p:cNvPr id="5" name="Audio 4">
            <a:extLst>
              <a:ext uri="{FF2B5EF4-FFF2-40B4-BE49-F238E27FC236}">
                <a16:creationId xmlns:a16="http://schemas.microsoft.com/office/drawing/2014/main" id="{77633B24-DF1A-F67A-270B-D6966B23F40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4730"/>
    </mc:Choice>
    <mc:Fallback>
      <p:transition spd="slow" advTm="747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Methodological Approach</a:t>
            </a:r>
          </a:p>
        </p:txBody>
      </p:sp>
      <p:sp>
        <p:nvSpPr>
          <p:cNvPr id="3" name="Content Placeholder 2"/>
          <p:cNvSpPr>
            <a:spLocks noGrp="1"/>
          </p:cNvSpPr>
          <p:nvPr>
            <p:ph idx="1"/>
          </p:nvPr>
        </p:nvSpPr>
        <p:spPr/>
        <p:txBody>
          <a:bodyPr/>
          <a:lstStyle/>
          <a:p>
            <a:pPr marL="0" indent="0">
              <a:buNone/>
            </a:pPr>
            <a:r>
              <a:rPr lang="en-GB" noProof="0" dirty="0"/>
              <a:t>• Quantitative survey design</a:t>
            </a:r>
          </a:p>
          <a:p>
            <a:pPr marL="0" indent="0">
              <a:buNone/>
            </a:pPr>
            <a:r>
              <a:rPr lang="en-GB" noProof="0" dirty="0"/>
              <a:t>• Estonian organisations</a:t>
            </a:r>
          </a:p>
          <a:p>
            <a:pPr marL="0" indent="0">
              <a:buNone/>
            </a:pPr>
            <a:r>
              <a:rPr lang="en-GB" noProof="0" dirty="0"/>
              <a:t>• Leaders and team members</a:t>
            </a:r>
          </a:p>
          <a:p>
            <a:pPr marL="0" indent="0">
              <a:buNone/>
            </a:pPr>
            <a:r>
              <a:rPr lang="en-GB" noProof="0" dirty="0"/>
              <a:t>• ANOVA, correlation, regression</a:t>
            </a:r>
          </a:p>
        </p:txBody>
      </p:sp>
      <p:pic>
        <p:nvPicPr>
          <p:cNvPr id="5" name="Audio 4">
            <a:extLst>
              <a:ext uri="{FF2B5EF4-FFF2-40B4-BE49-F238E27FC236}">
                <a16:creationId xmlns:a16="http://schemas.microsoft.com/office/drawing/2014/main" id="{3629BE6E-0E15-07AA-756A-FD9BB0AEEE7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16992"/>
    </mc:Choice>
    <mc:Fallback>
      <p:transition spd="slow" advTm="1169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Key Findings</a:t>
            </a:r>
          </a:p>
        </p:txBody>
      </p:sp>
      <p:sp>
        <p:nvSpPr>
          <p:cNvPr id="3" name="Content Placeholder 2"/>
          <p:cNvSpPr>
            <a:spLocks noGrp="1"/>
          </p:cNvSpPr>
          <p:nvPr>
            <p:ph idx="1"/>
          </p:nvPr>
        </p:nvSpPr>
        <p:spPr/>
        <p:txBody>
          <a:bodyPr/>
          <a:lstStyle/>
          <a:p>
            <a:pPr marL="0" indent="0">
              <a:buNone/>
            </a:pPr>
            <a:r>
              <a:rPr lang="en-GB" noProof="0" dirty="0"/>
              <a:t>• Coaching-oriented leadership correlates with coaching culture indicators</a:t>
            </a:r>
          </a:p>
          <a:p>
            <a:pPr marL="0" indent="0">
              <a:buNone/>
            </a:pPr>
            <a:r>
              <a:rPr lang="en-GB" noProof="0" dirty="0"/>
              <a:t>• Leaders significantly shape coaching climate</a:t>
            </a:r>
          </a:p>
          <a:p>
            <a:pPr marL="0" indent="0">
              <a:buNone/>
            </a:pPr>
            <a:r>
              <a:rPr lang="en-GB" noProof="0" dirty="0"/>
              <a:t>• Leadership style framed as primary driver</a:t>
            </a:r>
          </a:p>
        </p:txBody>
      </p:sp>
      <p:pic>
        <p:nvPicPr>
          <p:cNvPr id="5" name="Audio 4">
            <a:extLst>
              <a:ext uri="{FF2B5EF4-FFF2-40B4-BE49-F238E27FC236}">
                <a16:creationId xmlns:a16="http://schemas.microsoft.com/office/drawing/2014/main" id="{4A6C143A-28FC-EF9E-4E57-F0CD6FDFD49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05866"/>
    </mc:Choice>
    <mc:Fallback>
      <p:transition spd="slow" advTm="1058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Critical Contribution &amp; Limitations</a:t>
            </a:r>
          </a:p>
        </p:txBody>
      </p:sp>
      <p:sp>
        <p:nvSpPr>
          <p:cNvPr id="3" name="Content Placeholder 2"/>
          <p:cNvSpPr>
            <a:spLocks noGrp="1"/>
          </p:cNvSpPr>
          <p:nvPr>
            <p:ph idx="1"/>
          </p:nvPr>
        </p:nvSpPr>
        <p:spPr/>
        <p:txBody>
          <a:bodyPr/>
          <a:lstStyle/>
          <a:p>
            <a:pPr marL="0" indent="0">
              <a:buNone/>
            </a:pPr>
            <a:r>
              <a:rPr lang="en-GB" noProof="0" dirty="0"/>
              <a:t>Contributions:</a:t>
            </a:r>
          </a:p>
          <a:p>
            <a:pPr marL="0" indent="0">
              <a:buNone/>
            </a:pPr>
            <a:r>
              <a:rPr lang="en-GB" noProof="0" dirty="0"/>
              <a:t>• Empirical evidence for leader-as-coach</a:t>
            </a:r>
          </a:p>
          <a:p>
            <a:endParaRPr lang="en-GB" noProof="0" dirty="0"/>
          </a:p>
          <a:p>
            <a:pPr marL="0" indent="0">
              <a:buNone/>
            </a:pPr>
            <a:r>
              <a:rPr lang="en-GB" noProof="0" dirty="0"/>
              <a:t>Limitations:</a:t>
            </a:r>
          </a:p>
          <a:p>
            <a:pPr marL="0" indent="0">
              <a:buNone/>
            </a:pPr>
            <a:r>
              <a:rPr lang="en-GB" noProof="0" dirty="0"/>
              <a:t>• Leader-centric framing</a:t>
            </a:r>
          </a:p>
          <a:p>
            <a:pPr marL="0" indent="0">
              <a:buNone/>
            </a:pPr>
            <a:r>
              <a:rPr lang="en-GB" noProof="0" dirty="0"/>
              <a:t>• Limited stakeholder view</a:t>
            </a:r>
          </a:p>
          <a:p>
            <a:pPr marL="0" indent="0">
              <a:buNone/>
            </a:pPr>
            <a:r>
              <a:rPr lang="en-GB" noProof="0" dirty="0"/>
              <a:t>• Culture treated as linear</a:t>
            </a:r>
          </a:p>
        </p:txBody>
      </p:sp>
      <p:pic>
        <p:nvPicPr>
          <p:cNvPr id="5" name="Audio 4">
            <a:extLst>
              <a:ext uri="{FF2B5EF4-FFF2-40B4-BE49-F238E27FC236}">
                <a16:creationId xmlns:a16="http://schemas.microsoft.com/office/drawing/2014/main" id="{DFB015C3-42FB-39A0-E42A-ECB85DE14A7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30624"/>
    </mc:Choice>
    <mc:Fallback>
      <p:transition spd="slow" advTm="1306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Target Audience &amp; Evaluation</a:t>
            </a:r>
          </a:p>
        </p:txBody>
      </p:sp>
      <p:sp>
        <p:nvSpPr>
          <p:cNvPr id="3" name="Content Placeholder 2"/>
          <p:cNvSpPr>
            <a:spLocks noGrp="1"/>
          </p:cNvSpPr>
          <p:nvPr>
            <p:ph idx="1"/>
          </p:nvPr>
        </p:nvSpPr>
        <p:spPr/>
        <p:txBody>
          <a:bodyPr/>
          <a:lstStyle/>
          <a:p>
            <a:pPr marL="0" indent="0">
              <a:buNone/>
            </a:pPr>
            <a:r>
              <a:rPr lang="en-GB" noProof="0" dirty="0"/>
              <a:t>Target audience:</a:t>
            </a:r>
          </a:p>
          <a:p>
            <a:pPr marL="0" indent="0">
              <a:buNone/>
            </a:pPr>
            <a:r>
              <a:rPr lang="en-GB" noProof="0" dirty="0"/>
              <a:t>• HR and L&amp;D professionals</a:t>
            </a:r>
          </a:p>
          <a:p>
            <a:pPr marL="0" indent="0">
              <a:buNone/>
            </a:pPr>
            <a:r>
              <a:rPr lang="en-GB" noProof="0" dirty="0"/>
              <a:t>• Leadership development practitioners</a:t>
            </a:r>
          </a:p>
          <a:p>
            <a:endParaRPr lang="en-GB" noProof="0" dirty="0"/>
          </a:p>
          <a:p>
            <a:pPr marL="0" indent="0">
              <a:buNone/>
            </a:pPr>
            <a:r>
              <a:rPr lang="en-GB" noProof="0" dirty="0"/>
              <a:t>Overall:</a:t>
            </a:r>
          </a:p>
          <a:p>
            <a:pPr marL="0" indent="0">
              <a:buNone/>
            </a:pPr>
            <a:r>
              <a:rPr lang="en-GB" noProof="0" dirty="0"/>
              <a:t>• Foundational but conceptually limited</a:t>
            </a:r>
          </a:p>
        </p:txBody>
      </p:sp>
      <p:pic>
        <p:nvPicPr>
          <p:cNvPr id="5" name="Audio 4">
            <a:extLst>
              <a:ext uri="{FF2B5EF4-FFF2-40B4-BE49-F238E27FC236}">
                <a16:creationId xmlns:a16="http://schemas.microsoft.com/office/drawing/2014/main" id="{F8CDF9EB-AFCC-87D3-E5E1-B6A3FC6868F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87351"/>
    </mc:Choice>
    <mc:Fallback>
      <p:transition spd="slow" advTm="873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1447</TotalTime>
  <Words>1489</Words>
  <Application>Microsoft Macintosh PowerPoint</Application>
  <PresentationFormat>On-screen Show (4:3)</PresentationFormat>
  <Paragraphs>83</Paragraphs>
  <Slides>8</Slides>
  <Notes>8</Notes>
  <HiddenSlides>0</HiddenSlides>
  <MMClips>8</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Segoe UI</vt:lpstr>
      <vt:lpstr>Office Theme</vt:lpstr>
      <vt:lpstr>A Critical Review of Vesso &amp; Alas (2016)</vt:lpstr>
      <vt:lpstr>Research Topic &amp; Focus</vt:lpstr>
      <vt:lpstr>Ontological Position</vt:lpstr>
      <vt:lpstr>Epistemological Position</vt:lpstr>
      <vt:lpstr>Methodological Approach</vt:lpstr>
      <vt:lpstr>Key Findings</vt:lpstr>
      <vt:lpstr>Critical Contribution &amp; Limitations</vt:lpstr>
      <vt:lpstr>Target Audience &amp; Evaluation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Ian Pitchford</cp:lastModifiedBy>
  <cp:revision>2</cp:revision>
  <cp:lastPrinted>2026-01-06T11:31:32Z</cp:lastPrinted>
  <dcterms:created xsi:type="dcterms:W3CDTF">2013-01-27T09:14:16Z</dcterms:created>
  <dcterms:modified xsi:type="dcterms:W3CDTF">2026-01-06T12:36:08Z</dcterms:modified>
  <cp:category/>
</cp:coreProperties>
</file>