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1"/>
  </p:notesMasterIdLst>
  <p:sldIdLst>
    <p:sldId id="256" r:id="rId2"/>
    <p:sldId id="258" r:id="rId3"/>
    <p:sldId id="269" r:id="rId4"/>
    <p:sldId id="270" r:id="rId5"/>
    <p:sldId id="271" r:id="rId6"/>
    <p:sldId id="278" r:id="rId7"/>
    <p:sldId id="275" r:id="rId8"/>
    <p:sldId id="276" r:id="rId9"/>
    <p:sldId id="27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858" autoAdjust="0"/>
  </p:normalViewPr>
  <p:slideViewPr>
    <p:cSldViewPr>
      <p:cViewPr varScale="1">
        <p:scale>
          <a:sx n="59" d="100"/>
          <a:sy n="59" d="100"/>
        </p:scale>
        <p:origin x="1500"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75BBC7-CFEE-48AA-8E62-6B2325B4EC61}" type="datetimeFigureOut">
              <a:rPr lang="en-US" smtClean="0"/>
              <a:t>11/11/2023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BECAE9-C694-4BC6-B93E-4883A165383E}" type="slidenum">
              <a:rPr lang="en-US" smtClean="0"/>
              <a:t>‹#›</a:t>
            </a:fld>
            <a:endParaRPr lang="en-US"/>
          </a:p>
        </p:txBody>
      </p:sp>
    </p:spTree>
    <p:extLst>
      <p:ext uri="{BB962C8B-B14F-4D97-AF65-F5344CB8AC3E}">
        <p14:creationId xmlns:p14="http://schemas.microsoft.com/office/powerpoint/2010/main" val="3957535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BECAE9-C694-4BC6-B93E-4883A165383E}" type="slidenum">
              <a:rPr lang="en-US" smtClean="0"/>
              <a:t>1</a:t>
            </a:fld>
            <a:endParaRPr lang="en-US"/>
          </a:p>
        </p:txBody>
      </p:sp>
    </p:spTree>
    <p:extLst>
      <p:ext uri="{BB962C8B-B14F-4D97-AF65-F5344CB8AC3E}">
        <p14:creationId xmlns:p14="http://schemas.microsoft.com/office/powerpoint/2010/main" val="2858457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Times New Roman" panose="02020603050405020304" pitchFamily="18" charset="0"/>
              </a:rPr>
              <a:t> This measure is also obligatory for the hotel and hospitality sector in the UK, and the hotels must become carbon-neutral in terms of emissions to meet the 2050 target guidelines.  This targets are important to combat climate change. For Premier Inn,  this is a part of Force for Good sustainability programmer, since 2012 and  this involves digitizing the value-chain operations to become more carbon-efficient. And aims to achieve net zero emissions ten years early . This is an ambitious target in comparation with AccorHotels which aims to achieve the net zero emissions by 2050. </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5BECAE9-C694-4BC6-B93E-4883A165383E}" type="slidenum">
              <a:rPr lang="en-US" smtClean="0"/>
              <a:t>2</a:t>
            </a:fld>
            <a:endParaRPr lang="en-US"/>
          </a:p>
        </p:txBody>
      </p:sp>
    </p:spTree>
    <p:extLst>
      <p:ext uri="{BB962C8B-B14F-4D97-AF65-F5344CB8AC3E}">
        <p14:creationId xmlns:p14="http://schemas.microsoft.com/office/powerpoint/2010/main" val="3921175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PESTLE framework is relevant for discussion as it incorporates different macro-environmental dimensions relevant to the analysis of a sector and organization in relevant directions. </a:t>
            </a:r>
          </a:p>
          <a:p>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3</a:t>
            </a:fld>
            <a:endParaRPr lang="en-US"/>
          </a:p>
        </p:txBody>
      </p:sp>
    </p:spTree>
    <p:extLst>
      <p:ext uri="{BB962C8B-B14F-4D97-AF65-F5344CB8AC3E}">
        <p14:creationId xmlns:p14="http://schemas.microsoft.com/office/powerpoint/2010/main" val="3220224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P- Premier Inn operates on a value-conscious business model with smaller profit margins compared to luxury brands in the hotel and hospitality sector with higher margins and the scope for sustainability may be affected due to additional tax liability. E- and this result on a rise in operating costs for Premier Inn and hospitality sector, as the UK previous imported energy recourses from Russian. S- </a:t>
            </a:r>
            <a:r>
              <a:rPr lang="en-US" sz="1800" dirty="0">
                <a:effectLst/>
                <a:latin typeface="Times New Roman" panose="02020603050405020304" pitchFamily="18" charset="0"/>
                <a:ea typeface="Times New Roman" panose="02020603050405020304" pitchFamily="18" charset="0"/>
              </a:rPr>
              <a:t>and the same is reflected in their participation in the hotel  such as Premier INN , </a:t>
            </a:r>
            <a:r>
              <a:rPr lang="en-US" sz="1800" dirty="0" err="1">
                <a:effectLst/>
                <a:latin typeface="Times New Roman" panose="02020603050405020304" pitchFamily="18" charset="0"/>
                <a:ea typeface="Times New Roman" panose="02020603050405020304" pitchFamily="18" charset="0"/>
              </a:rPr>
              <a:t>AccorHotel</a:t>
            </a:r>
            <a:r>
              <a:rPr lang="en-US" sz="1800" dirty="0">
                <a:effectLst/>
                <a:latin typeface="Times New Roman" panose="02020603050405020304" pitchFamily="18" charset="0"/>
                <a:ea typeface="Times New Roman" panose="02020603050405020304" pitchFamily="18" charset="0"/>
              </a:rPr>
              <a:t>, Hilton hotels  and hospitality sector. In 2021 81%travellers planned to choose sustainable products and services and in 2022 72% are intending to stay at least once in a green accommodation. </a:t>
            </a:r>
            <a:endParaRPr lang="en-US" sz="120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5BECAE9-C694-4BC6-B93E-4883A165383E}" type="slidenum">
              <a:rPr lang="en-US" smtClean="0"/>
              <a:t>4</a:t>
            </a:fld>
            <a:endParaRPr lang="en-US"/>
          </a:p>
        </p:txBody>
      </p:sp>
    </p:spTree>
    <p:extLst>
      <p:ext uri="{BB962C8B-B14F-4D97-AF65-F5344CB8AC3E}">
        <p14:creationId xmlns:p14="http://schemas.microsoft.com/office/powerpoint/2010/main" val="600847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 Premier Inn increases the overall satisfaction of guests by offering a more personalized stay, where digital technologies are used to generate new ways of interactivity, such as smart self-check-in systems. This leads to sustainability development in the hotel and hospitality sector, as digitisation of business operations leads to greater sustainable performance through lower carbon emissions. E- </a:t>
            </a:r>
            <a:r>
              <a:rPr lang="en-US" sz="1800" dirty="0">
                <a:effectLst/>
                <a:latin typeface="Times New Roman" panose="02020603050405020304" pitchFamily="18" charset="0"/>
                <a:ea typeface="Times New Roman" panose="02020603050405020304" pitchFamily="18" charset="0"/>
              </a:rPr>
              <a:t>such as green electricity from solar panel generators </a:t>
            </a:r>
            <a:r>
              <a:rPr lang="en-US" sz="1200" dirty="0">
                <a:effectLst/>
                <a:latin typeface="Times New Roman" panose="02020603050405020304" pitchFamily="18" charset="0"/>
                <a:ea typeface="Times New Roman" panose="02020603050405020304" pitchFamily="18" charset="0"/>
              </a:rPr>
              <a:t>by using greening systems for sustainably generated energy. Also, by switching light bulbs to energy efficient models , installing energy efficient appliances and smart heating controls. The impact of this measures is to increase sustainability in hotels </a:t>
            </a:r>
            <a:r>
              <a:rPr lang="en-US" sz="1800" dirty="0">
                <a:effectLst/>
                <a:latin typeface="Times New Roman" panose="02020603050405020304" pitchFamily="18" charset="0"/>
                <a:ea typeface="Times New Roman" panose="02020603050405020304" pitchFamily="18" charset="0"/>
              </a:rPr>
              <a:t> energy consumption. Moreover, Premier Inn recently  teamed up with energy giant  Engie  to deliver the UK hospitality sector’s biggest roll out of high-powered electric charging points.   L- and the </a:t>
            </a:r>
            <a:r>
              <a:rPr lang="en-US" sz="1800" dirty="0" err="1">
                <a:effectLst/>
                <a:latin typeface="Times New Roman" panose="02020603050405020304" pitchFamily="18" charset="0"/>
                <a:ea typeface="Times New Roman" panose="02020603050405020304" pitchFamily="18" charset="0"/>
              </a:rPr>
              <a:t>Uk’s</a:t>
            </a:r>
            <a:r>
              <a:rPr lang="en-US" sz="1800" dirty="0">
                <a:effectLst/>
                <a:latin typeface="Times New Roman" panose="02020603050405020304" pitchFamily="18" charset="0"/>
                <a:ea typeface="Times New Roman" panose="02020603050405020304" pitchFamily="18" charset="0"/>
              </a:rPr>
              <a:t> legally target was to reduce emissions by 80% compared to 1990 levels by 2050.</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5</a:t>
            </a:fld>
            <a:endParaRPr lang="en-US"/>
          </a:p>
        </p:txBody>
      </p:sp>
    </p:spTree>
    <p:extLst>
      <p:ext uri="{BB962C8B-B14F-4D97-AF65-F5344CB8AC3E}">
        <p14:creationId xmlns:p14="http://schemas.microsoft.com/office/powerpoint/2010/main" val="1044647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case of recommendation in this scenario must involve considering the well-being of people in the scenario for Premier Inn. Sustainability initiatives can be wholly inclusive of people's participation if they develop the proper basis on which sustainable development can ensure Premier Inn meets the long-term sustainability targets in the Sustainable Development Goals, and the Net Zero 2050 directive as well. This will ensure that Premier Inn is developing sustainability to ensure the organization succeeds in meeting obligatory requirements for carbon-efficiency development procedures.</a:t>
            </a:r>
          </a:p>
          <a:p>
            <a:endParaRPr lang="en-GB" dirty="0"/>
          </a:p>
        </p:txBody>
      </p:sp>
      <p:sp>
        <p:nvSpPr>
          <p:cNvPr id="4" name="Slide Number Placeholder 3"/>
          <p:cNvSpPr>
            <a:spLocks noGrp="1"/>
          </p:cNvSpPr>
          <p:nvPr>
            <p:ph type="sldNum" sz="quarter" idx="5"/>
          </p:nvPr>
        </p:nvSpPr>
        <p:spPr/>
        <p:txBody>
          <a:bodyPr/>
          <a:lstStyle/>
          <a:p>
            <a:fld id="{95BECAE9-C694-4BC6-B93E-4883A165383E}" type="slidenum">
              <a:rPr lang="en-US" smtClean="0"/>
              <a:t>6</a:t>
            </a:fld>
            <a:endParaRPr lang="en-US"/>
          </a:p>
        </p:txBody>
      </p:sp>
    </p:spTree>
    <p:extLst>
      <p:ext uri="{BB962C8B-B14F-4D97-AF65-F5344CB8AC3E}">
        <p14:creationId xmlns:p14="http://schemas.microsoft.com/office/powerpoint/2010/main" val="1358128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Premier Inn can utilize customer feedback in developing digital transformation solutions for its hotel rooms. This will increase sustainability quality for the organization and create the satisfaction of hotel guests as well, in creating sustainability outcomes for the organization. The hotel and hospitality sector as a whole can ensure this quality development is attained towards increasing profitable growth and sustainability direction for Premier Inn.</a:t>
            </a:r>
            <a:endParaRPr lang="en-US" dirty="0"/>
          </a:p>
        </p:txBody>
      </p:sp>
      <p:sp>
        <p:nvSpPr>
          <p:cNvPr id="4" name="Slide Number Placeholder 3"/>
          <p:cNvSpPr>
            <a:spLocks noGrp="1"/>
          </p:cNvSpPr>
          <p:nvPr>
            <p:ph type="sldNum" sz="quarter" idx="10"/>
          </p:nvPr>
        </p:nvSpPr>
        <p:spPr/>
        <p:txBody>
          <a:bodyPr/>
          <a:lstStyle/>
          <a:p>
            <a:fld id="{95BECAE9-C694-4BC6-B93E-4883A165383E}" type="slidenum">
              <a:rPr lang="en-US" smtClean="0"/>
              <a:t>7</a:t>
            </a:fld>
            <a:endParaRPr lang="en-US"/>
          </a:p>
        </p:txBody>
      </p:sp>
    </p:spTree>
    <p:extLst>
      <p:ext uri="{BB962C8B-B14F-4D97-AF65-F5344CB8AC3E}">
        <p14:creationId xmlns:p14="http://schemas.microsoft.com/office/powerpoint/2010/main" val="3478196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398B6-6478-2075-D6EE-255E2F0E772E}"/>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169A971-7907-521D-7DBA-1B9EC30B5DF2}"/>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3A937A-1293-C667-1315-4EF7B7C5DF09}"/>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5" name="Footer Placeholder 4">
            <a:extLst>
              <a:ext uri="{FF2B5EF4-FFF2-40B4-BE49-F238E27FC236}">
                <a16:creationId xmlns:a16="http://schemas.microsoft.com/office/drawing/2014/main" id="{56023E12-8ABE-989C-70FB-A845123367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1B506C-66A6-7C9F-6D54-A2041C0FE190}"/>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997925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6DA9C-BF06-A211-1E29-81962B416A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5D52-45A7-EA67-2958-743ED859A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61AAA-1A86-1758-FB00-9309CA849E22}"/>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5" name="Footer Placeholder 4">
            <a:extLst>
              <a:ext uri="{FF2B5EF4-FFF2-40B4-BE49-F238E27FC236}">
                <a16:creationId xmlns:a16="http://schemas.microsoft.com/office/drawing/2014/main" id="{FC8A057B-E4C0-81B1-E3F2-647F51A25E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4E7D6A-BE42-FB70-24EF-D754A6F95AE6}"/>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703817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A7F7-3780-4ABE-04D3-C442A56BC97C}"/>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CA410E-B29B-4440-8C0B-B9F04DFE4FBC}"/>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7275FE-0948-D65C-A1D0-80B4020119B5}"/>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5" name="Footer Placeholder 4">
            <a:extLst>
              <a:ext uri="{FF2B5EF4-FFF2-40B4-BE49-F238E27FC236}">
                <a16:creationId xmlns:a16="http://schemas.microsoft.com/office/drawing/2014/main" id="{72E78E45-ECB8-7C59-E91A-DDD2F7BF4C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41EF65-B942-06A0-4BAD-649BB0AABA51}"/>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621585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D83C2-1F19-11FA-3E6B-1BFD6D9673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F6FAB0-9B31-948A-FE06-9300A9BC23D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3623BC-2B85-4C10-4792-9D3A86F765E6}"/>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C5F230-9B9C-939F-564A-4CBE8DE69393}"/>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6" name="Footer Placeholder 5">
            <a:extLst>
              <a:ext uri="{FF2B5EF4-FFF2-40B4-BE49-F238E27FC236}">
                <a16:creationId xmlns:a16="http://schemas.microsoft.com/office/drawing/2014/main" id="{F6D2FD4D-8378-ADDE-21DA-C40A8C2DD8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006B3-86DE-A987-68B6-E8626307098A}"/>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822583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FC510-44ED-F654-7DED-CBD6743E82B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37D779-A5FF-AFFD-8194-9F3716AC673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ED23AC5-A5E7-5292-2FAA-2E2A9EF28674}"/>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40C7B4-0134-FF40-34B1-824EBFD7F12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5346220-46AA-3BA7-E1DA-968CDB69AD0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0D6C9-F9F6-7FDE-3324-A7D2B7F849E8}"/>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8" name="Footer Placeholder 7">
            <a:extLst>
              <a:ext uri="{FF2B5EF4-FFF2-40B4-BE49-F238E27FC236}">
                <a16:creationId xmlns:a16="http://schemas.microsoft.com/office/drawing/2014/main" id="{4081755A-29AA-9E19-1F08-934DD5119A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0A669C-2A00-AE0E-C5A9-EA1E163C487A}"/>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3383621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0FB91-BD3D-C2FC-3A78-67E9C75CE4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BD4C9E-E870-D80F-B48B-88C7B03E7E52}"/>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4" name="Footer Placeholder 3">
            <a:extLst>
              <a:ext uri="{FF2B5EF4-FFF2-40B4-BE49-F238E27FC236}">
                <a16:creationId xmlns:a16="http://schemas.microsoft.com/office/drawing/2014/main" id="{7CBDB876-8567-93A3-A5D1-ECD333D4E3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DB5E57-7E07-0E98-668C-A9D921575FC0}"/>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617352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3399D8-B819-447B-FD85-49A39FA7F21D}"/>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3" name="Footer Placeholder 2">
            <a:extLst>
              <a:ext uri="{FF2B5EF4-FFF2-40B4-BE49-F238E27FC236}">
                <a16:creationId xmlns:a16="http://schemas.microsoft.com/office/drawing/2014/main" id="{22A45B58-5803-F6D2-FCAC-5C61876DAF4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62811E-EBF9-3636-AFC9-4EBCAF171272}"/>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12535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7B16-8BE4-F5E8-F396-62AB5E5F9BC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0518A1-C20D-DBC2-C782-44D83ACB783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1CFD83-A190-11EC-E7DC-E5AEACE6ACE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B633357-8388-C7A7-C696-27FFD5E42AD4}"/>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6" name="Footer Placeholder 5">
            <a:extLst>
              <a:ext uri="{FF2B5EF4-FFF2-40B4-BE49-F238E27FC236}">
                <a16:creationId xmlns:a16="http://schemas.microsoft.com/office/drawing/2014/main" id="{179B6D5D-47A2-9CE2-780A-6CB7D09BB5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D13EE-C26A-5DD8-CF91-BEA431544440}"/>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2465545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73F20-8E9A-3FE3-7A22-CB715A6B65B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DBA697-0607-D6C8-FFF8-EE5F6EB0C6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389F9EF-53D1-F925-5D25-766DEC8D428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2CA7408-0FED-FDF3-2F2B-BE3B0B312E37}"/>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6" name="Footer Placeholder 5">
            <a:extLst>
              <a:ext uri="{FF2B5EF4-FFF2-40B4-BE49-F238E27FC236}">
                <a16:creationId xmlns:a16="http://schemas.microsoft.com/office/drawing/2014/main" id="{49D5982B-1DBE-9787-357C-318106B57E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BC28BA-5D3F-C196-4360-C711576983D1}"/>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4049492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8B1F8-C524-7966-400A-060B332DD9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D02F22-4A92-8BBC-CA83-6B66BC026C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3ECABB-09DE-6080-F369-9F08724767ED}"/>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5" name="Footer Placeholder 4">
            <a:extLst>
              <a:ext uri="{FF2B5EF4-FFF2-40B4-BE49-F238E27FC236}">
                <a16:creationId xmlns:a16="http://schemas.microsoft.com/office/drawing/2014/main" id="{062C9EA8-8538-FA10-37CB-958FD9A0AE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7A35F8-84AC-5986-30D0-972AE0FBA41A}"/>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938438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5512EB-6C56-B907-1B30-351965111705}"/>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A3CD87-EDB9-C0E9-FA8F-6DEAAFD188F0}"/>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E961CE-C600-2FD5-B47E-D0D076719CA7}"/>
              </a:ext>
            </a:extLst>
          </p:cNvPr>
          <p:cNvSpPr>
            <a:spLocks noGrp="1"/>
          </p:cNvSpPr>
          <p:nvPr>
            <p:ph type="dt" sz="half" idx="10"/>
          </p:nvPr>
        </p:nvSpPr>
        <p:spPr/>
        <p:txBody>
          <a:bodyPr/>
          <a:lstStyle/>
          <a:p>
            <a:fld id="{8395B51D-E049-41E9-8116-1E14A7FF239A}" type="datetimeFigureOut">
              <a:rPr lang="en-US" smtClean="0"/>
              <a:t>11/11/2023</a:t>
            </a:fld>
            <a:endParaRPr lang="en-US"/>
          </a:p>
        </p:txBody>
      </p:sp>
      <p:sp>
        <p:nvSpPr>
          <p:cNvPr id="5" name="Footer Placeholder 4">
            <a:extLst>
              <a:ext uri="{FF2B5EF4-FFF2-40B4-BE49-F238E27FC236}">
                <a16:creationId xmlns:a16="http://schemas.microsoft.com/office/drawing/2014/main" id="{E39A1814-30B6-36CE-BC65-744BE2352E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6EA955-4CEC-250D-0BF6-938830551346}"/>
              </a:ext>
            </a:extLst>
          </p:cNvPr>
          <p:cNvSpPr>
            <a:spLocks noGrp="1"/>
          </p:cNvSpPr>
          <p:nvPr>
            <p:ph type="sldNum" sz="quarter" idx="12"/>
          </p:nvPr>
        </p:nvSpPr>
        <p:spPr/>
        <p:txBody>
          <a:bodyPr/>
          <a:lstStyle/>
          <a:p>
            <a:fld id="{99F86D2B-4661-4E33-AFA8-B8E67F6BB775}" type="slidenum">
              <a:rPr lang="en-US" smtClean="0"/>
              <a:t>‹#›</a:t>
            </a:fld>
            <a:endParaRPr lang="en-US"/>
          </a:p>
        </p:txBody>
      </p:sp>
    </p:spTree>
    <p:extLst>
      <p:ext uri="{BB962C8B-B14F-4D97-AF65-F5344CB8AC3E}">
        <p14:creationId xmlns:p14="http://schemas.microsoft.com/office/powerpoint/2010/main" val="1649784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BDEEB1-B7C1-580C-36BE-6C8326C69F7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2DAA2A-15F1-B993-D772-B3729ECD35A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D8CEF-B5F8-EB4B-45D5-01BA99C3351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395B51D-E049-41E9-8116-1E14A7FF239A}" type="datetimeFigureOut">
              <a:rPr lang="en-US" smtClean="0"/>
              <a:t>11/11/2023</a:t>
            </a:fld>
            <a:endParaRPr lang="en-US"/>
          </a:p>
        </p:txBody>
      </p:sp>
      <p:sp>
        <p:nvSpPr>
          <p:cNvPr id="5" name="Footer Placeholder 4">
            <a:extLst>
              <a:ext uri="{FF2B5EF4-FFF2-40B4-BE49-F238E27FC236}">
                <a16:creationId xmlns:a16="http://schemas.microsoft.com/office/drawing/2014/main" id="{14A8A766-0A25-8197-E459-3F4456899CD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023D3FD-9581-F004-C120-08CC7C828A5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9F86D2B-4661-4E33-AFA8-B8E67F6BB775}" type="slidenum">
              <a:rPr lang="en-US" smtClean="0"/>
              <a:t>‹#›</a:t>
            </a:fld>
            <a:endParaRPr lang="en-US"/>
          </a:p>
        </p:txBody>
      </p:sp>
    </p:spTree>
    <p:extLst>
      <p:ext uri="{BB962C8B-B14F-4D97-AF65-F5344CB8AC3E}">
        <p14:creationId xmlns:p14="http://schemas.microsoft.com/office/powerpoint/2010/main" val="35206348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7.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1143002" y="1999615"/>
            <a:ext cx="6858000" cy="276402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500" b="1" kern="1200" dirty="0">
                <a:solidFill>
                  <a:schemeClr val="bg1"/>
                </a:solidFill>
                <a:latin typeface="+mj-lt"/>
                <a:ea typeface="+mj-ea"/>
                <a:cs typeface="+mj-cs"/>
              </a:rPr>
              <a:t>IMPACT OF THE NET ZERO 2050 </a:t>
            </a:r>
          </a:p>
          <a:p>
            <a:pPr algn="ctr">
              <a:lnSpc>
                <a:spcPct val="90000"/>
              </a:lnSpc>
              <a:spcBef>
                <a:spcPct val="0"/>
              </a:spcBef>
              <a:spcAft>
                <a:spcPts val="600"/>
              </a:spcAft>
            </a:pPr>
            <a:endParaRPr lang="en-US" sz="3500" b="1" kern="1200" dirty="0">
              <a:solidFill>
                <a:schemeClr val="tx1"/>
              </a:solidFill>
              <a:latin typeface="+mj-lt"/>
              <a:ea typeface="+mj-ea"/>
              <a:cs typeface="+mj-cs"/>
            </a:endParaRPr>
          </a:p>
          <a:p>
            <a:pPr algn="ctr">
              <a:lnSpc>
                <a:spcPct val="90000"/>
              </a:lnSpc>
              <a:spcBef>
                <a:spcPct val="0"/>
              </a:spcBef>
              <a:spcAft>
                <a:spcPts val="600"/>
              </a:spcAft>
            </a:pPr>
            <a:endParaRPr lang="en-US" sz="3500" b="1" kern="1200" dirty="0">
              <a:solidFill>
                <a:schemeClr val="tx1"/>
              </a:solidFill>
              <a:latin typeface="+mj-lt"/>
              <a:ea typeface="+mj-ea"/>
              <a:cs typeface="+mj-cs"/>
            </a:endParaRPr>
          </a:p>
          <a:p>
            <a:pPr algn="ctr">
              <a:lnSpc>
                <a:spcPct val="90000"/>
              </a:lnSpc>
              <a:spcBef>
                <a:spcPct val="0"/>
              </a:spcBef>
              <a:spcAft>
                <a:spcPts val="600"/>
              </a:spcAft>
            </a:pPr>
            <a:r>
              <a:rPr lang="en-US" sz="3500" b="1" kern="1200" dirty="0">
                <a:solidFill>
                  <a:schemeClr val="bg1"/>
                </a:solidFill>
                <a:latin typeface="+mj-lt"/>
                <a:ea typeface="+mj-ea"/>
                <a:cs typeface="+mj-cs"/>
              </a:rPr>
              <a:t>Student name: Aurelia Nae (2014605)</a:t>
            </a:r>
          </a:p>
          <a:p>
            <a:pPr algn="ctr">
              <a:lnSpc>
                <a:spcPct val="90000"/>
              </a:lnSpc>
              <a:spcBef>
                <a:spcPct val="0"/>
              </a:spcBef>
              <a:spcAft>
                <a:spcPts val="600"/>
              </a:spcAft>
            </a:pPr>
            <a:endParaRPr lang="en-US" sz="3500" kern="1200" dirty="0">
              <a:solidFill>
                <a:schemeClr val="tx1"/>
              </a:solidFill>
              <a:latin typeface="+mj-lt"/>
              <a:ea typeface="+mj-ea"/>
              <a:cs typeface="+mj-cs"/>
            </a:endParaRP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5524786"/>
            <a:ext cx="356616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8484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60648"/>
            <a:ext cx="8568952" cy="584775"/>
          </a:xfrm>
          <a:prstGeom prst="rect">
            <a:avLst/>
          </a:prstGeom>
          <a:solidFill>
            <a:schemeClr val="bg1"/>
          </a:solidFill>
          <a:ln>
            <a:solidFill>
              <a:schemeClr val="tx1"/>
            </a:solidFill>
          </a:ln>
        </p:spPr>
        <p:txBody>
          <a:bodyPr wrap="square" rtlCol="0">
            <a:spAutoFit/>
          </a:bodyPr>
          <a:lstStyle/>
          <a:p>
            <a:r>
              <a:rPr lang="en-US" sz="3200" b="1" dirty="0">
                <a:latin typeface="Arial"/>
                <a:ea typeface="Arial"/>
              </a:rPr>
              <a:t>Introduction</a:t>
            </a:r>
            <a:endParaRPr lang="en-US" sz="3200" dirty="0"/>
          </a:p>
        </p:txBody>
      </p:sp>
      <p:sp>
        <p:nvSpPr>
          <p:cNvPr id="5" name="TextBox 4"/>
          <p:cNvSpPr txBox="1"/>
          <p:nvPr/>
        </p:nvSpPr>
        <p:spPr>
          <a:xfrm>
            <a:off x="251520" y="908720"/>
            <a:ext cx="8568952" cy="830997"/>
          </a:xfrm>
          <a:prstGeom prst="rect">
            <a:avLst/>
          </a:prstGeom>
          <a:solidFill>
            <a:schemeClr val="bg1"/>
          </a:solidFill>
          <a:ln>
            <a:solidFill>
              <a:schemeClr val="tx1"/>
            </a:solidFill>
          </a:ln>
        </p:spPr>
        <p:txBody>
          <a:bodyPr wrap="square" rtlCol="0">
            <a:spAutoFit/>
          </a:bodyPr>
          <a:lstStyle/>
          <a:p>
            <a:pPr algn="just"/>
            <a:r>
              <a:rPr lang="en-US" sz="2400" dirty="0">
                <a:latin typeface="Times New Roman"/>
                <a:ea typeface="Times New Roman"/>
              </a:rPr>
              <a:t>This presentation focuses on  the Net Zero 2050 measure on Premier Inn as a value-oriented hotel chain. </a:t>
            </a:r>
            <a:endParaRPr lang="en-US" sz="2400" dirty="0">
              <a:effectLst/>
              <a:latin typeface="Arial"/>
              <a:ea typeface="Arial"/>
            </a:endParaRPr>
          </a:p>
        </p:txBody>
      </p:sp>
      <p:pic>
        <p:nvPicPr>
          <p:cNvPr id="2" name="Picture 1">
            <a:extLst>
              <a:ext uri="{FF2B5EF4-FFF2-40B4-BE49-F238E27FC236}">
                <a16:creationId xmlns:a16="http://schemas.microsoft.com/office/drawing/2014/main" id="{DCB03705-B443-D41B-BC78-F3FF1C56F32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15616" y="2276872"/>
            <a:ext cx="7128791" cy="38884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06977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60648"/>
            <a:ext cx="8568952" cy="584775"/>
          </a:xfrm>
          <a:prstGeom prst="rect">
            <a:avLst/>
          </a:prstGeom>
          <a:solidFill>
            <a:schemeClr val="bg1"/>
          </a:solidFill>
          <a:ln>
            <a:solidFill>
              <a:schemeClr val="tx1"/>
            </a:solidFill>
          </a:ln>
        </p:spPr>
        <p:txBody>
          <a:bodyPr wrap="square" rtlCol="0">
            <a:spAutoFit/>
          </a:bodyPr>
          <a:lstStyle/>
          <a:p>
            <a:r>
              <a:rPr lang="en-US" sz="3200" b="1" dirty="0">
                <a:latin typeface="Arial"/>
                <a:ea typeface="Arial"/>
              </a:rPr>
              <a:t>Overview of literature</a:t>
            </a:r>
            <a:endParaRPr lang="en-US" sz="3200" dirty="0"/>
          </a:p>
        </p:txBody>
      </p:sp>
      <p:sp>
        <p:nvSpPr>
          <p:cNvPr id="5" name="TextBox 4"/>
          <p:cNvSpPr txBox="1"/>
          <p:nvPr/>
        </p:nvSpPr>
        <p:spPr>
          <a:xfrm>
            <a:off x="251520" y="908720"/>
            <a:ext cx="8568952" cy="2241576"/>
          </a:xfrm>
          <a:prstGeom prst="rect">
            <a:avLst/>
          </a:prstGeom>
          <a:solidFill>
            <a:schemeClr val="bg1"/>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2400" dirty="0">
                <a:latin typeface="Times New Roman"/>
                <a:ea typeface="Times New Roman"/>
              </a:rPr>
              <a:t>The presentation uses the PESTLE model for assessing the outcomes.</a:t>
            </a:r>
            <a:endParaRPr lang="en-US" sz="2400" dirty="0">
              <a:latin typeface="Arial"/>
              <a:ea typeface="Arial"/>
            </a:endParaRPr>
          </a:p>
          <a:p>
            <a:pPr marL="342900" marR="0" lvl="0" indent="-342900" algn="just">
              <a:lnSpc>
                <a:spcPct val="150000"/>
              </a:lnSpc>
              <a:spcBef>
                <a:spcPts val="0"/>
              </a:spcBef>
              <a:spcAft>
                <a:spcPts val="0"/>
              </a:spcAft>
              <a:buFont typeface="Arial"/>
              <a:buChar char="●"/>
            </a:pPr>
            <a:r>
              <a:rPr lang="en-US" sz="2400" dirty="0">
                <a:latin typeface="Times New Roman"/>
                <a:ea typeface="Times New Roman"/>
              </a:rPr>
              <a:t>This ensures that broader stakeholder considerations are used in the case of the discussion as well.</a:t>
            </a:r>
            <a:endParaRPr lang="en-US" sz="2400" u="none" strike="noStrike" dirty="0">
              <a:effectLst/>
              <a:latin typeface="Arial"/>
              <a:ea typeface="Arial"/>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76" y="3284984"/>
            <a:ext cx="6905972" cy="34382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p:cNvSpPr txBox="1"/>
          <p:nvPr/>
        </p:nvSpPr>
        <p:spPr>
          <a:xfrm>
            <a:off x="1083010" y="6021288"/>
            <a:ext cx="6905972" cy="184666"/>
          </a:xfrm>
          <a:prstGeom prst="rect">
            <a:avLst/>
          </a:prstGeom>
          <a:noFill/>
        </p:spPr>
        <p:txBody>
          <a:bodyPr wrap="square" rtlCol="0">
            <a:spAutoFit/>
          </a:bodyPr>
          <a:lstStyle/>
          <a:p>
            <a:pPr algn="ctr"/>
            <a:r>
              <a:rPr lang="en-US" sz="600" dirty="0">
                <a:latin typeface="Times New Roman" pitchFamily="18" charset="0"/>
                <a:cs typeface="Times New Roman" pitchFamily="18" charset="0"/>
              </a:rPr>
              <a:t>(Source: https://en.unesco.org/sustainabledevelopmentgoals)</a:t>
            </a:r>
          </a:p>
        </p:txBody>
      </p:sp>
    </p:spTree>
    <p:extLst>
      <p:ext uri="{BB962C8B-B14F-4D97-AF65-F5344CB8AC3E}">
        <p14:creationId xmlns:p14="http://schemas.microsoft.com/office/powerpoint/2010/main" val="587494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60648"/>
            <a:ext cx="8568952" cy="584775"/>
          </a:xfrm>
          <a:prstGeom prst="rect">
            <a:avLst/>
          </a:prstGeom>
          <a:solidFill>
            <a:schemeClr val="bg1"/>
          </a:solidFill>
          <a:ln>
            <a:solidFill>
              <a:schemeClr val="tx1"/>
            </a:solidFill>
          </a:ln>
        </p:spPr>
        <p:txBody>
          <a:bodyPr wrap="square" rtlCol="0">
            <a:spAutoFit/>
          </a:bodyPr>
          <a:lstStyle/>
          <a:p>
            <a:r>
              <a:rPr lang="en-US" sz="3200" b="1" dirty="0">
                <a:latin typeface="Arial"/>
                <a:ea typeface="Arial"/>
              </a:rPr>
              <a:t>PESTLE analysis</a:t>
            </a:r>
            <a:endParaRPr lang="en-US" sz="3200" dirty="0"/>
          </a:p>
        </p:txBody>
      </p:sp>
      <p:sp>
        <p:nvSpPr>
          <p:cNvPr id="5" name="TextBox 4"/>
          <p:cNvSpPr txBox="1"/>
          <p:nvPr/>
        </p:nvSpPr>
        <p:spPr>
          <a:xfrm>
            <a:off x="251520" y="908720"/>
            <a:ext cx="8568952" cy="4930324"/>
          </a:xfrm>
          <a:prstGeom prst="rect">
            <a:avLst/>
          </a:prstGeom>
          <a:solidFill>
            <a:schemeClr val="bg1"/>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2400" b="1" dirty="0">
                <a:latin typeface="Times New Roman"/>
                <a:ea typeface="Times New Roman"/>
              </a:rPr>
              <a:t>Political</a:t>
            </a:r>
            <a:endParaRPr lang="en-US" sz="2400" dirty="0">
              <a:latin typeface="Arial"/>
              <a:ea typeface="Arial"/>
            </a:endParaRPr>
          </a:p>
          <a:p>
            <a:pPr marL="342900" marR="0" lvl="0" indent="-342900" algn="just">
              <a:lnSpc>
                <a:spcPct val="150000"/>
              </a:lnSpc>
              <a:spcBef>
                <a:spcPts val="0"/>
              </a:spcBef>
              <a:spcAft>
                <a:spcPts val="0"/>
              </a:spcAft>
              <a:buFont typeface="Arial"/>
              <a:buChar char="●"/>
            </a:pPr>
            <a:r>
              <a:rPr lang="en-US" sz="2000" dirty="0">
                <a:latin typeface="Times New Roman"/>
                <a:ea typeface="Times New Roman"/>
              </a:rPr>
              <a:t>The UK has increased corporate tax rate levels from 19% to 25% as of April 2023 (PwC, 2023). </a:t>
            </a:r>
            <a:endParaRPr lang="en-US" sz="2000" dirty="0">
              <a:latin typeface="Arial"/>
              <a:ea typeface="Arial"/>
            </a:endParaRPr>
          </a:p>
          <a:p>
            <a:pPr marL="342900" marR="0" lvl="0" indent="-342900" algn="just">
              <a:lnSpc>
                <a:spcPct val="150000"/>
              </a:lnSpc>
              <a:spcBef>
                <a:spcPts val="0"/>
              </a:spcBef>
              <a:spcAft>
                <a:spcPts val="0"/>
              </a:spcAft>
              <a:buFont typeface="Arial"/>
              <a:buChar char="●"/>
            </a:pPr>
            <a:r>
              <a:rPr lang="en-US" sz="2400" b="1" dirty="0">
                <a:latin typeface="Times New Roman"/>
                <a:ea typeface="Times New Roman"/>
              </a:rPr>
              <a:t>Economic</a:t>
            </a:r>
            <a:endParaRPr lang="en-US" sz="2400" dirty="0">
              <a:latin typeface="Arial"/>
              <a:ea typeface="Arial"/>
            </a:endParaRPr>
          </a:p>
          <a:p>
            <a:pPr marL="342900" marR="0" lvl="0" indent="-342900" algn="just">
              <a:lnSpc>
                <a:spcPct val="150000"/>
              </a:lnSpc>
              <a:spcBef>
                <a:spcPts val="0"/>
              </a:spcBef>
              <a:spcAft>
                <a:spcPts val="0"/>
              </a:spcAft>
              <a:buFont typeface="Arial"/>
              <a:buChar char="●"/>
            </a:pPr>
            <a:r>
              <a:rPr lang="en-US" sz="2000" dirty="0">
                <a:latin typeface="Times New Roman"/>
                <a:ea typeface="Times New Roman"/>
              </a:rPr>
              <a:t>The UK inflation rate was consistently tracking at double-digit levels due to the restrictions imposed by UK government on the Russian government due to invasion of Ukraine </a:t>
            </a:r>
            <a:endParaRPr lang="en-US" sz="2000" dirty="0">
              <a:latin typeface="Arial"/>
              <a:ea typeface="Arial"/>
            </a:endParaRPr>
          </a:p>
          <a:p>
            <a:pPr marL="342900" marR="0" lvl="0" indent="-342900" algn="just">
              <a:lnSpc>
                <a:spcPct val="150000"/>
              </a:lnSpc>
              <a:spcBef>
                <a:spcPts val="0"/>
              </a:spcBef>
              <a:spcAft>
                <a:spcPts val="0"/>
              </a:spcAft>
              <a:buFont typeface="Arial"/>
              <a:buChar char="●"/>
            </a:pPr>
            <a:r>
              <a:rPr lang="en-US" sz="2400" b="1" dirty="0">
                <a:latin typeface="Times New Roman"/>
                <a:ea typeface="Times New Roman"/>
              </a:rPr>
              <a:t>Social</a:t>
            </a:r>
            <a:endParaRPr lang="en-US" sz="2400" dirty="0">
              <a:latin typeface="Arial"/>
              <a:ea typeface="Arial"/>
            </a:endParaRPr>
          </a:p>
          <a:p>
            <a:pPr marL="342900" marR="0" lvl="0" indent="-342900" algn="just">
              <a:lnSpc>
                <a:spcPct val="150000"/>
              </a:lnSpc>
              <a:spcBef>
                <a:spcPts val="0"/>
              </a:spcBef>
              <a:spcAft>
                <a:spcPts val="0"/>
              </a:spcAft>
              <a:buFont typeface="Arial"/>
              <a:buChar char="●"/>
            </a:pPr>
            <a:r>
              <a:rPr lang="en-US" sz="2000" dirty="0">
                <a:latin typeface="Times New Roman"/>
                <a:ea typeface="Times New Roman"/>
              </a:rPr>
              <a:t>Four out of five UK consumers have adopted a more sustainability-oriented lifestyle following the pandemic.</a:t>
            </a:r>
            <a:endParaRPr lang="en-US" sz="2000" u="none" strike="noStrike" dirty="0">
              <a:effectLst/>
              <a:latin typeface="Arial"/>
              <a:ea typeface="Arial"/>
            </a:endParaRPr>
          </a:p>
        </p:txBody>
      </p:sp>
    </p:spTree>
    <p:extLst>
      <p:ext uri="{BB962C8B-B14F-4D97-AF65-F5344CB8AC3E}">
        <p14:creationId xmlns:p14="http://schemas.microsoft.com/office/powerpoint/2010/main" val="3920374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60648"/>
            <a:ext cx="8568952" cy="584775"/>
          </a:xfrm>
          <a:prstGeom prst="rect">
            <a:avLst/>
          </a:prstGeom>
          <a:solidFill>
            <a:schemeClr val="bg1"/>
          </a:solidFill>
          <a:ln>
            <a:solidFill>
              <a:schemeClr val="tx1"/>
            </a:solidFill>
          </a:ln>
        </p:spPr>
        <p:txBody>
          <a:bodyPr wrap="square" rtlCol="0">
            <a:spAutoFit/>
          </a:bodyPr>
          <a:lstStyle/>
          <a:p>
            <a:r>
              <a:rPr lang="en-US" sz="3200" b="1" dirty="0">
                <a:latin typeface="Arial"/>
                <a:ea typeface="Arial"/>
              </a:rPr>
              <a:t>PESTLE analysis (</a:t>
            </a:r>
            <a:r>
              <a:rPr lang="en-US" sz="3200" b="1" dirty="0" err="1">
                <a:latin typeface="Arial"/>
                <a:ea typeface="Arial"/>
              </a:rPr>
              <a:t>Contd</a:t>
            </a:r>
            <a:r>
              <a:rPr lang="en-US" sz="3200" b="1" dirty="0">
                <a:latin typeface="Arial"/>
                <a:ea typeface="Arial"/>
              </a:rPr>
              <a:t>)</a:t>
            </a:r>
            <a:endParaRPr lang="en-US" sz="3200" dirty="0"/>
          </a:p>
        </p:txBody>
      </p:sp>
      <p:sp>
        <p:nvSpPr>
          <p:cNvPr id="5" name="TextBox 4"/>
          <p:cNvSpPr txBox="1"/>
          <p:nvPr/>
        </p:nvSpPr>
        <p:spPr>
          <a:xfrm>
            <a:off x="251520" y="908720"/>
            <a:ext cx="8568952" cy="4468659"/>
          </a:xfrm>
          <a:prstGeom prst="rect">
            <a:avLst/>
          </a:prstGeom>
          <a:solidFill>
            <a:schemeClr val="bg1"/>
          </a:solidFill>
          <a:ln>
            <a:solidFill>
              <a:schemeClr val="tx1"/>
            </a:solidFill>
          </a:ln>
        </p:spPr>
        <p:txBody>
          <a:bodyPr wrap="square" rtlCol="0">
            <a:spAutoFit/>
          </a:bodyPr>
          <a:lstStyle/>
          <a:p>
            <a:pPr marL="342900" marR="0" lvl="0" indent="-342900" algn="just">
              <a:lnSpc>
                <a:spcPct val="150000"/>
              </a:lnSpc>
              <a:spcBef>
                <a:spcPts val="0"/>
              </a:spcBef>
              <a:spcAft>
                <a:spcPts val="0"/>
              </a:spcAft>
              <a:buFont typeface="Arial"/>
              <a:buChar char="●"/>
            </a:pPr>
            <a:r>
              <a:rPr lang="en-US" sz="2400" b="1" dirty="0">
                <a:latin typeface="Times New Roman"/>
                <a:ea typeface="Times New Roman"/>
              </a:rPr>
              <a:t>Technological</a:t>
            </a:r>
            <a:endParaRPr lang="en-US" sz="2400" dirty="0">
              <a:latin typeface="Arial"/>
              <a:ea typeface="Arial"/>
            </a:endParaRPr>
          </a:p>
          <a:p>
            <a:pPr marL="342900" marR="0" lvl="0" indent="-342900" algn="just">
              <a:lnSpc>
                <a:spcPct val="150000"/>
              </a:lnSpc>
              <a:spcBef>
                <a:spcPts val="0"/>
              </a:spcBef>
              <a:spcAft>
                <a:spcPts val="0"/>
              </a:spcAft>
              <a:buFont typeface="Arial"/>
              <a:buChar char="●"/>
            </a:pPr>
            <a:r>
              <a:rPr lang="en-US" sz="2000" dirty="0">
                <a:latin typeface="Times New Roman"/>
                <a:ea typeface="Times New Roman"/>
              </a:rPr>
              <a:t>The hotel and hospitality sector has developed a digital transformation of hotel services.</a:t>
            </a:r>
            <a:endParaRPr lang="en-US" sz="2000" dirty="0">
              <a:latin typeface="Arial"/>
              <a:ea typeface="Arial"/>
            </a:endParaRPr>
          </a:p>
          <a:p>
            <a:pPr marL="342900" marR="0" lvl="0" indent="-342900" algn="just">
              <a:lnSpc>
                <a:spcPct val="150000"/>
              </a:lnSpc>
              <a:spcBef>
                <a:spcPts val="0"/>
              </a:spcBef>
              <a:spcAft>
                <a:spcPts val="0"/>
              </a:spcAft>
              <a:buFont typeface="Arial"/>
              <a:buChar char="●"/>
            </a:pPr>
            <a:r>
              <a:rPr lang="en-US" sz="2400" b="1" dirty="0">
                <a:latin typeface="Times New Roman"/>
                <a:ea typeface="Times New Roman"/>
              </a:rPr>
              <a:t>Environmental</a:t>
            </a:r>
            <a:endParaRPr lang="en-US" sz="2400" dirty="0">
              <a:latin typeface="Arial"/>
              <a:ea typeface="Arial"/>
            </a:endParaRPr>
          </a:p>
          <a:p>
            <a:pPr marL="342900" marR="0" lvl="0" indent="-342900" algn="just">
              <a:lnSpc>
                <a:spcPct val="150000"/>
              </a:lnSpc>
              <a:spcBef>
                <a:spcPts val="0"/>
              </a:spcBef>
              <a:spcAft>
                <a:spcPts val="0"/>
              </a:spcAft>
              <a:buFont typeface="Arial"/>
              <a:buChar char="●"/>
            </a:pPr>
            <a:r>
              <a:rPr lang="en-US" sz="2000" dirty="0">
                <a:latin typeface="Times New Roman"/>
                <a:ea typeface="Times New Roman"/>
              </a:rPr>
              <a:t>Premier Inn  will achieve the Net Zero 2050 targets  through different measures . </a:t>
            </a:r>
            <a:endParaRPr lang="en-US" sz="2000" dirty="0">
              <a:latin typeface="Arial"/>
              <a:ea typeface="Arial"/>
            </a:endParaRPr>
          </a:p>
          <a:p>
            <a:pPr marL="342900" marR="0" lvl="0" indent="-342900" algn="just">
              <a:lnSpc>
                <a:spcPct val="150000"/>
              </a:lnSpc>
              <a:spcBef>
                <a:spcPts val="0"/>
              </a:spcBef>
              <a:spcAft>
                <a:spcPts val="0"/>
              </a:spcAft>
              <a:buFont typeface="Arial"/>
              <a:buChar char="●"/>
            </a:pPr>
            <a:r>
              <a:rPr lang="en-US" sz="2400" b="1" dirty="0">
                <a:latin typeface="Times New Roman"/>
                <a:ea typeface="Times New Roman"/>
              </a:rPr>
              <a:t>Legal</a:t>
            </a:r>
            <a:endParaRPr lang="en-US" sz="2400" dirty="0">
              <a:latin typeface="Arial"/>
              <a:ea typeface="Arial"/>
            </a:endParaRPr>
          </a:p>
          <a:p>
            <a:pPr marL="342900" marR="0" lvl="0" indent="-342900" algn="just">
              <a:lnSpc>
                <a:spcPct val="150000"/>
              </a:lnSpc>
              <a:spcBef>
                <a:spcPts val="0"/>
              </a:spcBef>
              <a:spcAft>
                <a:spcPts val="0"/>
              </a:spcAft>
              <a:buFont typeface="Arial"/>
              <a:buChar char="●"/>
            </a:pPr>
            <a:r>
              <a:rPr lang="en-US" sz="2000" u="none" strike="noStrike" dirty="0">
                <a:effectLst/>
                <a:latin typeface="Times New Roman"/>
                <a:ea typeface="Arial"/>
              </a:rPr>
              <a:t>The net z</a:t>
            </a:r>
            <a:r>
              <a:rPr lang="en-US" sz="2000" dirty="0">
                <a:latin typeface="Times New Roman"/>
                <a:ea typeface="Arial"/>
              </a:rPr>
              <a:t>ero target was made legally binding  by the Climate Change Act 2008.</a:t>
            </a:r>
            <a:endParaRPr lang="en-US" sz="2000" u="none" strike="noStrike" dirty="0">
              <a:effectLst/>
              <a:latin typeface="Arial"/>
              <a:ea typeface="Arial"/>
            </a:endParaRPr>
          </a:p>
        </p:txBody>
      </p:sp>
    </p:spTree>
    <p:extLst>
      <p:ext uri="{BB962C8B-B14F-4D97-AF65-F5344CB8AC3E}">
        <p14:creationId xmlns:p14="http://schemas.microsoft.com/office/powerpoint/2010/main" val="95962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B5CD3-E8D2-44BA-FB48-9D29FEE975CD}"/>
              </a:ext>
            </a:extLst>
          </p:cNvPr>
          <p:cNvSpPr>
            <a:spLocks noGrp="1"/>
          </p:cNvSpPr>
          <p:nvPr>
            <p:ph type="title"/>
          </p:nvPr>
        </p:nvSpPr>
        <p:spPr/>
        <p:txBody>
          <a:bodyPr/>
          <a:lstStyle/>
          <a:p>
            <a:r>
              <a:rPr lang="en-US" sz="3600" b="1" dirty="0">
                <a:solidFill>
                  <a:schemeClr val="bg1"/>
                </a:solidFill>
                <a:latin typeface="Arial"/>
                <a:ea typeface="Arial"/>
              </a:rPr>
              <a:t>Recommendations</a:t>
            </a:r>
            <a:br>
              <a:rPr lang="en-US" sz="3600"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ACBBEEC3-9442-6D49-77BB-9AEEB4FBBE01}"/>
              </a:ext>
            </a:extLst>
          </p:cNvPr>
          <p:cNvSpPr>
            <a:spLocks noGrp="1"/>
          </p:cNvSpPr>
          <p:nvPr>
            <p:ph idx="1"/>
          </p:nvPr>
        </p:nvSpPr>
        <p:spPr>
          <a:xfrm>
            <a:off x="467544" y="1844824"/>
            <a:ext cx="7886700" cy="4351338"/>
          </a:xfrm>
        </p:spPr>
        <p:txBody>
          <a:bodyPr/>
          <a:lstStyle/>
          <a:p>
            <a:pPr marL="285750" indent="-285750" algn="just">
              <a:buFont typeface="Arial" pitchFamily="34" charset="0"/>
              <a:buChar char="•"/>
            </a:pPr>
            <a:endParaRPr lang="en-US" sz="2400" dirty="0">
              <a:solidFill>
                <a:schemeClr val="bg1"/>
              </a:solidFill>
              <a:latin typeface="Times New Roman" pitchFamily="18" charset="0"/>
              <a:ea typeface="Arial"/>
              <a:cs typeface="Times New Roman" pitchFamily="18" charset="0"/>
            </a:endParaRPr>
          </a:p>
          <a:p>
            <a:pPr marL="285750" indent="-285750" algn="just">
              <a:buFont typeface="Arial" pitchFamily="34" charset="0"/>
              <a:buChar char="•"/>
            </a:pPr>
            <a:r>
              <a:rPr lang="en-US" sz="2400" dirty="0">
                <a:solidFill>
                  <a:schemeClr val="bg1"/>
                </a:solidFill>
                <a:latin typeface="Times New Roman" pitchFamily="18" charset="0"/>
                <a:cs typeface="Times New Roman" pitchFamily="18" charset="0"/>
              </a:rPr>
              <a:t>            In addition, the waste disposal measures can be improved to increase sustainability transformation as well.</a:t>
            </a:r>
          </a:p>
          <a:p>
            <a:pPr marL="285750" indent="-285750" algn="just">
              <a:buFont typeface="Arial" pitchFamily="34" charset="0"/>
              <a:buChar char="•"/>
            </a:pPr>
            <a:endParaRPr lang="en-US" sz="2400" dirty="0">
              <a:solidFill>
                <a:schemeClr val="bg1"/>
              </a:solidFill>
              <a:latin typeface="Times New Roman" pitchFamily="18" charset="0"/>
              <a:cs typeface="Times New Roman" pitchFamily="18" charset="0"/>
            </a:endParaRPr>
          </a:p>
          <a:p>
            <a:pPr marL="285750" indent="-285750" algn="just">
              <a:buFont typeface="Arial" pitchFamily="34" charset="0"/>
              <a:buChar char="•"/>
            </a:pPr>
            <a:endParaRPr lang="en-US" sz="2400" dirty="0">
              <a:solidFill>
                <a:schemeClr val="bg1"/>
              </a:solidFill>
              <a:latin typeface="Times New Roman" pitchFamily="18" charset="0"/>
              <a:cs typeface="Times New Roman" pitchFamily="18" charset="0"/>
            </a:endParaRPr>
          </a:p>
          <a:p>
            <a:pPr marL="285750" indent="-285750" algn="just">
              <a:buFont typeface="Arial" pitchFamily="34" charset="0"/>
              <a:buChar char="•"/>
            </a:pPr>
            <a:r>
              <a:rPr lang="en-US" sz="2400" dirty="0">
                <a:latin typeface="Times New Roman" pitchFamily="18" charset="0"/>
                <a:ea typeface="Arial"/>
                <a:cs typeface="Times New Roman" pitchFamily="18" charset="0"/>
              </a:rPr>
              <a:t>            </a:t>
            </a:r>
            <a:r>
              <a:rPr lang="en-US" sz="2400" dirty="0">
                <a:solidFill>
                  <a:schemeClr val="bg1"/>
                </a:solidFill>
                <a:latin typeface="Times New Roman" pitchFamily="18" charset="0"/>
                <a:ea typeface="Arial"/>
                <a:cs typeface="Times New Roman" pitchFamily="18" charset="0"/>
              </a:rPr>
              <a:t>Premier Inn can develop CSR initiatives to increase sustainability performance for its organization.</a:t>
            </a:r>
          </a:p>
          <a:p>
            <a:endParaRPr lang="en-GB" dirty="0"/>
          </a:p>
        </p:txBody>
      </p:sp>
      <p:sp>
        <p:nvSpPr>
          <p:cNvPr id="4" name="Rectangle 3" descr="Handshake">
            <a:extLst>
              <a:ext uri="{FF2B5EF4-FFF2-40B4-BE49-F238E27FC236}">
                <a16:creationId xmlns:a16="http://schemas.microsoft.com/office/drawing/2014/main" id="{BABF1639-B945-DE78-41DE-A7FE74EEB653}"/>
              </a:ext>
            </a:extLst>
          </p:cNvPr>
          <p:cNvSpPr/>
          <p:nvPr/>
        </p:nvSpPr>
        <p:spPr>
          <a:xfrm>
            <a:off x="911572" y="2132856"/>
            <a:ext cx="717970" cy="71797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sp>
      <p:sp>
        <p:nvSpPr>
          <p:cNvPr id="5" name="Rectangle 4" descr="Recycle">
            <a:extLst>
              <a:ext uri="{FF2B5EF4-FFF2-40B4-BE49-F238E27FC236}">
                <a16:creationId xmlns:a16="http://schemas.microsoft.com/office/drawing/2014/main" id="{4D8D53AB-13DF-221C-2363-8A6124732A4F}"/>
              </a:ext>
            </a:extLst>
          </p:cNvPr>
          <p:cNvSpPr/>
          <p:nvPr/>
        </p:nvSpPr>
        <p:spPr>
          <a:xfrm>
            <a:off x="934879" y="3661508"/>
            <a:ext cx="717970" cy="71797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sp>
    </p:spTree>
    <p:extLst>
      <p:ext uri="{BB962C8B-B14F-4D97-AF65-F5344CB8AC3E}">
        <p14:creationId xmlns:p14="http://schemas.microsoft.com/office/powerpoint/2010/main" val="1481590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60648"/>
            <a:ext cx="8568952" cy="584775"/>
          </a:xfrm>
          <a:prstGeom prst="rect">
            <a:avLst/>
          </a:prstGeom>
          <a:solidFill>
            <a:schemeClr val="bg1"/>
          </a:solidFill>
          <a:ln>
            <a:solidFill>
              <a:schemeClr val="tx1"/>
            </a:solidFill>
          </a:ln>
        </p:spPr>
        <p:txBody>
          <a:bodyPr wrap="square" rtlCol="0">
            <a:spAutoFit/>
          </a:bodyPr>
          <a:lstStyle/>
          <a:p>
            <a:r>
              <a:rPr lang="en-US" sz="3200" b="1" dirty="0">
                <a:latin typeface="Arial"/>
                <a:ea typeface="Arial"/>
              </a:rPr>
              <a:t>Recommendations (</a:t>
            </a:r>
            <a:r>
              <a:rPr lang="en-US" sz="3200" b="1" dirty="0" err="1">
                <a:latin typeface="Arial"/>
                <a:ea typeface="Arial"/>
              </a:rPr>
              <a:t>Contd</a:t>
            </a:r>
            <a:r>
              <a:rPr lang="en-US" sz="3200" b="1" dirty="0">
                <a:latin typeface="Arial"/>
                <a:ea typeface="Arial"/>
              </a:rPr>
              <a:t>)</a:t>
            </a:r>
            <a:endParaRPr lang="en-US" sz="3200" dirty="0"/>
          </a:p>
        </p:txBody>
      </p:sp>
      <p:sp>
        <p:nvSpPr>
          <p:cNvPr id="5" name="TextBox 4"/>
          <p:cNvSpPr txBox="1"/>
          <p:nvPr/>
        </p:nvSpPr>
        <p:spPr>
          <a:xfrm>
            <a:off x="251520" y="908720"/>
            <a:ext cx="8568952" cy="1938992"/>
          </a:xfrm>
          <a:prstGeom prst="rect">
            <a:avLst/>
          </a:prstGeom>
          <a:solidFill>
            <a:schemeClr val="bg1"/>
          </a:solidFill>
          <a:ln>
            <a:solidFill>
              <a:schemeClr val="tx1"/>
            </a:solidFill>
          </a:ln>
        </p:spPr>
        <p:txBody>
          <a:bodyPr wrap="square" rtlCol="0">
            <a:spAutoFit/>
          </a:bodyPr>
          <a:lstStyle/>
          <a:p>
            <a:pPr marL="171450" indent="-171450" algn="just">
              <a:buFont typeface="Arial" pitchFamily="34" charset="0"/>
              <a:buChar char="•"/>
            </a:pPr>
            <a:r>
              <a:rPr lang="en-US" sz="2400" dirty="0">
                <a:latin typeface="Times New Roman" pitchFamily="18" charset="0"/>
                <a:cs typeface="Times New Roman" pitchFamily="18" charset="0"/>
              </a:rPr>
              <a:t>Premier Inn can increase its profit maximization by digital transformation.</a:t>
            </a:r>
          </a:p>
          <a:p>
            <a:pPr marL="171450" indent="-171450" algn="just">
              <a:buFont typeface="Arial" pitchFamily="34" charset="0"/>
              <a:buChar char="•"/>
            </a:pPr>
            <a:endParaRPr lang="en-US" sz="2400" dirty="0">
              <a:latin typeface="Times New Roman" pitchFamily="18" charset="0"/>
              <a:cs typeface="Times New Roman" pitchFamily="18" charset="0"/>
            </a:endParaRPr>
          </a:p>
          <a:p>
            <a:pPr marL="171450" indent="-171450" algn="just">
              <a:buFont typeface="Arial" pitchFamily="34" charset="0"/>
              <a:buChar char="•"/>
            </a:pPr>
            <a:r>
              <a:rPr lang="en-US" sz="2400" dirty="0">
                <a:latin typeface="Times New Roman" pitchFamily="18" charset="0"/>
                <a:cs typeface="Times New Roman" pitchFamily="18" charset="0"/>
              </a:rPr>
              <a:t>Using customer feedback preserves a customer-centric development as well.</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3285029"/>
            <a:ext cx="7632848" cy="336932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1403647" y="6081201"/>
            <a:ext cx="5985855" cy="184666"/>
          </a:xfrm>
          <a:prstGeom prst="rect">
            <a:avLst/>
          </a:prstGeom>
          <a:noFill/>
        </p:spPr>
        <p:txBody>
          <a:bodyPr wrap="square" rtlCol="0">
            <a:spAutoFit/>
          </a:bodyPr>
          <a:lstStyle/>
          <a:p>
            <a:pPr algn="ctr"/>
            <a:r>
              <a:rPr lang="en-US" sz="600" dirty="0">
                <a:latin typeface="Times New Roman" pitchFamily="18" charset="0"/>
                <a:cs typeface="Times New Roman" pitchFamily="18" charset="0"/>
              </a:rPr>
              <a:t>(Source: Statista </a:t>
            </a:r>
            <a:r>
              <a:rPr lang="en-US" sz="600">
                <a:latin typeface="Times New Roman" pitchFamily="18" charset="0"/>
                <a:cs typeface="Times New Roman" pitchFamily="18" charset="0"/>
              </a:rPr>
              <a:t>Research Department, 2022)</a:t>
            </a:r>
            <a:endParaRPr lang="en-US" sz="600" dirty="0">
              <a:latin typeface="Times New Roman" pitchFamily="18" charset="0"/>
              <a:cs typeface="Times New Roman" pitchFamily="18" charset="0"/>
            </a:endParaRPr>
          </a:p>
        </p:txBody>
      </p:sp>
    </p:spTree>
    <p:extLst>
      <p:ext uri="{BB962C8B-B14F-4D97-AF65-F5344CB8AC3E}">
        <p14:creationId xmlns:p14="http://schemas.microsoft.com/office/powerpoint/2010/main" val="1038858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7000" r="-17000"/>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60648"/>
            <a:ext cx="8568952" cy="584775"/>
          </a:xfrm>
          <a:prstGeom prst="rect">
            <a:avLst/>
          </a:prstGeom>
          <a:solidFill>
            <a:schemeClr val="bg1"/>
          </a:solidFill>
          <a:ln>
            <a:solidFill>
              <a:schemeClr val="tx1"/>
            </a:solidFill>
          </a:ln>
        </p:spPr>
        <p:txBody>
          <a:bodyPr wrap="square" rtlCol="0">
            <a:spAutoFit/>
          </a:bodyPr>
          <a:lstStyle/>
          <a:p>
            <a:r>
              <a:rPr lang="en-US" sz="3200" b="1" dirty="0">
                <a:latin typeface="Times New Roman" pitchFamily="18" charset="0"/>
                <a:ea typeface="Arial"/>
                <a:cs typeface="Times New Roman" pitchFamily="18" charset="0"/>
              </a:rPr>
              <a:t>Conclusion</a:t>
            </a:r>
            <a:endParaRPr lang="en-US" sz="3200" dirty="0">
              <a:latin typeface="Times New Roman" pitchFamily="18" charset="0"/>
              <a:cs typeface="Times New Roman" pitchFamily="18" charset="0"/>
            </a:endParaRPr>
          </a:p>
        </p:txBody>
      </p:sp>
      <p:sp>
        <p:nvSpPr>
          <p:cNvPr id="5" name="TextBox 4"/>
          <p:cNvSpPr txBox="1"/>
          <p:nvPr/>
        </p:nvSpPr>
        <p:spPr>
          <a:xfrm>
            <a:off x="251520" y="908720"/>
            <a:ext cx="8568952" cy="1200329"/>
          </a:xfrm>
          <a:prstGeom prst="rect">
            <a:avLst/>
          </a:prstGeom>
          <a:solidFill>
            <a:schemeClr val="bg1"/>
          </a:solidFill>
          <a:ln>
            <a:solidFill>
              <a:schemeClr val="tx1"/>
            </a:solidFill>
          </a:ln>
        </p:spPr>
        <p:txBody>
          <a:bodyPr wrap="square" rtlCol="0">
            <a:spAutoFit/>
          </a:bodyPr>
          <a:lstStyle/>
          <a:p>
            <a:r>
              <a:rPr lang="en-US" sz="2400" dirty="0">
                <a:latin typeface="Times New Roman"/>
                <a:ea typeface="Times New Roman"/>
              </a:rPr>
              <a:t>The findings demonstrate that Premier Inn is among the positive developing companies for long-term sustainability due to the firm's commitment to meeting the UK's target of Net Zero 2050 goals</a:t>
            </a:r>
            <a:r>
              <a:rPr lang="en-US" sz="1600" dirty="0">
                <a:latin typeface="Times New Roman"/>
                <a:ea typeface="Times New Roman"/>
              </a:rPr>
              <a:t>.</a:t>
            </a:r>
            <a:endParaRPr lang="en-US" sz="1600" dirty="0"/>
          </a:p>
        </p:txBody>
      </p:sp>
      <p:pic>
        <p:nvPicPr>
          <p:cNvPr id="2" name="Picture 1">
            <a:extLst>
              <a:ext uri="{FF2B5EF4-FFF2-40B4-BE49-F238E27FC236}">
                <a16:creationId xmlns:a16="http://schemas.microsoft.com/office/drawing/2014/main" id="{B8747D73-0F70-FE7F-94BC-5A091E181C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492896"/>
            <a:ext cx="8568952" cy="35586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39436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7000" r="-17000"/>
          </a:stretch>
        </a:blipFill>
        <a:effectLst/>
      </p:bgPr>
    </p:bg>
    <p:spTree>
      <p:nvGrpSpPr>
        <p:cNvPr id="1" name=""/>
        <p:cNvGrpSpPr/>
        <p:nvPr/>
      </p:nvGrpSpPr>
      <p:grpSpPr>
        <a:xfrm>
          <a:off x="0" y="0"/>
          <a:ext cx="0" cy="0"/>
          <a:chOff x="0" y="0"/>
          <a:chExt cx="0" cy="0"/>
        </a:xfrm>
      </p:grpSpPr>
      <p:sp>
        <p:nvSpPr>
          <p:cNvPr id="4" name="TextBox 3"/>
          <p:cNvSpPr txBox="1"/>
          <p:nvPr/>
        </p:nvSpPr>
        <p:spPr>
          <a:xfrm>
            <a:off x="1028699" y="294538"/>
            <a:ext cx="7421963"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b="1" kern="1200">
                <a:solidFill>
                  <a:srgbClr val="FFFFFF"/>
                </a:solidFill>
                <a:latin typeface="+mj-lt"/>
                <a:ea typeface="+mj-ea"/>
                <a:cs typeface="+mj-cs"/>
              </a:rPr>
              <a:t>References</a:t>
            </a:r>
            <a:endParaRPr lang="en-US" sz="3500" kern="1200">
              <a:solidFill>
                <a:srgbClr val="FFFFFF"/>
              </a:solidFill>
              <a:latin typeface="+mj-lt"/>
              <a:ea typeface="+mj-ea"/>
              <a:cs typeface="+mj-cs"/>
            </a:endParaRPr>
          </a:p>
        </p:txBody>
      </p:sp>
      <p:sp>
        <p:nvSpPr>
          <p:cNvPr id="5" name="TextBox 4"/>
          <p:cNvSpPr txBox="1"/>
          <p:nvPr/>
        </p:nvSpPr>
        <p:spPr>
          <a:xfrm>
            <a:off x="344511" y="1772816"/>
            <a:ext cx="8547969" cy="4968552"/>
          </a:xfrm>
          <a:prstGeom prst="rect">
            <a:avLst/>
          </a:prstGeom>
        </p:spPr>
        <p:txBody>
          <a:bodyPr vert="horz" lIns="91440" tIns="45720" rIns="91440" bIns="45720" rtlCol="0" anchor="ctr">
            <a:normAutofit/>
          </a:bodyPr>
          <a:lstStyle/>
          <a:p>
            <a:pPr indent="-228600">
              <a:lnSpc>
                <a:spcPct val="90000"/>
              </a:lnSpc>
              <a:spcAft>
                <a:spcPts val="1200"/>
              </a:spcAft>
              <a:buFont typeface="Arial" panose="020B0604020202020204" pitchFamily="34" charset="0"/>
              <a:buChar char="•"/>
            </a:pPr>
            <a:r>
              <a:rPr lang="en-US" sz="1100" dirty="0">
                <a:solidFill>
                  <a:schemeClr val="bg1"/>
                </a:solidFill>
              </a:rPr>
              <a:t>Alberti, G. and Cutter, J. (2022). </a:t>
            </a:r>
            <a:r>
              <a:rPr lang="en-US" sz="1100" dirty="0" err="1">
                <a:solidFill>
                  <a:schemeClr val="bg1"/>
                </a:solidFill>
              </a:rPr>
              <a:t>Labour</a:t>
            </a:r>
            <a:r>
              <a:rPr lang="en-US" sz="1100" dirty="0">
                <a:solidFill>
                  <a:schemeClr val="bg1"/>
                </a:solidFill>
              </a:rPr>
              <a:t> migration policy post‐Brexit: The contested meaning of regulation by old and new actors. </a:t>
            </a:r>
            <a:r>
              <a:rPr lang="en-US" sz="1100" i="1" dirty="0">
                <a:solidFill>
                  <a:schemeClr val="bg1"/>
                </a:solidFill>
              </a:rPr>
              <a:t>Industrial Relations Journal</a:t>
            </a:r>
            <a:r>
              <a:rPr lang="en-US" sz="1100" dirty="0">
                <a:solidFill>
                  <a:schemeClr val="bg1"/>
                </a:solidFill>
              </a:rPr>
              <a:t>, [online] 53(5), pp.430–445. </a:t>
            </a:r>
            <a:r>
              <a:rPr lang="en-US" sz="1100" dirty="0" err="1">
                <a:solidFill>
                  <a:schemeClr val="bg1"/>
                </a:solidFill>
              </a:rPr>
              <a:t>doi:https</a:t>
            </a:r>
            <a:r>
              <a:rPr lang="en-US" sz="1100" dirty="0">
                <a:solidFill>
                  <a:schemeClr val="bg1"/>
                </a:solidFill>
              </a:rPr>
              <a:t>://doi.org/10.1111/irj.12382.</a:t>
            </a:r>
          </a:p>
          <a:p>
            <a:pPr indent="-228600">
              <a:lnSpc>
                <a:spcPct val="90000"/>
              </a:lnSpc>
              <a:spcAft>
                <a:spcPts val="1200"/>
              </a:spcAft>
              <a:buFont typeface="Arial" panose="020B0604020202020204" pitchFamily="34" charset="0"/>
              <a:buChar char="•"/>
            </a:pPr>
            <a:r>
              <a:rPr lang="en-US" sz="1100" dirty="0">
                <a:solidFill>
                  <a:schemeClr val="bg1"/>
                </a:solidFill>
              </a:rPr>
              <a:t>Deloitte (2021). </a:t>
            </a:r>
            <a:r>
              <a:rPr lang="en-US" sz="1100" i="1" dirty="0">
                <a:solidFill>
                  <a:schemeClr val="bg1"/>
                </a:solidFill>
              </a:rPr>
              <a:t>Four out of five UK consumers adopt more sustainable lifestyle choices during COVID-19 pandemic</a:t>
            </a:r>
            <a:r>
              <a:rPr lang="en-US" sz="1100" dirty="0">
                <a:solidFill>
                  <a:schemeClr val="bg1"/>
                </a:solidFill>
              </a:rPr>
              <a:t>. [online] Deloitte United Kingdom. Available at: https://www2.deloitte.com/uk/en/pages/press-releases/articles/four-out-of-five-uk-consumers-adopt-more-sustainable-lifestyle-choices-during-covid-19-pandemic.html [Accessed 12 Oct. 2023].</a:t>
            </a:r>
          </a:p>
          <a:p>
            <a:pPr indent="-228600">
              <a:lnSpc>
                <a:spcPct val="90000"/>
              </a:lnSpc>
              <a:spcAft>
                <a:spcPts val="1200"/>
              </a:spcAft>
              <a:buFont typeface="Arial" panose="020B0604020202020204" pitchFamily="34" charset="0"/>
              <a:buChar char="•"/>
            </a:pPr>
            <a:r>
              <a:rPr lang="en-US" sz="1100" dirty="0">
                <a:solidFill>
                  <a:schemeClr val="bg1"/>
                </a:solidFill>
              </a:rPr>
              <a:t>Donnarumma, H. (2022). </a:t>
            </a:r>
            <a:r>
              <a:rPr lang="en-US" sz="1100" i="1" dirty="0">
                <a:solidFill>
                  <a:schemeClr val="bg1"/>
                </a:solidFill>
              </a:rPr>
              <a:t>The impact of sanctions on UK trade with Russia - Office for National Statistics</a:t>
            </a:r>
            <a:r>
              <a:rPr lang="en-US" sz="1100" dirty="0">
                <a:solidFill>
                  <a:schemeClr val="bg1"/>
                </a:solidFill>
              </a:rPr>
              <a:t>. [online] www.ons.gov.uk. Available at: https://www.ons.gov.uk/economy/nationalaccounts/balanceofpayments/articles/theimpactofsanctionsonuktradewithrussia/june2022 [Accessed 12 Oct. 2023].</a:t>
            </a:r>
          </a:p>
          <a:p>
            <a:pPr indent="-228600">
              <a:lnSpc>
                <a:spcPct val="90000"/>
              </a:lnSpc>
              <a:spcAft>
                <a:spcPts val="1200"/>
              </a:spcAft>
              <a:buFont typeface="Arial" panose="020B0604020202020204" pitchFamily="34" charset="0"/>
              <a:buChar char="•"/>
            </a:pPr>
            <a:r>
              <a:rPr lang="en-US" sz="1100" dirty="0">
                <a:solidFill>
                  <a:schemeClr val="bg1"/>
                </a:solidFill>
              </a:rPr>
              <a:t>Jr, F.H., Gabriel, M.L. da S. and Vázquez, D.A.G. - (2018). Triple Bottom Line and Sustainable Performance Measurement in Industrial Companies. </a:t>
            </a:r>
            <a:r>
              <a:rPr lang="en-US" sz="1100" i="1" dirty="0" err="1">
                <a:solidFill>
                  <a:schemeClr val="bg1"/>
                </a:solidFill>
              </a:rPr>
              <a:t>Revista</a:t>
            </a:r>
            <a:r>
              <a:rPr lang="en-US" sz="1100" i="1" dirty="0">
                <a:solidFill>
                  <a:schemeClr val="bg1"/>
                </a:solidFill>
              </a:rPr>
              <a:t> De </a:t>
            </a:r>
            <a:r>
              <a:rPr lang="en-US" sz="1100" i="1" dirty="0" err="1">
                <a:solidFill>
                  <a:schemeClr val="bg1"/>
                </a:solidFill>
              </a:rPr>
              <a:t>Gestão</a:t>
            </a:r>
            <a:r>
              <a:rPr lang="en-US" sz="1100" dirty="0">
                <a:solidFill>
                  <a:schemeClr val="bg1"/>
                </a:solidFill>
              </a:rPr>
              <a:t>, [online] 25(4), pp.413–429. </a:t>
            </a:r>
            <a:r>
              <a:rPr lang="en-US" sz="1100" dirty="0" err="1">
                <a:solidFill>
                  <a:schemeClr val="bg1"/>
                </a:solidFill>
              </a:rPr>
              <a:t>doi:https</a:t>
            </a:r>
            <a:r>
              <a:rPr lang="en-US" sz="1100" dirty="0">
                <a:solidFill>
                  <a:schemeClr val="bg1"/>
                </a:solidFill>
              </a:rPr>
              <a:t>://doi.org/10.1108/rege-04-2018-0065.</a:t>
            </a:r>
          </a:p>
          <a:p>
            <a:pPr indent="-228600">
              <a:lnSpc>
                <a:spcPct val="90000"/>
              </a:lnSpc>
              <a:spcAft>
                <a:spcPts val="1200"/>
              </a:spcAft>
              <a:buFont typeface="Arial" panose="020B0604020202020204" pitchFamily="34" charset="0"/>
              <a:buChar char="•"/>
            </a:pPr>
            <a:r>
              <a:rPr lang="en-US" sz="1100" dirty="0" err="1">
                <a:solidFill>
                  <a:schemeClr val="bg1"/>
                </a:solidFill>
              </a:rPr>
              <a:t>Kansongue</a:t>
            </a:r>
            <a:r>
              <a:rPr lang="en-US" sz="1100" dirty="0">
                <a:solidFill>
                  <a:schemeClr val="bg1"/>
                </a:solidFill>
              </a:rPr>
              <a:t>, N., Njuguna, J. and </a:t>
            </a:r>
            <a:r>
              <a:rPr lang="en-US" sz="1100" dirty="0" err="1">
                <a:solidFill>
                  <a:schemeClr val="bg1"/>
                </a:solidFill>
              </a:rPr>
              <a:t>Vertigans</a:t>
            </a:r>
            <a:r>
              <a:rPr lang="en-US" sz="1100" dirty="0">
                <a:solidFill>
                  <a:schemeClr val="bg1"/>
                </a:solidFill>
              </a:rPr>
              <a:t>, S. (2023). A PESTEL and SWOT impact analysis on renewable energy development in Togo. </a:t>
            </a:r>
            <a:r>
              <a:rPr lang="en-US" sz="1100" i="1" dirty="0">
                <a:solidFill>
                  <a:schemeClr val="bg1"/>
                </a:solidFill>
              </a:rPr>
              <a:t>Frontiers in Sustainability</a:t>
            </a:r>
            <a:r>
              <a:rPr lang="en-US" sz="1100" dirty="0">
                <a:solidFill>
                  <a:schemeClr val="bg1"/>
                </a:solidFill>
              </a:rPr>
              <a:t>, [online] 3. </a:t>
            </a:r>
            <a:r>
              <a:rPr lang="en-US" sz="1100" dirty="0" err="1">
                <a:solidFill>
                  <a:schemeClr val="bg1"/>
                </a:solidFill>
              </a:rPr>
              <a:t>doi:https</a:t>
            </a:r>
            <a:r>
              <a:rPr lang="en-US" sz="1100" dirty="0">
                <a:solidFill>
                  <a:schemeClr val="bg1"/>
                </a:solidFill>
              </a:rPr>
              <a:t>://doi.org/10.3389/frsus.2022.990173.</a:t>
            </a:r>
          </a:p>
          <a:p>
            <a:pPr indent="-228600">
              <a:lnSpc>
                <a:spcPct val="90000"/>
              </a:lnSpc>
              <a:spcAft>
                <a:spcPts val="1200"/>
              </a:spcAft>
              <a:buFont typeface="Arial" panose="020B0604020202020204" pitchFamily="34" charset="0"/>
              <a:buChar char="•"/>
            </a:pPr>
            <a:r>
              <a:rPr lang="en-US" sz="1100" dirty="0" err="1">
                <a:solidFill>
                  <a:schemeClr val="bg1"/>
                </a:solidFill>
              </a:rPr>
              <a:t>Kleespies</a:t>
            </a:r>
            <a:r>
              <a:rPr lang="en-US" sz="1100" dirty="0">
                <a:solidFill>
                  <a:schemeClr val="bg1"/>
                </a:solidFill>
              </a:rPr>
              <a:t>, M.W. and </a:t>
            </a:r>
            <a:r>
              <a:rPr lang="en-US" sz="1100" dirty="0" err="1">
                <a:solidFill>
                  <a:schemeClr val="bg1"/>
                </a:solidFill>
              </a:rPr>
              <a:t>Dierkes</a:t>
            </a:r>
            <a:r>
              <a:rPr lang="en-US" sz="1100" dirty="0">
                <a:solidFill>
                  <a:schemeClr val="bg1"/>
                </a:solidFill>
              </a:rPr>
              <a:t>, P.W. (2022). The importance of the Sustainable Development Goals to students of environmental and sustainability studies—a global survey in 41 countries. </a:t>
            </a:r>
            <a:r>
              <a:rPr lang="en-US" sz="1100" i="1" dirty="0">
                <a:solidFill>
                  <a:schemeClr val="bg1"/>
                </a:solidFill>
              </a:rPr>
              <a:t>Humanities and Social Sciences Communications</a:t>
            </a:r>
            <a:r>
              <a:rPr lang="en-US" sz="1100" dirty="0">
                <a:solidFill>
                  <a:schemeClr val="bg1"/>
                </a:solidFill>
              </a:rPr>
              <a:t>, [online] 9(1), pp.1–9. </a:t>
            </a:r>
            <a:r>
              <a:rPr lang="en-US" sz="1100" dirty="0" err="1">
                <a:solidFill>
                  <a:schemeClr val="bg1"/>
                </a:solidFill>
              </a:rPr>
              <a:t>doi:https</a:t>
            </a:r>
            <a:r>
              <a:rPr lang="en-US" sz="1100" dirty="0">
                <a:solidFill>
                  <a:schemeClr val="bg1"/>
                </a:solidFill>
              </a:rPr>
              <a:t>://doi.org/10.1057/s41599-022-01242-0.</a:t>
            </a:r>
          </a:p>
          <a:p>
            <a:pPr indent="-228600">
              <a:lnSpc>
                <a:spcPct val="90000"/>
              </a:lnSpc>
              <a:spcAft>
                <a:spcPts val="1200"/>
              </a:spcAft>
              <a:buFont typeface="Arial" panose="020B0604020202020204" pitchFamily="34" charset="0"/>
              <a:buChar char="•"/>
            </a:pPr>
            <a:r>
              <a:rPr lang="en-US" sz="1100" dirty="0">
                <a:solidFill>
                  <a:schemeClr val="bg1"/>
                </a:solidFill>
              </a:rPr>
              <a:t>Milliken, D. and Bruce, A. (2023). Stubborn UK inflation holds steady as petrol prices rise. </a:t>
            </a:r>
            <a:r>
              <a:rPr lang="en-US" sz="1100" i="1" dirty="0">
                <a:solidFill>
                  <a:schemeClr val="bg1"/>
                </a:solidFill>
              </a:rPr>
              <a:t>Reuters</a:t>
            </a:r>
            <a:r>
              <a:rPr lang="en-US" sz="1100" dirty="0">
                <a:solidFill>
                  <a:schemeClr val="bg1"/>
                </a:solidFill>
              </a:rPr>
              <a:t>. [online] 18 Oct. Available at: https://www.reuters.com/world/uk/uk-inflation-rate-holds-67-september-2023-10-18/ [Accessed 12 Oct. 2023].</a:t>
            </a:r>
          </a:p>
          <a:p>
            <a:pPr indent="-228600">
              <a:lnSpc>
                <a:spcPct val="90000"/>
              </a:lnSpc>
              <a:spcAft>
                <a:spcPts val="1200"/>
              </a:spcAft>
              <a:buFont typeface="Arial" panose="020B0604020202020204" pitchFamily="34" charset="0"/>
              <a:buChar char="•"/>
            </a:pPr>
            <a:r>
              <a:rPr lang="en-US" sz="1100" dirty="0">
                <a:solidFill>
                  <a:schemeClr val="bg1"/>
                </a:solidFill>
              </a:rPr>
              <a:t>PwC (2023). </a:t>
            </a:r>
            <a:r>
              <a:rPr lang="en-US" sz="1100" i="1" dirty="0">
                <a:solidFill>
                  <a:schemeClr val="bg1"/>
                </a:solidFill>
              </a:rPr>
              <a:t>United Kingdom - Corporate - Taxes on corporate income</a:t>
            </a:r>
            <a:r>
              <a:rPr lang="en-US" sz="1100" dirty="0">
                <a:solidFill>
                  <a:schemeClr val="bg1"/>
                </a:solidFill>
              </a:rPr>
              <a:t>. [online] taxsummaries.pwc.com. Available at: https://taxsummaries.pwc.com/united-kingdom/corporate/taxes-on-corporate-income [Accessed 12 Oct. 2023].</a:t>
            </a:r>
          </a:p>
          <a:p>
            <a:pPr indent="-228600">
              <a:lnSpc>
                <a:spcPct val="90000"/>
              </a:lnSpc>
              <a:spcAft>
                <a:spcPts val="1200"/>
              </a:spcAft>
              <a:buFont typeface="Arial" panose="020B0604020202020204" pitchFamily="34" charset="0"/>
              <a:buChar char="•"/>
            </a:pPr>
            <a:r>
              <a:rPr lang="en-US" sz="1100" dirty="0">
                <a:solidFill>
                  <a:schemeClr val="bg1"/>
                </a:solidFill>
              </a:rPr>
              <a:t>Shi, C., </a:t>
            </a:r>
            <a:r>
              <a:rPr lang="en-US" sz="1100" dirty="0" err="1">
                <a:solidFill>
                  <a:schemeClr val="bg1"/>
                </a:solidFill>
              </a:rPr>
              <a:t>Agbaku</a:t>
            </a:r>
            <a:r>
              <a:rPr lang="en-US" sz="1100" dirty="0">
                <a:solidFill>
                  <a:schemeClr val="bg1"/>
                </a:solidFill>
              </a:rPr>
              <a:t>, C.A. and Zhang, F. (2021). How Do Upper Echelons Perceive Porter’s Five Forces? Evidence From Strategic Entrepreneurship in China. </a:t>
            </a:r>
            <a:r>
              <a:rPr lang="en-US" sz="1100" i="1" dirty="0">
                <a:solidFill>
                  <a:schemeClr val="bg1"/>
                </a:solidFill>
              </a:rPr>
              <a:t>Frontiers in Psychology</a:t>
            </a:r>
            <a:r>
              <a:rPr lang="en-US" sz="1100" dirty="0">
                <a:solidFill>
                  <a:schemeClr val="bg1"/>
                </a:solidFill>
              </a:rPr>
              <a:t>, [online] 12(12). </a:t>
            </a:r>
            <a:r>
              <a:rPr lang="en-US" sz="1100" dirty="0" err="1">
                <a:solidFill>
                  <a:schemeClr val="bg1"/>
                </a:solidFill>
              </a:rPr>
              <a:t>doi:https</a:t>
            </a:r>
            <a:r>
              <a:rPr lang="en-US" sz="1100" dirty="0">
                <a:solidFill>
                  <a:schemeClr val="bg1"/>
                </a:solidFill>
              </a:rPr>
              <a:t>://doi.org/10.3389/fpsyg.2021.649574.</a:t>
            </a:r>
          </a:p>
          <a:p>
            <a:pPr indent="-228600">
              <a:lnSpc>
                <a:spcPct val="90000"/>
              </a:lnSpc>
              <a:buFont typeface="Arial" panose="020B0604020202020204" pitchFamily="34" charset="0"/>
              <a:buChar char="•"/>
            </a:pPr>
            <a:r>
              <a:rPr lang="en-US" sz="1100" dirty="0">
                <a:solidFill>
                  <a:schemeClr val="bg1"/>
                </a:solidFill>
              </a:rPr>
              <a:t>Statista Research Department (2023). </a:t>
            </a:r>
            <a:r>
              <a:rPr lang="en-US" sz="1100" i="1" dirty="0">
                <a:solidFill>
                  <a:schemeClr val="bg1"/>
                </a:solidFill>
              </a:rPr>
              <a:t>Number of Premier Inn (Whitbread) hotel rooms worldwide from 2011/12 to 2022/23</a:t>
            </a:r>
            <a:r>
              <a:rPr lang="en-US" sz="1100" dirty="0">
                <a:solidFill>
                  <a:schemeClr val="bg1"/>
                </a:solidFill>
              </a:rPr>
              <a:t>. [online] Statista. Available at: https://www.statista.com/statistics/629446/whitbread-premier-inn-hotel-rooms-united-kingdom-uk/ [Accessed 12 Oct. 2023].</a:t>
            </a:r>
          </a:p>
        </p:txBody>
      </p:sp>
    </p:spTree>
    <p:extLst>
      <p:ext uri="{BB962C8B-B14F-4D97-AF65-F5344CB8AC3E}">
        <p14:creationId xmlns:p14="http://schemas.microsoft.com/office/powerpoint/2010/main" val="3983544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1436</Words>
  <Application>Microsoft Office PowerPoint</Application>
  <PresentationFormat>On-screen Show (4:3)</PresentationFormat>
  <Paragraphs>61</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Recommendations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Aurelia Nae (2014605)</cp:lastModifiedBy>
  <cp:revision>12</cp:revision>
  <dcterms:created xsi:type="dcterms:W3CDTF">2013-09-29T15:04:22Z</dcterms:created>
  <dcterms:modified xsi:type="dcterms:W3CDTF">2023-11-11T18:59:52Z</dcterms:modified>
</cp:coreProperties>
</file>