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594" r:id="rId8"/>
    <p:sldId id="263" r:id="rId9"/>
    <p:sldId id="262" r:id="rId10"/>
    <p:sldId id="264" r:id="rId11"/>
    <p:sldId id="266" r:id="rId12"/>
    <p:sldId id="267" r:id="rId13"/>
    <p:sldId id="268" r:id="rId14"/>
    <p:sldId id="59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94343" autoAdjust="0"/>
  </p:normalViewPr>
  <p:slideViewPr>
    <p:cSldViewPr snapToGrid="0">
      <p:cViewPr varScale="1">
        <p:scale>
          <a:sx n="78" d="100"/>
          <a:sy n="78" d="100"/>
        </p:scale>
        <p:origin x="926"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03/12/2025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2586554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Greetings! The current business idea will highlight environmental awareness through proposing compostable and biodegradable shopping bags, containers, packages and others by “No-Paper Packaging”. This presentation will highlight the legal structure of the organisation, external analysis and marketing practices.</a:t>
            </a: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The company will sell and supply packaging products that can replace conventional plastic and paper packaging. This organisation will prepare bags, pouches, retail packaging and wrap from plant-based materials, including sugarcane bagasse, corn-starch, bamboo and other compostable plant-based alternatives. The packaging will be plastic-free, paper-free and biodegradable, which contains recycling properties.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The company will be registered as a small private company in the UK by maintaining the guidelines of the “Companies Act 2006”. It can all of flexibility, limited liability and formal contracts with suppliers and clients under the UK corporate law. The business will be developed under the founder, who is responsible for handling overall strategy, procurement and client relations. There will be an operations team, a marketing team, an HR and audit team, finance management and others to handle the all over operation. This lean structure can promote production, quality and customer acquisition efficiency.</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The UK business environment is stable, and the authorities help in promoting new business ideas. Therefore, the political structure of the country can be favourable for the proposed brand. However, the GDP growth of the UK can guide the introduction of biodegradable packages. On the other hand, a high inflation rate can increase the expenses of daily life, and people cannot afford premium biodegradable bags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investment has increased by 1.99% in recent times, which indicates the rapid growth of technology in this market. Therefore, the “No-Paper Packaging” company can align technology in its production and identify market trends in the UK. Moreover, the application of fixed labour timing and wages can increase operational costs for the proposed business. The financial support, trading guidelines and advice provided by the UK Government can provide a potential opportunity for the company in launching its biodegradable and sustainable innovative business idea.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“No-Paper Packaging” will supply compostable, biodegradable, plastic and paper-free packaging with a high-quality and eco certificate. The company will provide discounts for bulk orders and retailers. However, the product will be available in the urban and township areas of the UK, along with online delivery opportunities. The brand will follow digital marketing, green branding, and influencer marketing strategies to promote benefits and regulatory compliance</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Arial" panose="020B0604020202020204" pitchFamily="34" charset="0"/>
              <a:cs typeface="Arial" panose="020B0604020202020204" pitchFamily="34" charset="0"/>
            </a:endParaRPr>
          </a:p>
          <a:p>
            <a:r>
              <a:rPr lang="en-GB" sz="1200" kern="1200" dirty="0">
                <a:solidFill>
                  <a:schemeClr val="tx1"/>
                </a:solidFill>
                <a:effectLst/>
                <a:latin typeface="Arial" panose="020B0604020202020204" pitchFamily="34" charset="0"/>
                <a:ea typeface="+mn-ea"/>
                <a:cs typeface="Arial" panose="020B0604020202020204" pitchFamily="34" charset="0"/>
              </a:rPr>
              <a:t>The projected start of cost will be £30000 by covering the total expenses on machinery, furniture, initial inventory and legal expenses. The overall fixed cost per month can be £6000. On the other hand, variable costs are different for each month. It can vary from £1400-£2200. The months of March-May have indicated the highest expenses by the brand.</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company can generate £4150 profit after 6 months. The profit and loss table has indicated the potential of “No-Paper Packaging” in expanding in the UK market. Additionally, the company will require approximately £36200 investment in 6 months.</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26584712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can be concluded that “no paper packaging” can establish itself in the UK market with an innovative idea of sustainable and biodegradable paper-free packaging. The company has proposed to implement a premium pricing strategy along with digital marketing practices for highlighting green branding and a sustainable awareness program. </a:t>
            </a:r>
            <a:endParaRPr lang="en-US" dirty="0"/>
          </a:p>
        </p:txBody>
      </p:sp>
      <p:sp>
        <p:nvSpPr>
          <p:cNvPr id="4" name="Slide Number Placeholder 3"/>
          <p:cNvSpPr>
            <a:spLocks noGrp="1"/>
          </p:cNvSpPr>
          <p:nvPr>
            <p:ph type="sldNum" sz="quarter" idx="10"/>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24777724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1AC748F6-5D3D-4EDB-85B1-9A170D3C0661}" type="datetime1">
              <a:rPr lang="en-GB" smtClean="0"/>
              <a:t>03/12/2025</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1F58832F-93DA-4628-AB91-53B6637322A4}" type="datetime1">
              <a:rPr lang="en-GB" smtClean="0"/>
              <a:t>03/12/2025</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784FB700-187F-44FA-97BF-915F7E0276D6}" type="datetime1">
              <a:rPr lang="en-GB" smtClean="0"/>
              <a:t>03/12/2025</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77BEB3AA-3A5A-484C-B1A6-E76D1D80F367}" type="datetime1">
              <a:rPr lang="en-GB" smtClean="0"/>
              <a:t>03/12/2025</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5329BCD4-3260-4B8B-BFEC-541D07DBCA0A}" type="datetime1">
              <a:rPr lang="en-GB" smtClean="0"/>
              <a:t>03/12/2025</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B3BF9F77-B4DF-4BE5-9A8A-8BB2A22F00CE}" type="datetime1">
              <a:rPr lang="en-GB" smtClean="0"/>
              <a:t>03/12/2025</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4147935-BF11-4670-8AFE-F501DFFDF105}" type="datetime1">
              <a:rPr lang="en-GB" smtClean="0"/>
              <a:t>03/12/2025</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CF59205C-CA76-495E-B08F-81EC8ACF5B09}" type="datetime1">
              <a:rPr lang="en-GB" smtClean="0"/>
              <a:t>03/12/2025</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040D4CC1-5607-4E6F-88CD-52829E08395B}" type="datetime1">
              <a:rPr lang="en-GB" smtClean="0"/>
              <a:t>03/12/2025</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2414C904-64C3-497B-91BF-8199D61BFEDE}" type="datetime1">
              <a:rPr lang="en-GB" smtClean="0"/>
              <a:t>03/12/2025</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BB7C0A53-BA50-4EED-8D75-7F47B5C31396}" type="datetime1">
              <a:rPr lang="en-GB" smtClean="0"/>
              <a:t>03/12/2025</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7BB31F-C1B1-4818-A152-FBFA7AEAB342}" type="datetime1">
              <a:rPr lang="en-GB" smtClean="0"/>
              <a:t>03/12/2025</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statista.com/outlook/fmo/wealth-management/digital-investment/united-kingdom" TargetMode="External"/><Relationship Id="rId3" Type="http://schemas.openxmlformats.org/officeDocument/2006/relationships/hyperlink" Target="https://www.gov.uk/government/publications/changes-to-the-companies-act-2006/changes-to-the-companies-act-2006-which-impact-the-company-names-tribunal" TargetMode="External"/><Relationship Id="rId7" Type="http://schemas.openxmlformats.org/officeDocument/2006/relationships/hyperlink" Target="https://commonslibrary.parliament.uk/funding-and-support-for-businesses/" TargetMode="External"/><Relationship Id="rId12" Type="http://schemas.openxmlformats.org/officeDocument/2006/relationships/hyperlink" Target="https://www.statista.com/statistics/279898/unemployment-rate-in-the-united-kingdom-uk/"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commonslibrary.parliament.uk/research-briefings/cbp-7690/" TargetMode="External"/><Relationship Id="rId11" Type="http://schemas.openxmlformats.org/officeDocument/2006/relationships/hyperlink" Target="https://www.statista.com/statistics/306648/inflation-rate-consumer-price-index-cpi-united-kingdom-uk/" TargetMode="External"/><Relationship Id="rId5" Type="http://schemas.openxmlformats.org/officeDocument/2006/relationships/hyperlink" Target="https://www.ons.gov.uk/economy/environmentalaccounts/methodologies/measuringukgreenhousegasemissions" TargetMode="External"/><Relationship Id="rId10" Type="http://schemas.openxmlformats.org/officeDocument/2006/relationships/hyperlink" Target="https://www.statista.com/statistics/281744/gdp-of-the-united-kingdom/" TargetMode="External"/><Relationship Id="rId4" Type="http://schemas.openxmlformats.org/officeDocument/2006/relationships/hyperlink" Target="https://www.gov.uk/continuous-employment-what-it-is" TargetMode="External"/><Relationship Id="rId9" Type="http://schemas.openxmlformats.org/officeDocument/2006/relationships/hyperlink" Target="https://www.statista.com/statistics/281296/uk-population/"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73354"/>
            <a:ext cx="9144000" cy="1155646"/>
          </a:xfrm>
        </p:spPr>
        <p:txBody>
          <a:bodyPr>
            <a:normAutofit/>
          </a:bodyPr>
          <a:lstStyle/>
          <a:p>
            <a:r>
              <a:rPr lang="en-GB" sz="5400" b="1" dirty="0">
                <a:solidFill>
                  <a:srgbClr val="00B0F0"/>
                </a:solidFill>
              </a:rPr>
              <a:t>Assessment Task 2</a:t>
            </a:r>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dirty="0"/>
              <a:t>Enterprise and Entrepreneurship</a:t>
            </a:r>
          </a:p>
        </p:txBody>
      </p:sp>
      <p:sp>
        <p:nvSpPr>
          <p:cNvPr id="6" name="Slide Number Placeholder 5"/>
          <p:cNvSpPr>
            <a:spLocks noGrp="1"/>
          </p:cNvSpPr>
          <p:nvPr>
            <p:ph type="sldNum" sz="quarter" idx="12"/>
          </p:nvPr>
        </p:nvSpPr>
        <p:spPr/>
        <p:txBody>
          <a:bodyPr/>
          <a:lstStyle/>
          <a:p>
            <a:fld id="{2EC73818-8A25-48BB-BD29-7DA87A852273}" type="slidenum">
              <a:rPr lang="en-GB" smtClean="0"/>
              <a:t>1</a:t>
            </a:fld>
            <a:endParaRPr lang="en-GB"/>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1416761"/>
            <a:ext cx="10515600" cy="1325563"/>
          </a:xfrm>
        </p:spPr>
        <p:txBody>
          <a:bodyPr>
            <a:normAutofit/>
          </a:bodyPr>
          <a:lstStyle/>
          <a:p>
            <a:pPr algn="ctr"/>
            <a:r>
              <a:rPr lang="en-GB" sz="4000" b="1" i="1" dirty="0">
                <a:latin typeface="Arial" panose="020B0604020202020204" pitchFamily="34" charset="0"/>
                <a:cs typeface="Arial" panose="020B0604020202020204" pitchFamily="34" charset="0"/>
              </a:rPr>
              <a:t>Business Plan for “No-Paper Packaging”</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234462" y="3055335"/>
            <a:ext cx="11476892" cy="3802665"/>
          </a:xfrm>
        </p:spPr>
        <p:txBody>
          <a:bodyPr>
            <a:noAutofit/>
          </a:bodyPr>
          <a:lstStyle/>
          <a:p>
            <a:r>
              <a:rPr lang="en-GB" sz="4000" b="1" dirty="0">
                <a:latin typeface="Arial" panose="020B0604020202020204" pitchFamily="34" charset="0"/>
                <a:cs typeface="Arial" panose="020B0604020202020204" pitchFamily="34" charset="0"/>
              </a:rPr>
              <a:t>Name: Sandra Urselina Robalo Silva</a:t>
            </a:r>
            <a:endParaRPr lang="en-US" sz="4000"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Student ID: 2324591 </a:t>
            </a:r>
            <a:endParaRPr lang="en-US" sz="4000"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Module code:</a:t>
            </a:r>
            <a:r>
              <a:rPr lang="en-GB" sz="4000" dirty="0">
                <a:latin typeface="Arial" panose="020B0604020202020204" pitchFamily="34" charset="0"/>
                <a:cs typeface="Arial" panose="020B0604020202020204" pitchFamily="34" charset="0"/>
              </a:rPr>
              <a:t> LCLM4006</a:t>
            </a:r>
            <a:endParaRPr lang="en-US" sz="4000"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Module title:</a:t>
            </a:r>
            <a:r>
              <a:rPr lang="en-GB" sz="4000" dirty="0">
                <a:latin typeface="Arial" panose="020B0604020202020204" pitchFamily="34" charset="0"/>
                <a:cs typeface="Arial" panose="020B0604020202020204" pitchFamily="34" charset="0"/>
              </a:rPr>
              <a:t> Enterprise and Entrepreneurship</a:t>
            </a:r>
            <a:endParaRPr lang="en-US" sz="4000"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Lecturer’s </a:t>
            </a:r>
            <a:r>
              <a:rPr lang="en-GB" sz="4000" b="1" err="1">
                <a:latin typeface="Arial" panose="020B0604020202020204" pitchFamily="34" charset="0"/>
                <a:cs typeface="Arial" panose="020B0604020202020204" pitchFamily="34" charset="0"/>
              </a:rPr>
              <a:t>name</a:t>
            </a:r>
            <a:r>
              <a:rPr lang="en-GB" sz="4000" b="1">
                <a:latin typeface="Arial" panose="020B0604020202020204" pitchFamily="34" charset="0"/>
                <a:cs typeface="Arial" panose="020B0604020202020204" pitchFamily="34" charset="0"/>
              </a:rPr>
              <a:t>: Dr </a:t>
            </a:r>
            <a:r>
              <a:rPr lang="en-GB" sz="4000" b="1" dirty="0">
                <a:latin typeface="Arial" panose="020B0604020202020204" pitchFamily="34" charset="0"/>
                <a:cs typeface="Arial" panose="020B0604020202020204" pitchFamily="34" charset="0"/>
              </a:rPr>
              <a:t>Andry </a:t>
            </a:r>
            <a:r>
              <a:rPr lang="en-GB" sz="4000" b="1" dirty="0" err="1">
                <a:latin typeface="Arial" panose="020B0604020202020204" pitchFamily="34" charset="0"/>
                <a:cs typeface="Arial" panose="020B0604020202020204" pitchFamily="34" charset="0"/>
              </a:rPr>
              <a:t>Rakotablolona</a:t>
            </a:r>
            <a:endParaRPr lang="en-US" sz="4000" dirty="0">
              <a:latin typeface="Arial" panose="020B0604020202020204" pitchFamily="34" charset="0"/>
              <a:cs typeface="Arial" panose="020B0604020202020204" pitchFamily="34" charset="0"/>
            </a:endParaRPr>
          </a:p>
          <a:p>
            <a:pPr marL="0" indent="0">
              <a:buNone/>
            </a:pPr>
            <a:endParaRPr lang="en-GB" sz="4000" dirty="0">
              <a:latin typeface="Arial" panose="020B0604020202020204" pitchFamily="34" charset="0"/>
              <a:cs typeface="Arial" panose="020B0604020202020204" pitchFamily="34" charset="0"/>
            </a:endParaRPr>
          </a:p>
        </p:txBody>
      </p:sp>
      <p:sp>
        <p:nvSpPr>
          <p:cNvPr id="5" name="Slide Number Placeholder 4"/>
          <p:cNvSpPr>
            <a:spLocks noGrp="1"/>
          </p:cNvSpPr>
          <p:nvPr>
            <p:ph type="sldNum" sz="quarter" idx="12"/>
          </p:nvPr>
        </p:nvSpPr>
        <p:spPr/>
        <p:txBody>
          <a:bodyPr/>
          <a:lstStyle/>
          <a:p>
            <a:fld id="{2EC73818-8A25-48BB-BD29-7DA87A852273}" type="slidenum">
              <a:rPr lang="en-GB" smtClean="0"/>
              <a:t>2</a:t>
            </a:fld>
            <a:endParaRPr lang="en-GB"/>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C814FB2-2CDA-1252-EC0E-5A2D8190D60E}"/>
              </a:ext>
            </a:extLst>
          </p:cNvPr>
          <p:cNvSpPr txBox="1"/>
          <p:nvPr/>
        </p:nvSpPr>
        <p:spPr>
          <a:xfrm>
            <a:off x="3845679" y="177570"/>
            <a:ext cx="5093475" cy="553998"/>
          </a:xfrm>
          <a:prstGeom prst="rect">
            <a:avLst/>
          </a:prstGeom>
          <a:noFill/>
        </p:spPr>
        <p:txBody>
          <a:bodyPr wrap="square" rtlCol="0">
            <a:spAutoFit/>
          </a:bodyPr>
          <a:lstStyle/>
          <a:p>
            <a:pPr algn="ctr"/>
            <a:r>
              <a:rPr lang="en-GB" sz="3000" b="1" i="0" dirty="0">
                <a:effectLst/>
                <a:latin typeface="Arial" panose="020B0604020202020204" pitchFamily="34" charset="0"/>
                <a:cs typeface="Arial" panose="020B0604020202020204" pitchFamily="34" charset="0"/>
              </a:rPr>
              <a:t>Table of Contents</a:t>
            </a:r>
            <a:endParaRPr lang="en-GB" sz="3000" dirty="0">
              <a:latin typeface="Arial" panose="020B0604020202020204" pitchFamily="34" charset="0"/>
              <a:cs typeface="Arial" panose="020B0604020202020204" pitchFamily="34" charset="0"/>
            </a:endParaRPr>
          </a:p>
        </p:txBody>
      </p:sp>
      <p:sp>
        <p:nvSpPr>
          <p:cNvPr id="10" name="Slide Number Placeholder 9"/>
          <p:cNvSpPr>
            <a:spLocks noGrp="1"/>
          </p:cNvSpPr>
          <p:nvPr>
            <p:ph type="sldNum" sz="quarter" idx="12"/>
          </p:nvPr>
        </p:nvSpPr>
        <p:spPr/>
        <p:txBody>
          <a:bodyPr/>
          <a:lstStyle/>
          <a:p>
            <a:fld id="{2EC73818-8A25-48BB-BD29-7DA87A852273}" type="slidenum">
              <a:rPr lang="en-GB" smtClean="0"/>
              <a:t>3</a:t>
            </a:fld>
            <a:endParaRPr lang="en-GB"/>
          </a:p>
        </p:txBody>
      </p:sp>
      <p:graphicFrame>
        <p:nvGraphicFramePr>
          <p:cNvPr id="2" name="Table 1"/>
          <p:cNvGraphicFramePr>
            <a:graphicFrameLocks noGrp="1"/>
          </p:cNvGraphicFramePr>
          <p:nvPr>
            <p:extLst>
              <p:ext uri="{D42A27DB-BD31-4B8C-83A1-F6EECF244321}">
                <p14:modId xmlns:p14="http://schemas.microsoft.com/office/powerpoint/2010/main" val="2044865364"/>
              </p:ext>
            </p:extLst>
          </p:nvPr>
        </p:nvGraphicFramePr>
        <p:xfrm>
          <a:off x="2538663" y="1147355"/>
          <a:ext cx="6749716" cy="4023360"/>
        </p:xfrm>
        <a:graphic>
          <a:graphicData uri="http://schemas.openxmlformats.org/drawingml/2006/table">
            <a:tbl>
              <a:tblPr>
                <a:tableStyleId>{35758FB7-9AC5-4552-8A53-C91805E547FA}</a:tableStyleId>
              </a:tblPr>
              <a:tblGrid>
                <a:gridCol w="5209674">
                  <a:extLst>
                    <a:ext uri="{9D8B030D-6E8A-4147-A177-3AD203B41FA5}">
                      <a16:colId xmlns:a16="http://schemas.microsoft.com/office/drawing/2014/main" val="3922239998"/>
                    </a:ext>
                  </a:extLst>
                </a:gridCol>
                <a:gridCol w="1540042">
                  <a:extLst>
                    <a:ext uri="{9D8B030D-6E8A-4147-A177-3AD203B41FA5}">
                      <a16:colId xmlns:a16="http://schemas.microsoft.com/office/drawing/2014/main" val="224653178"/>
                    </a:ext>
                  </a:extLst>
                </a:gridCol>
              </a:tblGrid>
              <a:tr h="0">
                <a:tc>
                  <a:txBody>
                    <a:bodyPr/>
                    <a:lstStyle/>
                    <a:p>
                      <a:r>
                        <a:rPr lang="en-IN" b="1" dirty="0">
                          <a:solidFill>
                            <a:schemeClr val="bg1"/>
                          </a:solidFill>
                          <a:latin typeface="Arial" panose="020B0604020202020204" pitchFamily="34" charset="0"/>
                          <a:cs typeface="Arial" panose="020B0604020202020204" pitchFamily="34" charset="0"/>
                        </a:rPr>
                        <a:t>Title of the Slide</a:t>
                      </a:r>
                    </a:p>
                  </a:txBody>
                  <a:tcPr anchor="ctr">
                    <a:solidFill>
                      <a:schemeClr val="accent1">
                        <a:lumMod val="50000"/>
                      </a:schemeClr>
                    </a:solidFill>
                  </a:tcPr>
                </a:tc>
                <a:tc>
                  <a:txBody>
                    <a:bodyPr/>
                    <a:lstStyle/>
                    <a:p>
                      <a:r>
                        <a:rPr lang="en-IN" b="1" dirty="0">
                          <a:solidFill>
                            <a:schemeClr val="bg1"/>
                          </a:solidFill>
                          <a:latin typeface="Arial" panose="020B0604020202020204" pitchFamily="34" charset="0"/>
                          <a:cs typeface="Arial" panose="020B0604020202020204" pitchFamily="34" charset="0"/>
                        </a:rPr>
                        <a:t>Slide No.</a:t>
                      </a:r>
                    </a:p>
                  </a:txBody>
                  <a:tcPr anchor="ctr">
                    <a:solidFill>
                      <a:schemeClr val="accent1">
                        <a:lumMod val="50000"/>
                      </a:schemeClr>
                    </a:solidFill>
                  </a:tcPr>
                </a:tc>
                <a:extLst>
                  <a:ext uri="{0D108BD9-81ED-4DB2-BD59-A6C34878D82A}">
                    <a16:rowId xmlns:a16="http://schemas.microsoft.com/office/drawing/2014/main" val="3151554048"/>
                  </a:ext>
                </a:extLst>
              </a:tr>
              <a:tr h="0">
                <a:tc>
                  <a:txBody>
                    <a:bodyPr/>
                    <a:lstStyle/>
                    <a:p>
                      <a:r>
                        <a:rPr lang="en-IN" b="1" i="1" dirty="0">
                          <a:latin typeface="Arial" panose="020B0604020202020204" pitchFamily="34" charset="0"/>
                          <a:cs typeface="Arial" panose="020B0604020202020204" pitchFamily="34" charset="0"/>
                        </a:rPr>
                        <a:t>Introduction</a:t>
                      </a:r>
                    </a:p>
                  </a:txBody>
                  <a:tcPr anchor="ctr"/>
                </a:tc>
                <a:tc>
                  <a:txBody>
                    <a:bodyPr/>
                    <a:lstStyle/>
                    <a:p>
                      <a:r>
                        <a:rPr lang="en-IN">
                          <a:latin typeface="Arial" panose="020B0604020202020204" pitchFamily="34" charset="0"/>
                          <a:cs typeface="Arial" panose="020B0604020202020204" pitchFamily="34" charset="0"/>
                        </a:rPr>
                        <a:t>4</a:t>
                      </a:r>
                    </a:p>
                  </a:txBody>
                  <a:tcPr anchor="ctr"/>
                </a:tc>
                <a:extLst>
                  <a:ext uri="{0D108BD9-81ED-4DB2-BD59-A6C34878D82A}">
                    <a16:rowId xmlns:a16="http://schemas.microsoft.com/office/drawing/2014/main" val="2587448154"/>
                  </a:ext>
                </a:extLst>
              </a:tr>
              <a:tr h="0">
                <a:tc>
                  <a:txBody>
                    <a:bodyPr/>
                    <a:lstStyle/>
                    <a:p>
                      <a:r>
                        <a:rPr lang="en-IN" b="1" i="1" dirty="0">
                          <a:latin typeface="Arial" panose="020B0604020202020204" pitchFamily="34" charset="0"/>
                          <a:cs typeface="Arial" panose="020B0604020202020204" pitchFamily="34" charset="0"/>
                        </a:rPr>
                        <a:t>Overview of Business Idea</a:t>
                      </a:r>
                    </a:p>
                  </a:txBody>
                  <a:tcPr anchor="ctr"/>
                </a:tc>
                <a:tc>
                  <a:txBody>
                    <a:bodyPr/>
                    <a:lstStyle/>
                    <a:p>
                      <a:r>
                        <a:rPr lang="en-IN">
                          <a:latin typeface="Arial" panose="020B0604020202020204" pitchFamily="34" charset="0"/>
                          <a:cs typeface="Arial" panose="020B0604020202020204" pitchFamily="34" charset="0"/>
                        </a:rPr>
                        <a:t>5</a:t>
                      </a:r>
                    </a:p>
                  </a:txBody>
                  <a:tcPr anchor="ctr"/>
                </a:tc>
                <a:extLst>
                  <a:ext uri="{0D108BD9-81ED-4DB2-BD59-A6C34878D82A}">
                    <a16:rowId xmlns:a16="http://schemas.microsoft.com/office/drawing/2014/main" val="708369730"/>
                  </a:ext>
                </a:extLst>
              </a:tr>
              <a:tr h="0">
                <a:tc>
                  <a:txBody>
                    <a:bodyPr/>
                    <a:lstStyle/>
                    <a:p>
                      <a:r>
                        <a:rPr lang="en-US" b="1" i="1" dirty="0">
                          <a:latin typeface="Arial" panose="020B0604020202020204" pitchFamily="34" charset="0"/>
                          <a:cs typeface="Arial" panose="020B0604020202020204" pitchFamily="34" charset="0"/>
                        </a:rPr>
                        <a:t>Legal Format and Management Structure</a:t>
                      </a:r>
                    </a:p>
                  </a:txBody>
                  <a:tcPr anchor="ctr"/>
                </a:tc>
                <a:tc>
                  <a:txBody>
                    <a:bodyPr/>
                    <a:lstStyle/>
                    <a:p>
                      <a:r>
                        <a:rPr lang="en-IN">
                          <a:latin typeface="Arial" panose="020B0604020202020204" pitchFamily="34" charset="0"/>
                          <a:cs typeface="Arial" panose="020B0604020202020204" pitchFamily="34" charset="0"/>
                        </a:rPr>
                        <a:t>6</a:t>
                      </a:r>
                    </a:p>
                  </a:txBody>
                  <a:tcPr anchor="ctr"/>
                </a:tc>
                <a:extLst>
                  <a:ext uri="{0D108BD9-81ED-4DB2-BD59-A6C34878D82A}">
                    <a16:rowId xmlns:a16="http://schemas.microsoft.com/office/drawing/2014/main" val="244646310"/>
                  </a:ext>
                </a:extLst>
              </a:tr>
              <a:tr h="0">
                <a:tc>
                  <a:txBody>
                    <a:bodyPr/>
                    <a:lstStyle/>
                    <a:p>
                      <a:r>
                        <a:rPr lang="en-IN" b="1" i="1" dirty="0">
                          <a:latin typeface="Arial" panose="020B0604020202020204" pitchFamily="34" charset="0"/>
                          <a:cs typeface="Arial" panose="020B0604020202020204" pitchFamily="34" charset="0"/>
                        </a:rPr>
                        <a:t>PESTLE Analysis</a:t>
                      </a:r>
                    </a:p>
                  </a:txBody>
                  <a:tcPr anchor="ctr"/>
                </a:tc>
                <a:tc>
                  <a:txBody>
                    <a:bodyPr/>
                    <a:lstStyle/>
                    <a:p>
                      <a:r>
                        <a:rPr lang="en-IN">
                          <a:latin typeface="Arial" panose="020B0604020202020204" pitchFamily="34" charset="0"/>
                          <a:cs typeface="Arial" panose="020B0604020202020204" pitchFamily="34" charset="0"/>
                        </a:rPr>
                        <a:t>7</a:t>
                      </a:r>
                    </a:p>
                  </a:txBody>
                  <a:tcPr anchor="ctr"/>
                </a:tc>
                <a:extLst>
                  <a:ext uri="{0D108BD9-81ED-4DB2-BD59-A6C34878D82A}">
                    <a16:rowId xmlns:a16="http://schemas.microsoft.com/office/drawing/2014/main" val="61867987"/>
                  </a:ext>
                </a:extLst>
              </a:tr>
              <a:tr h="0">
                <a:tc>
                  <a:txBody>
                    <a:bodyPr/>
                    <a:lstStyle/>
                    <a:p>
                      <a:r>
                        <a:rPr lang="en-IN" b="1" i="1" dirty="0">
                          <a:latin typeface="Arial" panose="020B0604020202020204" pitchFamily="34" charset="0"/>
                          <a:cs typeface="Arial" panose="020B0604020202020204" pitchFamily="34" charset="0"/>
                        </a:rPr>
                        <a:t>PESTLE Analysis</a:t>
                      </a:r>
                    </a:p>
                  </a:txBody>
                  <a:tcPr anchor="ctr"/>
                </a:tc>
                <a:tc>
                  <a:txBody>
                    <a:bodyPr/>
                    <a:lstStyle/>
                    <a:p>
                      <a:r>
                        <a:rPr lang="en-IN">
                          <a:latin typeface="Arial" panose="020B0604020202020204" pitchFamily="34" charset="0"/>
                          <a:cs typeface="Arial" panose="020B0604020202020204" pitchFamily="34" charset="0"/>
                        </a:rPr>
                        <a:t>8</a:t>
                      </a:r>
                    </a:p>
                  </a:txBody>
                  <a:tcPr anchor="ctr"/>
                </a:tc>
                <a:extLst>
                  <a:ext uri="{0D108BD9-81ED-4DB2-BD59-A6C34878D82A}">
                    <a16:rowId xmlns:a16="http://schemas.microsoft.com/office/drawing/2014/main" val="1559691555"/>
                  </a:ext>
                </a:extLst>
              </a:tr>
              <a:tr h="0">
                <a:tc>
                  <a:txBody>
                    <a:bodyPr/>
                    <a:lstStyle/>
                    <a:p>
                      <a:r>
                        <a:rPr lang="en-IN" b="1" i="1" dirty="0">
                          <a:latin typeface="Arial" panose="020B0604020202020204" pitchFamily="34" charset="0"/>
                          <a:cs typeface="Arial" panose="020B0604020202020204" pitchFamily="34" charset="0"/>
                        </a:rPr>
                        <a:t>Marketing Strategies</a:t>
                      </a:r>
                    </a:p>
                  </a:txBody>
                  <a:tcPr anchor="ctr"/>
                </a:tc>
                <a:tc>
                  <a:txBody>
                    <a:bodyPr/>
                    <a:lstStyle/>
                    <a:p>
                      <a:r>
                        <a:rPr lang="en-IN">
                          <a:latin typeface="Arial" panose="020B0604020202020204" pitchFamily="34" charset="0"/>
                          <a:cs typeface="Arial" panose="020B0604020202020204" pitchFamily="34" charset="0"/>
                        </a:rPr>
                        <a:t>9</a:t>
                      </a:r>
                    </a:p>
                  </a:txBody>
                  <a:tcPr anchor="ctr"/>
                </a:tc>
                <a:extLst>
                  <a:ext uri="{0D108BD9-81ED-4DB2-BD59-A6C34878D82A}">
                    <a16:rowId xmlns:a16="http://schemas.microsoft.com/office/drawing/2014/main" val="2031152258"/>
                  </a:ext>
                </a:extLst>
              </a:tr>
              <a:tr h="0">
                <a:tc>
                  <a:txBody>
                    <a:bodyPr/>
                    <a:lstStyle/>
                    <a:p>
                      <a:r>
                        <a:rPr lang="en-IN" b="1" i="1" dirty="0">
                          <a:latin typeface="Arial" panose="020B0604020202020204" pitchFamily="34" charset="0"/>
                          <a:cs typeface="Arial" panose="020B0604020202020204" pitchFamily="34" charset="0"/>
                        </a:rPr>
                        <a:t>Funding Requirements and Allocation</a:t>
                      </a:r>
                    </a:p>
                  </a:txBody>
                  <a:tcPr anchor="ctr"/>
                </a:tc>
                <a:tc>
                  <a:txBody>
                    <a:bodyPr/>
                    <a:lstStyle/>
                    <a:p>
                      <a:r>
                        <a:rPr lang="en-IN" dirty="0">
                          <a:latin typeface="Arial" panose="020B0604020202020204" pitchFamily="34" charset="0"/>
                          <a:cs typeface="Arial" panose="020B0604020202020204" pitchFamily="34" charset="0"/>
                        </a:rPr>
                        <a:t>10</a:t>
                      </a:r>
                    </a:p>
                  </a:txBody>
                  <a:tcPr anchor="ctr"/>
                </a:tc>
                <a:extLst>
                  <a:ext uri="{0D108BD9-81ED-4DB2-BD59-A6C34878D82A}">
                    <a16:rowId xmlns:a16="http://schemas.microsoft.com/office/drawing/2014/main" val="2745888296"/>
                  </a:ext>
                </a:extLst>
              </a:tr>
              <a:tr h="0">
                <a:tc>
                  <a:txBody>
                    <a:bodyPr/>
                    <a:lstStyle/>
                    <a:p>
                      <a:r>
                        <a:rPr lang="en-IN" b="1" i="1">
                          <a:latin typeface="Arial" panose="020B0604020202020204" pitchFamily="34" charset="0"/>
                          <a:cs typeface="Arial" panose="020B0604020202020204" pitchFamily="34" charset="0"/>
                        </a:rPr>
                        <a:t>Funding Requirements and Allocation</a:t>
                      </a:r>
                    </a:p>
                  </a:txBody>
                  <a:tcPr anchor="ctr"/>
                </a:tc>
                <a:tc>
                  <a:txBody>
                    <a:bodyPr/>
                    <a:lstStyle/>
                    <a:p>
                      <a:r>
                        <a:rPr lang="en-IN" dirty="0">
                          <a:latin typeface="Arial" panose="020B0604020202020204" pitchFamily="34" charset="0"/>
                          <a:cs typeface="Arial" panose="020B0604020202020204" pitchFamily="34" charset="0"/>
                        </a:rPr>
                        <a:t>11</a:t>
                      </a:r>
                    </a:p>
                  </a:txBody>
                  <a:tcPr anchor="ctr"/>
                </a:tc>
                <a:extLst>
                  <a:ext uri="{0D108BD9-81ED-4DB2-BD59-A6C34878D82A}">
                    <a16:rowId xmlns:a16="http://schemas.microsoft.com/office/drawing/2014/main" val="824444331"/>
                  </a:ext>
                </a:extLst>
              </a:tr>
              <a:tr h="0">
                <a:tc>
                  <a:txBody>
                    <a:bodyPr/>
                    <a:lstStyle/>
                    <a:p>
                      <a:r>
                        <a:rPr lang="en-IN" b="1" i="1">
                          <a:latin typeface="Arial" panose="020B0604020202020204" pitchFamily="34" charset="0"/>
                          <a:cs typeface="Arial" panose="020B0604020202020204" pitchFamily="34" charset="0"/>
                        </a:rPr>
                        <a:t>Conclusion</a:t>
                      </a:r>
                    </a:p>
                  </a:txBody>
                  <a:tcPr anchor="ctr"/>
                </a:tc>
                <a:tc>
                  <a:txBody>
                    <a:bodyPr/>
                    <a:lstStyle/>
                    <a:p>
                      <a:r>
                        <a:rPr lang="en-IN" dirty="0">
                          <a:latin typeface="Arial" panose="020B0604020202020204" pitchFamily="34" charset="0"/>
                          <a:cs typeface="Arial" panose="020B0604020202020204" pitchFamily="34" charset="0"/>
                        </a:rPr>
                        <a:t>12</a:t>
                      </a:r>
                    </a:p>
                  </a:txBody>
                  <a:tcPr anchor="ctr"/>
                </a:tc>
                <a:extLst>
                  <a:ext uri="{0D108BD9-81ED-4DB2-BD59-A6C34878D82A}">
                    <a16:rowId xmlns:a16="http://schemas.microsoft.com/office/drawing/2014/main" val="3744171354"/>
                  </a:ext>
                </a:extLst>
              </a:tr>
              <a:tr h="0">
                <a:tc>
                  <a:txBody>
                    <a:bodyPr/>
                    <a:lstStyle/>
                    <a:p>
                      <a:r>
                        <a:rPr lang="en-IN" b="1" i="1" dirty="0">
                          <a:latin typeface="Arial" panose="020B0604020202020204" pitchFamily="34" charset="0"/>
                          <a:cs typeface="Arial" panose="020B0604020202020204" pitchFamily="34" charset="0"/>
                        </a:rPr>
                        <a:t>References</a:t>
                      </a:r>
                    </a:p>
                  </a:txBody>
                  <a:tcPr anchor="ctr"/>
                </a:tc>
                <a:tc>
                  <a:txBody>
                    <a:bodyPr/>
                    <a:lstStyle/>
                    <a:p>
                      <a:r>
                        <a:rPr lang="en-IN" dirty="0">
                          <a:latin typeface="Arial" panose="020B0604020202020204" pitchFamily="34" charset="0"/>
                          <a:cs typeface="Arial" panose="020B0604020202020204" pitchFamily="34" charset="0"/>
                        </a:rPr>
                        <a:t>13</a:t>
                      </a:r>
                    </a:p>
                  </a:txBody>
                  <a:tcPr anchor="ctr"/>
                </a:tc>
                <a:extLst>
                  <a:ext uri="{0D108BD9-81ED-4DB2-BD59-A6C34878D82A}">
                    <a16:rowId xmlns:a16="http://schemas.microsoft.com/office/drawing/2014/main" val="3619402820"/>
                  </a:ext>
                </a:extLst>
              </a:tr>
            </a:tbl>
          </a:graphicData>
        </a:graphic>
      </p:graphicFrame>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838199" y="1825625"/>
            <a:ext cx="10650415" cy="4351338"/>
          </a:xfrm>
        </p:spPr>
        <p:txBody>
          <a:bodyPr>
            <a:normAutofit/>
          </a:bodyPr>
          <a:lstStyle/>
          <a:p>
            <a:pPr lvl="0"/>
            <a:r>
              <a:rPr lang="en-GB" sz="1800" dirty="0">
                <a:latin typeface="Arial" panose="020B0604020202020204" pitchFamily="34" charset="0"/>
                <a:cs typeface="Arial" panose="020B0604020202020204" pitchFamily="34" charset="0"/>
              </a:rPr>
              <a:t>Greetings! Business plan for compostable packaging supply named “No‑Paper Packaging”</a:t>
            </a:r>
            <a:endParaRPr lang="en-US"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Growing environmental concern and regulatory pressure on single‑use plastics</a:t>
            </a:r>
            <a:endParaRPr lang="en-US"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External and marketing strategy analysis for the future growth of the business</a:t>
            </a:r>
            <a:endParaRPr lang="en-US"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7957E82-7305-647C-4919-676C7AE35DAB}"/>
              </a:ext>
            </a:extLst>
          </p:cNvPr>
          <p:cNvSpPr txBox="1"/>
          <p:nvPr/>
        </p:nvSpPr>
        <p:spPr>
          <a:xfrm>
            <a:off x="1917985" y="630575"/>
            <a:ext cx="8740971" cy="1015663"/>
          </a:xfrm>
          <a:prstGeom prst="rect">
            <a:avLst/>
          </a:prstGeom>
          <a:noFill/>
        </p:spPr>
        <p:txBody>
          <a:bodyPr wrap="square" rtlCol="0">
            <a:spAutoFit/>
          </a:bodyPr>
          <a:lstStyle/>
          <a:p>
            <a:pPr algn="ctr"/>
            <a:r>
              <a:rPr lang="en-GB" sz="3000" b="1" i="0" dirty="0">
                <a:effectLst/>
                <a:latin typeface="Arial" panose="020B0604020202020204" pitchFamily="34" charset="0"/>
                <a:cs typeface="Arial" panose="020B0604020202020204" pitchFamily="34" charset="0"/>
              </a:rPr>
              <a:t>Introduction</a:t>
            </a:r>
            <a:endParaRPr lang="en-GB" sz="3000" dirty="0">
              <a:latin typeface="Arial" panose="020B0604020202020204" pitchFamily="34" charset="0"/>
              <a:cs typeface="Arial" panose="020B0604020202020204" pitchFamily="34" charset="0"/>
            </a:endParaRPr>
          </a:p>
          <a:p>
            <a:pPr algn="ctr"/>
            <a:endParaRPr lang="en-GB" sz="3000" b="1" dirty="0">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2"/>
          </p:nvPr>
        </p:nvSpPr>
        <p:spPr/>
        <p:txBody>
          <a:bodyPr/>
          <a:lstStyle/>
          <a:p>
            <a:fld id="{2EC73818-8A25-48BB-BD29-7DA87A852273}" type="slidenum">
              <a:rPr lang="en-GB" smtClean="0"/>
              <a:t>4</a:t>
            </a:fld>
            <a:endParaRPr lang="en-GB"/>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838200" y="1825625"/>
            <a:ext cx="5527431" cy="4351338"/>
          </a:xfrm>
        </p:spPr>
        <p:txBody>
          <a:bodyPr>
            <a:normAutofit/>
          </a:bodyPr>
          <a:lstStyle/>
          <a:p>
            <a:pPr lvl="0" algn="just"/>
            <a:r>
              <a:rPr lang="en-GB" sz="1800" b="1" i="1" dirty="0">
                <a:latin typeface="Arial" panose="020B0604020202020204" pitchFamily="34" charset="0"/>
                <a:cs typeface="Arial" panose="020B0604020202020204" pitchFamily="34" charset="0"/>
              </a:rPr>
              <a:t>Product range:</a:t>
            </a:r>
            <a:r>
              <a:rPr lang="en-GB" sz="1800" dirty="0">
                <a:latin typeface="Arial" panose="020B0604020202020204" pitchFamily="34" charset="0"/>
                <a:cs typeface="Arial" panose="020B0604020202020204" pitchFamily="34" charset="0"/>
              </a:rPr>
              <a:t> compostable, biodegradable, plastic‑free and paper‑free packaging</a:t>
            </a:r>
            <a:endParaRPr lang="en-US" sz="1800" dirty="0">
              <a:latin typeface="Arial" panose="020B0604020202020204" pitchFamily="34" charset="0"/>
              <a:cs typeface="Arial" panose="020B0604020202020204" pitchFamily="34" charset="0"/>
            </a:endParaRPr>
          </a:p>
          <a:p>
            <a:pPr lvl="0" algn="just"/>
            <a:r>
              <a:rPr lang="en-GB" sz="1800" b="1" i="1" dirty="0">
                <a:latin typeface="Arial" panose="020B0604020202020204" pitchFamily="34" charset="0"/>
                <a:cs typeface="Arial" panose="020B0604020202020204" pitchFamily="34" charset="0"/>
              </a:rPr>
              <a:t>Materials:</a:t>
            </a:r>
            <a:r>
              <a:rPr lang="en-GB" sz="1800" dirty="0">
                <a:latin typeface="Arial" panose="020B0604020202020204" pitchFamily="34" charset="0"/>
                <a:cs typeface="Arial" panose="020B0604020202020204" pitchFamily="34" charset="0"/>
              </a:rPr>
              <a:t> plant‑based materials, including bamboo, bagasse, corn-starch, and other biopolymers</a:t>
            </a:r>
            <a:endParaRPr lang="en-US" sz="1800" dirty="0">
              <a:latin typeface="Arial" panose="020B0604020202020204" pitchFamily="34" charset="0"/>
              <a:cs typeface="Arial" panose="020B0604020202020204" pitchFamily="34" charset="0"/>
            </a:endParaRPr>
          </a:p>
          <a:p>
            <a:pPr lvl="0" algn="just"/>
            <a:r>
              <a:rPr lang="en-GB" sz="1800" b="1" i="1" dirty="0">
                <a:latin typeface="Arial" panose="020B0604020202020204" pitchFamily="34" charset="0"/>
                <a:cs typeface="Arial" panose="020B0604020202020204" pitchFamily="34" charset="0"/>
              </a:rPr>
              <a:t>Target sector:</a:t>
            </a:r>
            <a:r>
              <a:rPr lang="en-GB" sz="1800" dirty="0">
                <a:latin typeface="Arial" panose="020B0604020202020204" pitchFamily="34" charset="0"/>
                <a:cs typeface="Arial" panose="020B0604020202020204" pitchFamily="34" charset="0"/>
              </a:rPr>
              <a:t> retail stores, e‑commerce sellers, eco‑conscious brands</a:t>
            </a:r>
            <a:endParaRPr lang="en-US"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A16EA78-2872-4151-ACDE-85DE92917660}"/>
              </a:ext>
            </a:extLst>
          </p:cNvPr>
          <p:cNvSpPr txBox="1"/>
          <p:nvPr/>
        </p:nvSpPr>
        <p:spPr>
          <a:xfrm>
            <a:off x="3224669" y="680255"/>
            <a:ext cx="5057796" cy="553998"/>
          </a:xfrm>
          <a:prstGeom prst="rect">
            <a:avLst/>
          </a:prstGeom>
          <a:noFill/>
        </p:spPr>
        <p:txBody>
          <a:bodyPr wrap="none" rtlCol="0">
            <a:spAutoFit/>
          </a:bodyPr>
          <a:lstStyle/>
          <a:p>
            <a:pPr algn="ctr"/>
            <a:r>
              <a:rPr lang="en-GB" sz="3000" b="1" dirty="0">
                <a:latin typeface="Arial" panose="020B0604020202020204" pitchFamily="34" charset="0"/>
                <a:cs typeface="Arial" panose="020B0604020202020204" pitchFamily="34" charset="0"/>
              </a:rPr>
              <a:t>Overview of Business Idea</a:t>
            </a:r>
          </a:p>
        </p:txBody>
      </p:sp>
      <p:pic>
        <p:nvPicPr>
          <p:cNvPr id="5" name="image1.png"/>
          <p:cNvPicPr/>
          <p:nvPr/>
        </p:nvPicPr>
        <p:blipFill>
          <a:blip r:embed="rId3"/>
          <a:stretch>
            <a:fillRect/>
          </a:stretch>
        </p:blipFill>
        <p:spPr>
          <a:xfrm>
            <a:off x="7080738" y="1999199"/>
            <a:ext cx="3808901" cy="3147232"/>
          </a:xfrm>
          <a:prstGeom prst="rect">
            <a:avLst/>
          </a:prstGeom>
          <a:ln w="25400">
            <a:solidFill>
              <a:srgbClr val="000000"/>
            </a:solidFill>
            <a:prstDash val="solid"/>
          </a:ln>
        </p:spPr>
      </p:pic>
      <p:sp>
        <p:nvSpPr>
          <p:cNvPr id="2" name="Rectangle 1"/>
          <p:cNvSpPr/>
          <p:nvPr/>
        </p:nvSpPr>
        <p:spPr>
          <a:xfrm>
            <a:off x="7080737" y="5275693"/>
            <a:ext cx="4009293" cy="630942"/>
          </a:xfrm>
          <a:prstGeom prst="rect">
            <a:avLst/>
          </a:prstGeom>
        </p:spPr>
        <p:txBody>
          <a:bodyPr wrap="square">
            <a:spAutoFit/>
          </a:bodyPr>
          <a:lstStyle/>
          <a:p>
            <a:pPr algn="ctr">
              <a:lnSpc>
                <a:spcPct val="150000"/>
              </a:lnSpc>
            </a:pPr>
            <a:r>
              <a:rPr lang="en-GB" sz="1400" b="1" dirty="0">
                <a:latin typeface="Arial" panose="020B0604020202020204" pitchFamily="34" charset="0"/>
                <a:ea typeface="Arial" panose="020B0604020202020204" pitchFamily="34" charset="0"/>
              </a:rPr>
              <a:t>Figure 1: Logo of “No-Paper Packaging”</a:t>
            </a:r>
            <a:endParaRPr lang="en-US" sz="1400" dirty="0">
              <a:latin typeface="Arial" panose="020B0604020202020204" pitchFamily="34" charset="0"/>
              <a:ea typeface="Arial" panose="020B0604020202020204" pitchFamily="34" charset="0"/>
            </a:endParaRPr>
          </a:p>
          <a:p>
            <a:pPr algn="ctr"/>
            <a:r>
              <a:rPr lang="en-GB" sz="1400" dirty="0">
                <a:latin typeface="Arial" panose="020B0604020202020204" pitchFamily="34" charset="0"/>
                <a:ea typeface="Arial" panose="020B0604020202020204" pitchFamily="34" charset="0"/>
              </a:rPr>
              <a:t>(Source: self-designed)</a:t>
            </a:r>
            <a:endParaRPr lang="en-US" sz="1400" dirty="0"/>
          </a:p>
        </p:txBody>
      </p:sp>
      <p:sp>
        <p:nvSpPr>
          <p:cNvPr id="6" name="Slide Number Placeholder 5"/>
          <p:cNvSpPr>
            <a:spLocks noGrp="1"/>
          </p:cNvSpPr>
          <p:nvPr>
            <p:ph type="sldNum" sz="quarter" idx="12"/>
          </p:nvPr>
        </p:nvSpPr>
        <p:spPr/>
        <p:txBody>
          <a:bodyPr/>
          <a:lstStyle/>
          <a:p>
            <a:fld id="{2EC73818-8A25-48BB-BD29-7DA87A852273}" type="slidenum">
              <a:rPr lang="en-GB" smtClean="0"/>
              <a:t>5</a:t>
            </a:fld>
            <a:endParaRPr lang="en-GB"/>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6271846" y="1645173"/>
            <a:ext cx="5597066" cy="4739767"/>
          </a:xfrm>
        </p:spPr>
        <p:txBody>
          <a:bodyPr>
            <a:normAutofit/>
          </a:bodyPr>
          <a:lstStyle/>
          <a:p>
            <a:pPr lvl="0" algn="just"/>
            <a:r>
              <a:rPr lang="en-GB" sz="1800" dirty="0">
                <a:latin typeface="Arial" panose="020B0604020202020204" pitchFamily="34" charset="0"/>
                <a:cs typeface="Arial" panose="020B0604020202020204" pitchFamily="34" charset="0"/>
              </a:rPr>
              <a:t>Maintaining the “Companies Law 2006” of the UK for opening a new business (gov.uk, 2025)</a:t>
            </a:r>
            <a:endParaRPr lang="en-US"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“No-Paper Packaging” will be registered as a Pvt Ltd company </a:t>
            </a:r>
            <a:endParaRPr lang="en-US"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The founder will manage strategy, procurement and client relations with a small core team</a:t>
            </a:r>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681037"/>
            <a:ext cx="11030712" cy="553998"/>
          </a:xfrm>
          <a:prstGeom prst="rect">
            <a:avLst/>
          </a:prstGeom>
          <a:noFill/>
        </p:spPr>
        <p:txBody>
          <a:bodyPr wrap="square" rtlCol="0">
            <a:spAutoFit/>
          </a:bodyPr>
          <a:lstStyle/>
          <a:p>
            <a:pPr algn="ctr"/>
            <a:r>
              <a:rPr lang="en-GB" sz="3000" b="1" dirty="0">
                <a:latin typeface="Arial" panose="020B0604020202020204" pitchFamily="34" charset="0"/>
                <a:cs typeface="Arial" panose="020B0604020202020204" pitchFamily="34" charset="0"/>
              </a:rPr>
              <a:t>Legal Format and Management Structure</a:t>
            </a:r>
          </a:p>
        </p:txBody>
      </p:sp>
      <p:pic>
        <p:nvPicPr>
          <p:cNvPr id="5" name="image2.png"/>
          <p:cNvPicPr/>
          <p:nvPr/>
        </p:nvPicPr>
        <p:blipFill>
          <a:blip r:embed="rId3"/>
          <a:stretch>
            <a:fillRect/>
          </a:stretch>
        </p:blipFill>
        <p:spPr>
          <a:xfrm>
            <a:off x="944336" y="1758255"/>
            <a:ext cx="4947920" cy="2465705"/>
          </a:xfrm>
          <a:prstGeom prst="rect">
            <a:avLst/>
          </a:prstGeom>
          <a:ln w="25400">
            <a:solidFill>
              <a:srgbClr val="000000"/>
            </a:solidFill>
            <a:prstDash val="solid"/>
          </a:ln>
        </p:spPr>
      </p:pic>
      <p:sp>
        <p:nvSpPr>
          <p:cNvPr id="2" name="Rectangle 1"/>
          <p:cNvSpPr/>
          <p:nvPr/>
        </p:nvSpPr>
        <p:spPr>
          <a:xfrm>
            <a:off x="944336" y="4487821"/>
            <a:ext cx="4947920" cy="738664"/>
          </a:xfrm>
          <a:prstGeom prst="rect">
            <a:avLst/>
          </a:prstGeom>
        </p:spPr>
        <p:txBody>
          <a:bodyPr wrap="square">
            <a:spAutoFit/>
          </a:bodyPr>
          <a:lstStyle/>
          <a:p>
            <a:pPr algn="ctr">
              <a:lnSpc>
                <a:spcPct val="150000"/>
              </a:lnSpc>
            </a:pPr>
            <a:r>
              <a:rPr lang="en-GB" sz="1400" b="1" dirty="0">
                <a:latin typeface="Arial" panose="020B0604020202020204" pitchFamily="34" charset="0"/>
                <a:ea typeface="Arial" panose="020B0604020202020204" pitchFamily="34" charset="0"/>
              </a:rPr>
              <a:t>Figure 2: Management structure </a:t>
            </a:r>
            <a:endParaRPr lang="en-US" sz="1400" dirty="0">
              <a:latin typeface="Arial" panose="020B0604020202020204" pitchFamily="34" charset="0"/>
              <a:ea typeface="Arial" panose="020B0604020202020204" pitchFamily="34" charset="0"/>
            </a:endParaRPr>
          </a:p>
          <a:p>
            <a:pPr algn="ctr">
              <a:lnSpc>
                <a:spcPct val="150000"/>
              </a:lnSpc>
            </a:pPr>
            <a:r>
              <a:rPr lang="en-GB" sz="1400" dirty="0">
                <a:latin typeface="Arial" panose="020B0604020202020204" pitchFamily="34" charset="0"/>
                <a:ea typeface="Arial" panose="020B0604020202020204" pitchFamily="34" charset="0"/>
              </a:rPr>
              <a:t>(Source: self-developed)</a:t>
            </a:r>
            <a:endParaRPr lang="en-US" sz="1400" dirty="0">
              <a:effectLst/>
              <a:latin typeface="Arial" panose="020B0604020202020204" pitchFamily="34" charset="0"/>
              <a:ea typeface="Arial" panose="020B0604020202020204" pitchFamily="34" charset="0"/>
            </a:endParaRPr>
          </a:p>
        </p:txBody>
      </p:sp>
      <p:sp>
        <p:nvSpPr>
          <p:cNvPr id="6" name="Slide Number Placeholder 5"/>
          <p:cNvSpPr>
            <a:spLocks noGrp="1"/>
          </p:cNvSpPr>
          <p:nvPr>
            <p:ph type="sldNum" sz="quarter" idx="12"/>
          </p:nvPr>
        </p:nvSpPr>
        <p:spPr/>
        <p:txBody>
          <a:bodyPr/>
          <a:lstStyle/>
          <a:p>
            <a:fld id="{2EC73818-8A25-48BB-BD29-7DA87A852273}" type="slidenum">
              <a:rPr lang="en-GB" smtClean="0"/>
              <a:t>6</a:t>
            </a:fld>
            <a:endParaRPr lang="en-GB"/>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838200" y="365125"/>
            <a:ext cx="10515600" cy="525829"/>
          </a:xfrm>
        </p:spPr>
        <p:txBody>
          <a:bodyPr>
            <a:normAutofit/>
          </a:bodyPr>
          <a:lstStyle/>
          <a:p>
            <a:pPr algn="ctr"/>
            <a:r>
              <a:rPr lang="en-GB" sz="3000" b="1" dirty="0">
                <a:latin typeface="Arial" panose="020B0604020202020204" pitchFamily="34" charset="0"/>
                <a:cs typeface="Arial" panose="020B0604020202020204" pitchFamily="34" charset="0"/>
              </a:rPr>
              <a:t>PESTLE Analysis</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graphicFrame>
        <p:nvGraphicFramePr>
          <p:cNvPr id="8" name="Table 7"/>
          <p:cNvGraphicFramePr>
            <a:graphicFrameLocks noGrp="1"/>
          </p:cNvGraphicFramePr>
          <p:nvPr>
            <p:extLst>
              <p:ext uri="{D42A27DB-BD31-4B8C-83A1-F6EECF244321}">
                <p14:modId xmlns:p14="http://schemas.microsoft.com/office/powerpoint/2010/main" val="3035578187"/>
              </p:ext>
            </p:extLst>
          </p:nvPr>
        </p:nvGraphicFramePr>
        <p:xfrm>
          <a:off x="375138" y="1113693"/>
          <a:ext cx="11488616" cy="4876800"/>
        </p:xfrm>
        <a:graphic>
          <a:graphicData uri="http://schemas.openxmlformats.org/drawingml/2006/table">
            <a:tbl>
              <a:tblPr>
                <a:tableStyleId>{5C22544A-7EE6-4342-B048-85BDC9FD1C3A}</a:tableStyleId>
              </a:tblPr>
              <a:tblGrid>
                <a:gridCol w="2338228">
                  <a:extLst>
                    <a:ext uri="{9D8B030D-6E8A-4147-A177-3AD203B41FA5}">
                      <a16:colId xmlns:a16="http://schemas.microsoft.com/office/drawing/2014/main" val="20000"/>
                    </a:ext>
                  </a:extLst>
                </a:gridCol>
                <a:gridCol w="6186178">
                  <a:extLst>
                    <a:ext uri="{9D8B030D-6E8A-4147-A177-3AD203B41FA5}">
                      <a16:colId xmlns:a16="http://schemas.microsoft.com/office/drawing/2014/main" val="20001"/>
                    </a:ext>
                  </a:extLst>
                </a:gridCol>
                <a:gridCol w="2964210">
                  <a:extLst>
                    <a:ext uri="{9D8B030D-6E8A-4147-A177-3AD203B41FA5}">
                      <a16:colId xmlns:a16="http://schemas.microsoft.com/office/drawing/2014/main" val="20002"/>
                    </a:ext>
                  </a:extLst>
                </a:gridCol>
              </a:tblGrid>
              <a:tr h="724186">
                <a:tc>
                  <a:txBody>
                    <a:bodyPr/>
                    <a:lstStyle/>
                    <a:p>
                      <a:pPr marL="0" marR="0" algn="ctr">
                        <a:lnSpc>
                          <a:spcPct val="150000"/>
                        </a:lnSpc>
                        <a:spcBef>
                          <a:spcPts val="0"/>
                        </a:spcBef>
                        <a:spcAft>
                          <a:spcPts val="0"/>
                        </a:spcAft>
                      </a:pPr>
                      <a:r>
                        <a:rPr lang="en-GB" sz="1800" b="1" i="1" dirty="0">
                          <a:effectLst/>
                          <a:latin typeface="Arial" panose="020B0604020202020204" pitchFamily="34" charset="0"/>
                          <a:cs typeface="Arial" panose="020B0604020202020204" pitchFamily="34" charset="0"/>
                        </a:rPr>
                        <a:t>Factors</a:t>
                      </a:r>
                      <a:endParaRPr lang="en-US" sz="1800" b="1" i="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0" marR="0" algn="ctr">
                        <a:lnSpc>
                          <a:spcPct val="150000"/>
                        </a:lnSpc>
                        <a:spcBef>
                          <a:spcPts val="0"/>
                        </a:spcBef>
                        <a:spcAft>
                          <a:spcPts val="0"/>
                        </a:spcAft>
                      </a:pPr>
                      <a:r>
                        <a:rPr lang="en-GB" sz="1800" b="1" i="1" dirty="0">
                          <a:effectLst/>
                          <a:latin typeface="Arial" panose="020B0604020202020204" pitchFamily="34" charset="0"/>
                          <a:cs typeface="Arial" panose="020B0604020202020204" pitchFamily="34" charset="0"/>
                        </a:rPr>
                        <a:t>Description</a:t>
                      </a:r>
                      <a:endParaRPr lang="en-US" sz="1800" b="1" i="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0" marR="0" algn="ctr">
                        <a:lnSpc>
                          <a:spcPct val="150000"/>
                        </a:lnSpc>
                        <a:spcBef>
                          <a:spcPts val="0"/>
                        </a:spcBef>
                        <a:spcAft>
                          <a:spcPts val="0"/>
                        </a:spcAft>
                      </a:pPr>
                      <a:r>
                        <a:rPr lang="en-GB" sz="1800" b="1" i="1" dirty="0">
                          <a:effectLst/>
                          <a:latin typeface="Arial" panose="020B0604020202020204" pitchFamily="34" charset="0"/>
                          <a:cs typeface="Arial" panose="020B0604020202020204" pitchFamily="34" charset="0"/>
                        </a:rPr>
                        <a:t>Opportunity/Threat</a:t>
                      </a:r>
                      <a:endParaRPr lang="en-US" sz="1800" b="1" i="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0"/>
                  </a:ext>
                </a:extLst>
              </a:tr>
              <a:tr h="1714214">
                <a:tc>
                  <a:txBody>
                    <a:bodyPr/>
                    <a:lstStyle/>
                    <a:p>
                      <a:pPr marL="0" marR="0" algn="just">
                        <a:lnSpc>
                          <a:spcPct val="150000"/>
                        </a:lnSpc>
                        <a:spcBef>
                          <a:spcPts val="0"/>
                        </a:spcBef>
                        <a:spcAft>
                          <a:spcPts val="0"/>
                        </a:spcAft>
                      </a:pPr>
                      <a:r>
                        <a:rPr lang="en-GB" sz="1800" b="1" i="1" dirty="0">
                          <a:effectLst/>
                          <a:latin typeface="Arial" panose="020B0604020202020204" pitchFamily="34" charset="0"/>
                          <a:cs typeface="Arial" panose="020B0604020202020204" pitchFamily="34" charset="0"/>
                        </a:rPr>
                        <a:t>Political</a:t>
                      </a:r>
                      <a:endParaRPr lang="en-US" sz="1800" b="1" i="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Politically stable</a:t>
                      </a:r>
                      <a:endParaRPr lang="en-US" sz="1800" u="none" strike="noStrike" dirty="0">
                        <a:effectLst/>
                        <a:latin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The UK Government supports new businesses by providing a </a:t>
                      </a:r>
                      <a:r>
                        <a:rPr lang="en-GB" sz="1800" u="none" strike="noStrike" dirty="0" err="1">
                          <a:effectLst/>
                          <a:latin typeface="Arial" panose="020B0604020202020204" pitchFamily="34" charset="0"/>
                          <a:cs typeface="Arial" panose="020B0604020202020204" pitchFamily="34" charset="0"/>
                        </a:rPr>
                        <a:t>startup</a:t>
                      </a:r>
                      <a:r>
                        <a:rPr lang="en-GB" sz="1800" u="none" strike="noStrike" dirty="0">
                          <a:effectLst/>
                          <a:latin typeface="Arial" panose="020B0604020202020204" pitchFamily="34" charset="0"/>
                          <a:cs typeface="Arial" panose="020B0604020202020204" pitchFamily="34" charset="0"/>
                        </a:rPr>
                        <a:t> loan (parliament.uk, 2025)</a:t>
                      </a:r>
                      <a:endParaRPr lang="en-US" sz="1800"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GB" sz="1800">
                          <a:effectLst/>
                          <a:latin typeface="Arial" panose="020B0604020202020204" pitchFamily="34" charset="0"/>
                          <a:cs typeface="Arial" panose="020B0604020202020204" pitchFamily="34" charset="0"/>
                        </a:rPr>
                        <a:t>Opportunity</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1"/>
                  </a:ext>
                </a:extLst>
              </a:tr>
              <a:tr h="1219200">
                <a:tc>
                  <a:txBody>
                    <a:bodyPr/>
                    <a:lstStyle/>
                    <a:p>
                      <a:pPr marL="0" marR="0" algn="just">
                        <a:lnSpc>
                          <a:spcPct val="150000"/>
                        </a:lnSpc>
                        <a:spcBef>
                          <a:spcPts val="0"/>
                        </a:spcBef>
                        <a:spcAft>
                          <a:spcPts val="0"/>
                        </a:spcAft>
                      </a:pPr>
                      <a:r>
                        <a:rPr lang="en-GB" sz="1800" b="1" i="1" dirty="0">
                          <a:effectLst/>
                          <a:latin typeface="Arial" panose="020B0604020202020204" pitchFamily="34" charset="0"/>
                          <a:cs typeface="Arial" panose="020B0604020202020204" pitchFamily="34" charset="0"/>
                        </a:rPr>
                        <a:t>Economic</a:t>
                      </a:r>
                      <a:endParaRPr lang="en-US" sz="1800" b="1" i="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UK GDP is 2.78 trillion British pounds (Statista, 2025)</a:t>
                      </a:r>
                      <a:endParaRPr lang="en-US" sz="1800" u="none" strike="noStrike" dirty="0">
                        <a:effectLst/>
                        <a:latin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The inflation rate is 3.8% (Statista, 2025)</a:t>
                      </a:r>
                      <a:endParaRPr lang="en-US" sz="1800"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GB" sz="1800" dirty="0">
                          <a:effectLst/>
                          <a:latin typeface="Arial" panose="020B0604020202020204" pitchFamily="34" charset="0"/>
                          <a:cs typeface="Arial" panose="020B0604020202020204" pitchFamily="34" charset="0"/>
                        </a:rPr>
                        <a:t>Moderate Opportunity</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2"/>
                  </a:ext>
                </a:extLst>
              </a:tr>
              <a:tr h="1219200">
                <a:tc>
                  <a:txBody>
                    <a:bodyPr/>
                    <a:lstStyle/>
                    <a:p>
                      <a:pPr marL="0" marR="0" algn="just">
                        <a:lnSpc>
                          <a:spcPct val="150000"/>
                        </a:lnSpc>
                        <a:spcBef>
                          <a:spcPts val="0"/>
                        </a:spcBef>
                        <a:spcAft>
                          <a:spcPts val="0"/>
                        </a:spcAft>
                      </a:pPr>
                      <a:r>
                        <a:rPr lang="en-GB" sz="1800" b="1" i="1" dirty="0">
                          <a:effectLst/>
                          <a:latin typeface="Arial" panose="020B0604020202020204" pitchFamily="34" charset="0"/>
                          <a:cs typeface="Arial" panose="020B0604020202020204" pitchFamily="34" charset="0"/>
                        </a:rPr>
                        <a:t>Social</a:t>
                      </a:r>
                      <a:endParaRPr lang="en-US" sz="1800" b="1" i="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Total population is 69.3 million (Statista, 2025)</a:t>
                      </a:r>
                      <a:endParaRPr lang="en-US" sz="1800" u="none" strike="noStrike" dirty="0">
                        <a:effectLst/>
                        <a:latin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Unemployment rate is 4.1% (Statista, 2025)</a:t>
                      </a:r>
                      <a:endParaRPr lang="en-US" sz="1800"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GB" sz="1800" dirty="0">
                          <a:effectLst/>
                          <a:latin typeface="Arial" panose="020B0604020202020204" pitchFamily="34" charset="0"/>
                          <a:cs typeface="Arial" panose="020B0604020202020204" pitchFamily="34" charset="0"/>
                        </a:rPr>
                        <a:t>Opportunity</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3"/>
                  </a:ext>
                </a:extLst>
              </a:tr>
            </a:tbl>
          </a:graphicData>
        </a:graphic>
      </p:graphicFrame>
      <p:sp>
        <p:nvSpPr>
          <p:cNvPr id="3" name="Rectangle 2"/>
          <p:cNvSpPr/>
          <p:nvPr/>
        </p:nvSpPr>
        <p:spPr>
          <a:xfrm>
            <a:off x="2942493" y="6109320"/>
            <a:ext cx="6096000" cy="612155"/>
          </a:xfrm>
          <a:prstGeom prst="rect">
            <a:avLst/>
          </a:prstGeom>
        </p:spPr>
        <p:txBody>
          <a:bodyPr>
            <a:spAutoFit/>
          </a:bodyPr>
          <a:lstStyle/>
          <a:p>
            <a:pPr algn="ctr">
              <a:lnSpc>
                <a:spcPct val="150000"/>
              </a:lnSpc>
            </a:pPr>
            <a:r>
              <a:rPr lang="en-GB" sz="1200" b="1" dirty="0">
                <a:latin typeface="Arial" panose="020B0604020202020204" pitchFamily="34" charset="0"/>
                <a:ea typeface="Arial" panose="020B0604020202020204" pitchFamily="34" charset="0"/>
                <a:cs typeface="Arial" panose="020B0604020202020204" pitchFamily="34" charset="0"/>
              </a:rPr>
              <a:t>Table 1: PESTLE Analysis</a:t>
            </a:r>
            <a:endParaRPr lang="en-US" sz="1200" dirty="0">
              <a:latin typeface="Arial" panose="020B0604020202020204" pitchFamily="34" charset="0"/>
              <a:ea typeface="Arial" panose="020B0604020202020204" pitchFamily="34" charset="0"/>
              <a:cs typeface="Arial" panose="020B0604020202020204" pitchFamily="34" charset="0"/>
            </a:endParaRPr>
          </a:p>
          <a:p>
            <a:pPr algn="ctr">
              <a:lnSpc>
                <a:spcPct val="150000"/>
              </a:lnSpc>
            </a:pPr>
            <a:r>
              <a:rPr lang="en-GB" sz="1200" dirty="0">
                <a:latin typeface="Arial" panose="020B0604020202020204" pitchFamily="34" charset="0"/>
                <a:ea typeface="Arial" panose="020B0604020202020204" pitchFamily="34" charset="0"/>
                <a:cs typeface="Arial" panose="020B0604020202020204" pitchFamily="34" charset="0"/>
              </a:rPr>
              <a:t>(Source: self-established)</a:t>
            </a:r>
            <a:endParaRPr lang="en-US" sz="12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553998"/>
          </a:xfrm>
          <a:prstGeom prst="rect">
            <a:avLst/>
          </a:prstGeom>
          <a:noFill/>
        </p:spPr>
        <p:txBody>
          <a:bodyPr wrap="square" rtlCol="0">
            <a:spAutoFit/>
          </a:bodyPr>
          <a:lstStyle/>
          <a:p>
            <a:pPr algn="ctr"/>
            <a:r>
              <a:rPr lang="en-GB" sz="3000" b="1" dirty="0">
                <a:latin typeface="Arial" panose="020B0604020202020204" pitchFamily="34" charset="0"/>
                <a:cs typeface="Arial" panose="020B0604020202020204" pitchFamily="34" charset="0"/>
              </a:rPr>
              <a:t>PESTLE Analysis</a:t>
            </a:r>
          </a:p>
        </p:txBody>
      </p:sp>
      <p:sp>
        <p:nvSpPr>
          <p:cNvPr id="3" name="TextBox 2">
            <a:extLst>
              <a:ext uri="{FF2B5EF4-FFF2-40B4-BE49-F238E27FC236}">
                <a16:creationId xmlns:a16="http://schemas.microsoft.com/office/drawing/2014/main" id="{85BF6541-B0FA-9297-3DE4-B13C722629AE}"/>
              </a:ext>
            </a:extLst>
          </p:cNvPr>
          <p:cNvSpPr txBox="1"/>
          <p:nvPr/>
        </p:nvSpPr>
        <p:spPr>
          <a:xfrm>
            <a:off x="979081" y="1212112"/>
            <a:ext cx="10637186" cy="523220"/>
          </a:xfrm>
          <a:prstGeom prst="rect">
            <a:avLst/>
          </a:prstGeom>
          <a:noFill/>
        </p:spPr>
        <p:txBody>
          <a:bodyPr wrap="square" rtlCol="0">
            <a:spAutoFit/>
          </a:bodyPr>
          <a:lstStyle/>
          <a:p>
            <a:endParaRPr lang="en-GB" altLang="en-US" sz="2800" b="0" dirty="0"/>
          </a:p>
        </p:txBody>
      </p:sp>
      <p:graphicFrame>
        <p:nvGraphicFramePr>
          <p:cNvPr id="2" name="Table 1"/>
          <p:cNvGraphicFramePr>
            <a:graphicFrameLocks noGrp="1"/>
          </p:cNvGraphicFramePr>
          <p:nvPr>
            <p:extLst>
              <p:ext uri="{D42A27DB-BD31-4B8C-83A1-F6EECF244321}">
                <p14:modId xmlns:p14="http://schemas.microsoft.com/office/powerpoint/2010/main" val="3754086380"/>
              </p:ext>
            </p:extLst>
          </p:nvPr>
        </p:nvGraphicFramePr>
        <p:xfrm>
          <a:off x="617843" y="1064758"/>
          <a:ext cx="11359662" cy="5188690"/>
        </p:xfrm>
        <a:graphic>
          <a:graphicData uri="http://schemas.openxmlformats.org/drawingml/2006/table">
            <a:tbl>
              <a:tblPr>
                <a:tableStyleId>{5C22544A-7EE6-4342-B048-85BDC9FD1C3A}</a:tableStyleId>
              </a:tblPr>
              <a:tblGrid>
                <a:gridCol w="2311983">
                  <a:extLst>
                    <a:ext uri="{9D8B030D-6E8A-4147-A177-3AD203B41FA5}">
                      <a16:colId xmlns:a16="http://schemas.microsoft.com/office/drawing/2014/main" val="20000"/>
                    </a:ext>
                  </a:extLst>
                </a:gridCol>
                <a:gridCol w="6116741">
                  <a:extLst>
                    <a:ext uri="{9D8B030D-6E8A-4147-A177-3AD203B41FA5}">
                      <a16:colId xmlns:a16="http://schemas.microsoft.com/office/drawing/2014/main" val="20001"/>
                    </a:ext>
                  </a:extLst>
                </a:gridCol>
                <a:gridCol w="2930938">
                  <a:extLst>
                    <a:ext uri="{9D8B030D-6E8A-4147-A177-3AD203B41FA5}">
                      <a16:colId xmlns:a16="http://schemas.microsoft.com/office/drawing/2014/main" val="20002"/>
                    </a:ext>
                  </a:extLst>
                </a:gridCol>
              </a:tblGrid>
              <a:tr h="966761">
                <a:tc>
                  <a:txBody>
                    <a:bodyPr/>
                    <a:lstStyle/>
                    <a:p>
                      <a:pPr marL="0" marR="0" algn="just">
                        <a:lnSpc>
                          <a:spcPct val="150000"/>
                        </a:lnSpc>
                        <a:spcBef>
                          <a:spcPts val="0"/>
                        </a:spcBef>
                        <a:spcAft>
                          <a:spcPts val="0"/>
                        </a:spcAft>
                      </a:pPr>
                      <a:r>
                        <a:rPr lang="en-GB" sz="1800" b="1" i="1" dirty="0">
                          <a:effectLst/>
                          <a:latin typeface="Arial" panose="020B0604020202020204" pitchFamily="34" charset="0"/>
                          <a:cs typeface="Arial" panose="020B0604020202020204" pitchFamily="34" charset="0"/>
                        </a:rPr>
                        <a:t>Factors</a:t>
                      </a:r>
                      <a:endParaRPr lang="en-US" sz="1800" b="1" i="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GB" sz="1800" b="1" i="1" dirty="0">
                          <a:effectLst/>
                          <a:latin typeface="Arial" panose="020B0604020202020204" pitchFamily="34" charset="0"/>
                          <a:cs typeface="Arial" panose="020B0604020202020204" pitchFamily="34" charset="0"/>
                        </a:rPr>
                        <a:t>Description</a:t>
                      </a:r>
                      <a:endParaRPr lang="en-US" sz="1800" b="1" i="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GB" sz="1800" b="1" i="1" dirty="0">
                          <a:effectLst/>
                          <a:latin typeface="Arial" panose="020B0604020202020204" pitchFamily="34" charset="0"/>
                          <a:cs typeface="Arial" panose="020B0604020202020204" pitchFamily="34" charset="0"/>
                        </a:rPr>
                        <a:t>Opportunity/Threat</a:t>
                      </a:r>
                      <a:endParaRPr lang="en-US" sz="1800" b="1" i="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0"/>
                  </a:ext>
                </a:extLst>
              </a:tr>
              <a:tr h="966761">
                <a:tc>
                  <a:txBody>
                    <a:bodyPr/>
                    <a:lstStyle/>
                    <a:p>
                      <a:pPr marL="0" marR="0" algn="just">
                        <a:lnSpc>
                          <a:spcPct val="150000"/>
                        </a:lnSpc>
                        <a:spcBef>
                          <a:spcPts val="0"/>
                        </a:spcBef>
                        <a:spcAft>
                          <a:spcPts val="0"/>
                        </a:spcAft>
                      </a:pPr>
                      <a:r>
                        <a:rPr lang="en-GB" sz="1800" b="1" i="1" dirty="0">
                          <a:effectLst/>
                          <a:latin typeface="Arial" panose="020B0604020202020204" pitchFamily="34" charset="0"/>
                          <a:cs typeface="Arial" panose="020B0604020202020204" pitchFamily="34" charset="0"/>
                        </a:rPr>
                        <a:t>Technological</a:t>
                      </a:r>
                      <a:endParaRPr lang="en-US" sz="1800" b="1" i="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Technological investment has increased by 1.99% (Statista, 2025)</a:t>
                      </a:r>
                      <a:endParaRPr lang="en-US" sz="1800"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GB" sz="1800">
                          <a:effectLst/>
                          <a:latin typeface="Arial" panose="020B0604020202020204" pitchFamily="34" charset="0"/>
                          <a:cs typeface="Arial" panose="020B0604020202020204" pitchFamily="34" charset="0"/>
                        </a:rPr>
                        <a:t>Opportunity</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1"/>
                  </a:ext>
                </a:extLst>
              </a:tr>
              <a:tr h="2288407">
                <a:tc>
                  <a:txBody>
                    <a:bodyPr/>
                    <a:lstStyle/>
                    <a:p>
                      <a:pPr marL="0" marR="0" algn="just">
                        <a:lnSpc>
                          <a:spcPct val="150000"/>
                        </a:lnSpc>
                        <a:spcBef>
                          <a:spcPts val="0"/>
                        </a:spcBef>
                        <a:spcAft>
                          <a:spcPts val="0"/>
                        </a:spcAft>
                      </a:pPr>
                      <a:r>
                        <a:rPr lang="en-GB" sz="1800" b="1" i="1">
                          <a:effectLst/>
                          <a:latin typeface="Arial" panose="020B0604020202020204" pitchFamily="34" charset="0"/>
                          <a:cs typeface="Arial" panose="020B0604020202020204" pitchFamily="34" charset="0"/>
                        </a:rPr>
                        <a:t>Legal</a:t>
                      </a:r>
                      <a:endParaRPr lang="en-US" sz="1800" b="1" i="1">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The UK has fixed working hours and wage-related guidelines for employees (gov.uk, 2025)</a:t>
                      </a:r>
                      <a:endParaRPr lang="en-US" sz="1800" u="none" strike="noStrike" dirty="0">
                        <a:effectLst/>
                        <a:latin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Financial support, trading guidelines and advice are provided by UK authorities (parliament.uk, 2025)</a:t>
                      </a:r>
                      <a:endParaRPr lang="en-US" sz="1800"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GB" sz="1800" dirty="0">
                          <a:effectLst/>
                          <a:latin typeface="Arial" panose="020B0604020202020204" pitchFamily="34" charset="0"/>
                          <a:cs typeface="Arial" panose="020B0604020202020204" pitchFamily="34" charset="0"/>
                        </a:rPr>
                        <a:t>Moderate Opportunity</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2"/>
                  </a:ext>
                </a:extLst>
              </a:tr>
              <a:tr h="966761">
                <a:tc>
                  <a:txBody>
                    <a:bodyPr/>
                    <a:lstStyle/>
                    <a:p>
                      <a:pPr marL="0" marR="0" algn="just">
                        <a:lnSpc>
                          <a:spcPct val="150000"/>
                        </a:lnSpc>
                        <a:spcBef>
                          <a:spcPts val="0"/>
                        </a:spcBef>
                        <a:spcAft>
                          <a:spcPts val="0"/>
                        </a:spcAft>
                      </a:pPr>
                      <a:r>
                        <a:rPr lang="en-GB" sz="1800" b="1" i="1" dirty="0">
                          <a:effectLst/>
                          <a:latin typeface="Arial" panose="020B0604020202020204" pitchFamily="34" charset="0"/>
                          <a:cs typeface="Arial" panose="020B0604020202020204" pitchFamily="34" charset="0"/>
                        </a:rPr>
                        <a:t>Environmental</a:t>
                      </a:r>
                      <a:endParaRPr lang="en-US" sz="1800" b="1" i="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Arial" panose="020B0604020202020204" pitchFamily="34" charset="0"/>
                          <a:cs typeface="Arial" panose="020B0604020202020204" pitchFamily="34" charset="0"/>
                        </a:rPr>
                        <a:t>371 Mt CO2e has been released by the UK (ONS, 2025)</a:t>
                      </a:r>
                      <a:endParaRPr lang="en-US" sz="1800"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GB" sz="1800" dirty="0">
                          <a:effectLst/>
                          <a:latin typeface="Arial" panose="020B0604020202020204" pitchFamily="34" charset="0"/>
                          <a:cs typeface="Arial" panose="020B0604020202020204" pitchFamily="34" charset="0"/>
                        </a:rPr>
                        <a:t>Threat</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3"/>
                  </a:ext>
                </a:extLst>
              </a:tr>
            </a:tbl>
          </a:graphicData>
        </a:graphic>
      </p:graphicFrame>
      <p:sp>
        <p:nvSpPr>
          <p:cNvPr id="5" name="Slide Number Placeholder 4"/>
          <p:cNvSpPr>
            <a:spLocks noGrp="1"/>
          </p:cNvSpPr>
          <p:nvPr>
            <p:ph type="sldNum" sz="quarter" idx="12"/>
          </p:nvPr>
        </p:nvSpPr>
        <p:spPr/>
        <p:txBody>
          <a:bodyPr/>
          <a:lstStyle/>
          <a:p>
            <a:fld id="{2EC73818-8A25-48BB-BD29-7DA87A852273}" type="slidenum">
              <a:rPr lang="en-GB" smtClean="0"/>
              <a:t>8</a:t>
            </a:fld>
            <a:endParaRPr lang="en-GB"/>
          </a:p>
        </p:txBody>
      </p:sp>
      <p:sp>
        <p:nvSpPr>
          <p:cNvPr id="6" name="Rectangle 5"/>
          <p:cNvSpPr/>
          <p:nvPr/>
        </p:nvSpPr>
        <p:spPr>
          <a:xfrm>
            <a:off x="2801815" y="6232834"/>
            <a:ext cx="6096000" cy="612155"/>
          </a:xfrm>
          <a:prstGeom prst="rect">
            <a:avLst/>
          </a:prstGeom>
        </p:spPr>
        <p:txBody>
          <a:bodyPr>
            <a:spAutoFit/>
          </a:bodyPr>
          <a:lstStyle/>
          <a:p>
            <a:pPr algn="ctr">
              <a:lnSpc>
                <a:spcPct val="150000"/>
              </a:lnSpc>
            </a:pPr>
            <a:r>
              <a:rPr lang="en-GB" sz="1200" b="1" dirty="0">
                <a:latin typeface="Arial" panose="020B0604020202020204" pitchFamily="34" charset="0"/>
                <a:ea typeface="Arial" panose="020B0604020202020204" pitchFamily="34" charset="0"/>
              </a:rPr>
              <a:t>Table 2: PESTLE Analysis</a:t>
            </a:r>
            <a:endParaRPr lang="en-US" sz="1200" dirty="0">
              <a:latin typeface="Arial" panose="020B0604020202020204" pitchFamily="34" charset="0"/>
              <a:ea typeface="Arial" panose="020B0604020202020204" pitchFamily="34" charset="0"/>
            </a:endParaRPr>
          </a:p>
          <a:p>
            <a:pPr algn="ctr">
              <a:lnSpc>
                <a:spcPct val="150000"/>
              </a:lnSpc>
            </a:pPr>
            <a:r>
              <a:rPr lang="en-GB" sz="1200" dirty="0">
                <a:latin typeface="Arial" panose="020B0604020202020204" pitchFamily="34" charset="0"/>
                <a:ea typeface="Arial" panose="020B0604020202020204" pitchFamily="34" charset="0"/>
              </a:rPr>
              <a:t>(Source: self-created)</a:t>
            </a:r>
            <a:endParaRPr lang="en-US" sz="12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873369" y="1785240"/>
            <a:ext cx="10515600" cy="4351338"/>
          </a:xfrm>
        </p:spPr>
        <p:txBody>
          <a:bodyPr>
            <a:normAutofit/>
          </a:bodyPr>
          <a:lstStyle/>
          <a:p>
            <a:pPr marL="0" indent="0">
              <a:buNone/>
            </a:pPr>
            <a:endParaRPr lang="en-GB" dirty="0"/>
          </a:p>
          <a:p>
            <a:pPr marL="0" indent="0">
              <a:buNone/>
            </a:pPr>
            <a:r>
              <a:rPr lang="en-GB" dirty="0"/>
              <a:t>.</a:t>
            </a:r>
          </a:p>
          <a:p>
            <a:endParaRPr lang="en-GB" dirty="0"/>
          </a:p>
        </p:txBody>
      </p:sp>
      <p:sp>
        <p:nvSpPr>
          <p:cNvPr id="4" name="TextBox 3">
            <a:extLst>
              <a:ext uri="{FF2B5EF4-FFF2-40B4-BE49-F238E27FC236}">
                <a16:creationId xmlns:a16="http://schemas.microsoft.com/office/drawing/2014/main" id="{7CA7CFC1-D7AD-1D38-BE48-0537EF316731}"/>
              </a:ext>
            </a:extLst>
          </p:cNvPr>
          <p:cNvSpPr txBox="1"/>
          <p:nvPr/>
        </p:nvSpPr>
        <p:spPr>
          <a:xfrm>
            <a:off x="735973" y="0"/>
            <a:ext cx="11030712" cy="553998"/>
          </a:xfrm>
          <a:prstGeom prst="rect">
            <a:avLst/>
          </a:prstGeom>
          <a:noFill/>
        </p:spPr>
        <p:txBody>
          <a:bodyPr wrap="square" rtlCol="0">
            <a:spAutoFit/>
          </a:bodyPr>
          <a:lstStyle/>
          <a:p>
            <a:pPr algn="ctr"/>
            <a:r>
              <a:rPr lang="en-GB" sz="3000" b="1" dirty="0">
                <a:latin typeface="Arial" panose="020B0604020202020204" pitchFamily="34" charset="0"/>
                <a:cs typeface="Arial" panose="020B0604020202020204" pitchFamily="34" charset="0"/>
              </a:rPr>
              <a:t>Marketing Strategies</a:t>
            </a:r>
          </a:p>
        </p:txBody>
      </p:sp>
      <p:graphicFrame>
        <p:nvGraphicFramePr>
          <p:cNvPr id="2" name="Table 1"/>
          <p:cNvGraphicFramePr>
            <a:graphicFrameLocks noGrp="1"/>
          </p:cNvGraphicFramePr>
          <p:nvPr>
            <p:extLst>
              <p:ext uri="{D42A27DB-BD31-4B8C-83A1-F6EECF244321}">
                <p14:modId xmlns:p14="http://schemas.microsoft.com/office/powerpoint/2010/main" val="2813294527"/>
              </p:ext>
            </p:extLst>
          </p:nvPr>
        </p:nvGraphicFramePr>
        <p:xfrm>
          <a:off x="316524" y="553998"/>
          <a:ext cx="11769968" cy="5686608"/>
        </p:xfrm>
        <a:graphic>
          <a:graphicData uri="http://schemas.openxmlformats.org/drawingml/2006/table">
            <a:tbl>
              <a:tblPr>
                <a:tableStyleId>{5C22544A-7EE6-4342-B048-85BDC9FD1C3A}</a:tableStyleId>
              </a:tblPr>
              <a:tblGrid>
                <a:gridCol w="2659560">
                  <a:extLst>
                    <a:ext uri="{9D8B030D-6E8A-4147-A177-3AD203B41FA5}">
                      <a16:colId xmlns:a16="http://schemas.microsoft.com/office/drawing/2014/main" val="20000"/>
                    </a:ext>
                  </a:extLst>
                </a:gridCol>
                <a:gridCol w="9110408">
                  <a:extLst>
                    <a:ext uri="{9D8B030D-6E8A-4147-A177-3AD203B41FA5}">
                      <a16:colId xmlns:a16="http://schemas.microsoft.com/office/drawing/2014/main" val="20001"/>
                    </a:ext>
                  </a:extLst>
                </a:gridCol>
              </a:tblGrid>
              <a:tr h="1924589">
                <a:tc>
                  <a:txBody>
                    <a:bodyPr/>
                    <a:lstStyle/>
                    <a:p>
                      <a:pPr marL="342900" marR="0" lvl="0" indent="-342900" algn="just">
                        <a:lnSpc>
                          <a:spcPct val="150000"/>
                        </a:lnSpc>
                        <a:spcBef>
                          <a:spcPts val="0"/>
                        </a:spcBef>
                        <a:spcAft>
                          <a:spcPts val="0"/>
                        </a:spcAft>
                        <a:buFont typeface="Arial" panose="020B0604020202020204" pitchFamily="34" charset="0"/>
                        <a:buChar char="●"/>
                      </a:pPr>
                      <a:r>
                        <a:rPr lang="en-GB" sz="1800" b="1" i="1" u="none" strike="noStrike" dirty="0">
                          <a:effectLst/>
                          <a:latin typeface="Arial" panose="020B0604020202020204" pitchFamily="34" charset="0"/>
                          <a:cs typeface="Arial" panose="020B0604020202020204" pitchFamily="34" charset="0"/>
                        </a:rPr>
                        <a:t>Product</a:t>
                      </a:r>
                      <a:endParaRPr lang="en-US" sz="1800" b="1" i="1"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53430" marR="53430" marT="53430" marB="53430"/>
                </a:tc>
                <a:tc>
                  <a:txBody>
                    <a:bodyPr/>
                    <a:lstStyle/>
                    <a:p>
                      <a:pPr marL="0" marR="0" algn="just">
                        <a:lnSpc>
                          <a:spcPct val="150000"/>
                        </a:lnSpc>
                        <a:spcBef>
                          <a:spcPts val="0"/>
                        </a:spcBef>
                        <a:spcAft>
                          <a:spcPts val="0"/>
                        </a:spcAft>
                      </a:pPr>
                      <a:r>
                        <a:rPr lang="en-GB" sz="1800" dirty="0">
                          <a:effectLst/>
                          <a:latin typeface="Arial" panose="020B0604020202020204" pitchFamily="34" charset="0"/>
                          <a:cs typeface="Arial" panose="020B0604020202020204" pitchFamily="34" charset="0"/>
                        </a:rPr>
                        <a:t>Compostable, biodegradable, plastic‑free and paper‑free packaging in the form of bags, pouches, wraps, and retail packs by “No-Paper Packaging”, which will be high‑quality and eco‑certified. Premium pricing can be justified by sustainability and regulatory advantages (Wei et al., 2023). The company will provide bulk/volume discounts for retailers and e‑commerce clients.</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53430" marR="53430" marT="53430" marB="53430"/>
                </a:tc>
                <a:extLst>
                  <a:ext uri="{0D108BD9-81ED-4DB2-BD59-A6C34878D82A}">
                    <a16:rowId xmlns:a16="http://schemas.microsoft.com/office/drawing/2014/main" val="10000"/>
                  </a:ext>
                </a:extLst>
              </a:tr>
              <a:tr h="764465">
                <a:tc>
                  <a:txBody>
                    <a:bodyPr/>
                    <a:lstStyle/>
                    <a:p>
                      <a:pPr marL="342900" marR="0" lvl="0" indent="-342900" algn="just">
                        <a:lnSpc>
                          <a:spcPct val="150000"/>
                        </a:lnSpc>
                        <a:spcBef>
                          <a:spcPts val="0"/>
                        </a:spcBef>
                        <a:spcAft>
                          <a:spcPts val="0"/>
                        </a:spcAft>
                        <a:buFont typeface="Arial" panose="020B0604020202020204" pitchFamily="34" charset="0"/>
                        <a:buChar char="●"/>
                      </a:pPr>
                      <a:r>
                        <a:rPr lang="en-GB" sz="1800" b="1" i="1" u="none" strike="noStrike" dirty="0">
                          <a:effectLst/>
                          <a:latin typeface="Arial" panose="020B0604020202020204" pitchFamily="34" charset="0"/>
                          <a:cs typeface="Arial" panose="020B0604020202020204" pitchFamily="34" charset="0"/>
                        </a:rPr>
                        <a:t>USPs</a:t>
                      </a:r>
                      <a:endParaRPr lang="en-US" sz="1800" b="1" i="1"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53430" marR="53430" marT="53430" marB="53430"/>
                </a:tc>
                <a:tc>
                  <a:txBody>
                    <a:bodyPr/>
                    <a:lstStyle/>
                    <a:p>
                      <a:pPr marL="0" marR="0" algn="just">
                        <a:lnSpc>
                          <a:spcPct val="150000"/>
                        </a:lnSpc>
                        <a:spcBef>
                          <a:spcPts val="0"/>
                        </a:spcBef>
                        <a:spcAft>
                          <a:spcPts val="0"/>
                        </a:spcAft>
                      </a:pPr>
                      <a:r>
                        <a:rPr lang="en-GB" sz="1800" dirty="0">
                          <a:effectLst/>
                          <a:latin typeface="Arial" panose="020B0604020202020204" pitchFamily="34" charset="0"/>
                          <a:cs typeface="Arial" panose="020B0604020202020204" pitchFamily="34" charset="0"/>
                        </a:rPr>
                        <a:t>Biodegradable products at a reasonable price including of bags, pouches, wraps.</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53430" marR="53430" marT="53430" marB="53430"/>
                </a:tc>
                <a:extLst>
                  <a:ext uri="{0D108BD9-81ED-4DB2-BD59-A6C34878D82A}">
                    <a16:rowId xmlns:a16="http://schemas.microsoft.com/office/drawing/2014/main" val="10001"/>
                  </a:ext>
                </a:extLst>
              </a:tr>
              <a:tr h="1558676">
                <a:tc>
                  <a:txBody>
                    <a:bodyPr/>
                    <a:lstStyle/>
                    <a:p>
                      <a:pPr marL="342900" marR="0" lvl="0" indent="-342900" algn="just">
                        <a:lnSpc>
                          <a:spcPct val="150000"/>
                        </a:lnSpc>
                        <a:spcBef>
                          <a:spcPts val="0"/>
                        </a:spcBef>
                        <a:spcAft>
                          <a:spcPts val="0"/>
                        </a:spcAft>
                        <a:buFont typeface="Arial" panose="020B0604020202020204" pitchFamily="34" charset="0"/>
                        <a:buChar char="●"/>
                      </a:pPr>
                      <a:r>
                        <a:rPr lang="en-GB" sz="1800" b="1" i="1" u="none" strike="noStrike" dirty="0">
                          <a:effectLst/>
                          <a:latin typeface="Arial" panose="020B0604020202020204" pitchFamily="34" charset="0"/>
                          <a:cs typeface="Arial" panose="020B0604020202020204" pitchFamily="34" charset="0"/>
                        </a:rPr>
                        <a:t>Customer segments </a:t>
                      </a:r>
                      <a:endParaRPr lang="en-US" sz="1800" b="1" i="1"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53430" marR="53430" marT="53430" marB="53430"/>
                </a:tc>
                <a:tc>
                  <a:txBody>
                    <a:bodyPr/>
                    <a:lstStyle/>
                    <a:p>
                      <a:pPr marL="0" marR="0" algn="just">
                        <a:lnSpc>
                          <a:spcPct val="150000"/>
                        </a:lnSpc>
                        <a:spcBef>
                          <a:spcPts val="0"/>
                        </a:spcBef>
                        <a:spcAft>
                          <a:spcPts val="0"/>
                        </a:spcAft>
                      </a:pPr>
                      <a:r>
                        <a:rPr lang="en-GB" sz="1800" dirty="0">
                          <a:effectLst/>
                          <a:latin typeface="Arial" panose="020B0604020202020204" pitchFamily="34" charset="0"/>
                          <a:cs typeface="Arial" panose="020B0604020202020204" pitchFamily="34" charset="0"/>
                        </a:rPr>
                        <a:t>Products will be delivered directly to retail stores, e‑commerce sellers and Boutique shops. Facility for online ordering and on-time delivery can increase the transparency and authenticity of a brand (</a:t>
                      </a:r>
                      <a:r>
                        <a:rPr lang="en-GB" sz="1800" dirty="0" err="1">
                          <a:effectLst/>
                          <a:latin typeface="Arial" panose="020B0604020202020204" pitchFamily="34" charset="0"/>
                          <a:cs typeface="Arial" panose="020B0604020202020204" pitchFamily="34" charset="0"/>
                        </a:rPr>
                        <a:t>Emiliana</a:t>
                      </a:r>
                      <a:r>
                        <a:rPr lang="en-GB" sz="1800" dirty="0">
                          <a:effectLst/>
                          <a:latin typeface="Arial" panose="020B0604020202020204" pitchFamily="34" charset="0"/>
                          <a:cs typeface="Arial" panose="020B0604020202020204" pitchFamily="34" charset="0"/>
                        </a:rPr>
                        <a:t> and </a:t>
                      </a:r>
                      <a:r>
                        <a:rPr lang="en-GB" sz="1800" dirty="0" err="1">
                          <a:effectLst/>
                          <a:latin typeface="Arial" panose="020B0604020202020204" pitchFamily="34" charset="0"/>
                          <a:cs typeface="Arial" panose="020B0604020202020204" pitchFamily="34" charset="0"/>
                        </a:rPr>
                        <a:t>Efawati</a:t>
                      </a:r>
                      <a:r>
                        <a:rPr lang="en-GB" sz="1800" dirty="0">
                          <a:effectLst/>
                          <a:latin typeface="Arial" panose="020B0604020202020204" pitchFamily="34" charset="0"/>
                          <a:cs typeface="Arial" panose="020B0604020202020204" pitchFamily="34" charset="0"/>
                        </a:rPr>
                        <a:t>, 2025). The targeted customers are from UK urban and suburban retailers.</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53430" marR="53430" marT="53430" marB="53430"/>
                </a:tc>
                <a:extLst>
                  <a:ext uri="{0D108BD9-81ED-4DB2-BD59-A6C34878D82A}">
                    <a16:rowId xmlns:a16="http://schemas.microsoft.com/office/drawing/2014/main" val="10002"/>
                  </a:ext>
                </a:extLst>
              </a:tr>
              <a:tr h="1106703">
                <a:tc>
                  <a:txBody>
                    <a:bodyPr/>
                    <a:lstStyle/>
                    <a:p>
                      <a:pPr marL="342900" marR="0" lvl="0" indent="-342900" algn="just">
                        <a:lnSpc>
                          <a:spcPct val="150000"/>
                        </a:lnSpc>
                        <a:spcBef>
                          <a:spcPts val="0"/>
                        </a:spcBef>
                        <a:spcAft>
                          <a:spcPts val="0"/>
                        </a:spcAft>
                        <a:buFont typeface="Arial" panose="020B0604020202020204" pitchFamily="34" charset="0"/>
                        <a:buChar char="●"/>
                      </a:pPr>
                      <a:r>
                        <a:rPr lang="en-GB" sz="1800" b="1" i="1" u="none" strike="noStrike" dirty="0">
                          <a:effectLst/>
                          <a:latin typeface="Arial" panose="020B0604020202020204" pitchFamily="34" charset="0"/>
                          <a:cs typeface="Arial" panose="020B0604020202020204" pitchFamily="34" charset="0"/>
                        </a:rPr>
                        <a:t>Marketing strategies </a:t>
                      </a:r>
                      <a:endParaRPr lang="en-US" sz="1800" b="1" i="1"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53430" marR="53430" marT="53430" marB="53430"/>
                </a:tc>
                <a:tc>
                  <a:txBody>
                    <a:bodyPr/>
                    <a:lstStyle/>
                    <a:p>
                      <a:pPr marL="0" marR="0" algn="just">
                        <a:lnSpc>
                          <a:spcPct val="150000"/>
                        </a:lnSpc>
                        <a:spcBef>
                          <a:spcPts val="0"/>
                        </a:spcBef>
                        <a:spcAft>
                          <a:spcPts val="0"/>
                        </a:spcAft>
                      </a:pPr>
                      <a:r>
                        <a:rPr lang="en-GB" sz="1800" dirty="0">
                          <a:effectLst/>
                          <a:latin typeface="Arial" panose="020B0604020202020204" pitchFamily="34" charset="0"/>
                          <a:cs typeface="Arial" panose="020B0604020202020204" pitchFamily="34" charset="0"/>
                        </a:rPr>
                        <a:t>“No-Paper Packaging" will conduct digital marketing, eco‑branding, and sustainability messaging to highlight environmental benefits and regulatory compliance.</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53430" marR="53430" marT="53430" marB="53430"/>
                </a:tc>
                <a:extLst>
                  <a:ext uri="{0D108BD9-81ED-4DB2-BD59-A6C34878D82A}">
                    <a16:rowId xmlns:a16="http://schemas.microsoft.com/office/drawing/2014/main" val="10003"/>
                  </a:ext>
                </a:extLst>
              </a:tr>
            </a:tbl>
          </a:graphicData>
        </a:graphic>
      </p:graphicFrame>
      <p:sp>
        <p:nvSpPr>
          <p:cNvPr id="5" name="Slide Number Placeholder 4"/>
          <p:cNvSpPr>
            <a:spLocks noGrp="1"/>
          </p:cNvSpPr>
          <p:nvPr>
            <p:ph type="sldNum" sz="quarter" idx="12"/>
          </p:nvPr>
        </p:nvSpPr>
        <p:spPr/>
        <p:txBody>
          <a:bodyPr/>
          <a:lstStyle/>
          <a:p>
            <a:fld id="{2EC73818-8A25-48BB-BD29-7DA87A852273}" type="slidenum">
              <a:rPr lang="en-GB" smtClean="0"/>
              <a:t>9</a:t>
            </a:fld>
            <a:endParaRPr lang="en-GB"/>
          </a:p>
        </p:txBody>
      </p:sp>
      <p:sp>
        <p:nvSpPr>
          <p:cNvPr id="6" name="Rectangle 5"/>
          <p:cNvSpPr/>
          <p:nvPr/>
        </p:nvSpPr>
        <p:spPr>
          <a:xfrm>
            <a:off x="2514600" y="6182449"/>
            <a:ext cx="6096000" cy="612155"/>
          </a:xfrm>
          <a:prstGeom prst="rect">
            <a:avLst/>
          </a:prstGeom>
        </p:spPr>
        <p:txBody>
          <a:bodyPr>
            <a:spAutoFit/>
          </a:bodyPr>
          <a:lstStyle/>
          <a:p>
            <a:pPr algn="ctr">
              <a:lnSpc>
                <a:spcPct val="150000"/>
              </a:lnSpc>
            </a:pPr>
            <a:r>
              <a:rPr lang="en-GB" sz="1200" b="1" dirty="0">
                <a:latin typeface="Arial" panose="020B0604020202020204" pitchFamily="34" charset="0"/>
                <a:ea typeface="Arial" panose="020B0604020202020204" pitchFamily="34" charset="0"/>
              </a:rPr>
              <a:t>Table 3: Marketing Measures</a:t>
            </a:r>
            <a:endParaRPr lang="en-US" sz="1200" dirty="0">
              <a:latin typeface="Arial" panose="020B0604020202020204" pitchFamily="34" charset="0"/>
              <a:ea typeface="Arial" panose="020B0604020202020204" pitchFamily="34" charset="0"/>
            </a:endParaRPr>
          </a:p>
          <a:p>
            <a:pPr algn="ctr">
              <a:lnSpc>
                <a:spcPct val="150000"/>
              </a:lnSpc>
            </a:pPr>
            <a:r>
              <a:rPr lang="en-GB" sz="1200" dirty="0">
                <a:latin typeface="Arial" panose="020B0604020202020204" pitchFamily="34" charset="0"/>
                <a:ea typeface="Arial" panose="020B0604020202020204" pitchFamily="34" charset="0"/>
              </a:rPr>
              <a:t>(Source: self-analysed)</a:t>
            </a:r>
            <a:endParaRPr lang="en-US" sz="12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371956873"/>
              </p:ext>
            </p:extLst>
          </p:nvPr>
        </p:nvGraphicFramePr>
        <p:xfrm>
          <a:off x="657591" y="1162433"/>
          <a:ext cx="5262563" cy="2376297"/>
        </p:xfrm>
        <a:graphic>
          <a:graphicData uri="http://schemas.openxmlformats.org/drawingml/2006/table">
            <a:tbl>
              <a:tblPr>
                <a:tableStyleId>{5C22544A-7EE6-4342-B048-85BDC9FD1C3A}</a:tableStyleId>
              </a:tblPr>
              <a:tblGrid>
                <a:gridCol w="3537133">
                  <a:extLst>
                    <a:ext uri="{9D8B030D-6E8A-4147-A177-3AD203B41FA5}">
                      <a16:colId xmlns:a16="http://schemas.microsoft.com/office/drawing/2014/main" val="20000"/>
                    </a:ext>
                  </a:extLst>
                </a:gridCol>
                <a:gridCol w="1725430">
                  <a:extLst>
                    <a:ext uri="{9D8B030D-6E8A-4147-A177-3AD203B41FA5}">
                      <a16:colId xmlns:a16="http://schemas.microsoft.com/office/drawing/2014/main" val="20001"/>
                    </a:ext>
                  </a:extLst>
                </a:gridCol>
              </a:tblGrid>
              <a:tr h="331436">
                <a:tc gridSpan="2">
                  <a:txBody>
                    <a:bodyPr/>
                    <a:lstStyle/>
                    <a:p>
                      <a:pPr marL="0" marR="0" algn="ctr">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Start-up costs</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hMerge="1">
                  <a:txBody>
                    <a:bodyPr/>
                    <a:lstStyle/>
                    <a:p>
                      <a:endParaRPr lang="en-US"/>
                    </a:p>
                  </a:txBody>
                  <a:tcPr/>
                </a:tc>
                <a:extLst>
                  <a:ext uri="{0D108BD9-81ED-4DB2-BD59-A6C34878D82A}">
                    <a16:rowId xmlns:a16="http://schemas.microsoft.com/office/drawing/2014/main" val="10000"/>
                  </a:ext>
                </a:extLst>
              </a:tr>
              <a:tr h="331436">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Particulars</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Amount (£)</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1"/>
                  </a:ext>
                </a:extLst>
              </a:tr>
              <a:tr h="331436">
                <a:tc>
                  <a:txBody>
                    <a:bodyPr/>
                    <a:lstStyle/>
                    <a:p>
                      <a:pPr marL="0" marR="0" algn="l">
                        <a:lnSpc>
                          <a:spcPct val="115000"/>
                        </a:lnSpc>
                        <a:spcBef>
                          <a:spcPts val="0"/>
                        </a:spcBef>
                        <a:spcAft>
                          <a:spcPts val="0"/>
                        </a:spcAft>
                      </a:pPr>
                      <a:r>
                        <a:rPr lang="en-GB" sz="1800">
                          <a:effectLst/>
                          <a:latin typeface="Arial" panose="020B0604020202020204" pitchFamily="34" charset="0"/>
                          <a:cs typeface="Arial" panose="020B0604020202020204" pitchFamily="34" charset="0"/>
                        </a:rPr>
                        <a:t>Machinery and equipment</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15,000</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2"/>
                  </a:ext>
                </a:extLst>
              </a:tr>
              <a:tr h="331436">
                <a:tc>
                  <a:txBody>
                    <a:bodyPr/>
                    <a:lstStyle/>
                    <a:p>
                      <a:pPr marL="0" marR="0" algn="l">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Furniture</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7,000</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3"/>
                  </a:ext>
                </a:extLst>
              </a:tr>
              <a:tr h="331436">
                <a:tc>
                  <a:txBody>
                    <a:bodyPr/>
                    <a:lstStyle/>
                    <a:p>
                      <a:pPr marL="0" marR="0" algn="l">
                        <a:lnSpc>
                          <a:spcPct val="115000"/>
                        </a:lnSpc>
                        <a:spcBef>
                          <a:spcPts val="0"/>
                        </a:spcBef>
                        <a:spcAft>
                          <a:spcPts val="0"/>
                        </a:spcAft>
                      </a:pPr>
                      <a:r>
                        <a:rPr lang="en-GB" sz="1800">
                          <a:effectLst/>
                          <a:latin typeface="Arial" panose="020B0604020202020204" pitchFamily="34" charset="0"/>
                          <a:cs typeface="Arial" panose="020B0604020202020204" pitchFamily="34" charset="0"/>
                        </a:rPr>
                        <a:t>Legal expenses</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3,000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4"/>
                  </a:ext>
                </a:extLst>
              </a:tr>
              <a:tr h="331436">
                <a:tc>
                  <a:txBody>
                    <a:bodyPr/>
                    <a:lstStyle/>
                    <a:p>
                      <a:pPr marL="0" marR="0" algn="l">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Initial inventory</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5,000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5"/>
                  </a:ext>
                </a:extLst>
              </a:tr>
              <a:tr h="331436">
                <a:tc>
                  <a:txBody>
                    <a:bodyPr/>
                    <a:lstStyle/>
                    <a:p>
                      <a:pPr marL="0" marR="0" algn="l">
                        <a:lnSpc>
                          <a:spcPct val="115000"/>
                        </a:lnSpc>
                        <a:spcBef>
                          <a:spcPts val="0"/>
                        </a:spcBef>
                        <a:spcAft>
                          <a:spcPts val="0"/>
                        </a:spcAft>
                      </a:pPr>
                      <a:r>
                        <a:rPr lang="en-GB" sz="1800">
                          <a:effectLst/>
                          <a:latin typeface="Arial" panose="020B0604020202020204" pitchFamily="34" charset="0"/>
                          <a:cs typeface="Arial" panose="020B0604020202020204" pitchFamily="34" charset="0"/>
                        </a:rPr>
                        <a:t>Total</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30,000</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6"/>
                  </a:ext>
                </a:extLst>
              </a:tr>
            </a:tbl>
          </a:graphicData>
        </a:graphic>
      </p:graphicFrame>
      <p:sp>
        <p:nvSpPr>
          <p:cNvPr id="4" name="TextBox 3">
            <a:extLst>
              <a:ext uri="{FF2B5EF4-FFF2-40B4-BE49-F238E27FC236}">
                <a16:creationId xmlns:a16="http://schemas.microsoft.com/office/drawing/2014/main" id="{BD088BB7-3F9E-6D74-6077-0A34CDDDE233}"/>
              </a:ext>
            </a:extLst>
          </p:cNvPr>
          <p:cNvSpPr txBox="1"/>
          <p:nvPr/>
        </p:nvSpPr>
        <p:spPr>
          <a:xfrm>
            <a:off x="838200" y="510760"/>
            <a:ext cx="11030712" cy="553998"/>
          </a:xfrm>
          <a:prstGeom prst="rect">
            <a:avLst/>
          </a:prstGeom>
          <a:noFill/>
        </p:spPr>
        <p:txBody>
          <a:bodyPr wrap="square" rtlCol="0">
            <a:spAutoFit/>
          </a:bodyPr>
          <a:lstStyle/>
          <a:p>
            <a:pPr algn="ctr"/>
            <a:r>
              <a:rPr lang="en-GB" sz="3000" b="1" dirty="0">
                <a:latin typeface="Arial" panose="020B0604020202020204" pitchFamily="34" charset="0"/>
                <a:cs typeface="Arial" panose="020B0604020202020204" pitchFamily="34" charset="0"/>
              </a:rPr>
              <a:t> </a:t>
            </a:r>
            <a:r>
              <a:rPr lang="en-GB" sz="3000" b="1" i="0" dirty="0">
                <a:effectLst/>
                <a:latin typeface="Arial" panose="020B0604020202020204" pitchFamily="34" charset="0"/>
                <a:cs typeface="Arial" panose="020B0604020202020204" pitchFamily="34" charset="0"/>
              </a:rPr>
              <a:t>Funding Requirements and Allocation</a:t>
            </a:r>
            <a:endParaRPr lang="en-GB" sz="3000" b="1" dirty="0">
              <a:latin typeface="Arial" panose="020B0604020202020204" pitchFamily="34" charset="0"/>
              <a:cs typeface="Arial" panose="020B0604020202020204" pitchFamily="34" charset="0"/>
            </a:endParaRPr>
          </a:p>
        </p:txBody>
      </p:sp>
      <p:graphicFrame>
        <p:nvGraphicFramePr>
          <p:cNvPr id="6" name="Table 5"/>
          <p:cNvGraphicFramePr>
            <a:graphicFrameLocks noGrp="1"/>
          </p:cNvGraphicFramePr>
          <p:nvPr>
            <p:extLst>
              <p:ext uri="{D42A27DB-BD31-4B8C-83A1-F6EECF244321}">
                <p14:modId xmlns:p14="http://schemas.microsoft.com/office/powerpoint/2010/main" val="2099296188"/>
              </p:ext>
            </p:extLst>
          </p:nvPr>
        </p:nvGraphicFramePr>
        <p:xfrm>
          <a:off x="7690338" y="1162433"/>
          <a:ext cx="4091354" cy="2376297"/>
        </p:xfrm>
        <a:graphic>
          <a:graphicData uri="http://schemas.openxmlformats.org/drawingml/2006/table">
            <a:tbl>
              <a:tblPr>
                <a:tableStyleId>{5C22544A-7EE6-4342-B048-85BDC9FD1C3A}</a:tableStyleId>
              </a:tblPr>
              <a:tblGrid>
                <a:gridCol w="2143090">
                  <a:extLst>
                    <a:ext uri="{9D8B030D-6E8A-4147-A177-3AD203B41FA5}">
                      <a16:colId xmlns:a16="http://schemas.microsoft.com/office/drawing/2014/main" val="20000"/>
                    </a:ext>
                  </a:extLst>
                </a:gridCol>
                <a:gridCol w="1948264">
                  <a:extLst>
                    <a:ext uri="{9D8B030D-6E8A-4147-A177-3AD203B41FA5}">
                      <a16:colId xmlns:a16="http://schemas.microsoft.com/office/drawing/2014/main" val="20001"/>
                    </a:ext>
                  </a:extLst>
                </a:gridCol>
              </a:tblGrid>
              <a:tr h="331436">
                <a:tc>
                  <a:txBody>
                    <a:bodyPr/>
                    <a:lstStyle/>
                    <a:p>
                      <a:pPr marL="0" marR="0" algn="ctr">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Fixed costs</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Per month (£)</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0"/>
                  </a:ext>
                </a:extLst>
              </a:tr>
              <a:tr h="331436">
                <a:tc>
                  <a:txBody>
                    <a:bodyPr/>
                    <a:lstStyle/>
                    <a:p>
                      <a:pPr marL="0" marR="0" algn="l">
                        <a:lnSpc>
                          <a:spcPct val="115000"/>
                        </a:lnSpc>
                        <a:spcBef>
                          <a:spcPts val="0"/>
                        </a:spcBef>
                        <a:spcAft>
                          <a:spcPts val="0"/>
                        </a:spcAft>
                      </a:pPr>
                      <a:r>
                        <a:rPr lang="en-GB" sz="1800">
                          <a:effectLst/>
                          <a:latin typeface="Arial" panose="020B0604020202020204" pitchFamily="34" charset="0"/>
                          <a:cs typeface="Arial" panose="020B0604020202020204" pitchFamily="34" charset="0"/>
                        </a:rPr>
                        <a:t>Rent</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2,000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1"/>
                  </a:ext>
                </a:extLst>
              </a:tr>
              <a:tr h="331436">
                <a:tc>
                  <a:txBody>
                    <a:bodyPr/>
                    <a:lstStyle/>
                    <a:p>
                      <a:pPr marL="0" marR="0" algn="l">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Rates</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500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2"/>
                  </a:ext>
                </a:extLst>
              </a:tr>
              <a:tr h="331436">
                <a:tc>
                  <a:txBody>
                    <a:bodyPr/>
                    <a:lstStyle/>
                    <a:p>
                      <a:pPr marL="0" marR="0" algn="l">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Utilities</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200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3"/>
                  </a:ext>
                </a:extLst>
              </a:tr>
              <a:tr h="331436">
                <a:tc>
                  <a:txBody>
                    <a:bodyPr/>
                    <a:lstStyle/>
                    <a:p>
                      <a:pPr marL="0" marR="0" algn="l">
                        <a:lnSpc>
                          <a:spcPct val="115000"/>
                        </a:lnSpc>
                        <a:spcBef>
                          <a:spcPts val="0"/>
                        </a:spcBef>
                        <a:spcAft>
                          <a:spcPts val="0"/>
                        </a:spcAft>
                      </a:pPr>
                      <a:r>
                        <a:rPr lang="en-GB" sz="1800">
                          <a:effectLst/>
                          <a:latin typeface="Arial" panose="020B0604020202020204" pitchFamily="34" charset="0"/>
                          <a:cs typeface="Arial" panose="020B0604020202020204" pitchFamily="34" charset="0"/>
                        </a:rPr>
                        <a:t>Salary</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3,200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4"/>
                  </a:ext>
                </a:extLst>
              </a:tr>
              <a:tr h="331436">
                <a:tc>
                  <a:txBody>
                    <a:bodyPr/>
                    <a:lstStyle/>
                    <a:p>
                      <a:pPr marL="0" marR="0" algn="l">
                        <a:lnSpc>
                          <a:spcPct val="115000"/>
                        </a:lnSpc>
                        <a:spcBef>
                          <a:spcPts val="0"/>
                        </a:spcBef>
                        <a:spcAft>
                          <a:spcPts val="0"/>
                        </a:spcAft>
                      </a:pPr>
                      <a:r>
                        <a:rPr lang="en-GB" sz="1800">
                          <a:effectLst/>
                          <a:latin typeface="Arial" panose="020B0604020202020204" pitchFamily="34" charset="0"/>
                          <a:cs typeface="Arial" panose="020B0604020202020204" pitchFamily="34" charset="0"/>
                        </a:rPr>
                        <a:t>Other charges</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100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5"/>
                  </a:ext>
                </a:extLst>
              </a:tr>
              <a:tr h="331436">
                <a:tc>
                  <a:txBody>
                    <a:bodyPr/>
                    <a:lstStyle/>
                    <a:p>
                      <a:pPr marL="0" marR="0" algn="l">
                        <a:lnSpc>
                          <a:spcPct val="115000"/>
                        </a:lnSpc>
                        <a:spcBef>
                          <a:spcPts val="0"/>
                        </a:spcBef>
                        <a:spcAft>
                          <a:spcPts val="0"/>
                        </a:spcAft>
                      </a:pPr>
                      <a:r>
                        <a:rPr lang="en-GB" sz="1800">
                          <a:effectLst/>
                          <a:latin typeface="Arial" panose="020B0604020202020204" pitchFamily="34" charset="0"/>
                          <a:cs typeface="Arial" panose="020B0604020202020204" pitchFamily="34" charset="0"/>
                        </a:rPr>
                        <a:t>Total costs</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6,000</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6"/>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3848203224"/>
              </p:ext>
            </p:extLst>
          </p:nvPr>
        </p:nvGraphicFramePr>
        <p:xfrm>
          <a:off x="1148864" y="4181204"/>
          <a:ext cx="9683260" cy="2146808"/>
        </p:xfrm>
        <a:graphic>
          <a:graphicData uri="http://schemas.openxmlformats.org/drawingml/2006/table">
            <a:tbl>
              <a:tblPr>
                <a:tableStyleId>{5C22544A-7EE6-4342-B048-85BDC9FD1C3A}</a:tableStyleId>
              </a:tblPr>
              <a:tblGrid>
                <a:gridCol w="2716037">
                  <a:extLst>
                    <a:ext uri="{9D8B030D-6E8A-4147-A177-3AD203B41FA5}">
                      <a16:colId xmlns:a16="http://schemas.microsoft.com/office/drawing/2014/main" val="20000"/>
                    </a:ext>
                  </a:extLst>
                </a:gridCol>
                <a:gridCol w="1107080">
                  <a:extLst>
                    <a:ext uri="{9D8B030D-6E8A-4147-A177-3AD203B41FA5}">
                      <a16:colId xmlns:a16="http://schemas.microsoft.com/office/drawing/2014/main" val="20001"/>
                    </a:ext>
                  </a:extLst>
                </a:gridCol>
                <a:gridCol w="1107080">
                  <a:extLst>
                    <a:ext uri="{9D8B030D-6E8A-4147-A177-3AD203B41FA5}">
                      <a16:colId xmlns:a16="http://schemas.microsoft.com/office/drawing/2014/main" val="20002"/>
                    </a:ext>
                  </a:extLst>
                </a:gridCol>
                <a:gridCol w="1328496">
                  <a:extLst>
                    <a:ext uri="{9D8B030D-6E8A-4147-A177-3AD203B41FA5}">
                      <a16:colId xmlns:a16="http://schemas.microsoft.com/office/drawing/2014/main" val="20003"/>
                    </a:ext>
                  </a:extLst>
                </a:gridCol>
                <a:gridCol w="1210407">
                  <a:extLst>
                    <a:ext uri="{9D8B030D-6E8A-4147-A177-3AD203B41FA5}">
                      <a16:colId xmlns:a16="http://schemas.microsoft.com/office/drawing/2014/main" val="20004"/>
                    </a:ext>
                  </a:extLst>
                </a:gridCol>
                <a:gridCol w="1107080">
                  <a:extLst>
                    <a:ext uri="{9D8B030D-6E8A-4147-A177-3AD203B41FA5}">
                      <a16:colId xmlns:a16="http://schemas.microsoft.com/office/drawing/2014/main" val="20005"/>
                    </a:ext>
                  </a:extLst>
                </a:gridCol>
                <a:gridCol w="1107080">
                  <a:extLst>
                    <a:ext uri="{9D8B030D-6E8A-4147-A177-3AD203B41FA5}">
                      <a16:colId xmlns:a16="http://schemas.microsoft.com/office/drawing/2014/main" val="20006"/>
                    </a:ext>
                  </a:extLst>
                </a:gridCol>
              </a:tblGrid>
              <a:tr h="356140">
                <a:tc>
                  <a:txBody>
                    <a:bodyPr/>
                    <a:lstStyle/>
                    <a:p>
                      <a:pPr marL="0" marR="0" algn="ctr">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Variable Costs</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Jan (£)</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Feb (£)</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Mar (£)</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Apr (£)</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May (£)</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June (£)</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0"/>
                  </a:ext>
                </a:extLst>
              </a:tr>
              <a:tr h="236490">
                <a:tc>
                  <a:txBody>
                    <a:bodyPr/>
                    <a:lstStyle/>
                    <a:p>
                      <a:pPr marL="0" marR="0" algn="l">
                        <a:lnSpc>
                          <a:spcPct val="115000"/>
                        </a:lnSpc>
                        <a:spcBef>
                          <a:spcPts val="0"/>
                        </a:spcBef>
                        <a:spcAft>
                          <a:spcPts val="0"/>
                        </a:spcAft>
                      </a:pPr>
                      <a:r>
                        <a:rPr lang="en-GB" sz="1800">
                          <a:effectLst/>
                          <a:latin typeface="Arial" panose="020B0604020202020204" pitchFamily="34" charset="0"/>
                          <a:cs typeface="Arial" panose="020B0604020202020204" pitchFamily="34" charset="0"/>
                        </a:rPr>
                        <a:t>Electricity charges</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400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500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500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700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800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750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1"/>
                  </a:ext>
                </a:extLst>
              </a:tr>
              <a:tr h="520941">
                <a:tc>
                  <a:txBody>
                    <a:bodyPr/>
                    <a:lstStyle/>
                    <a:p>
                      <a:pPr marL="0" marR="0" algn="l">
                        <a:lnSpc>
                          <a:spcPct val="115000"/>
                        </a:lnSpc>
                        <a:spcBef>
                          <a:spcPts val="0"/>
                        </a:spcBef>
                        <a:spcAft>
                          <a:spcPts val="0"/>
                        </a:spcAft>
                      </a:pPr>
                      <a:r>
                        <a:rPr lang="en-GB" sz="1800">
                          <a:effectLst/>
                          <a:latin typeface="Arial" panose="020B0604020202020204" pitchFamily="34" charset="0"/>
                          <a:cs typeface="Arial" panose="020B0604020202020204" pitchFamily="34" charset="0"/>
                        </a:rPr>
                        <a:t>Payment to temporary</a:t>
                      </a:r>
                      <a:endParaRPr lang="en-US" sz="1800">
                        <a:effectLst/>
                        <a:latin typeface="Arial" panose="020B0604020202020204" pitchFamily="34" charset="0"/>
                        <a:cs typeface="Arial" panose="020B0604020202020204" pitchFamily="34" charset="0"/>
                      </a:endParaRPr>
                    </a:p>
                    <a:p>
                      <a:pPr marL="0" marR="0" algn="l">
                        <a:lnSpc>
                          <a:spcPct val="115000"/>
                        </a:lnSpc>
                        <a:spcBef>
                          <a:spcPts val="0"/>
                        </a:spcBef>
                        <a:spcAft>
                          <a:spcPts val="0"/>
                        </a:spcAft>
                      </a:pPr>
                      <a:r>
                        <a:rPr lang="en-GB" sz="1800">
                          <a:effectLst/>
                          <a:latin typeface="Arial" panose="020B0604020202020204" pitchFamily="34" charset="0"/>
                          <a:cs typeface="Arial" panose="020B0604020202020204" pitchFamily="34" charset="0"/>
                        </a:rPr>
                        <a:t>employees</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0</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300</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300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500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500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400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2"/>
                  </a:ext>
                </a:extLst>
              </a:tr>
              <a:tr h="236490">
                <a:tc>
                  <a:txBody>
                    <a:bodyPr/>
                    <a:lstStyle/>
                    <a:p>
                      <a:pPr marL="0" marR="0" algn="l">
                        <a:lnSpc>
                          <a:spcPct val="115000"/>
                        </a:lnSpc>
                        <a:spcBef>
                          <a:spcPts val="0"/>
                        </a:spcBef>
                        <a:spcAft>
                          <a:spcPts val="0"/>
                        </a:spcAft>
                      </a:pPr>
                      <a:r>
                        <a:rPr lang="en-GB" sz="1800">
                          <a:effectLst/>
                          <a:latin typeface="Arial" panose="020B0604020202020204" pitchFamily="34" charset="0"/>
                          <a:cs typeface="Arial" panose="020B0604020202020204" pitchFamily="34" charset="0"/>
                        </a:rPr>
                        <a:t>Raw materials</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1,000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800</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1,200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1,000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800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700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3"/>
                  </a:ext>
                </a:extLst>
              </a:tr>
              <a:tr h="236490">
                <a:tc>
                  <a:txBody>
                    <a:bodyPr/>
                    <a:lstStyle/>
                    <a:p>
                      <a:pPr marL="0" marR="0" algn="l">
                        <a:lnSpc>
                          <a:spcPct val="115000"/>
                        </a:lnSpc>
                        <a:spcBef>
                          <a:spcPts val="0"/>
                        </a:spcBef>
                        <a:spcAft>
                          <a:spcPts val="0"/>
                        </a:spcAft>
                      </a:pPr>
                      <a:r>
                        <a:rPr lang="en-GB" sz="1800">
                          <a:effectLst/>
                          <a:latin typeface="Arial" panose="020B0604020202020204" pitchFamily="34" charset="0"/>
                          <a:cs typeface="Arial" panose="020B0604020202020204" pitchFamily="34" charset="0"/>
                        </a:rPr>
                        <a:t>Total variable costs</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1,400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1,600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2,000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2,200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2,100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1,850</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4"/>
                  </a:ext>
                </a:extLst>
              </a:tr>
            </a:tbl>
          </a:graphicData>
        </a:graphic>
      </p:graphicFrame>
      <p:sp>
        <p:nvSpPr>
          <p:cNvPr id="8" name="Rectangle 7"/>
          <p:cNvSpPr/>
          <p:nvPr/>
        </p:nvSpPr>
        <p:spPr>
          <a:xfrm>
            <a:off x="0" y="3482487"/>
            <a:ext cx="6096000" cy="612155"/>
          </a:xfrm>
          <a:prstGeom prst="rect">
            <a:avLst/>
          </a:prstGeom>
        </p:spPr>
        <p:txBody>
          <a:bodyPr>
            <a:spAutoFit/>
          </a:bodyPr>
          <a:lstStyle/>
          <a:p>
            <a:pPr algn="ctr">
              <a:lnSpc>
                <a:spcPct val="150000"/>
              </a:lnSpc>
            </a:pPr>
            <a:r>
              <a:rPr lang="en-GB" sz="1200" b="1" dirty="0">
                <a:latin typeface="Arial" panose="020B0604020202020204" pitchFamily="34" charset="0"/>
                <a:ea typeface="Arial" panose="020B0604020202020204" pitchFamily="34" charset="0"/>
                <a:cs typeface="Arial" panose="020B0604020202020204" pitchFamily="34" charset="0"/>
              </a:rPr>
              <a:t>Table 4: Estimated </a:t>
            </a:r>
            <a:r>
              <a:rPr lang="en-GB" sz="1200" b="1" dirty="0" err="1">
                <a:latin typeface="Arial" panose="020B0604020202020204" pitchFamily="34" charset="0"/>
                <a:ea typeface="Arial" panose="020B0604020202020204" pitchFamily="34" charset="0"/>
                <a:cs typeface="Arial" panose="020B0604020202020204" pitchFamily="34" charset="0"/>
              </a:rPr>
              <a:t>startup</a:t>
            </a:r>
            <a:r>
              <a:rPr lang="en-GB" sz="1200" b="1" dirty="0">
                <a:latin typeface="Arial" panose="020B0604020202020204" pitchFamily="34" charset="0"/>
                <a:ea typeface="Arial" panose="020B0604020202020204" pitchFamily="34" charset="0"/>
                <a:cs typeface="Arial" panose="020B0604020202020204" pitchFamily="34" charset="0"/>
              </a:rPr>
              <a:t> costs</a:t>
            </a:r>
            <a:endParaRPr lang="en-US" sz="1200" dirty="0">
              <a:latin typeface="Arial" panose="020B0604020202020204" pitchFamily="34" charset="0"/>
              <a:ea typeface="Arial" panose="020B0604020202020204" pitchFamily="34" charset="0"/>
              <a:cs typeface="Arial" panose="020B0604020202020204" pitchFamily="34" charset="0"/>
            </a:endParaRPr>
          </a:p>
          <a:p>
            <a:pPr algn="ctr">
              <a:lnSpc>
                <a:spcPct val="150000"/>
              </a:lnSpc>
            </a:pPr>
            <a:r>
              <a:rPr lang="en-GB" sz="1200" dirty="0">
                <a:latin typeface="Arial" panose="020B0604020202020204" pitchFamily="34" charset="0"/>
                <a:ea typeface="Arial" panose="020B0604020202020204" pitchFamily="34" charset="0"/>
                <a:cs typeface="Arial" panose="020B0604020202020204" pitchFamily="34" charset="0"/>
              </a:rPr>
              <a:t>(Source: self-developed)</a:t>
            </a:r>
            <a:endParaRPr lang="en-US" sz="1200" dirty="0">
              <a:effectLst/>
              <a:latin typeface="Arial" panose="020B0604020202020204" pitchFamily="34" charset="0"/>
              <a:ea typeface="Arial" panose="020B0604020202020204" pitchFamily="34" charset="0"/>
              <a:cs typeface="Arial" panose="020B0604020202020204" pitchFamily="34" charset="0"/>
            </a:endParaRPr>
          </a:p>
        </p:txBody>
      </p:sp>
      <p:sp>
        <p:nvSpPr>
          <p:cNvPr id="9" name="Rectangle 8"/>
          <p:cNvSpPr/>
          <p:nvPr/>
        </p:nvSpPr>
        <p:spPr>
          <a:xfrm>
            <a:off x="6688015" y="3482486"/>
            <a:ext cx="6096000" cy="612155"/>
          </a:xfrm>
          <a:prstGeom prst="rect">
            <a:avLst/>
          </a:prstGeom>
        </p:spPr>
        <p:txBody>
          <a:bodyPr>
            <a:spAutoFit/>
          </a:bodyPr>
          <a:lstStyle/>
          <a:p>
            <a:pPr algn="ctr">
              <a:lnSpc>
                <a:spcPct val="150000"/>
              </a:lnSpc>
            </a:pPr>
            <a:r>
              <a:rPr lang="en-GB" sz="1200" b="1" dirty="0">
                <a:latin typeface="Arial" panose="020B0604020202020204" pitchFamily="34" charset="0"/>
                <a:ea typeface="Arial" panose="020B0604020202020204" pitchFamily="34" charset="0"/>
                <a:cs typeface="Arial" panose="020B0604020202020204" pitchFamily="34" charset="0"/>
              </a:rPr>
              <a:t>Table 5: Fixed costs</a:t>
            </a:r>
            <a:endParaRPr lang="en-US" sz="1200" dirty="0">
              <a:latin typeface="Arial" panose="020B0604020202020204" pitchFamily="34" charset="0"/>
              <a:ea typeface="Arial" panose="020B0604020202020204" pitchFamily="34" charset="0"/>
              <a:cs typeface="Arial" panose="020B0604020202020204" pitchFamily="34" charset="0"/>
            </a:endParaRPr>
          </a:p>
          <a:p>
            <a:pPr algn="ctr">
              <a:lnSpc>
                <a:spcPct val="150000"/>
              </a:lnSpc>
            </a:pPr>
            <a:r>
              <a:rPr lang="en-GB" sz="1200" dirty="0">
                <a:latin typeface="Arial" panose="020B0604020202020204" pitchFamily="34" charset="0"/>
                <a:ea typeface="Arial" panose="020B0604020202020204" pitchFamily="34" charset="0"/>
                <a:cs typeface="Arial" panose="020B0604020202020204" pitchFamily="34" charset="0"/>
              </a:rPr>
              <a:t>(Source: self-developed)</a:t>
            </a:r>
            <a:endParaRPr lang="en-US" sz="1200" dirty="0">
              <a:effectLst/>
              <a:latin typeface="Arial" panose="020B0604020202020204" pitchFamily="34" charset="0"/>
              <a:ea typeface="Arial" panose="020B0604020202020204" pitchFamily="34" charset="0"/>
              <a:cs typeface="Arial" panose="020B0604020202020204" pitchFamily="34" charset="0"/>
            </a:endParaRPr>
          </a:p>
        </p:txBody>
      </p:sp>
      <p:sp>
        <p:nvSpPr>
          <p:cNvPr id="10" name="Rectangle 9"/>
          <p:cNvSpPr/>
          <p:nvPr/>
        </p:nvSpPr>
        <p:spPr>
          <a:xfrm>
            <a:off x="2754923" y="6245845"/>
            <a:ext cx="6096000" cy="612155"/>
          </a:xfrm>
          <a:prstGeom prst="rect">
            <a:avLst/>
          </a:prstGeom>
        </p:spPr>
        <p:txBody>
          <a:bodyPr>
            <a:spAutoFit/>
          </a:bodyPr>
          <a:lstStyle/>
          <a:p>
            <a:pPr algn="ctr">
              <a:lnSpc>
                <a:spcPct val="150000"/>
              </a:lnSpc>
            </a:pPr>
            <a:r>
              <a:rPr lang="en-GB" sz="1200" b="1" dirty="0">
                <a:latin typeface="Arial" panose="020B0604020202020204" pitchFamily="34" charset="0"/>
                <a:ea typeface="Arial" panose="020B0604020202020204" pitchFamily="34" charset="0"/>
              </a:rPr>
              <a:t>Table 6: Variable costs</a:t>
            </a:r>
            <a:endParaRPr lang="en-US" sz="1200" dirty="0">
              <a:latin typeface="Arial" panose="020B0604020202020204" pitchFamily="34" charset="0"/>
              <a:ea typeface="Arial" panose="020B0604020202020204" pitchFamily="34" charset="0"/>
            </a:endParaRPr>
          </a:p>
          <a:p>
            <a:pPr algn="ctr">
              <a:lnSpc>
                <a:spcPct val="150000"/>
              </a:lnSpc>
            </a:pPr>
            <a:r>
              <a:rPr lang="en-GB" sz="1200" dirty="0">
                <a:latin typeface="Arial" panose="020B0604020202020204" pitchFamily="34" charset="0"/>
                <a:ea typeface="Arial" panose="020B0604020202020204" pitchFamily="34" charset="0"/>
              </a:rPr>
              <a:t>(Source: self-developed)</a:t>
            </a:r>
            <a:endParaRPr lang="en-US" sz="1200" dirty="0">
              <a:effectLst/>
              <a:latin typeface="Arial" panose="020B0604020202020204" pitchFamily="34" charset="0"/>
              <a:ea typeface="Arial" panose="020B0604020202020204" pitchFamily="34" charset="0"/>
            </a:endParaRPr>
          </a:p>
        </p:txBody>
      </p:sp>
      <p:sp>
        <p:nvSpPr>
          <p:cNvPr id="11" name="Slide Number Placeholder 10"/>
          <p:cNvSpPr>
            <a:spLocks noGrp="1"/>
          </p:cNvSpPr>
          <p:nvPr>
            <p:ph type="sldNum" sz="quarter" idx="12"/>
          </p:nvPr>
        </p:nvSpPr>
        <p:spPr/>
        <p:txBody>
          <a:bodyPr/>
          <a:lstStyle/>
          <a:p>
            <a:fld id="{2EC73818-8A25-48BB-BD29-7DA87A852273}" type="slidenum">
              <a:rPr lang="en-GB" smtClean="0"/>
              <a:t>10</a:t>
            </a:fld>
            <a:endParaRPr lang="en-GB"/>
          </a:p>
        </p:txBody>
      </p:sp>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a:t>Table 7: Profit/loss estimation</a:t>
            </a:r>
          </a:p>
          <a:p>
            <a:r>
              <a:rPr lang="en-GB" b="1"/>
              <a:t>(Source: self-developed)</a:t>
            </a: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Rectangle 2"/>
          <p:cNvSpPr/>
          <p:nvPr/>
        </p:nvSpPr>
        <p:spPr>
          <a:xfrm>
            <a:off x="2624034" y="149442"/>
            <a:ext cx="7122592" cy="553998"/>
          </a:xfrm>
          <a:prstGeom prst="rect">
            <a:avLst/>
          </a:prstGeom>
        </p:spPr>
        <p:txBody>
          <a:bodyPr wrap="none">
            <a:spAutoFit/>
          </a:bodyPr>
          <a:lstStyle/>
          <a:p>
            <a:pPr algn="ctr"/>
            <a:r>
              <a:rPr lang="en-GB" sz="3000" b="1" dirty="0">
                <a:latin typeface="Arial" panose="020B0604020202020204" pitchFamily="34" charset="0"/>
                <a:ea typeface="Arial" panose="020B0604020202020204" pitchFamily="34" charset="0"/>
              </a:rPr>
              <a:t>Funding Requirements and Allocation</a:t>
            </a:r>
            <a:endParaRPr lang="en-US" sz="3000" b="1" dirty="0"/>
          </a:p>
        </p:txBody>
      </p:sp>
      <p:graphicFrame>
        <p:nvGraphicFramePr>
          <p:cNvPr id="6" name="Table 5"/>
          <p:cNvGraphicFramePr>
            <a:graphicFrameLocks noGrp="1"/>
          </p:cNvGraphicFramePr>
          <p:nvPr>
            <p:extLst>
              <p:ext uri="{D42A27DB-BD31-4B8C-83A1-F6EECF244321}">
                <p14:modId xmlns:p14="http://schemas.microsoft.com/office/powerpoint/2010/main" val="1309297811"/>
              </p:ext>
            </p:extLst>
          </p:nvPr>
        </p:nvGraphicFramePr>
        <p:xfrm>
          <a:off x="244270" y="852882"/>
          <a:ext cx="11420191" cy="2197608"/>
        </p:xfrm>
        <a:graphic>
          <a:graphicData uri="http://schemas.openxmlformats.org/drawingml/2006/table">
            <a:tbl>
              <a:tblPr>
                <a:tableStyleId>{5C22544A-7EE6-4342-B048-85BDC9FD1C3A}</a:tableStyleId>
              </a:tblPr>
              <a:tblGrid>
                <a:gridCol w="2801340">
                  <a:extLst>
                    <a:ext uri="{9D8B030D-6E8A-4147-A177-3AD203B41FA5}">
                      <a16:colId xmlns:a16="http://schemas.microsoft.com/office/drawing/2014/main" val="20000"/>
                    </a:ext>
                  </a:extLst>
                </a:gridCol>
                <a:gridCol w="1365882">
                  <a:extLst>
                    <a:ext uri="{9D8B030D-6E8A-4147-A177-3AD203B41FA5}">
                      <a16:colId xmlns:a16="http://schemas.microsoft.com/office/drawing/2014/main" val="20001"/>
                    </a:ext>
                  </a:extLst>
                </a:gridCol>
                <a:gridCol w="1365882">
                  <a:extLst>
                    <a:ext uri="{9D8B030D-6E8A-4147-A177-3AD203B41FA5}">
                      <a16:colId xmlns:a16="http://schemas.microsoft.com/office/drawing/2014/main" val="20002"/>
                    </a:ext>
                  </a:extLst>
                </a:gridCol>
                <a:gridCol w="1652730">
                  <a:extLst>
                    <a:ext uri="{9D8B030D-6E8A-4147-A177-3AD203B41FA5}">
                      <a16:colId xmlns:a16="http://schemas.microsoft.com/office/drawing/2014/main" val="20003"/>
                    </a:ext>
                  </a:extLst>
                </a:gridCol>
                <a:gridCol w="1502593">
                  <a:extLst>
                    <a:ext uri="{9D8B030D-6E8A-4147-A177-3AD203B41FA5}">
                      <a16:colId xmlns:a16="http://schemas.microsoft.com/office/drawing/2014/main" val="20004"/>
                    </a:ext>
                  </a:extLst>
                </a:gridCol>
                <a:gridCol w="1365882">
                  <a:extLst>
                    <a:ext uri="{9D8B030D-6E8A-4147-A177-3AD203B41FA5}">
                      <a16:colId xmlns:a16="http://schemas.microsoft.com/office/drawing/2014/main" val="20005"/>
                    </a:ext>
                  </a:extLst>
                </a:gridCol>
                <a:gridCol w="1365882">
                  <a:extLst>
                    <a:ext uri="{9D8B030D-6E8A-4147-A177-3AD203B41FA5}">
                      <a16:colId xmlns:a16="http://schemas.microsoft.com/office/drawing/2014/main" val="20006"/>
                    </a:ext>
                  </a:extLst>
                </a:gridCol>
              </a:tblGrid>
              <a:tr h="219075">
                <a:tc>
                  <a:txBody>
                    <a:bodyPr/>
                    <a:lstStyle/>
                    <a:p>
                      <a:pPr marL="0" marR="0" algn="l">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 </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Jan (£)</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Feb (£)</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Mar (£)</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Apr (£)</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May (£)</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June (£)</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0"/>
                  </a:ext>
                </a:extLst>
              </a:tr>
              <a:tr h="219075">
                <a:tc>
                  <a:txBody>
                    <a:bodyPr/>
                    <a:lstStyle/>
                    <a:p>
                      <a:pPr marL="0" marR="0" algn="l">
                        <a:lnSpc>
                          <a:spcPct val="115000"/>
                        </a:lnSpc>
                        <a:spcBef>
                          <a:spcPts val="0"/>
                        </a:spcBef>
                        <a:spcAft>
                          <a:spcPts val="0"/>
                        </a:spcAft>
                      </a:pPr>
                      <a:r>
                        <a:rPr lang="en-GB" sz="1800">
                          <a:effectLst/>
                          <a:latin typeface="Arial" panose="020B0604020202020204" pitchFamily="34" charset="0"/>
                          <a:cs typeface="Arial" panose="020B0604020202020204" pitchFamily="34" charset="0"/>
                        </a:rPr>
                        <a:t>Fixed costs</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6,000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6,000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6,000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6,000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6,000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6,000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1"/>
                  </a:ext>
                </a:extLst>
              </a:tr>
              <a:tr h="219075">
                <a:tc>
                  <a:txBody>
                    <a:bodyPr/>
                    <a:lstStyle/>
                    <a:p>
                      <a:pPr marL="0" marR="0" algn="l">
                        <a:lnSpc>
                          <a:spcPct val="115000"/>
                        </a:lnSpc>
                        <a:spcBef>
                          <a:spcPts val="0"/>
                        </a:spcBef>
                        <a:spcAft>
                          <a:spcPts val="0"/>
                        </a:spcAft>
                      </a:pPr>
                      <a:r>
                        <a:rPr lang="en-GB" sz="1800">
                          <a:effectLst/>
                          <a:latin typeface="Arial" panose="020B0604020202020204" pitchFamily="34" charset="0"/>
                          <a:cs typeface="Arial" panose="020B0604020202020204" pitchFamily="34" charset="0"/>
                        </a:rPr>
                        <a:t>Variable costs</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1,400</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1,600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2,000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2,200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2,100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1,850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2"/>
                  </a:ext>
                </a:extLst>
              </a:tr>
              <a:tr h="219075">
                <a:tc>
                  <a:txBody>
                    <a:bodyPr/>
                    <a:lstStyle/>
                    <a:p>
                      <a:pPr marL="0" marR="0" algn="l">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Total costs</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7,400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7,600</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8,000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8,200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8,100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7,850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3"/>
                  </a:ext>
                </a:extLst>
              </a:tr>
              <a:tr h="219075">
                <a:tc>
                  <a:txBody>
                    <a:bodyPr/>
                    <a:lstStyle/>
                    <a:p>
                      <a:pPr marL="0" marR="0" algn="l">
                        <a:lnSpc>
                          <a:spcPct val="115000"/>
                        </a:lnSpc>
                        <a:spcBef>
                          <a:spcPts val="0"/>
                        </a:spcBef>
                        <a:spcAft>
                          <a:spcPts val="0"/>
                        </a:spcAft>
                      </a:pPr>
                      <a:r>
                        <a:rPr lang="en-GB" sz="1800">
                          <a:effectLst/>
                          <a:latin typeface="Arial" panose="020B0604020202020204" pitchFamily="34" charset="0"/>
                          <a:cs typeface="Arial" panose="020B0604020202020204" pitchFamily="34" charset="0"/>
                        </a:rPr>
                        <a:t>Revenue</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4,000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5,200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7,600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9,200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10,000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12,000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4"/>
                  </a:ext>
                </a:extLst>
              </a:tr>
              <a:tr h="219075">
                <a:tc>
                  <a:txBody>
                    <a:bodyPr/>
                    <a:lstStyle/>
                    <a:p>
                      <a:pPr marL="0" marR="0" algn="l">
                        <a:lnSpc>
                          <a:spcPct val="115000"/>
                        </a:lnSpc>
                        <a:spcBef>
                          <a:spcPts val="0"/>
                        </a:spcBef>
                        <a:spcAft>
                          <a:spcPts val="0"/>
                        </a:spcAft>
                      </a:pPr>
                      <a:r>
                        <a:rPr lang="en-GB" sz="1800">
                          <a:effectLst/>
                          <a:latin typeface="Arial" panose="020B0604020202020204" pitchFamily="34" charset="0"/>
                          <a:cs typeface="Arial" panose="020B0604020202020204" pitchFamily="34" charset="0"/>
                        </a:rPr>
                        <a:t>Profit/Loss</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-3,400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-2,400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-400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1,000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a:effectLst/>
                          <a:latin typeface="Arial" panose="020B0604020202020204" pitchFamily="34" charset="0"/>
                          <a:cs typeface="Arial" panose="020B0604020202020204" pitchFamily="34" charset="0"/>
                        </a:rPr>
                        <a:t>1,900</a:t>
                      </a:r>
                      <a:endParaRPr lang="en-US" sz="180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dirty="0">
                          <a:effectLst/>
                          <a:latin typeface="Arial" panose="020B0604020202020204" pitchFamily="34" charset="0"/>
                          <a:cs typeface="Arial" panose="020B0604020202020204" pitchFamily="34" charset="0"/>
                        </a:rPr>
                        <a:t>4,150</a:t>
                      </a:r>
                      <a:endParaRPr lang="en-US" sz="180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5"/>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2032203368"/>
              </p:ext>
            </p:extLst>
          </p:nvPr>
        </p:nvGraphicFramePr>
        <p:xfrm>
          <a:off x="505243" y="3582636"/>
          <a:ext cx="10316307" cy="2930144"/>
        </p:xfrm>
        <a:graphic>
          <a:graphicData uri="http://schemas.openxmlformats.org/drawingml/2006/table">
            <a:tbl>
              <a:tblPr>
                <a:tableStyleId>{5C22544A-7EE6-4342-B048-85BDC9FD1C3A}</a:tableStyleId>
              </a:tblPr>
              <a:tblGrid>
                <a:gridCol w="5710813">
                  <a:extLst>
                    <a:ext uri="{9D8B030D-6E8A-4147-A177-3AD203B41FA5}">
                      <a16:colId xmlns:a16="http://schemas.microsoft.com/office/drawing/2014/main" val="20000"/>
                    </a:ext>
                  </a:extLst>
                </a:gridCol>
                <a:gridCol w="2302747">
                  <a:extLst>
                    <a:ext uri="{9D8B030D-6E8A-4147-A177-3AD203B41FA5}">
                      <a16:colId xmlns:a16="http://schemas.microsoft.com/office/drawing/2014/main" val="20001"/>
                    </a:ext>
                  </a:extLst>
                </a:gridCol>
                <a:gridCol w="2302747">
                  <a:extLst>
                    <a:ext uri="{9D8B030D-6E8A-4147-A177-3AD203B41FA5}">
                      <a16:colId xmlns:a16="http://schemas.microsoft.com/office/drawing/2014/main" val="20002"/>
                    </a:ext>
                  </a:extLst>
                </a:gridCol>
              </a:tblGrid>
              <a:tr h="0">
                <a:tc gridSpan="3">
                  <a:txBody>
                    <a:bodyPr/>
                    <a:lstStyle/>
                    <a:p>
                      <a:pPr marL="0" marR="0" algn="ctr">
                        <a:lnSpc>
                          <a:spcPct val="115000"/>
                        </a:lnSpc>
                        <a:spcBef>
                          <a:spcPts val="0"/>
                        </a:spcBef>
                        <a:spcAft>
                          <a:spcPts val="0"/>
                        </a:spcAft>
                      </a:pPr>
                      <a:r>
                        <a:rPr lang="en-GB" sz="1800" b="0" dirty="0">
                          <a:effectLst/>
                          <a:latin typeface="Arial" panose="020B0604020202020204" pitchFamily="34" charset="0"/>
                          <a:cs typeface="Arial" panose="020B0604020202020204" pitchFamily="34" charset="0"/>
                        </a:rPr>
                        <a:t>Investment needed</a:t>
                      </a:r>
                      <a:endParaRPr lang="en-US" sz="1800" b="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274817">
                <a:tc>
                  <a:txBody>
                    <a:bodyPr/>
                    <a:lstStyle/>
                    <a:p>
                      <a:pPr marL="0" marR="0" algn="ctr">
                        <a:lnSpc>
                          <a:spcPct val="115000"/>
                        </a:lnSpc>
                        <a:spcBef>
                          <a:spcPts val="0"/>
                        </a:spcBef>
                        <a:spcAft>
                          <a:spcPts val="0"/>
                        </a:spcAft>
                      </a:pPr>
                      <a:r>
                        <a:rPr lang="en-GB" sz="1800" b="0" dirty="0">
                          <a:effectLst/>
                          <a:latin typeface="Arial" panose="020B0604020202020204" pitchFamily="34" charset="0"/>
                          <a:cs typeface="Arial" panose="020B0604020202020204" pitchFamily="34" charset="0"/>
                        </a:rPr>
                        <a:t>Details</a:t>
                      </a:r>
                      <a:endParaRPr lang="en-US" sz="1800" b="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b="0">
                          <a:effectLst/>
                          <a:latin typeface="Arial" panose="020B0604020202020204" pitchFamily="34" charset="0"/>
                          <a:cs typeface="Arial" panose="020B0604020202020204" pitchFamily="34" charset="0"/>
                        </a:rPr>
                        <a:t>Amount (£)</a:t>
                      </a:r>
                      <a:endParaRPr lang="en-US" sz="1800" b="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b="0">
                          <a:effectLst/>
                          <a:latin typeface="Arial" panose="020B0604020202020204" pitchFamily="34" charset="0"/>
                          <a:cs typeface="Arial" panose="020B0604020202020204" pitchFamily="34" charset="0"/>
                        </a:rPr>
                        <a:t>Amount (£)</a:t>
                      </a:r>
                      <a:endParaRPr lang="en-US" sz="1800" b="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1"/>
                  </a:ext>
                </a:extLst>
              </a:tr>
              <a:tr h="274817">
                <a:tc>
                  <a:txBody>
                    <a:bodyPr/>
                    <a:lstStyle/>
                    <a:p>
                      <a:pPr marL="0" marR="0" algn="l">
                        <a:lnSpc>
                          <a:spcPct val="115000"/>
                        </a:lnSpc>
                        <a:spcBef>
                          <a:spcPts val="0"/>
                        </a:spcBef>
                        <a:spcAft>
                          <a:spcPts val="0"/>
                        </a:spcAft>
                      </a:pPr>
                      <a:r>
                        <a:rPr lang="en-GB" sz="1800" b="0" dirty="0">
                          <a:effectLst/>
                          <a:latin typeface="Arial" panose="020B0604020202020204" pitchFamily="34" charset="0"/>
                          <a:cs typeface="Arial" panose="020B0604020202020204" pitchFamily="34" charset="0"/>
                        </a:rPr>
                        <a:t>Total </a:t>
                      </a:r>
                      <a:r>
                        <a:rPr lang="en-GB" sz="1800" b="0" dirty="0" err="1">
                          <a:effectLst/>
                          <a:latin typeface="Arial" panose="020B0604020202020204" pitchFamily="34" charset="0"/>
                          <a:cs typeface="Arial" panose="020B0604020202020204" pitchFamily="34" charset="0"/>
                        </a:rPr>
                        <a:t>startup</a:t>
                      </a:r>
                      <a:r>
                        <a:rPr lang="en-GB" sz="1800" b="0" dirty="0">
                          <a:effectLst/>
                          <a:latin typeface="Arial" panose="020B0604020202020204" pitchFamily="34" charset="0"/>
                          <a:cs typeface="Arial" panose="020B0604020202020204" pitchFamily="34" charset="0"/>
                        </a:rPr>
                        <a:t> costs</a:t>
                      </a:r>
                      <a:endParaRPr lang="en-US" sz="1800" b="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l">
                        <a:lnSpc>
                          <a:spcPct val="115000"/>
                        </a:lnSpc>
                        <a:spcBef>
                          <a:spcPts val="0"/>
                        </a:spcBef>
                        <a:spcAft>
                          <a:spcPts val="0"/>
                        </a:spcAft>
                      </a:pPr>
                      <a:r>
                        <a:rPr lang="en-GB" sz="1800" b="0">
                          <a:effectLst/>
                          <a:latin typeface="Arial" panose="020B0604020202020204" pitchFamily="34" charset="0"/>
                          <a:cs typeface="Arial" panose="020B0604020202020204" pitchFamily="34" charset="0"/>
                        </a:rPr>
                        <a:t> </a:t>
                      </a:r>
                      <a:endParaRPr lang="en-US" sz="1800" b="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b="0">
                          <a:effectLst/>
                          <a:latin typeface="Arial" panose="020B0604020202020204" pitchFamily="34" charset="0"/>
                          <a:cs typeface="Arial" panose="020B0604020202020204" pitchFamily="34" charset="0"/>
                        </a:rPr>
                        <a:t>30,000</a:t>
                      </a:r>
                      <a:endParaRPr lang="en-US" sz="1800" b="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2"/>
                  </a:ext>
                </a:extLst>
              </a:tr>
              <a:tr h="300164">
                <a:tc>
                  <a:txBody>
                    <a:bodyPr/>
                    <a:lstStyle/>
                    <a:p>
                      <a:pPr marL="0" marR="0" algn="l">
                        <a:lnSpc>
                          <a:spcPct val="115000"/>
                        </a:lnSpc>
                        <a:spcBef>
                          <a:spcPts val="0"/>
                        </a:spcBef>
                        <a:spcAft>
                          <a:spcPts val="0"/>
                        </a:spcAft>
                      </a:pPr>
                      <a:r>
                        <a:rPr lang="en-GB" sz="1800" b="0" dirty="0">
                          <a:effectLst/>
                          <a:latin typeface="Arial" panose="020B0604020202020204" pitchFamily="34" charset="0"/>
                          <a:cs typeface="Arial" panose="020B0604020202020204" pitchFamily="34" charset="0"/>
                        </a:rPr>
                        <a:t>Add: Monthly loss up to BEP</a:t>
                      </a:r>
                      <a:endParaRPr lang="en-US" sz="1800" b="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l">
                        <a:lnSpc>
                          <a:spcPct val="115000"/>
                        </a:lnSpc>
                        <a:spcBef>
                          <a:spcPts val="0"/>
                        </a:spcBef>
                        <a:spcAft>
                          <a:spcPts val="0"/>
                        </a:spcAft>
                      </a:pPr>
                      <a:r>
                        <a:rPr lang="en-GB" sz="1800" b="0">
                          <a:effectLst/>
                          <a:latin typeface="Arial" panose="020B0604020202020204" pitchFamily="34" charset="0"/>
                          <a:cs typeface="Arial" panose="020B0604020202020204" pitchFamily="34" charset="0"/>
                        </a:rPr>
                        <a:t> </a:t>
                      </a:r>
                      <a:endParaRPr lang="en-US" sz="1800" b="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l">
                        <a:lnSpc>
                          <a:spcPct val="115000"/>
                        </a:lnSpc>
                        <a:spcBef>
                          <a:spcPts val="0"/>
                        </a:spcBef>
                        <a:spcAft>
                          <a:spcPts val="0"/>
                        </a:spcAft>
                      </a:pPr>
                      <a:r>
                        <a:rPr lang="en-GB" sz="1800" b="0">
                          <a:effectLst/>
                          <a:latin typeface="Arial" panose="020B0604020202020204" pitchFamily="34" charset="0"/>
                          <a:cs typeface="Arial" panose="020B0604020202020204" pitchFamily="34" charset="0"/>
                        </a:rPr>
                        <a:t> </a:t>
                      </a:r>
                      <a:endParaRPr lang="en-US" sz="1800" b="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3"/>
                  </a:ext>
                </a:extLst>
              </a:tr>
              <a:tr h="274817">
                <a:tc>
                  <a:txBody>
                    <a:bodyPr/>
                    <a:lstStyle/>
                    <a:p>
                      <a:pPr marL="0" marR="0" algn="l">
                        <a:lnSpc>
                          <a:spcPct val="115000"/>
                        </a:lnSpc>
                        <a:spcBef>
                          <a:spcPts val="0"/>
                        </a:spcBef>
                        <a:spcAft>
                          <a:spcPts val="0"/>
                        </a:spcAft>
                      </a:pPr>
                      <a:r>
                        <a:rPr lang="en-GB" sz="1800" b="0" dirty="0">
                          <a:effectLst/>
                          <a:latin typeface="Arial" panose="020B0604020202020204" pitchFamily="34" charset="0"/>
                          <a:cs typeface="Arial" panose="020B0604020202020204" pitchFamily="34" charset="0"/>
                        </a:rPr>
                        <a:t>Jan</a:t>
                      </a:r>
                      <a:endParaRPr lang="en-US" sz="1800" b="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b="0">
                          <a:effectLst/>
                          <a:latin typeface="Arial" panose="020B0604020202020204" pitchFamily="34" charset="0"/>
                          <a:cs typeface="Arial" panose="020B0604020202020204" pitchFamily="34" charset="0"/>
                        </a:rPr>
                        <a:t>3,400</a:t>
                      </a:r>
                      <a:endParaRPr lang="en-US" sz="1800" b="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l">
                        <a:lnSpc>
                          <a:spcPct val="115000"/>
                        </a:lnSpc>
                        <a:spcBef>
                          <a:spcPts val="0"/>
                        </a:spcBef>
                        <a:spcAft>
                          <a:spcPts val="0"/>
                        </a:spcAft>
                      </a:pPr>
                      <a:r>
                        <a:rPr lang="en-GB" sz="1800" b="0">
                          <a:effectLst/>
                          <a:latin typeface="Arial" panose="020B0604020202020204" pitchFamily="34" charset="0"/>
                          <a:cs typeface="Arial" panose="020B0604020202020204" pitchFamily="34" charset="0"/>
                        </a:rPr>
                        <a:t> </a:t>
                      </a:r>
                      <a:endParaRPr lang="en-US" sz="1800" b="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4"/>
                  </a:ext>
                </a:extLst>
              </a:tr>
              <a:tr h="274817">
                <a:tc>
                  <a:txBody>
                    <a:bodyPr/>
                    <a:lstStyle/>
                    <a:p>
                      <a:pPr marL="0" marR="0" algn="l">
                        <a:lnSpc>
                          <a:spcPct val="115000"/>
                        </a:lnSpc>
                        <a:spcBef>
                          <a:spcPts val="0"/>
                        </a:spcBef>
                        <a:spcAft>
                          <a:spcPts val="0"/>
                        </a:spcAft>
                      </a:pPr>
                      <a:r>
                        <a:rPr lang="en-GB" sz="1800" b="0" dirty="0">
                          <a:effectLst/>
                          <a:latin typeface="Arial" panose="020B0604020202020204" pitchFamily="34" charset="0"/>
                          <a:cs typeface="Arial" panose="020B0604020202020204" pitchFamily="34" charset="0"/>
                        </a:rPr>
                        <a:t>Feb</a:t>
                      </a:r>
                      <a:endParaRPr lang="en-US" sz="1800" b="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b="0">
                          <a:effectLst/>
                          <a:latin typeface="Arial" panose="020B0604020202020204" pitchFamily="34" charset="0"/>
                          <a:cs typeface="Arial" panose="020B0604020202020204" pitchFamily="34" charset="0"/>
                        </a:rPr>
                        <a:t>2,400</a:t>
                      </a:r>
                      <a:endParaRPr lang="en-US" sz="1800" b="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l">
                        <a:lnSpc>
                          <a:spcPct val="115000"/>
                        </a:lnSpc>
                        <a:spcBef>
                          <a:spcPts val="0"/>
                        </a:spcBef>
                        <a:spcAft>
                          <a:spcPts val="0"/>
                        </a:spcAft>
                      </a:pPr>
                      <a:r>
                        <a:rPr lang="en-GB" sz="1800" b="0">
                          <a:effectLst/>
                          <a:latin typeface="Arial" panose="020B0604020202020204" pitchFamily="34" charset="0"/>
                          <a:cs typeface="Arial" panose="020B0604020202020204" pitchFamily="34" charset="0"/>
                        </a:rPr>
                        <a:t> </a:t>
                      </a:r>
                      <a:endParaRPr lang="en-US" sz="1800" b="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5"/>
                  </a:ext>
                </a:extLst>
              </a:tr>
              <a:tr h="274817">
                <a:tc>
                  <a:txBody>
                    <a:bodyPr/>
                    <a:lstStyle/>
                    <a:p>
                      <a:pPr marL="0" marR="0" algn="l">
                        <a:lnSpc>
                          <a:spcPct val="115000"/>
                        </a:lnSpc>
                        <a:spcBef>
                          <a:spcPts val="0"/>
                        </a:spcBef>
                        <a:spcAft>
                          <a:spcPts val="0"/>
                        </a:spcAft>
                      </a:pPr>
                      <a:r>
                        <a:rPr lang="en-GB" sz="1800" b="0" dirty="0">
                          <a:effectLst/>
                          <a:latin typeface="Arial" panose="020B0604020202020204" pitchFamily="34" charset="0"/>
                          <a:cs typeface="Arial" panose="020B0604020202020204" pitchFamily="34" charset="0"/>
                        </a:rPr>
                        <a:t>Mar</a:t>
                      </a:r>
                      <a:endParaRPr lang="en-US" sz="1800" b="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b="0">
                          <a:effectLst/>
                          <a:latin typeface="Arial" panose="020B0604020202020204" pitchFamily="34" charset="0"/>
                          <a:cs typeface="Arial" panose="020B0604020202020204" pitchFamily="34" charset="0"/>
                        </a:rPr>
                        <a:t>400</a:t>
                      </a:r>
                      <a:endParaRPr lang="en-US" sz="1800" b="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b="0">
                          <a:effectLst/>
                          <a:latin typeface="Arial" panose="020B0604020202020204" pitchFamily="34" charset="0"/>
                          <a:cs typeface="Arial" panose="020B0604020202020204" pitchFamily="34" charset="0"/>
                        </a:rPr>
                        <a:t>6,200</a:t>
                      </a:r>
                      <a:endParaRPr lang="en-US" sz="1800" b="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6"/>
                  </a:ext>
                </a:extLst>
              </a:tr>
              <a:tr h="274817">
                <a:tc>
                  <a:txBody>
                    <a:bodyPr/>
                    <a:lstStyle/>
                    <a:p>
                      <a:pPr marL="0" marR="0" algn="l">
                        <a:lnSpc>
                          <a:spcPct val="115000"/>
                        </a:lnSpc>
                        <a:spcBef>
                          <a:spcPts val="0"/>
                        </a:spcBef>
                        <a:spcAft>
                          <a:spcPts val="0"/>
                        </a:spcAft>
                      </a:pPr>
                      <a:r>
                        <a:rPr lang="en-GB" sz="1800" b="0" dirty="0">
                          <a:effectLst/>
                          <a:latin typeface="Arial" panose="020B0604020202020204" pitchFamily="34" charset="0"/>
                          <a:cs typeface="Arial" panose="020B0604020202020204" pitchFamily="34" charset="0"/>
                        </a:rPr>
                        <a:t>Total requirement</a:t>
                      </a:r>
                      <a:endParaRPr lang="en-US" sz="1800" b="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l">
                        <a:lnSpc>
                          <a:spcPct val="115000"/>
                        </a:lnSpc>
                        <a:spcBef>
                          <a:spcPts val="0"/>
                        </a:spcBef>
                        <a:spcAft>
                          <a:spcPts val="0"/>
                        </a:spcAft>
                      </a:pPr>
                      <a:r>
                        <a:rPr lang="en-GB" sz="1800" b="0" dirty="0">
                          <a:effectLst/>
                          <a:latin typeface="Arial" panose="020B0604020202020204" pitchFamily="34" charset="0"/>
                          <a:cs typeface="Arial" panose="020B0604020202020204" pitchFamily="34" charset="0"/>
                        </a:rPr>
                        <a:t> </a:t>
                      </a:r>
                      <a:endParaRPr lang="en-US" sz="1800" b="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tc>
                  <a:txBody>
                    <a:bodyPr/>
                    <a:lstStyle/>
                    <a:p>
                      <a:pPr marL="0" marR="0" algn="ctr">
                        <a:lnSpc>
                          <a:spcPct val="115000"/>
                        </a:lnSpc>
                        <a:spcBef>
                          <a:spcPts val="0"/>
                        </a:spcBef>
                        <a:spcAft>
                          <a:spcPts val="0"/>
                        </a:spcAft>
                      </a:pPr>
                      <a:r>
                        <a:rPr lang="en-GB" sz="1800" b="0" dirty="0">
                          <a:effectLst/>
                          <a:latin typeface="Arial" panose="020B0604020202020204" pitchFamily="34" charset="0"/>
                          <a:cs typeface="Arial" panose="020B0604020202020204" pitchFamily="34" charset="0"/>
                        </a:rPr>
                        <a:t>36,200</a:t>
                      </a:r>
                      <a:endParaRPr lang="en-US" sz="1800" b="0" dirty="0">
                        <a:effectLst/>
                        <a:latin typeface="Arial" panose="020B0604020202020204" pitchFamily="34" charset="0"/>
                        <a:ea typeface="Arial" panose="020B0604020202020204" pitchFamily="34" charset="0"/>
                        <a:cs typeface="Arial" panose="020B0604020202020204" pitchFamily="34" charset="0"/>
                      </a:endParaRPr>
                    </a:p>
                  </a:txBody>
                  <a:tcPr marL="25400" marR="25400" marT="25400" marB="25400" anchor="ctr"/>
                </a:tc>
                <a:extLst>
                  <a:ext uri="{0D108BD9-81ED-4DB2-BD59-A6C34878D82A}">
                    <a16:rowId xmlns:a16="http://schemas.microsoft.com/office/drawing/2014/main" val="10007"/>
                  </a:ext>
                </a:extLst>
              </a:tr>
            </a:tbl>
          </a:graphicData>
        </a:graphic>
      </p:graphicFrame>
      <p:sp>
        <p:nvSpPr>
          <p:cNvPr id="8" name="TextBox 7"/>
          <p:cNvSpPr txBox="1"/>
          <p:nvPr/>
        </p:nvSpPr>
        <p:spPr>
          <a:xfrm>
            <a:off x="3764259" y="3011477"/>
            <a:ext cx="3798277" cy="461665"/>
          </a:xfrm>
          <a:prstGeom prst="rect">
            <a:avLst/>
          </a:prstGeom>
          <a:noFill/>
        </p:spPr>
        <p:txBody>
          <a:bodyPr wrap="square" rtlCol="0">
            <a:spAutoFit/>
          </a:bodyPr>
          <a:lstStyle/>
          <a:p>
            <a:pPr algn="ctr"/>
            <a:r>
              <a:rPr lang="en-US" sz="1200" b="1" dirty="0">
                <a:latin typeface="Arial" panose="020B0604020202020204" pitchFamily="34" charset="0"/>
                <a:cs typeface="Arial" panose="020B0604020202020204" pitchFamily="34" charset="0"/>
              </a:rPr>
              <a:t>Table 7: Profit/loss estimation</a:t>
            </a:r>
          </a:p>
          <a:p>
            <a:pPr algn="ctr"/>
            <a:r>
              <a:rPr lang="en-US" sz="1200" dirty="0">
                <a:latin typeface="Arial" panose="020B0604020202020204" pitchFamily="34" charset="0"/>
                <a:cs typeface="Arial" panose="020B0604020202020204" pitchFamily="34" charset="0"/>
              </a:rPr>
              <a:t>(Source: self-developed)</a:t>
            </a:r>
          </a:p>
        </p:txBody>
      </p:sp>
      <p:sp>
        <p:nvSpPr>
          <p:cNvPr id="9" name="TextBox 8"/>
          <p:cNvSpPr txBox="1"/>
          <p:nvPr/>
        </p:nvSpPr>
        <p:spPr>
          <a:xfrm>
            <a:off x="4542692" y="6407898"/>
            <a:ext cx="3106615" cy="461665"/>
          </a:xfrm>
          <a:prstGeom prst="rect">
            <a:avLst/>
          </a:prstGeom>
          <a:noFill/>
        </p:spPr>
        <p:txBody>
          <a:bodyPr wrap="square" rtlCol="0">
            <a:spAutoFit/>
          </a:bodyPr>
          <a:lstStyle/>
          <a:p>
            <a:pPr algn="ctr"/>
            <a:r>
              <a:rPr lang="en-GB" sz="1200" b="1" dirty="0">
                <a:latin typeface="Arial" panose="020B0604020202020204" pitchFamily="34" charset="0"/>
                <a:cs typeface="Arial" panose="020B0604020202020204" pitchFamily="34" charset="0"/>
              </a:rPr>
              <a:t>Table 8: Required investment</a:t>
            </a:r>
            <a:endParaRPr lang="en-US"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(Source: self-developed)</a:t>
            </a:r>
            <a:endParaRPr lang="en-US" sz="1200" dirty="0">
              <a:latin typeface="Arial" panose="020B0604020202020204" pitchFamily="34" charset="0"/>
              <a:cs typeface="Arial" panose="020B0604020202020204" pitchFamily="34" charset="0"/>
            </a:endParaRPr>
          </a:p>
        </p:txBody>
      </p:sp>
      <p:sp>
        <p:nvSpPr>
          <p:cNvPr id="10" name="Slide Number Placeholder 9"/>
          <p:cNvSpPr>
            <a:spLocks noGrp="1"/>
          </p:cNvSpPr>
          <p:nvPr>
            <p:ph type="sldNum" sz="quarter" idx="12"/>
          </p:nvPr>
        </p:nvSpPr>
        <p:spPr/>
        <p:txBody>
          <a:bodyPr/>
          <a:lstStyle/>
          <a:p>
            <a:fld id="{2EC73818-8A25-48BB-BD29-7DA87A852273}" type="slidenum">
              <a:rPr lang="en-GB" smtClean="0"/>
              <a:t>11</a:t>
            </a:fld>
            <a:endParaRPr lang="en-GB"/>
          </a:p>
        </p:txBody>
      </p:sp>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Rectangle 1"/>
          <p:cNvSpPr/>
          <p:nvPr/>
        </p:nvSpPr>
        <p:spPr>
          <a:xfrm>
            <a:off x="2602523" y="313565"/>
            <a:ext cx="7092462" cy="553998"/>
          </a:xfrm>
          <a:prstGeom prst="rect">
            <a:avLst/>
          </a:prstGeom>
        </p:spPr>
        <p:txBody>
          <a:bodyPr wrap="square">
            <a:spAutoFit/>
          </a:bodyPr>
          <a:lstStyle/>
          <a:p>
            <a:pPr algn="ctr"/>
            <a:r>
              <a:rPr lang="en-GB" sz="3000" b="1" dirty="0">
                <a:latin typeface="Arial" panose="020B0604020202020204" pitchFamily="34" charset="0"/>
                <a:ea typeface="Arial" panose="020B0604020202020204" pitchFamily="34" charset="0"/>
                <a:cs typeface="Arial" panose="020B0604020202020204" pitchFamily="34" charset="0"/>
              </a:rPr>
              <a:t>Conclusion</a:t>
            </a:r>
            <a:endParaRPr lang="en-US" sz="3000" b="1" dirty="0">
              <a:latin typeface="Arial" panose="020B0604020202020204" pitchFamily="34" charset="0"/>
              <a:cs typeface="Arial" panose="020B0604020202020204" pitchFamily="34" charset="0"/>
            </a:endParaRPr>
          </a:p>
        </p:txBody>
      </p:sp>
      <p:sp>
        <p:nvSpPr>
          <p:cNvPr id="3" name="Rectangle 2"/>
          <p:cNvSpPr/>
          <p:nvPr/>
        </p:nvSpPr>
        <p:spPr>
          <a:xfrm>
            <a:off x="257908" y="1954237"/>
            <a:ext cx="11523784" cy="1754326"/>
          </a:xfrm>
          <a:prstGeom prst="rect">
            <a:avLst/>
          </a:prstGeom>
        </p:spPr>
        <p:txBody>
          <a:bodyPr wrap="square">
            <a:spAutoFit/>
          </a:bodyPr>
          <a:lstStyle/>
          <a:p>
            <a:pPr marL="342900" marR="0" lvl="0" indent="-342900" algn="just">
              <a:lnSpc>
                <a:spcPct val="150000"/>
              </a:lnSpc>
              <a:spcBef>
                <a:spcPts val="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“No‑Paper Packaging” has aligned with regulation, consumer demand and sustainability trends</a:t>
            </a:r>
            <a:endParaRPr lang="en-US" dirty="0">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The company has offered eco‑friendly, compostable packaging, tapping growing biodegradable packaging market</a:t>
            </a:r>
            <a:endParaRPr lang="en-US" dirty="0">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Premium pricing and digital marketing strategy for business growth</a:t>
            </a:r>
            <a:endParaRPr lang="en-US" dirty="0">
              <a:latin typeface="Arial" panose="020B0604020202020204" pitchFamily="34" charset="0"/>
              <a:ea typeface="Arial" panose="020B0604020202020204" pitchFamily="34" charset="0"/>
            </a:endParaRPr>
          </a:p>
        </p:txBody>
      </p:sp>
      <p:sp>
        <p:nvSpPr>
          <p:cNvPr id="5" name="Slide Number Placeholder 4"/>
          <p:cNvSpPr>
            <a:spLocks noGrp="1"/>
          </p:cNvSpPr>
          <p:nvPr>
            <p:ph type="sldNum" sz="quarter" idx="12"/>
          </p:nvPr>
        </p:nvSpPr>
        <p:spPr/>
        <p:txBody>
          <a:bodyPr/>
          <a:lstStyle/>
          <a:p>
            <a:fld id="{2EC73818-8A25-48BB-BD29-7DA87A852273}" type="slidenum">
              <a:rPr lang="en-GB" smtClean="0"/>
              <a:t>12</a:t>
            </a:fld>
            <a:endParaRPr lang="en-GB"/>
          </a:p>
        </p:txBody>
      </p:sp>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p:cNvSpPr/>
          <p:nvPr/>
        </p:nvSpPr>
        <p:spPr>
          <a:xfrm>
            <a:off x="4429668" y="295394"/>
            <a:ext cx="2254143" cy="553998"/>
          </a:xfrm>
          <a:prstGeom prst="rect">
            <a:avLst/>
          </a:prstGeom>
        </p:spPr>
        <p:txBody>
          <a:bodyPr wrap="none">
            <a:spAutoFit/>
          </a:bodyPr>
          <a:lstStyle/>
          <a:p>
            <a:pPr algn="ctr"/>
            <a:r>
              <a:rPr lang="en-GB" sz="3000" b="1" dirty="0">
                <a:latin typeface="Arial" panose="020B0604020202020204" pitchFamily="34" charset="0"/>
                <a:ea typeface="Arial" panose="020B0604020202020204" pitchFamily="34" charset="0"/>
                <a:cs typeface="Arial" panose="020B0604020202020204" pitchFamily="34" charset="0"/>
              </a:rPr>
              <a:t>References</a:t>
            </a:r>
            <a:endParaRPr lang="en-US" sz="3000" b="1" dirty="0">
              <a:latin typeface="Arial" panose="020B0604020202020204" pitchFamily="34" charset="0"/>
              <a:cs typeface="Arial" panose="020B0604020202020204" pitchFamily="34" charset="0"/>
            </a:endParaRPr>
          </a:p>
        </p:txBody>
      </p:sp>
      <p:sp>
        <p:nvSpPr>
          <p:cNvPr id="3" name="TextBox 2"/>
          <p:cNvSpPr txBox="1"/>
          <p:nvPr/>
        </p:nvSpPr>
        <p:spPr>
          <a:xfrm>
            <a:off x="140677" y="984738"/>
            <a:ext cx="11805139" cy="4893647"/>
          </a:xfrm>
          <a:prstGeom prst="rect">
            <a:avLst/>
          </a:prstGeom>
          <a:noFill/>
        </p:spPr>
        <p:txBody>
          <a:bodyPr wrap="square" rtlCol="0">
            <a:spAutoFit/>
          </a:bodyPr>
          <a:lstStyle/>
          <a:p>
            <a:pPr lvl="0"/>
            <a:r>
              <a:rPr lang="en-GB" sz="1300" dirty="0" err="1">
                <a:latin typeface="Arial" panose="020B0604020202020204" pitchFamily="34" charset="0"/>
                <a:cs typeface="Arial" panose="020B0604020202020204" pitchFamily="34" charset="0"/>
              </a:rPr>
              <a:t>Emiliana</a:t>
            </a:r>
            <a:r>
              <a:rPr lang="en-GB" sz="1300" dirty="0">
                <a:latin typeface="Arial" panose="020B0604020202020204" pitchFamily="34" charset="0"/>
                <a:cs typeface="Arial" panose="020B0604020202020204" pitchFamily="34" charset="0"/>
              </a:rPr>
              <a:t>, R. and </a:t>
            </a:r>
            <a:r>
              <a:rPr lang="en-GB" sz="1300" dirty="0" err="1">
                <a:latin typeface="Arial" panose="020B0604020202020204" pitchFamily="34" charset="0"/>
                <a:cs typeface="Arial" panose="020B0604020202020204" pitchFamily="34" charset="0"/>
              </a:rPr>
              <a:t>Efawati</a:t>
            </a:r>
            <a:r>
              <a:rPr lang="en-GB" sz="1300" dirty="0">
                <a:latin typeface="Arial" panose="020B0604020202020204" pitchFamily="34" charset="0"/>
                <a:cs typeface="Arial" panose="020B0604020202020204" pitchFamily="34" charset="0"/>
              </a:rPr>
              <a:t>, Y., (2025). Strengthening E-commerce Customer Satisfaction through Delivery Service Transparency. </a:t>
            </a:r>
            <a:r>
              <a:rPr lang="en-GB" sz="1300" i="1" dirty="0">
                <a:latin typeface="Arial" panose="020B0604020202020204" pitchFamily="34" charset="0"/>
                <a:cs typeface="Arial" panose="020B0604020202020204" pitchFamily="34" charset="0"/>
              </a:rPr>
              <a:t>International Journal Administration, Business &amp; Organization</a:t>
            </a:r>
            <a:r>
              <a:rPr lang="en-GB" sz="1300" dirty="0">
                <a:latin typeface="Arial" panose="020B0604020202020204" pitchFamily="34" charset="0"/>
                <a:cs typeface="Arial" panose="020B0604020202020204" pitchFamily="34" charset="0"/>
              </a:rPr>
              <a:t>, 6(1), pp.112-124.</a:t>
            </a:r>
            <a:endParaRPr lang="en-US" sz="1300" dirty="0">
              <a:latin typeface="Arial" panose="020B0604020202020204" pitchFamily="34" charset="0"/>
              <a:cs typeface="Arial" panose="020B0604020202020204" pitchFamily="34" charset="0"/>
            </a:endParaRPr>
          </a:p>
          <a:p>
            <a:pPr lvl="0"/>
            <a:r>
              <a:rPr lang="en-GB" sz="1300" dirty="0">
                <a:latin typeface="Arial" panose="020B0604020202020204" pitchFamily="34" charset="0"/>
                <a:cs typeface="Arial" panose="020B0604020202020204" pitchFamily="34" charset="0"/>
              </a:rPr>
              <a:t>gov.uk, (2025). </a:t>
            </a:r>
            <a:r>
              <a:rPr lang="en-GB" sz="1300" i="1" dirty="0">
                <a:latin typeface="Arial" panose="020B0604020202020204" pitchFamily="34" charset="0"/>
                <a:cs typeface="Arial" panose="020B0604020202020204" pitchFamily="34" charset="0"/>
              </a:rPr>
              <a:t>Changes to the Companies Act 2006 which impact the Company Names Tribunal.</a:t>
            </a:r>
            <a:r>
              <a:rPr lang="en-GB" sz="1300" dirty="0">
                <a:latin typeface="Arial" panose="020B0604020202020204" pitchFamily="34" charset="0"/>
                <a:cs typeface="Arial" panose="020B0604020202020204" pitchFamily="34" charset="0"/>
              </a:rPr>
              <a:t> Available </a:t>
            </a:r>
            <a:r>
              <a:rPr lang="en-GB" sz="1300" dirty="0" err="1">
                <a:latin typeface="Arial" panose="020B0604020202020204" pitchFamily="34" charset="0"/>
                <a:cs typeface="Arial" panose="020B0604020202020204" pitchFamily="34" charset="0"/>
              </a:rPr>
              <a:t>at:</a:t>
            </a:r>
            <a:r>
              <a:rPr lang="en-GB" sz="1300" u="sng" dirty="0" err="1">
                <a:latin typeface="Arial" panose="020B0604020202020204" pitchFamily="34" charset="0"/>
                <a:cs typeface="Arial" panose="020B0604020202020204" pitchFamily="34" charset="0"/>
                <a:hlinkClick r:id="rId3"/>
              </a:rPr>
              <a:t>https</a:t>
            </a:r>
            <a:r>
              <a:rPr lang="en-GB" sz="1300" u="sng" dirty="0">
                <a:latin typeface="Arial" panose="020B0604020202020204" pitchFamily="34" charset="0"/>
                <a:cs typeface="Arial" panose="020B0604020202020204" pitchFamily="34" charset="0"/>
                <a:hlinkClick r:id="rId3"/>
              </a:rPr>
              <a:t>://www.gov.uk/government/publications/changes-to-the-companies-act-2006/changes-to-the-companies-act-2006-which-impact-the-company-names-tribunal</a:t>
            </a:r>
            <a:r>
              <a:rPr lang="en-GB" sz="1300" dirty="0">
                <a:latin typeface="Arial" panose="020B0604020202020204" pitchFamily="34" charset="0"/>
                <a:cs typeface="Arial" panose="020B0604020202020204" pitchFamily="34" charset="0"/>
              </a:rPr>
              <a:t>(Accessed on 27th November, 2025)</a:t>
            </a:r>
            <a:endParaRPr lang="en-US" sz="1300" dirty="0">
              <a:latin typeface="Arial" panose="020B0604020202020204" pitchFamily="34" charset="0"/>
              <a:cs typeface="Arial" panose="020B0604020202020204" pitchFamily="34" charset="0"/>
            </a:endParaRPr>
          </a:p>
          <a:p>
            <a:pPr lvl="0"/>
            <a:r>
              <a:rPr lang="en-GB" sz="1300" dirty="0">
                <a:latin typeface="Arial" panose="020B0604020202020204" pitchFamily="34" charset="0"/>
                <a:cs typeface="Arial" panose="020B0604020202020204" pitchFamily="34" charset="0"/>
              </a:rPr>
              <a:t>gov.uk, (2025). </a:t>
            </a:r>
            <a:r>
              <a:rPr lang="en-GB" sz="1300" i="1" dirty="0">
                <a:latin typeface="Arial" panose="020B0604020202020204" pitchFamily="34" charset="0"/>
                <a:cs typeface="Arial" panose="020B0604020202020204" pitchFamily="34" charset="0"/>
              </a:rPr>
              <a:t>Continuous employment.</a:t>
            </a:r>
            <a:r>
              <a:rPr lang="en-GB" sz="1300" dirty="0">
                <a:latin typeface="Arial" panose="020B0604020202020204" pitchFamily="34" charset="0"/>
                <a:cs typeface="Arial" panose="020B0604020202020204" pitchFamily="34" charset="0"/>
              </a:rPr>
              <a:t> Available </a:t>
            </a:r>
            <a:r>
              <a:rPr lang="en-GB" sz="1300" dirty="0" err="1">
                <a:latin typeface="Arial" panose="020B0604020202020204" pitchFamily="34" charset="0"/>
                <a:cs typeface="Arial" panose="020B0604020202020204" pitchFamily="34" charset="0"/>
              </a:rPr>
              <a:t>at:</a:t>
            </a:r>
            <a:r>
              <a:rPr lang="en-GB" sz="1300" u="sng" dirty="0" err="1">
                <a:latin typeface="Arial" panose="020B0604020202020204" pitchFamily="34" charset="0"/>
                <a:cs typeface="Arial" panose="020B0604020202020204" pitchFamily="34" charset="0"/>
                <a:hlinkClick r:id="rId4"/>
              </a:rPr>
              <a:t>https</a:t>
            </a:r>
            <a:r>
              <a:rPr lang="en-GB" sz="1300" u="sng" dirty="0">
                <a:latin typeface="Arial" panose="020B0604020202020204" pitchFamily="34" charset="0"/>
                <a:cs typeface="Arial" panose="020B0604020202020204" pitchFamily="34" charset="0"/>
                <a:hlinkClick r:id="rId4"/>
              </a:rPr>
              <a:t>://www.gov.uk/continuous-employment-what-it-is</a:t>
            </a:r>
            <a:r>
              <a:rPr lang="en-GB" sz="1300" dirty="0">
                <a:latin typeface="Arial" panose="020B0604020202020204" pitchFamily="34" charset="0"/>
                <a:cs typeface="Arial" panose="020B0604020202020204" pitchFamily="34" charset="0"/>
              </a:rPr>
              <a:t>(Accessed on 27th November, 2025)</a:t>
            </a:r>
            <a:endParaRPr lang="en-US" sz="1300" dirty="0">
              <a:latin typeface="Arial" panose="020B0604020202020204" pitchFamily="34" charset="0"/>
              <a:cs typeface="Arial" panose="020B0604020202020204" pitchFamily="34" charset="0"/>
            </a:endParaRPr>
          </a:p>
          <a:p>
            <a:pPr lvl="0"/>
            <a:r>
              <a:rPr lang="en-GB" sz="1300" dirty="0">
                <a:latin typeface="Arial" panose="020B0604020202020204" pitchFamily="34" charset="0"/>
                <a:cs typeface="Arial" panose="020B0604020202020204" pitchFamily="34" charset="0"/>
              </a:rPr>
              <a:t>ons.gov.uk, (2025). </a:t>
            </a:r>
            <a:r>
              <a:rPr lang="en-GB" sz="1300" i="1" dirty="0">
                <a:latin typeface="Arial" panose="020B0604020202020204" pitchFamily="34" charset="0"/>
                <a:cs typeface="Arial" panose="020B0604020202020204" pitchFamily="34" charset="0"/>
              </a:rPr>
              <a:t>Measuring UK greenhouse gas emissions.</a:t>
            </a:r>
            <a:r>
              <a:rPr lang="en-GB" sz="1300" dirty="0">
                <a:latin typeface="Arial" panose="020B0604020202020204" pitchFamily="34" charset="0"/>
                <a:cs typeface="Arial" panose="020B0604020202020204" pitchFamily="34" charset="0"/>
              </a:rPr>
              <a:t> Available </a:t>
            </a:r>
            <a:r>
              <a:rPr lang="en-GB" sz="1300" dirty="0" err="1">
                <a:latin typeface="Arial" panose="020B0604020202020204" pitchFamily="34" charset="0"/>
                <a:cs typeface="Arial" panose="020B0604020202020204" pitchFamily="34" charset="0"/>
              </a:rPr>
              <a:t>at:</a:t>
            </a:r>
            <a:r>
              <a:rPr lang="en-GB" sz="1300" u="sng" dirty="0" err="1">
                <a:latin typeface="Arial" panose="020B0604020202020204" pitchFamily="34" charset="0"/>
                <a:cs typeface="Arial" panose="020B0604020202020204" pitchFamily="34" charset="0"/>
                <a:hlinkClick r:id="rId5"/>
              </a:rPr>
              <a:t>https</a:t>
            </a:r>
            <a:r>
              <a:rPr lang="en-GB" sz="1300" u="sng" dirty="0">
                <a:latin typeface="Arial" panose="020B0604020202020204" pitchFamily="34" charset="0"/>
                <a:cs typeface="Arial" panose="020B0604020202020204" pitchFamily="34" charset="0"/>
                <a:hlinkClick r:id="rId5"/>
              </a:rPr>
              <a:t>://www.ons.gov.uk/economy/environmentalaccounts/methodologies/measuringukgreenhousegasemissions</a:t>
            </a:r>
            <a:r>
              <a:rPr lang="en-GB" sz="1300" dirty="0">
                <a:latin typeface="Arial" panose="020B0604020202020204" pitchFamily="34" charset="0"/>
                <a:cs typeface="Arial" panose="020B0604020202020204" pitchFamily="34" charset="0"/>
              </a:rPr>
              <a:t>(Accessed on 27th November, 2025)</a:t>
            </a:r>
            <a:endParaRPr lang="en-US" sz="1300" dirty="0">
              <a:latin typeface="Arial" panose="020B0604020202020204" pitchFamily="34" charset="0"/>
              <a:cs typeface="Arial" panose="020B0604020202020204" pitchFamily="34" charset="0"/>
            </a:endParaRPr>
          </a:p>
          <a:p>
            <a:pPr lvl="0"/>
            <a:r>
              <a:rPr lang="en-GB" sz="1300" dirty="0">
                <a:latin typeface="Arial" panose="020B0604020202020204" pitchFamily="34" charset="0"/>
                <a:cs typeface="Arial" panose="020B0604020202020204" pitchFamily="34" charset="0"/>
              </a:rPr>
              <a:t>parliament.uk, (2025). </a:t>
            </a:r>
            <a:r>
              <a:rPr lang="en-GB" sz="1300" i="1" dirty="0">
                <a:latin typeface="Arial" panose="020B0604020202020204" pitchFamily="34" charset="0"/>
                <a:cs typeface="Arial" panose="020B0604020202020204" pitchFamily="34" charset="0"/>
              </a:rPr>
              <a:t>Support for small businesses.</a:t>
            </a:r>
            <a:r>
              <a:rPr lang="en-GB" sz="1300" dirty="0">
                <a:latin typeface="Arial" panose="020B0604020202020204" pitchFamily="34" charset="0"/>
                <a:cs typeface="Arial" panose="020B0604020202020204" pitchFamily="34" charset="0"/>
              </a:rPr>
              <a:t> Available </a:t>
            </a:r>
            <a:r>
              <a:rPr lang="en-GB" sz="1300" dirty="0" err="1">
                <a:latin typeface="Arial" panose="020B0604020202020204" pitchFamily="34" charset="0"/>
                <a:cs typeface="Arial" panose="020B0604020202020204" pitchFamily="34" charset="0"/>
              </a:rPr>
              <a:t>at:</a:t>
            </a:r>
            <a:r>
              <a:rPr lang="en-GB" sz="1300" u="sng" dirty="0" err="1">
                <a:latin typeface="Arial" panose="020B0604020202020204" pitchFamily="34" charset="0"/>
                <a:cs typeface="Arial" panose="020B0604020202020204" pitchFamily="34" charset="0"/>
                <a:hlinkClick r:id="rId6"/>
              </a:rPr>
              <a:t>https</a:t>
            </a:r>
            <a:r>
              <a:rPr lang="en-GB" sz="1300" u="sng" dirty="0">
                <a:latin typeface="Arial" panose="020B0604020202020204" pitchFamily="34" charset="0"/>
                <a:cs typeface="Arial" panose="020B0604020202020204" pitchFamily="34" charset="0"/>
                <a:hlinkClick r:id="rId6"/>
              </a:rPr>
              <a:t>://commonslibrary.parliament.uk/research-briefings/cbp-7690/</a:t>
            </a:r>
            <a:r>
              <a:rPr lang="en-GB" sz="1300" dirty="0">
                <a:latin typeface="Arial" panose="020B0604020202020204" pitchFamily="34" charset="0"/>
                <a:cs typeface="Arial" panose="020B0604020202020204" pitchFamily="34" charset="0"/>
              </a:rPr>
              <a:t>(Accessed on 27th November, 2025)</a:t>
            </a:r>
            <a:endParaRPr lang="en-US" sz="1300" dirty="0">
              <a:latin typeface="Arial" panose="020B0604020202020204" pitchFamily="34" charset="0"/>
              <a:cs typeface="Arial" panose="020B0604020202020204" pitchFamily="34" charset="0"/>
            </a:endParaRPr>
          </a:p>
          <a:p>
            <a:pPr lvl="0"/>
            <a:r>
              <a:rPr lang="en-GB" sz="1300" dirty="0">
                <a:latin typeface="Arial" panose="020B0604020202020204" pitchFamily="34" charset="0"/>
                <a:cs typeface="Arial" panose="020B0604020202020204" pitchFamily="34" charset="0"/>
              </a:rPr>
              <a:t>parliament.uk, (2025). </a:t>
            </a:r>
            <a:r>
              <a:rPr lang="en-GB" sz="1300" i="1" dirty="0">
                <a:latin typeface="Arial" panose="020B0604020202020204" pitchFamily="34" charset="0"/>
                <a:cs typeface="Arial" panose="020B0604020202020204" pitchFamily="34" charset="0"/>
              </a:rPr>
              <a:t>Where can businesses find support?.</a:t>
            </a:r>
            <a:r>
              <a:rPr lang="en-GB" sz="1300" dirty="0">
                <a:latin typeface="Arial" panose="020B0604020202020204" pitchFamily="34" charset="0"/>
                <a:cs typeface="Arial" panose="020B0604020202020204" pitchFamily="34" charset="0"/>
              </a:rPr>
              <a:t> Available </a:t>
            </a:r>
            <a:r>
              <a:rPr lang="en-GB" sz="1300" dirty="0" err="1">
                <a:latin typeface="Arial" panose="020B0604020202020204" pitchFamily="34" charset="0"/>
                <a:cs typeface="Arial" panose="020B0604020202020204" pitchFamily="34" charset="0"/>
              </a:rPr>
              <a:t>at:</a:t>
            </a:r>
            <a:r>
              <a:rPr lang="en-GB" sz="1300" u="sng" dirty="0" err="1">
                <a:latin typeface="Arial" panose="020B0604020202020204" pitchFamily="34" charset="0"/>
                <a:cs typeface="Arial" panose="020B0604020202020204" pitchFamily="34" charset="0"/>
                <a:hlinkClick r:id="rId7"/>
              </a:rPr>
              <a:t>https</a:t>
            </a:r>
            <a:r>
              <a:rPr lang="en-GB" sz="1300" u="sng" dirty="0">
                <a:latin typeface="Arial" panose="020B0604020202020204" pitchFamily="34" charset="0"/>
                <a:cs typeface="Arial" panose="020B0604020202020204" pitchFamily="34" charset="0"/>
                <a:hlinkClick r:id="rId7"/>
              </a:rPr>
              <a:t>://commonslibrary.parliament.uk/funding-and-support-for-businesses/</a:t>
            </a:r>
            <a:r>
              <a:rPr lang="en-GB" sz="1300" dirty="0">
                <a:latin typeface="Arial" panose="020B0604020202020204" pitchFamily="34" charset="0"/>
                <a:cs typeface="Arial" panose="020B0604020202020204" pitchFamily="34" charset="0"/>
              </a:rPr>
              <a:t>(Accessed on 27th November, 2025)</a:t>
            </a:r>
            <a:endParaRPr lang="en-US" sz="1300" dirty="0">
              <a:latin typeface="Arial" panose="020B0604020202020204" pitchFamily="34" charset="0"/>
              <a:cs typeface="Arial" panose="020B0604020202020204" pitchFamily="34" charset="0"/>
            </a:endParaRPr>
          </a:p>
          <a:p>
            <a:pPr lvl="0"/>
            <a:r>
              <a:rPr lang="en-GB" sz="1300" dirty="0">
                <a:latin typeface="Arial" panose="020B0604020202020204" pitchFamily="34" charset="0"/>
                <a:cs typeface="Arial" panose="020B0604020202020204" pitchFamily="34" charset="0"/>
              </a:rPr>
              <a:t>statista.com, (2025).</a:t>
            </a:r>
            <a:r>
              <a:rPr lang="en-GB" sz="1300" i="1" dirty="0">
                <a:latin typeface="Arial" panose="020B0604020202020204" pitchFamily="34" charset="0"/>
                <a:cs typeface="Arial" panose="020B0604020202020204" pitchFamily="34" charset="0"/>
              </a:rPr>
              <a:t> Digital Investment - United Kingdom. </a:t>
            </a:r>
            <a:r>
              <a:rPr lang="en-GB" sz="1300" dirty="0">
                <a:latin typeface="Arial" panose="020B0604020202020204" pitchFamily="34" charset="0"/>
                <a:cs typeface="Arial" panose="020B0604020202020204" pitchFamily="34" charset="0"/>
              </a:rPr>
              <a:t>Available </a:t>
            </a:r>
            <a:r>
              <a:rPr lang="en-GB" sz="1300" dirty="0" err="1">
                <a:latin typeface="Arial" panose="020B0604020202020204" pitchFamily="34" charset="0"/>
                <a:cs typeface="Arial" panose="020B0604020202020204" pitchFamily="34" charset="0"/>
              </a:rPr>
              <a:t>at:</a:t>
            </a:r>
            <a:r>
              <a:rPr lang="en-GB" sz="1300" u="sng" dirty="0" err="1">
                <a:latin typeface="Arial" panose="020B0604020202020204" pitchFamily="34" charset="0"/>
                <a:cs typeface="Arial" panose="020B0604020202020204" pitchFamily="34" charset="0"/>
                <a:hlinkClick r:id="rId8"/>
              </a:rPr>
              <a:t>https</a:t>
            </a:r>
            <a:r>
              <a:rPr lang="en-GB" sz="1300" u="sng" dirty="0">
                <a:latin typeface="Arial" panose="020B0604020202020204" pitchFamily="34" charset="0"/>
                <a:cs typeface="Arial" panose="020B0604020202020204" pitchFamily="34" charset="0"/>
                <a:hlinkClick r:id="rId8"/>
              </a:rPr>
              <a:t>://www.statista.com/outlook/fmo/wealth-management/digital-investment/united-kingdom</a:t>
            </a:r>
            <a:r>
              <a:rPr lang="en-GB" sz="1300" dirty="0">
                <a:latin typeface="Arial" panose="020B0604020202020204" pitchFamily="34" charset="0"/>
                <a:cs typeface="Arial" panose="020B0604020202020204" pitchFamily="34" charset="0"/>
              </a:rPr>
              <a:t>(Accessed on 27th November, 2025)</a:t>
            </a:r>
            <a:endParaRPr lang="en-US" sz="1300" dirty="0">
              <a:latin typeface="Arial" panose="020B0604020202020204" pitchFamily="34" charset="0"/>
              <a:cs typeface="Arial" panose="020B0604020202020204" pitchFamily="34" charset="0"/>
            </a:endParaRPr>
          </a:p>
          <a:p>
            <a:pPr lvl="0"/>
            <a:r>
              <a:rPr lang="en-GB" sz="1300" dirty="0">
                <a:latin typeface="Arial" panose="020B0604020202020204" pitchFamily="34" charset="0"/>
                <a:cs typeface="Arial" panose="020B0604020202020204" pitchFamily="34" charset="0"/>
              </a:rPr>
              <a:t>statista.com, (2025). </a:t>
            </a:r>
            <a:r>
              <a:rPr lang="en-GB" sz="1300" i="1" dirty="0">
                <a:latin typeface="Arial" panose="020B0604020202020204" pitchFamily="34" charset="0"/>
                <a:cs typeface="Arial" panose="020B0604020202020204" pitchFamily="34" charset="0"/>
              </a:rPr>
              <a:t>Estimated population of the United Kingdom from 1871 to 2024</a:t>
            </a:r>
            <a:r>
              <a:rPr lang="en-GB" sz="1300" dirty="0">
                <a:latin typeface="Arial" panose="020B0604020202020204" pitchFamily="34" charset="0"/>
                <a:cs typeface="Arial" panose="020B0604020202020204" pitchFamily="34" charset="0"/>
              </a:rPr>
              <a:t>. Available </a:t>
            </a:r>
            <a:r>
              <a:rPr lang="en-GB" sz="1300" dirty="0" err="1">
                <a:latin typeface="Arial" panose="020B0604020202020204" pitchFamily="34" charset="0"/>
                <a:cs typeface="Arial" panose="020B0604020202020204" pitchFamily="34" charset="0"/>
              </a:rPr>
              <a:t>at:</a:t>
            </a:r>
            <a:r>
              <a:rPr lang="en-GB" sz="1300" u="sng" dirty="0" err="1">
                <a:latin typeface="Arial" panose="020B0604020202020204" pitchFamily="34" charset="0"/>
                <a:cs typeface="Arial" panose="020B0604020202020204" pitchFamily="34" charset="0"/>
                <a:hlinkClick r:id="rId9"/>
              </a:rPr>
              <a:t>https</a:t>
            </a:r>
            <a:r>
              <a:rPr lang="en-GB" sz="1300" u="sng" dirty="0">
                <a:latin typeface="Arial" panose="020B0604020202020204" pitchFamily="34" charset="0"/>
                <a:cs typeface="Arial" panose="020B0604020202020204" pitchFamily="34" charset="0"/>
                <a:hlinkClick r:id="rId9"/>
              </a:rPr>
              <a:t>://www.statista.com/statistics/281296/uk-population/</a:t>
            </a:r>
            <a:r>
              <a:rPr lang="en-GB" sz="1300" dirty="0">
                <a:latin typeface="Arial" panose="020B0604020202020204" pitchFamily="34" charset="0"/>
                <a:cs typeface="Arial" panose="020B0604020202020204" pitchFamily="34" charset="0"/>
              </a:rPr>
              <a:t>(Accessed on 27th November, 2025)</a:t>
            </a:r>
            <a:endParaRPr lang="en-US" sz="1300" dirty="0">
              <a:latin typeface="Arial" panose="020B0604020202020204" pitchFamily="34" charset="0"/>
              <a:cs typeface="Arial" panose="020B0604020202020204" pitchFamily="34" charset="0"/>
            </a:endParaRPr>
          </a:p>
          <a:p>
            <a:pPr lvl="0"/>
            <a:r>
              <a:rPr lang="en-GB" sz="1300" dirty="0">
                <a:latin typeface="Arial" panose="020B0604020202020204" pitchFamily="34" charset="0"/>
                <a:cs typeface="Arial" panose="020B0604020202020204" pitchFamily="34" charset="0"/>
              </a:rPr>
              <a:t>statista.com, (2025). </a:t>
            </a:r>
            <a:r>
              <a:rPr lang="en-GB" sz="1300" i="1" dirty="0">
                <a:latin typeface="Arial" panose="020B0604020202020204" pitchFamily="34" charset="0"/>
                <a:cs typeface="Arial" panose="020B0604020202020204" pitchFamily="34" charset="0"/>
              </a:rPr>
              <a:t>Gross domestic product of the United Kingdom from 1948 to 2024.</a:t>
            </a:r>
            <a:r>
              <a:rPr lang="en-GB" sz="1300" dirty="0">
                <a:latin typeface="Arial" panose="020B0604020202020204" pitchFamily="34" charset="0"/>
                <a:cs typeface="Arial" panose="020B0604020202020204" pitchFamily="34" charset="0"/>
              </a:rPr>
              <a:t> Available </a:t>
            </a:r>
            <a:r>
              <a:rPr lang="en-GB" sz="1300" dirty="0" err="1">
                <a:latin typeface="Arial" panose="020B0604020202020204" pitchFamily="34" charset="0"/>
                <a:cs typeface="Arial" panose="020B0604020202020204" pitchFamily="34" charset="0"/>
              </a:rPr>
              <a:t>at:</a:t>
            </a:r>
            <a:r>
              <a:rPr lang="en-GB" sz="1300" u="sng" dirty="0" err="1">
                <a:latin typeface="Arial" panose="020B0604020202020204" pitchFamily="34" charset="0"/>
                <a:cs typeface="Arial" panose="020B0604020202020204" pitchFamily="34" charset="0"/>
                <a:hlinkClick r:id="rId10"/>
              </a:rPr>
              <a:t>https</a:t>
            </a:r>
            <a:r>
              <a:rPr lang="en-GB" sz="1300" u="sng" dirty="0">
                <a:latin typeface="Arial" panose="020B0604020202020204" pitchFamily="34" charset="0"/>
                <a:cs typeface="Arial" panose="020B0604020202020204" pitchFamily="34" charset="0"/>
                <a:hlinkClick r:id="rId10"/>
              </a:rPr>
              <a:t>://www.statista.com/statistics/281744/gdp-of-the-united-kingdom/</a:t>
            </a:r>
            <a:r>
              <a:rPr lang="en-GB" sz="1300" dirty="0">
                <a:latin typeface="Arial" panose="020B0604020202020204" pitchFamily="34" charset="0"/>
                <a:cs typeface="Arial" panose="020B0604020202020204" pitchFamily="34" charset="0"/>
              </a:rPr>
              <a:t>(Accessed on 27th November, 2025)</a:t>
            </a:r>
            <a:endParaRPr lang="en-US" sz="1300" dirty="0">
              <a:latin typeface="Arial" panose="020B0604020202020204" pitchFamily="34" charset="0"/>
              <a:cs typeface="Arial" panose="020B0604020202020204" pitchFamily="34" charset="0"/>
            </a:endParaRPr>
          </a:p>
          <a:p>
            <a:pPr lvl="0"/>
            <a:r>
              <a:rPr lang="en-GB" sz="1300" dirty="0">
                <a:latin typeface="Arial" panose="020B0604020202020204" pitchFamily="34" charset="0"/>
                <a:cs typeface="Arial" panose="020B0604020202020204" pitchFamily="34" charset="0"/>
              </a:rPr>
              <a:t>statista.com, (2025). </a:t>
            </a:r>
            <a:r>
              <a:rPr lang="en-GB" sz="1300" i="1" dirty="0">
                <a:latin typeface="Arial" panose="020B0604020202020204" pitchFamily="34" charset="0"/>
                <a:cs typeface="Arial" panose="020B0604020202020204" pitchFamily="34" charset="0"/>
              </a:rPr>
              <a:t>Inflation rate for the Consumer Price Index (CPI) in the United Kingdom from January 2015 to October 2025</a:t>
            </a:r>
            <a:r>
              <a:rPr lang="en-GB" sz="1300" dirty="0">
                <a:latin typeface="Arial" panose="020B0604020202020204" pitchFamily="34" charset="0"/>
                <a:cs typeface="Arial" panose="020B0604020202020204" pitchFamily="34" charset="0"/>
              </a:rPr>
              <a:t>. Available </a:t>
            </a:r>
            <a:r>
              <a:rPr lang="en-GB" sz="1300" dirty="0" err="1">
                <a:latin typeface="Arial" panose="020B0604020202020204" pitchFamily="34" charset="0"/>
                <a:cs typeface="Arial" panose="020B0604020202020204" pitchFamily="34" charset="0"/>
              </a:rPr>
              <a:t>at:</a:t>
            </a:r>
            <a:r>
              <a:rPr lang="en-GB" sz="1300" u="sng" dirty="0" err="1">
                <a:latin typeface="Arial" panose="020B0604020202020204" pitchFamily="34" charset="0"/>
                <a:cs typeface="Arial" panose="020B0604020202020204" pitchFamily="34" charset="0"/>
                <a:hlinkClick r:id="rId11"/>
              </a:rPr>
              <a:t>https</a:t>
            </a:r>
            <a:r>
              <a:rPr lang="en-GB" sz="1300" u="sng" dirty="0">
                <a:latin typeface="Arial" panose="020B0604020202020204" pitchFamily="34" charset="0"/>
                <a:cs typeface="Arial" panose="020B0604020202020204" pitchFamily="34" charset="0"/>
                <a:hlinkClick r:id="rId11"/>
              </a:rPr>
              <a:t>://www.statista.com/statistics/306648/inflation-rate-consumer-price-index-cpi-united-kingdom-uk/</a:t>
            </a:r>
            <a:r>
              <a:rPr lang="en-GB" sz="1300" dirty="0">
                <a:latin typeface="Arial" panose="020B0604020202020204" pitchFamily="34" charset="0"/>
                <a:cs typeface="Arial" panose="020B0604020202020204" pitchFamily="34" charset="0"/>
              </a:rPr>
              <a:t>(Accessed on 27th November, 2025)</a:t>
            </a:r>
            <a:endParaRPr lang="en-US" sz="1300" dirty="0">
              <a:latin typeface="Arial" panose="020B0604020202020204" pitchFamily="34" charset="0"/>
              <a:cs typeface="Arial" panose="020B0604020202020204" pitchFamily="34" charset="0"/>
            </a:endParaRPr>
          </a:p>
          <a:p>
            <a:pPr lvl="0"/>
            <a:r>
              <a:rPr lang="en-GB" sz="1300" dirty="0">
                <a:latin typeface="Arial" panose="020B0604020202020204" pitchFamily="34" charset="0"/>
                <a:cs typeface="Arial" panose="020B0604020202020204" pitchFamily="34" charset="0"/>
              </a:rPr>
              <a:t>statista.com, (2025).</a:t>
            </a:r>
            <a:r>
              <a:rPr lang="en-GB" sz="1300" i="1" dirty="0">
                <a:latin typeface="Arial" panose="020B0604020202020204" pitchFamily="34" charset="0"/>
                <a:cs typeface="Arial" panose="020B0604020202020204" pitchFamily="34" charset="0"/>
              </a:rPr>
              <a:t> Unemployment rate in the United Kingdom from January 2000 to September 2025.</a:t>
            </a:r>
            <a:r>
              <a:rPr lang="en-GB" sz="1300" dirty="0">
                <a:latin typeface="Arial" panose="020B0604020202020204" pitchFamily="34" charset="0"/>
                <a:cs typeface="Arial" panose="020B0604020202020204" pitchFamily="34" charset="0"/>
              </a:rPr>
              <a:t> Available </a:t>
            </a:r>
            <a:r>
              <a:rPr lang="en-GB" sz="1300" dirty="0" err="1">
                <a:latin typeface="Arial" panose="020B0604020202020204" pitchFamily="34" charset="0"/>
                <a:cs typeface="Arial" panose="020B0604020202020204" pitchFamily="34" charset="0"/>
              </a:rPr>
              <a:t>at:</a:t>
            </a:r>
            <a:r>
              <a:rPr lang="en-GB" sz="1300" u="sng" dirty="0" err="1">
                <a:latin typeface="Arial" panose="020B0604020202020204" pitchFamily="34" charset="0"/>
                <a:cs typeface="Arial" panose="020B0604020202020204" pitchFamily="34" charset="0"/>
                <a:hlinkClick r:id="rId12"/>
              </a:rPr>
              <a:t>https</a:t>
            </a:r>
            <a:r>
              <a:rPr lang="en-GB" sz="1300" u="sng" dirty="0">
                <a:latin typeface="Arial" panose="020B0604020202020204" pitchFamily="34" charset="0"/>
                <a:cs typeface="Arial" panose="020B0604020202020204" pitchFamily="34" charset="0"/>
                <a:hlinkClick r:id="rId12"/>
              </a:rPr>
              <a:t>://www.statista.com/statistics/279898/unemployment-rate-in-the-united-kingdom-uk/</a:t>
            </a:r>
            <a:r>
              <a:rPr lang="en-GB" sz="1300" dirty="0">
                <a:latin typeface="Arial" panose="020B0604020202020204" pitchFamily="34" charset="0"/>
                <a:cs typeface="Arial" panose="020B0604020202020204" pitchFamily="34" charset="0"/>
              </a:rPr>
              <a:t>(Accessed on 27th November, 2025)</a:t>
            </a:r>
            <a:endParaRPr lang="en-US" sz="1300" dirty="0">
              <a:latin typeface="Arial" panose="020B0604020202020204" pitchFamily="34" charset="0"/>
              <a:cs typeface="Arial" panose="020B0604020202020204" pitchFamily="34" charset="0"/>
            </a:endParaRPr>
          </a:p>
          <a:p>
            <a:pPr lvl="0"/>
            <a:r>
              <a:rPr lang="en-GB" sz="1300" dirty="0">
                <a:latin typeface="Arial" panose="020B0604020202020204" pitchFamily="34" charset="0"/>
                <a:cs typeface="Arial" panose="020B0604020202020204" pitchFamily="34" charset="0"/>
              </a:rPr>
              <a:t>Wei, Q., </a:t>
            </a:r>
            <a:r>
              <a:rPr lang="en-GB" sz="1300" dirty="0" err="1">
                <a:latin typeface="Arial" panose="020B0604020202020204" pitchFamily="34" charset="0"/>
                <a:cs typeface="Arial" panose="020B0604020202020204" pitchFamily="34" charset="0"/>
              </a:rPr>
              <a:t>Lv</a:t>
            </a:r>
            <a:r>
              <a:rPr lang="en-GB" sz="1300" dirty="0">
                <a:latin typeface="Arial" panose="020B0604020202020204" pitchFamily="34" charset="0"/>
                <a:cs typeface="Arial" panose="020B0604020202020204" pitchFamily="34" charset="0"/>
              </a:rPr>
              <a:t>, D., Lin, Y., Zhu, D., Liu, S. and Liu, Y., (2023). Influence of utilitarian and hedonic attributes on willingness to pay green product premiums and neural mechanisms in China: an ERP study. </a:t>
            </a:r>
            <a:r>
              <a:rPr lang="en-GB" sz="1300" i="1" dirty="0">
                <a:latin typeface="Arial" panose="020B0604020202020204" pitchFamily="34" charset="0"/>
                <a:cs typeface="Arial" panose="020B0604020202020204" pitchFamily="34" charset="0"/>
              </a:rPr>
              <a:t>Sustainability</a:t>
            </a:r>
            <a:r>
              <a:rPr lang="en-GB" sz="1300" dirty="0">
                <a:latin typeface="Arial" panose="020B0604020202020204" pitchFamily="34" charset="0"/>
                <a:cs typeface="Arial" panose="020B0604020202020204" pitchFamily="34" charset="0"/>
              </a:rPr>
              <a:t>, 15(3), p.2403.</a:t>
            </a:r>
            <a:endParaRPr lang="en-US" sz="13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2EC73818-8A25-48BB-BD29-7DA87A852273}" type="slidenum">
              <a:rPr lang="en-GB" smtClean="0"/>
              <a:t>13</a:t>
            </a:fld>
            <a:endParaRPr lang="en-GB"/>
          </a:p>
        </p:txBody>
      </p:sp>
    </p:spTree>
    <p:extLst>
      <p:ext uri="{BB962C8B-B14F-4D97-AF65-F5344CB8AC3E}">
        <p14:creationId xmlns:p14="http://schemas.microsoft.com/office/powerpoint/2010/main" val="330153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228287" y="1825625"/>
            <a:ext cx="7735426" cy="4351338"/>
          </a:xfrm>
        </p:spPr>
      </p:pic>
      <p:sp>
        <p:nvSpPr>
          <p:cNvPr id="3" name="Slide Number Placeholder 2"/>
          <p:cNvSpPr>
            <a:spLocks noGrp="1"/>
          </p:cNvSpPr>
          <p:nvPr>
            <p:ph type="sldNum" sz="quarter" idx="12"/>
          </p:nvPr>
        </p:nvSpPr>
        <p:spPr/>
        <p:txBody>
          <a:bodyPr/>
          <a:lstStyle/>
          <a:p>
            <a:fld id="{2EC73818-8A25-48BB-BD29-7DA87A852273}" type="slidenum">
              <a:rPr lang="en-GB" smtClean="0"/>
              <a:t>14</a:t>
            </a:fld>
            <a:endParaRPr lang="en-GB"/>
          </a:p>
        </p:txBody>
      </p:sp>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TotalTime>
  <Words>2058</Words>
  <Application>Microsoft Office PowerPoint</Application>
  <PresentationFormat>Widescreen</PresentationFormat>
  <Paragraphs>288</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Meiryo</vt:lpstr>
      <vt:lpstr>Arial</vt:lpstr>
      <vt:lpstr>Calibri</vt:lpstr>
      <vt:lpstr>Calibri Light</vt:lpstr>
      <vt:lpstr>Office Theme</vt:lpstr>
      <vt:lpstr>Assessment Task 2</vt:lpstr>
      <vt:lpstr>Business Plan for “No-Paper Packaging”</vt:lpstr>
      <vt:lpstr>PowerPoint Presentation</vt:lpstr>
      <vt:lpstr>PowerPoint Presentation</vt:lpstr>
      <vt:lpstr>PowerPoint Presentation</vt:lpstr>
      <vt:lpstr>PowerPoint Presentation</vt:lpstr>
      <vt:lpstr>PESTLE Analysis</vt:lpstr>
      <vt:lpstr>PowerPoint Presentation</vt:lpstr>
      <vt:lpstr>PowerPoint Presentation</vt:lpstr>
      <vt:lpstr>PowerPoint Presentation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Sandra Robalo Silva</cp:lastModifiedBy>
  <cp:revision>1</cp:revision>
  <dcterms:created xsi:type="dcterms:W3CDTF">2023-07-31T07:37:43Z</dcterms:created>
  <dcterms:modified xsi:type="dcterms:W3CDTF">2025-12-03T10:41:42Z</dcterms:modified>
</cp:coreProperties>
</file>