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1ABAA83-E888-458A-85D7-D8FEF990D8F3}" v="141" dt="2022-10-04T12:49:13.63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>
        <p:scale>
          <a:sx n="83" d="100"/>
          <a:sy n="83" d="100"/>
        </p:scale>
        <p:origin x="48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CB53E8-264D-4ABA-AD25-0CFC76EBF3CF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2_2" csCatId="accent2" phldr="1"/>
      <dgm:spPr/>
      <dgm:t>
        <a:bodyPr/>
        <a:lstStyle/>
        <a:p>
          <a:endParaRPr lang="en-US"/>
        </a:p>
      </dgm:t>
    </dgm:pt>
    <dgm:pt modelId="{0EC4D579-EC56-47D7-8575-476FD8BE92B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History of Counselling module takes place in Semester One only.</a:t>
          </a:r>
          <a:endParaRPr lang="en-US" dirty="0"/>
        </a:p>
      </dgm:t>
    </dgm:pt>
    <dgm:pt modelId="{02AC2335-8EBD-4286-BB53-37BCC31A4F1C}" type="parTrans" cxnId="{AE80B9F4-446D-4126-97E2-595DA6F879B9}">
      <dgm:prSet/>
      <dgm:spPr/>
      <dgm:t>
        <a:bodyPr/>
        <a:lstStyle/>
        <a:p>
          <a:endParaRPr lang="en-US"/>
        </a:p>
      </dgm:t>
    </dgm:pt>
    <dgm:pt modelId="{B710ACF4-6B02-43F5-A061-8BA8A607CBDE}" type="sibTrans" cxnId="{AE80B9F4-446D-4126-97E2-595DA6F879B9}">
      <dgm:prSet/>
      <dgm:spPr/>
      <dgm:t>
        <a:bodyPr/>
        <a:lstStyle/>
        <a:p>
          <a:endParaRPr lang="en-US"/>
        </a:p>
      </dgm:t>
    </dgm:pt>
    <dgm:pt modelId="{E9134BDD-6C26-4CAB-B608-59C5356A23A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During the term, you will have one online asynchronous (pre-recorded) lecture and a 2-hour lecture each week. In addition, you will also have a weekly 1-hour tutorial .</a:t>
          </a:r>
          <a:endParaRPr lang="en-US" dirty="0"/>
        </a:p>
      </dgm:t>
    </dgm:pt>
    <dgm:pt modelId="{1FA9734B-80B1-4992-AE3E-CB78CA8E752B}" type="parTrans" cxnId="{3BDA9664-CB14-4578-96B3-6FAB7DEEBA37}">
      <dgm:prSet/>
      <dgm:spPr/>
      <dgm:t>
        <a:bodyPr/>
        <a:lstStyle/>
        <a:p>
          <a:endParaRPr lang="en-US"/>
        </a:p>
      </dgm:t>
    </dgm:pt>
    <dgm:pt modelId="{10A449FB-271A-4E0C-818E-A583AEA105F1}" type="sibTrans" cxnId="{3BDA9664-CB14-4578-96B3-6FAB7DEEBA37}">
      <dgm:prSet/>
      <dgm:spPr/>
      <dgm:t>
        <a:bodyPr/>
        <a:lstStyle/>
        <a:p>
          <a:endParaRPr lang="en-US"/>
        </a:p>
      </dgm:t>
    </dgm:pt>
    <dgm:pt modelId="{894AA3F8-F2E1-447B-826D-428BEEBFDDEE}" type="pres">
      <dgm:prSet presAssocID="{70CB53E8-264D-4ABA-AD25-0CFC76EBF3CF}" presName="root" presStyleCnt="0">
        <dgm:presLayoutVars>
          <dgm:dir/>
          <dgm:resizeHandles val="exact"/>
        </dgm:presLayoutVars>
      </dgm:prSet>
      <dgm:spPr/>
    </dgm:pt>
    <dgm:pt modelId="{09C5FF3D-BEBE-4034-B98C-68CB3F4F02D1}" type="pres">
      <dgm:prSet presAssocID="{0EC4D579-EC56-47D7-8575-476FD8BE92B3}" presName="compNode" presStyleCnt="0"/>
      <dgm:spPr/>
    </dgm:pt>
    <dgm:pt modelId="{118B63E5-991B-4F8F-9696-B4C718E15512}" type="pres">
      <dgm:prSet presAssocID="{0EC4D579-EC56-47D7-8575-476FD8BE92B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6DB69308-4DD7-47BD-9DCE-F914F7F537A9}" type="pres">
      <dgm:prSet presAssocID="{0EC4D579-EC56-47D7-8575-476FD8BE92B3}" presName="spaceRect" presStyleCnt="0"/>
      <dgm:spPr/>
    </dgm:pt>
    <dgm:pt modelId="{8B51AEEC-BC8D-498C-8115-59F96F3D3550}" type="pres">
      <dgm:prSet presAssocID="{0EC4D579-EC56-47D7-8575-476FD8BE92B3}" presName="textRect" presStyleLbl="revTx" presStyleIdx="0" presStyleCnt="2">
        <dgm:presLayoutVars>
          <dgm:chMax val="1"/>
          <dgm:chPref val="1"/>
        </dgm:presLayoutVars>
      </dgm:prSet>
      <dgm:spPr/>
    </dgm:pt>
    <dgm:pt modelId="{CD96648F-B18D-4DAA-86FC-FD101EA98D33}" type="pres">
      <dgm:prSet presAssocID="{B710ACF4-6B02-43F5-A061-8BA8A607CBDE}" presName="sibTrans" presStyleCnt="0"/>
      <dgm:spPr/>
    </dgm:pt>
    <dgm:pt modelId="{70B4D0D5-10E0-4287-8CFE-160B89238A71}" type="pres">
      <dgm:prSet presAssocID="{E9134BDD-6C26-4CAB-B608-59C5356A23A1}" presName="compNode" presStyleCnt="0"/>
      <dgm:spPr/>
    </dgm:pt>
    <dgm:pt modelId="{DF180E23-1433-4C18-891B-E8C77A632969}" type="pres">
      <dgm:prSet presAssocID="{E9134BDD-6C26-4CAB-B608-59C5356A23A1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grammer"/>
        </a:ext>
      </dgm:extLst>
    </dgm:pt>
    <dgm:pt modelId="{E02743D9-6726-4287-BA68-5B8686AFAFA6}" type="pres">
      <dgm:prSet presAssocID="{E9134BDD-6C26-4CAB-B608-59C5356A23A1}" presName="spaceRect" presStyleCnt="0"/>
      <dgm:spPr/>
    </dgm:pt>
    <dgm:pt modelId="{A80601EA-EBD5-4A12-BB3B-792DCAE6342A}" type="pres">
      <dgm:prSet presAssocID="{E9134BDD-6C26-4CAB-B608-59C5356A23A1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3BDA9664-CB14-4578-96B3-6FAB7DEEBA37}" srcId="{70CB53E8-264D-4ABA-AD25-0CFC76EBF3CF}" destId="{E9134BDD-6C26-4CAB-B608-59C5356A23A1}" srcOrd="1" destOrd="0" parTransId="{1FA9734B-80B1-4992-AE3E-CB78CA8E752B}" sibTransId="{10A449FB-271A-4E0C-818E-A583AEA105F1}"/>
    <dgm:cxn modelId="{34B4E147-7E3D-47F0-A4D4-3B32D275ACF6}" type="presOf" srcId="{E9134BDD-6C26-4CAB-B608-59C5356A23A1}" destId="{A80601EA-EBD5-4A12-BB3B-792DCAE6342A}" srcOrd="0" destOrd="0" presId="urn:microsoft.com/office/officeart/2018/2/layout/IconLabelList"/>
    <dgm:cxn modelId="{426D2368-EF04-429A-81D0-15D25CA17B0F}" type="presOf" srcId="{0EC4D579-EC56-47D7-8575-476FD8BE92B3}" destId="{8B51AEEC-BC8D-498C-8115-59F96F3D3550}" srcOrd="0" destOrd="0" presId="urn:microsoft.com/office/officeart/2018/2/layout/IconLabelList"/>
    <dgm:cxn modelId="{55608D92-30F6-4276-8232-278374CA2785}" type="presOf" srcId="{70CB53E8-264D-4ABA-AD25-0CFC76EBF3CF}" destId="{894AA3F8-F2E1-447B-826D-428BEEBFDDEE}" srcOrd="0" destOrd="0" presId="urn:microsoft.com/office/officeart/2018/2/layout/IconLabelList"/>
    <dgm:cxn modelId="{AE80B9F4-446D-4126-97E2-595DA6F879B9}" srcId="{70CB53E8-264D-4ABA-AD25-0CFC76EBF3CF}" destId="{0EC4D579-EC56-47D7-8575-476FD8BE92B3}" srcOrd="0" destOrd="0" parTransId="{02AC2335-8EBD-4286-BB53-37BCC31A4F1C}" sibTransId="{B710ACF4-6B02-43F5-A061-8BA8A607CBDE}"/>
    <dgm:cxn modelId="{0567CA9A-CB0A-418F-8C5F-8E8DBEBF1B9B}" type="presParOf" srcId="{894AA3F8-F2E1-447B-826D-428BEEBFDDEE}" destId="{09C5FF3D-BEBE-4034-B98C-68CB3F4F02D1}" srcOrd="0" destOrd="0" presId="urn:microsoft.com/office/officeart/2018/2/layout/IconLabelList"/>
    <dgm:cxn modelId="{6467C2D7-1A4C-47BD-BF23-4D3A50AC12E4}" type="presParOf" srcId="{09C5FF3D-BEBE-4034-B98C-68CB3F4F02D1}" destId="{118B63E5-991B-4F8F-9696-B4C718E15512}" srcOrd="0" destOrd="0" presId="urn:microsoft.com/office/officeart/2018/2/layout/IconLabelList"/>
    <dgm:cxn modelId="{165E549C-0E06-4D23-980F-2B1098EB8C26}" type="presParOf" srcId="{09C5FF3D-BEBE-4034-B98C-68CB3F4F02D1}" destId="{6DB69308-4DD7-47BD-9DCE-F914F7F537A9}" srcOrd="1" destOrd="0" presId="urn:microsoft.com/office/officeart/2018/2/layout/IconLabelList"/>
    <dgm:cxn modelId="{59871B30-32BE-4B10-B247-0D1CC119FDD2}" type="presParOf" srcId="{09C5FF3D-BEBE-4034-B98C-68CB3F4F02D1}" destId="{8B51AEEC-BC8D-498C-8115-59F96F3D3550}" srcOrd="2" destOrd="0" presId="urn:microsoft.com/office/officeart/2018/2/layout/IconLabelList"/>
    <dgm:cxn modelId="{870FAA12-37DF-4776-B602-952864AEE272}" type="presParOf" srcId="{894AA3F8-F2E1-447B-826D-428BEEBFDDEE}" destId="{CD96648F-B18D-4DAA-86FC-FD101EA98D33}" srcOrd="1" destOrd="0" presId="urn:microsoft.com/office/officeart/2018/2/layout/IconLabelList"/>
    <dgm:cxn modelId="{62119214-7763-487F-9EBF-D4FC16AD593C}" type="presParOf" srcId="{894AA3F8-F2E1-447B-826D-428BEEBFDDEE}" destId="{70B4D0D5-10E0-4287-8CFE-160B89238A71}" srcOrd="2" destOrd="0" presId="urn:microsoft.com/office/officeart/2018/2/layout/IconLabelList"/>
    <dgm:cxn modelId="{F7339C37-07B7-47BE-B6FE-CB29E7E3DA4B}" type="presParOf" srcId="{70B4D0D5-10E0-4287-8CFE-160B89238A71}" destId="{DF180E23-1433-4C18-891B-E8C77A632969}" srcOrd="0" destOrd="0" presId="urn:microsoft.com/office/officeart/2018/2/layout/IconLabelList"/>
    <dgm:cxn modelId="{1DF4008A-C622-473D-900C-13C7B67F9D27}" type="presParOf" srcId="{70B4D0D5-10E0-4287-8CFE-160B89238A71}" destId="{E02743D9-6726-4287-BA68-5B8686AFAFA6}" srcOrd="1" destOrd="0" presId="urn:microsoft.com/office/officeart/2018/2/layout/IconLabelList"/>
    <dgm:cxn modelId="{7974D177-DD86-477D-934B-DDC6819CF3E4}" type="presParOf" srcId="{70B4D0D5-10E0-4287-8CFE-160B89238A71}" destId="{A80601EA-EBD5-4A12-BB3B-792DCAE6342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8B63E5-991B-4F8F-9696-B4C718E15512}">
      <dsp:nvSpPr>
        <dsp:cNvPr id="0" name=""/>
        <dsp:cNvSpPr/>
      </dsp:nvSpPr>
      <dsp:spPr>
        <a:xfrm>
          <a:off x="1743228" y="371358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51AEEC-BC8D-498C-8115-59F96F3D3550}">
      <dsp:nvSpPr>
        <dsp:cNvPr id="0" name=""/>
        <dsp:cNvSpPr/>
      </dsp:nvSpPr>
      <dsp:spPr>
        <a:xfrm>
          <a:off x="555228" y="2785589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The History of Counselling module takes place in Semester One only.</a:t>
          </a:r>
          <a:endParaRPr lang="en-US" sz="1300" kern="1200" dirty="0"/>
        </a:p>
      </dsp:txBody>
      <dsp:txXfrm>
        <a:off x="555228" y="2785589"/>
        <a:ext cx="4320000" cy="720000"/>
      </dsp:txXfrm>
    </dsp:sp>
    <dsp:sp modelId="{DF180E23-1433-4C18-891B-E8C77A632969}">
      <dsp:nvSpPr>
        <dsp:cNvPr id="0" name=""/>
        <dsp:cNvSpPr/>
      </dsp:nvSpPr>
      <dsp:spPr>
        <a:xfrm>
          <a:off x="6819228" y="371358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0601EA-EBD5-4A12-BB3B-792DCAE6342A}">
      <dsp:nvSpPr>
        <dsp:cNvPr id="0" name=""/>
        <dsp:cNvSpPr/>
      </dsp:nvSpPr>
      <dsp:spPr>
        <a:xfrm>
          <a:off x="5631228" y="2785589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During the term, you will have one online asynchronous (pre-recorded) lecture and a 2-hour lecture each week. In addition, you will also have a weekly 1-hour tutorial .</a:t>
          </a:r>
          <a:endParaRPr lang="en-US" sz="1300" kern="1200" dirty="0"/>
        </a:p>
      </dsp:txBody>
      <dsp:txXfrm>
        <a:off x="5631228" y="2785589"/>
        <a:ext cx="432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10/4/2022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5957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05128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6929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35029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00830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6423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9596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10/4/2022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94541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3384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25293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62538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0627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ellcomecollection.org/works/n9hp9ccp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8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3">
            <a:extLst>
              <a:ext uri="{FF2B5EF4-FFF2-40B4-BE49-F238E27FC236}">
                <a16:creationId xmlns:a16="http://schemas.microsoft.com/office/drawing/2014/main" id="{538ED628-3479-4C65-9038-B408E177F0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920" r="1831" b="-3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7" name="Rectangle 10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r>
              <a:rPr lang="en-GB" sz="4800">
                <a:cs typeface="Calibri Light"/>
              </a:rPr>
              <a:t>History of Counselling </a:t>
            </a:r>
            <a:endParaRPr lang="en-GB" sz="48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>
                <a:cs typeface="Calibri"/>
              </a:rPr>
              <a:t>Introduction to the Module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solidFill>
              <a:schemeClr val="tx2">
                <a:lumMod val="25000"/>
                <a:lumOff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4CE5841-C184-4A70-A609-5FE4A5078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A1B080-DB18-49AB-8C31-F85F11A57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1683169"/>
            <a:ext cx="4068849" cy="4148586"/>
          </a:xfrm>
        </p:spPr>
        <p:txBody>
          <a:bodyPr anchor="t">
            <a:normAutofit/>
          </a:bodyPr>
          <a:lstStyle/>
          <a:p>
            <a:r>
              <a:rPr lang="en-GB" sz="4800"/>
              <a:t>Course Tutors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8A0ED5-7187-438C-8B55-B148335FC7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2504" y="1683170"/>
            <a:ext cx="5818248" cy="414858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 dirty="0"/>
              <a:t>Catherine Slade (Module Lead)</a:t>
            </a:r>
          </a:p>
          <a:p>
            <a:r>
              <a:rPr lang="en-GB" sz="2000" dirty="0"/>
              <a:t>catherine.slade@uwtsd.ac.uk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D1AAA2C-FBBE-42AA-B869-31D524B76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6112341"/>
            <a:ext cx="1050645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F937BBF-9326-4230-AB1B-F1795E350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916936" y="4000284"/>
            <a:ext cx="54864" cy="42062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662465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1D377EB-C9D2-4ED0-86A6-740A297E3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D155B6-C7AB-4792-A209-C1926B73B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685800"/>
            <a:ext cx="10506456" cy="1157005"/>
          </a:xfrm>
        </p:spPr>
        <p:txBody>
          <a:bodyPr anchor="b">
            <a:normAutofit/>
          </a:bodyPr>
          <a:lstStyle/>
          <a:p>
            <a:r>
              <a:rPr lang="en-GB" sz="4800"/>
              <a:t>Course Structure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66346BE-FDB4-4772-A696-0719490AB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0140" y="34093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B92FFCE-0C90-454E-AA25-D4EE9A6C3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958056"/>
            <a:ext cx="1050645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2846628-616F-4BCD-9EB8-D8654426BB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6633185"/>
              </p:ext>
            </p:extLst>
          </p:nvPr>
        </p:nvGraphicFramePr>
        <p:xfrm>
          <a:off x="838200" y="2295252"/>
          <a:ext cx="10506456" cy="38769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78020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B5973C-520E-4007-9298-0EB96FD1D3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Course Timetable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219C6D-9E84-43ED-9F70-2437A3CEEB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The timetable is as follows:</a:t>
            </a:r>
          </a:p>
          <a:p>
            <a:r>
              <a:rPr lang="en-GB" dirty="0"/>
              <a:t>Pre-recorded lecture will be uploaded for you to engage with each week.</a:t>
            </a:r>
          </a:p>
          <a:p>
            <a:r>
              <a:rPr lang="en-GB" dirty="0"/>
              <a:t>You will also be on campus for the History sessions on Wednesday, from 10 am-12 pm.</a:t>
            </a:r>
          </a:p>
          <a:p>
            <a:r>
              <a:rPr lang="en-GB" dirty="0"/>
              <a:t>I will also be available for you on a Wednesday morning at 9 am.</a:t>
            </a:r>
          </a:p>
          <a:p>
            <a:r>
              <a:rPr lang="en-GB" dirty="0"/>
              <a:t>The room, unless told otherwise, will be IQ310.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43940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B11FFA-D66E-43BF-98AE-B1CF222E33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Course Materials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F8CC71-A0DC-4CCF-80E8-392D7BC143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All materials, including lecture notes, PowerPoints, reading materials, articles, videos and so on will be placed on Moodle. </a:t>
            </a:r>
          </a:p>
          <a:p>
            <a:r>
              <a:rPr lang="en-GB" dirty="0"/>
              <a:t>You will also find your pre-recorded lectures on the Moodle page.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68716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A2E73A-2D01-4269-91B7-23C85BD6EE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87552"/>
            <a:ext cx="4485861" cy="1088136"/>
          </a:xfrm>
        </p:spPr>
        <p:txBody>
          <a:bodyPr anchor="b">
            <a:normAutofit/>
          </a:bodyPr>
          <a:lstStyle/>
          <a:p>
            <a:r>
              <a:rPr lang="en-GB" sz="3400"/>
              <a:t>Module Aims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684F35-7C49-4C68-98E5-577EAF1806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79" y="2688336"/>
            <a:ext cx="4498848" cy="358444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700" dirty="0"/>
              <a:t>Aim(s)</a:t>
            </a:r>
            <a:endParaRPr lang="en-US" sz="1700" dirty="0"/>
          </a:p>
          <a:p>
            <a:r>
              <a:rPr lang="en-GB" sz="1700" dirty="0"/>
              <a:t>To provide learners with a history of the Counselling tradition that has informed the diverse practices of contemporary Counselling.</a:t>
            </a:r>
          </a:p>
          <a:p>
            <a:endParaRPr lang="en-GB" sz="1700" dirty="0"/>
          </a:p>
        </p:txBody>
      </p:sp>
      <p:pic>
        <p:nvPicPr>
          <p:cNvPr id="4" name="Picture 4" descr="A picture containing train, outdoor, track, old&#10;&#10;Description automatically generated">
            <a:extLst>
              <a:ext uri="{FF2B5EF4-FFF2-40B4-BE49-F238E27FC236}">
                <a16:creationId xmlns:a16="http://schemas.microsoft.com/office/drawing/2014/main" id="{3AB9A91B-E65B-4BBA-A76F-AAFD2EDCF75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524" r="16224" b="2"/>
          <a:stretch/>
        </p:blipFill>
        <p:spPr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24BC991-BD0A-4814-81E7-27266436B9A7}"/>
              </a:ext>
            </a:extLst>
          </p:cNvPr>
          <p:cNvSpPr txBox="1"/>
          <p:nvPr/>
        </p:nvSpPr>
        <p:spPr>
          <a:xfrm>
            <a:off x="6311900" y="6026150"/>
            <a:ext cx="531495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Credit: Brook Villa, Liverpool: asylum for the insane. Etching. Credit: </a:t>
            </a:r>
            <a:r>
              <a:rPr lang="en-GB" dirty="0">
                <a:ea typeface="+mn-lt"/>
                <a:cs typeface="+mn-lt"/>
                <a:hlinkClick r:id="rId3"/>
              </a:rPr>
              <a:t>Wellcome Collection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0075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8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night, coral, standing, lit&#10;&#10;Description automatically generated">
            <a:extLst>
              <a:ext uri="{FF2B5EF4-FFF2-40B4-BE49-F238E27FC236}">
                <a16:creationId xmlns:a16="http://schemas.microsoft.com/office/drawing/2014/main" id="{45A73B87-F8F7-4A81-B223-04D92916CAF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283" r="8156" b="-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3" name="Rectangle 10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998558-6A1C-4253-B1E8-7BEB92CED9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2800"/>
              <a:t>Learning Outcomes</a:t>
            </a:r>
          </a:p>
        </p:txBody>
      </p:sp>
      <p:sp>
        <p:nvSpPr>
          <p:cNvPr id="24" name="Rectangle 12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 1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solidFill>
              <a:schemeClr val="tx2">
                <a:lumMod val="25000"/>
                <a:lumOff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485BA9-2DD7-4081-A63B-77D698A8D3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100">
                <a:ea typeface="+mn-lt"/>
                <a:cs typeface="+mn-lt"/>
              </a:rPr>
              <a:t>Learning Outcomes</a:t>
            </a:r>
            <a:endParaRPr lang="en-US" sz="1100">
              <a:ea typeface="+mn-lt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en-GB" sz="1100">
                <a:ea typeface="+mn-lt"/>
                <a:cs typeface="+mn-lt"/>
              </a:rPr>
              <a:t>Upon successful completion of this module, the student should be able to:</a:t>
            </a:r>
          </a:p>
          <a:p>
            <a:pPr lvl="1">
              <a:lnSpc>
                <a:spcPct val="100000"/>
              </a:lnSpc>
            </a:pPr>
            <a:r>
              <a:rPr lang="en-GB" sz="1100">
                <a:ea typeface="+mn-lt"/>
                <a:cs typeface="+mn-lt"/>
              </a:rPr>
              <a:t>Recognise the diversity and changing nature of the determinants of Care and well-being within the Counselling discourse</a:t>
            </a:r>
          </a:p>
          <a:p>
            <a:pPr lvl="1">
              <a:lnSpc>
                <a:spcPct val="100000"/>
              </a:lnSpc>
            </a:pPr>
            <a:r>
              <a:rPr lang="en-GB" sz="1100">
                <a:ea typeface="+mn-lt"/>
                <a:cs typeface="+mn-lt"/>
              </a:rPr>
              <a:t>Recognise the interdisciplinary nature of Counselling in relation to psychological health and social influences</a:t>
            </a:r>
            <a:endParaRPr lang="en-US" sz="1100">
              <a:ea typeface="+mn-lt"/>
              <a:cs typeface="+mn-lt"/>
            </a:endParaRPr>
          </a:p>
          <a:p>
            <a:pPr lvl="1">
              <a:lnSpc>
                <a:spcPct val="100000"/>
              </a:lnSpc>
            </a:pPr>
            <a:r>
              <a:rPr lang="en-GB" sz="1100">
                <a:ea typeface="+mn-lt"/>
                <a:cs typeface="+mn-lt"/>
              </a:rPr>
              <a:t>Take responsibility for their own learning and skill development; including effective personal planning, self-reflection and project management skills.</a:t>
            </a:r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35855894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8">
            <a:extLst>
              <a:ext uri="{FF2B5EF4-FFF2-40B4-BE49-F238E27FC236}">
                <a16:creationId xmlns:a16="http://schemas.microsoft.com/office/drawing/2014/main" id="{5DF40726-9B19-4165-9C26-757D16E19E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62D1A9-7CE1-4F3C-B40E-DEEB1E8221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64211"/>
            <a:ext cx="4571999" cy="1165002"/>
          </a:xfrm>
        </p:spPr>
        <p:txBody>
          <a:bodyPr anchor="b">
            <a:normAutofit/>
          </a:bodyPr>
          <a:lstStyle/>
          <a:p>
            <a:r>
              <a:rPr lang="en-GB" sz="3600"/>
              <a:t>Scheme of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71273-4561-434D-B617-BD8382F10F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055327"/>
            <a:ext cx="4571999" cy="3776975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100" dirty="0"/>
              <a:t>Topics covered over the course of this semester include:</a:t>
            </a:r>
          </a:p>
          <a:p>
            <a:pPr>
              <a:lnSpc>
                <a:spcPct val="100000"/>
              </a:lnSpc>
            </a:pPr>
            <a:r>
              <a:rPr lang="en-GB" sz="1100" dirty="0"/>
              <a:t>Religious traditions and understanding of madness</a:t>
            </a:r>
          </a:p>
          <a:p>
            <a:pPr>
              <a:lnSpc>
                <a:spcPct val="100000"/>
              </a:lnSpc>
            </a:pPr>
            <a:r>
              <a:rPr lang="en-GB" sz="1100" dirty="0"/>
              <a:t>Early hospitals and the medieval mind</a:t>
            </a:r>
          </a:p>
          <a:p>
            <a:pPr>
              <a:lnSpc>
                <a:spcPct val="100000"/>
              </a:lnSpc>
            </a:pPr>
            <a:r>
              <a:rPr lang="en-GB" sz="1100" dirty="0"/>
              <a:t>Humoral understanding of madness and mental illness</a:t>
            </a:r>
          </a:p>
          <a:p>
            <a:pPr>
              <a:lnSpc>
                <a:spcPct val="100000"/>
              </a:lnSpc>
            </a:pPr>
            <a:r>
              <a:rPr lang="en-GB" sz="1100" dirty="0"/>
              <a:t>Disciplining the unruly and The Great Confinement</a:t>
            </a:r>
          </a:p>
          <a:p>
            <a:pPr>
              <a:lnSpc>
                <a:spcPct val="100000"/>
              </a:lnSpc>
            </a:pPr>
            <a:r>
              <a:rPr lang="en-GB" sz="1100" dirty="0"/>
              <a:t>From madness to mental illness</a:t>
            </a:r>
          </a:p>
          <a:p>
            <a:pPr>
              <a:lnSpc>
                <a:spcPct val="100000"/>
              </a:lnSpc>
            </a:pPr>
            <a:r>
              <a:rPr lang="en-GB" sz="1100" dirty="0"/>
              <a:t>Degenerates and the depraved</a:t>
            </a:r>
          </a:p>
          <a:p>
            <a:pPr>
              <a:lnSpc>
                <a:spcPct val="100000"/>
              </a:lnSpc>
            </a:pPr>
            <a:r>
              <a:rPr lang="en-GB" sz="1100" dirty="0"/>
              <a:t>Crimes of madness</a:t>
            </a:r>
          </a:p>
          <a:p>
            <a:pPr>
              <a:lnSpc>
                <a:spcPct val="100000"/>
              </a:lnSpc>
            </a:pPr>
            <a:r>
              <a:rPr lang="en-GB" sz="1100" dirty="0"/>
              <a:t>Desperate remedies and heroic cures</a:t>
            </a:r>
          </a:p>
          <a:p>
            <a:pPr>
              <a:lnSpc>
                <a:spcPct val="100000"/>
              </a:lnSpc>
            </a:pPr>
            <a:r>
              <a:rPr lang="en-GB" sz="1100" dirty="0"/>
              <a:t>Women, children and madness</a:t>
            </a:r>
          </a:p>
          <a:p>
            <a:pPr>
              <a:lnSpc>
                <a:spcPct val="100000"/>
              </a:lnSpc>
            </a:pPr>
            <a:r>
              <a:rPr lang="en-GB" sz="1100" dirty="0"/>
              <a:t>20th Century conflict and psychological understanding</a:t>
            </a:r>
          </a:p>
          <a:p>
            <a:pPr>
              <a:lnSpc>
                <a:spcPct val="100000"/>
              </a:lnSpc>
            </a:pPr>
            <a:r>
              <a:rPr lang="en-GB" sz="1100" dirty="0"/>
              <a:t>Psychopharmacology</a:t>
            </a:r>
          </a:p>
        </p:txBody>
      </p:sp>
      <p:pic>
        <p:nvPicPr>
          <p:cNvPr id="4" name="Picture 4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708D24A3-5E06-4024-B4FE-81B228CF310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7073" b="-1"/>
          <a:stretch/>
        </p:blipFill>
        <p:spPr>
          <a:xfrm>
            <a:off x="6190488" y="566928"/>
            <a:ext cx="5157216" cy="5286197"/>
          </a:xfrm>
          <a:prstGeom prst="rect">
            <a:avLst/>
          </a:prstGeom>
        </p:spPr>
      </p:pic>
      <p:sp>
        <p:nvSpPr>
          <p:cNvPr id="19" name="Rectangle 10">
            <a:extLst>
              <a:ext uri="{FF2B5EF4-FFF2-40B4-BE49-F238E27FC236}">
                <a16:creationId xmlns:a16="http://schemas.microsoft.com/office/drawing/2014/main" id="{2089CB41-F399-4AEB-980C-5BFB1049C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6112341"/>
            <a:ext cx="1050645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 12">
            <a:extLst>
              <a:ext uri="{FF2B5EF4-FFF2-40B4-BE49-F238E27FC236}">
                <a16:creationId xmlns:a16="http://schemas.microsoft.com/office/drawing/2014/main" id="{1BFC967B-3DD6-463D-9DB9-6E4419AE0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096768" y="3817404"/>
            <a:ext cx="54864" cy="457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317274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9A320C9-9735-4D13-8279-C1C6748413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2544CF4-9B52-4A7B-A4B3-88C72729B7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7126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75862C5-5C00-4421-BC7B-9B7B86DBC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3B911F-FAD5-48C9-A877-5F8190FD59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dirty="0"/>
              <a:t>Term Dates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9440EF-9BE9-4AE9-8C28-00B02296C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5CBABAC8-4626-4A7C-BD57-4E9EE49944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7280253"/>
              </p:ext>
            </p:extLst>
          </p:nvPr>
        </p:nvGraphicFramePr>
        <p:xfrm>
          <a:off x="2042712" y="2269730"/>
          <a:ext cx="8313841" cy="43071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08100">
                  <a:extLst>
                    <a:ext uri="{9D8B030D-6E8A-4147-A177-3AD203B41FA5}">
                      <a16:colId xmlns:a16="http://schemas.microsoft.com/office/drawing/2014/main" val="1310696299"/>
                    </a:ext>
                  </a:extLst>
                </a:gridCol>
                <a:gridCol w="4505741">
                  <a:extLst>
                    <a:ext uri="{9D8B030D-6E8A-4147-A177-3AD203B41FA5}">
                      <a16:colId xmlns:a16="http://schemas.microsoft.com/office/drawing/2014/main" val="977609579"/>
                    </a:ext>
                  </a:extLst>
                </a:gridCol>
              </a:tblGrid>
              <a:tr h="90659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/>
                        <a:t>Start Date (induction and orientation</a:t>
                      </a:r>
                      <a:endParaRPr lang="en-US" sz="2400"/>
                    </a:p>
                  </a:txBody>
                  <a:tcPr marL="122513" marR="122513" marT="61256" marB="61256"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26</a:t>
                      </a:r>
                      <a:r>
                        <a:rPr lang="en-GB" sz="2400" baseline="30000" dirty="0"/>
                        <a:t>th</a:t>
                      </a:r>
                      <a:r>
                        <a:rPr lang="en-GB" sz="2400" dirty="0"/>
                        <a:t> September 2022</a:t>
                      </a:r>
                    </a:p>
                  </a:txBody>
                  <a:tcPr marL="122513" marR="122513" marT="61256" marB="61256"/>
                </a:tc>
                <a:extLst>
                  <a:ext uri="{0D108BD9-81ED-4DB2-BD59-A6C34878D82A}">
                    <a16:rowId xmlns:a16="http://schemas.microsoft.com/office/drawing/2014/main" val="4114357902"/>
                  </a:ext>
                </a:extLst>
              </a:tr>
              <a:tr h="906594">
                <a:tc>
                  <a:txBody>
                    <a:bodyPr/>
                    <a:lstStyle/>
                    <a:p>
                      <a:r>
                        <a:rPr lang="en-GB" sz="2400"/>
                        <a:t>Reading Week</a:t>
                      </a:r>
                    </a:p>
                  </a:txBody>
                  <a:tcPr marL="122513" marR="122513" marT="61256" marB="61256"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31</a:t>
                      </a:r>
                      <a:r>
                        <a:rPr lang="en-GB" sz="2400" baseline="30000" dirty="0"/>
                        <a:t>st</a:t>
                      </a:r>
                      <a:r>
                        <a:rPr lang="en-GB" sz="2400" dirty="0"/>
                        <a:t> October 2022</a:t>
                      </a:r>
                    </a:p>
                  </a:txBody>
                  <a:tcPr marL="122513" marR="122513" marT="61256" marB="61256"/>
                </a:tc>
                <a:extLst>
                  <a:ext uri="{0D108BD9-81ED-4DB2-BD59-A6C34878D82A}">
                    <a16:rowId xmlns:a16="http://schemas.microsoft.com/office/drawing/2014/main" val="1468880861"/>
                  </a:ext>
                </a:extLst>
              </a:tr>
              <a:tr h="906594">
                <a:tc>
                  <a:txBody>
                    <a:bodyPr/>
                    <a:lstStyle/>
                    <a:p>
                      <a:r>
                        <a:rPr lang="en-GB" sz="2400"/>
                        <a:t>End of Module Teaching</a:t>
                      </a:r>
                    </a:p>
                  </a:txBody>
                  <a:tcPr marL="122513" marR="122513" marT="61256" marB="61256"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14</a:t>
                      </a:r>
                      <a:r>
                        <a:rPr lang="en-GB" sz="2400" baseline="30000" dirty="0"/>
                        <a:t>th</a:t>
                      </a:r>
                      <a:r>
                        <a:rPr lang="en-GB" sz="2400" dirty="0"/>
                        <a:t> December 2022</a:t>
                      </a:r>
                    </a:p>
                    <a:p>
                      <a:r>
                        <a:rPr lang="en-GB" sz="2400" dirty="0"/>
                        <a:t>Your last session is an online presentation</a:t>
                      </a:r>
                    </a:p>
                  </a:txBody>
                  <a:tcPr marL="122513" marR="122513" marT="61256" marB="61256"/>
                </a:tc>
                <a:extLst>
                  <a:ext uri="{0D108BD9-81ED-4DB2-BD59-A6C34878D82A}">
                    <a16:rowId xmlns:a16="http://schemas.microsoft.com/office/drawing/2014/main" val="283433181"/>
                  </a:ext>
                </a:extLst>
              </a:tr>
              <a:tr h="1274131">
                <a:tc>
                  <a:txBody>
                    <a:bodyPr/>
                    <a:lstStyle/>
                    <a:p>
                      <a:r>
                        <a:rPr lang="en-GB" sz="2400"/>
                        <a:t>Assignment Dates</a:t>
                      </a:r>
                    </a:p>
                  </a:txBody>
                  <a:tcPr marL="122513" marR="122513" marT="61256" marB="61256"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Presentation: 14</a:t>
                      </a:r>
                      <a:r>
                        <a:rPr lang="en-GB" sz="2400" baseline="30000" dirty="0"/>
                        <a:t>th</a:t>
                      </a:r>
                      <a:r>
                        <a:rPr lang="en-GB" sz="2400" dirty="0"/>
                        <a:t> December 2022</a:t>
                      </a:r>
                    </a:p>
                    <a:p>
                      <a:r>
                        <a:rPr lang="en-GB" sz="2400" dirty="0"/>
                        <a:t>Essay: 12</a:t>
                      </a:r>
                      <a:r>
                        <a:rPr lang="en-GB" sz="2400" baseline="30000" dirty="0"/>
                        <a:t>th</a:t>
                      </a:r>
                      <a:r>
                        <a:rPr lang="en-GB" sz="2400" dirty="0"/>
                        <a:t> January 2022</a:t>
                      </a:r>
                    </a:p>
                  </a:txBody>
                  <a:tcPr marL="122513" marR="122513" marT="61256" marB="61256"/>
                </a:tc>
                <a:extLst>
                  <a:ext uri="{0D108BD9-81ED-4DB2-BD59-A6C34878D82A}">
                    <a16:rowId xmlns:a16="http://schemas.microsoft.com/office/drawing/2014/main" val="11154462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049287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560AFAAC-EA6C-45A9-9E03-C9C9F0193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erson using a computer&#10;&#10;Description automatically generated">
            <a:extLst>
              <a:ext uri="{FF2B5EF4-FFF2-40B4-BE49-F238E27FC236}">
                <a16:creationId xmlns:a16="http://schemas.microsoft.com/office/drawing/2014/main" id="{B3AED3B9-C685-4DBE-A4DF-37C77E0CBC3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9127"/>
          <a:stretch/>
        </p:blipFill>
        <p:spPr>
          <a:xfrm>
            <a:off x="4883022" y="10"/>
            <a:ext cx="7308978" cy="6857990"/>
          </a:xfrm>
          <a:custGeom>
            <a:avLst/>
            <a:gdLst/>
            <a:ahLst/>
            <a:cxnLst/>
            <a:rect l="l" t="t" r="r" b="b"/>
            <a:pathLst>
              <a:path w="7308978" h="6858000">
                <a:moveTo>
                  <a:pt x="0" y="0"/>
                </a:moveTo>
                <a:lnTo>
                  <a:pt x="7308978" y="0"/>
                </a:lnTo>
                <a:lnTo>
                  <a:pt x="7308978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8" y="4741056"/>
                  <a:pt x="1212978" y="3429000"/>
                </a:cubicBezTo>
                <a:cubicBezTo>
                  <a:pt x="1212978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 useBgFill="1">
        <p:nvSpPr>
          <p:cNvPr id="7" name="Freeform: Shape 10">
            <a:extLst>
              <a:ext uri="{FF2B5EF4-FFF2-40B4-BE49-F238E27FC236}">
                <a16:creationId xmlns:a16="http://schemas.microsoft.com/office/drawing/2014/main" id="{83549E37-C86B-4401-90BD-D8BF83859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3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3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3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3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8" name="Freeform: Shape 12">
            <a:extLst>
              <a:ext uri="{FF2B5EF4-FFF2-40B4-BE49-F238E27FC236}">
                <a16:creationId xmlns:a16="http://schemas.microsoft.com/office/drawing/2014/main" id="{8A17784E-76D8-4521-A77D-0D2EBB9230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6857" cy="6858000"/>
          </a:xfrm>
          <a:custGeom>
            <a:avLst/>
            <a:gdLst>
              <a:gd name="connsiteX0" fmla="*/ 0 w 6086857"/>
              <a:gd name="connsiteY0" fmla="*/ 0 h 6858000"/>
              <a:gd name="connsiteX1" fmla="*/ 4873879 w 6086857"/>
              <a:gd name="connsiteY1" fmla="*/ 0 h 6858000"/>
              <a:gd name="connsiteX2" fmla="*/ 4936862 w 6086857"/>
              <a:gd name="connsiteY2" fmla="*/ 69271 h 6858000"/>
              <a:gd name="connsiteX3" fmla="*/ 6086857 w 6086857"/>
              <a:gd name="connsiteY3" fmla="*/ 3429000 h 6858000"/>
              <a:gd name="connsiteX4" fmla="*/ 4936862 w 6086857"/>
              <a:gd name="connsiteY4" fmla="*/ 6788730 h 6858000"/>
              <a:gd name="connsiteX5" fmla="*/ 4873879 w 6086857"/>
              <a:gd name="connsiteY5" fmla="*/ 6858000 h 6858000"/>
              <a:gd name="connsiteX6" fmla="*/ 0 w 608685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6857" h="6858000">
                <a:moveTo>
                  <a:pt x="0" y="0"/>
                </a:moveTo>
                <a:lnTo>
                  <a:pt x="4873879" y="0"/>
                </a:lnTo>
                <a:lnTo>
                  <a:pt x="4936862" y="69271"/>
                </a:lnTo>
                <a:cubicBezTo>
                  <a:pt x="5647388" y="929100"/>
                  <a:pt x="6086857" y="2116944"/>
                  <a:pt x="6086857" y="3429000"/>
                </a:cubicBezTo>
                <a:cubicBezTo>
                  <a:pt x="6086857" y="4741056"/>
                  <a:pt x="5647388" y="5928900"/>
                  <a:pt x="4936862" y="6788730"/>
                </a:cubicBezTo>
                <a:lnTo>
                  <a:pt x="487387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D95277-ABC6-467F-B5D4-DA924A098B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904" y="856488"/>
            <a:ext cx="4992624" cy="1243584"/>
          </a:xfrm>
        </p:spPr>
        <p:txBody>
          <a:bodyPr anchor="ctr">
            <a:normAutofit/>
          </a:bodyPr>
          <a:lstStyle/>
          <a:p>
            <a:r>
              <a:rPr lang="en-GB" sz="3400"/>
              <a:t>Assignment Details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0036C6B-F09C-4EAB-AE02-8D056EE74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24325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C8D5885-2804-4D3C-BE31-902E4D32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769" y="2195336"/>
            <a:ext cx="498348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BBFB01-0CF4-48D1-B3BE-B1F77378D5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904" y="2522949"/>
            <a:ext cx="5065776" cy="34023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dirty="0"/>
              <a:t>There are two assignments for this module:</a:t>
            </a:r>
          </a:p>
          <a:p>
            <a:r>
              <a:rPr lang="en-GB" sz="1800" dirty="0"/>
              <a:t>2,000 word essay</a:t>
            </a:r>
          </a:p>
          <a:p>
            <a:r>
              <a:rPr lang="en-GB" sz="1800" dirty="0"/>
              <a:t>Group Presentation</a:t>
            </a:r>
          </a:p>
          <a:p>
            <a:endParaRPr lang="en-GB" sz="1800" dirty="0"/>
          </a:p>
          <a:p>
            <a:r>
              <a:rPr lang="en-GB" sz="1800" dirty="0"/>
              <a:t>The essay will need to be submitted through Turnitin in, as will your notes for your presentation.</a:t>
            </a:r>
          </a:p>
        </p:txBody>
      </p:sp>
    </p:spTree>
    <p:extLst>
      <p:ext uri="{BB962C8B-B14F-4D97-AF65-F5344CB8AC3E}">
        <p14:creationId xmlns:p14="http://schemas.microsoft.com/office/powerpoint/2010/main" val="27790275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2398B2-A066-41E5-A41F-9E17500E66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AC1: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22FEB8-A968-459A-BECF-584030DDB7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just" fontAlgn="base">
              <a:buNone/>
            </a:pP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Main: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Working in small groups. Develop a presentation that explores </a:t>
            </a:r>
            <a:r>
              <a:rPr lang="en-GB" sz="1800" u="sng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ONE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of the following themes: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algn="just" fontAlgn="base">
              <a:buNone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 fontAlgn="base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Psychological interventions throughout the centuries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 fontAlgn="base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development of the asylums in Western Europe (including the British Isles) 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 fontAlgn="base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role of eugenics in the treatment of individuals with mental ill-health </a:t>
            </a:r>
          </a:p>
          <a:p>
            <a:pPr algn="just" fontAlgn="base"/>
            <a:endParaRPr lang="en-GB" sz="180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just" fontAlgn="base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Each student to present for 10 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</a:rPr>
              <a:t>minutes within each group.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49757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F4529-3431-452E-B4D1-FC1460E862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AC2: Essay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E17570-4F30-4E3F-B339-3E1A6F8B1F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fontAlgn="base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Main: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Western understanding of mental and physical illness has changed significantly throughout the centuries.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fontAlgn="base"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Discuss the treatment of </a:t>
            </a:r>
            <a:r>
              <a:rPr lang="en-GB" sz="1800" u="sng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one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psychological/medical issue highlighted below, and evidence how the understanding and knowledge of the disorder has changed over time: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fontAlgn="base"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fontAlgn="base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Shellshock/Post-traumatic stress disorder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fontAlgn="base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Melancholy/Depression 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fontAlgn="base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Hysteria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fontAlgn="base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Epilepsy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7768239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nalogousFromLightSeedRightStep">
      <a:dk1>
        <a:srgbClr val="000000"/>
      </a:dk1>
      <a:lt1>
        <a:srgbClr val="FFFFFF"/>
      </a:lt1>
      <a:dk2>
        <a:srgbClr val="413724"/>
      </a:dk2>
      <a:lt2>
        <a:srgbClr val="E2E8E7"/>
      </a:lt2>
      <a:accent1>
        <a:srgbClr val="C6969E"/>
      </a:accent1>
      <a:accent2>
        <a:srgbClr val="BA8D7F"/>
      </a:accent2>
      <a:accent3>
        <a:srgbClr val="B2A280"/>
      </a:accent3>
      <a:accent4>
        <a:srgbClr val="A3A772"/>
      </a:accent4>
      <a:accent5>
        <a:srgbClr val="95AA81"/>
      </a:accent5>
      <a:accent6>
        <a:srgbClr val="7CAF77"/>
      </a:accent6>
      <a:hlink>
        <a:srgbClr val="568E85"/>
      </a:hlink>
      <a:folHlink>
        <a:srgbClr val="828282"/>
      </a:folHlink>
    </a:clrScheme>
    <a:fontScheme name="Avenir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24</TotalTime>
  <Words>552</Words>
  <Application>Microsoft Office PowerPoint</Application>
  <PresentationFormat>Widescreen</PresentationFormat>
  <Paragraphs>73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Neue Haas Grotesk Text Pro</vt:lpstr>
      <vt:lpstr>Times New Roman</vt:lpstr>
      <vt:lpstr>AccentBoxVTI</vt:lpstr>
      <vt:lpstr>History of Counselling </vt:lpstr>
      <vt:lpstr>Course Tutors</vt:lpstr>
      <vt:lpstr>Course Structure</vt:lpstr>
      <vt:lpstr>Course Timetable</vt:lpstr>
      <vt:lpstr>Course Materials</vt:lpstr>
      <vt:lpstr>Module Aims </vt:lpstr>
      <vt:lpstr>Learning Outcomes</vt:lpstr>
      <vt:lpstr>Scheme of Work</vt:lpstr>
      <vt:lpstr>Term Dates</vt:lpstr>
      <vt:lpstr>Assignment Details</vt:lpstr>
      <vt:lpstr>AC1: Presentation</vt:lpstr>
      <vt:lpstr>AC2: Essay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Catherine Slade</dc:creator>
  <cp:lastModifiedBy>Catherine Slade</cp:lastModifiedBy>
  <cp:revision>279</cp:revision>
  <dcterms:created xsi:type="dcterms:W3CDTF">2020-09-23T19:04:25Z</dcterms:created>
  <dcterms:modified xsi:type="dcterms:W3CDTF">2022-10-04T12:58:33Z</dcterms:modified>
</cp:coreProperties>
</file>