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39"/>
  </p:notesMasterIdLst>
  <p:handoutMasterIdLst>
    <p:handoutMasterId r:id="rId40"/>
  </p:handoutMasterIdLst>
  <p:sldIdLst>
    <p:sldId id="649" r:id="rId2"/>
    <p:sldId id="544" r:id="rId3"/>
    <p:sldId id="643" r:id="rId4"/>
    <p:sldId id="618" r:id="rId5"/>
    <p:sldId id="794" r:id="rId6"/>
    <p:sldId id="804" r:id="rId7"/>
    <p:sldId id="810" r:id="rId8"/>
    <p:sldId id="815" r:id="rId9"/>
    <p:sldId id="816" r:id="rId10"/>
    <p:sldId id="814" r:id="rId11"/>
    <p:sldId id="691" r:id="rId12"/>
    <p:sldId id="718" r:id="rId13"/>
    <p:sldId id="614" r:id="rId14"/>
    <p:sldId id="704" r:id="rId15"/>
    <p:sldId id="735" r:id="rId16"/>
    <p:sldId id="712" r:id="rId17"/>
    <p:sldId id="705" r:id="rId18"/>
    <p:sldId id="721" r:id="rId19"/>
    <p:sldId id="713" r:id="rId20"/>
    <p:sldId id="714" r:id="rId21"/>
    <p:sldId id="722" r:id="rId22"/>
    <p:sldId id="723" r:id="rId23"/>
    <p:sldId id="707" r:id="rId24"/>
    <p:sldId id="725" r:id="rId25"/>
    <p:sldId id="724" r:id="rId26"/>
    <p:sldId id="726" r:id="rId27"/>
    <p:sldId id="733" r:id="rId28"/>
    <p:sldId id="727" r:id="rId29"/>
    <p:sldId id="710" r:id="rId30"/>
    <p:sldId id="729" r:id="rId31"/>
    <p:sldId id="730" r:id="rId32"/>
    <p:sldId id="731" r:id="rId33"/>
    <p:sldId id="650" r:id="rId34"/>
    <p:sldId id="687" r:id="rId35"/>
    <p:sldId id="617" r:id="rId36"/>
    <p:sldId id="732" r:id="rId37"/>
    <p:sldId id="44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64"/>
    <p:restoredTop sz="78993"/>
  </p:normalViewPr>
  <p:slideViewPr>
    <p:cSldViewPr snapToGrid="0" snapToObjects="1">
      <p:cViewPr varScale="1">
        <p:scale>
          <a:sx n="76" d="100"/>
          <a:sy n="76" d="100"/>
        </p:scale>
        <p:origin x="10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081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31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938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345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18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56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450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760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90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221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335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5277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2977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79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547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6669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043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256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07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020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  <p:sldLayoutId id="2147483819" r:id="rId17"/>
    <p:sldLayoutId id="214748382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34b40a2-3c24-4d7f-aaba-ac6900c10c61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4" Type="http://schemas.openxmlformats.org/officeDocument/2006/relationships/image" Target="../media/image15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4" Type="http://schemas.openxmlformats.org/officeDocument/2006/relationships/image" Target="../media/image15.tif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image" Target="../media/image20.tiff"/><Relationship Id="rId7" Type="http://schemas.openxmlformats.org/officeDocument/2006/relationships/image" Target="../media/image24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image" Target="../media/image20.tiff"/><Relationship Id="rId7" Type="http://schemas.openxmlformats.org/officeDocument/2006/relationships/image" Target="../media/image24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13" Type="http://schemas.microsoft.com/office/2007/relationships/hdphoto" Target="../media/hdphoto3.wdp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12" Type="http://schemas.openxmlformats.org/officeDocument/2006/relationships/image" Target="../media/image27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11" Type="http://schemas.microsoft.com/office/2007/relationships/hdphoto" Target="../media/hdphoto2.wdp"/><Relationship Id="rId5" Type="http://schemas.openxmlformats.org/officeDocument/2006/relationships/image" Target="../media/image16.tiff"/><Relationship Id="rId10" Type="http://schemas.microsoft.com/office/2007/relationships/hdphoto" Target="../media/hdphoto1.wdp"/><Relationship Id="rId4" Type="http://schemas.openxmlformats.org/officeDocument/2006/relationships/image" Target="../media/image15.tiff"/><Relationship Id="rId9" Type="http://schemas.openxmlformats.org/officeDocument/2006/relationships/image" Target="../media/image26.png"/><Relationship Id="rId14" Type="http://schemas.microsoft.com/office/2007/relationships/hdphoto" Target="../media/hdphoto4.wdp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13" Type="http://schemas.openxmlformats.org/officeDocument/2006/relationships/image" Target="../media/image26.png"/><Relationship Id="rId3" Type="http://schemas.openxmlformats.org/officeDocument/2006/relationships/image" Target="../media/image20.tiff"/><Relationship Id="rId7" Type="http://schemas.openxmlformats.org/officeDocument/2006/relationships/image" Target="../media/image24.tiff"/><Relationship Id="rId12" Type="http://schemas.microsoft.com/office/2007/relationships/hdphoto" Target="../media/hdphoto4.wdp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11" Type="http://schemas.microsoft.com/office/2007/relationships/hdphoto" Target="../media/hdphoto6.wdp"/><Relationship Id="rId5" Type="http://schemas.openxmlformats.org/officeDocument/2006/relationships/image" Target="../media/image22.tiff"/><Relationship Id="rId10" Type="http://schemas.microsoft.com/office/2007/relationships/hdphoto" Target="../media/hdphoto5.wdp"/><Relationship Id="rId4" Type="http://schemas.openxmlformats.org/officeDocument/2006/relationships/image" Target="../media/image21.tiff"/><Relationship Id="rId9" Type="http://schemas.openxmlformats.org/officeDocument/2006/relationships/image" Target="../media/image27.png"/><Relationship Id="rId14" Type="http://schemas.microsoft.com/office/2007/relationships/hdphoto" Target="../media/hdphoto2.wdp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wtsd.hosted.panopto.com/Panopto/Pages/Viewer.aspx?id=67b0bddb-02fb-436b-9e7b-ac6801416ac7" TargetMode="External"/><Relationship Id="rId4" Type="http://schemas.openxmlformats.org/officeDocument/2006/relationships/image" Target="../media/image2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9.tif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pumed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5.1.2021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10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 </a:t>
            </a:r>
            <a:r>
              <a:rPr lang="en-US" sz="2800" b="1" dirty="0" err="1"/>
              <a:t>iaith</a:t>
            </a:r>
            <a:r>
              <a:rPr lang="en-US" sz="2800" b="1" dirty="0"/>
              <a:t> a </a:t>
            </a:r>
            <a:r>
              <a:rPr lang="en-US" sz="2800" b="1" dirty="0" err="1"/>
              <a:t>gyflwynwyd</a:t>
            </a:r>
            <a:r>
              <a:rPr lang="en-US" sz="2800" b="1" dirty="0"/>
              <a:t> </a:t>
            </a:r>
            <a:r>
              <a:rPr lang="en-US" sz="2800" b="1" dirty="0" err="1"/>
              <a:t>hyd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am </a:t>
            </a:r>
            <a:r>
              <a:rPr lang="en-US" sz="2800" b="1" dirty="0" err="1"/>
              <a:t>ddiddordebau</a:t>
            </a:r>
            <a:r>
              <a:rPr lang="en-US" sz="2800" b="1" dirty="0"/>
              <a:t> a </a:t>
            </a:r>
            <a:r>
              <a:rPr lang="en-US" sz="2800" b="1" dirty="0" err="1"/>
              <a:t>hobïau</a:t>
            </a:r>
            <a:r>
              <a:rPr lang="en-US" sz="2800" b="1" dirty="0"/>
              <a:t> </a:t>
            </a:r>
            <a:r>
              <a:rPr lang="en-US" sz="2800" b="1" dirty="0" err="1"/>
              <a:t>fe</a:t>
            </a:r>
            <a:r>
              <a:rPr lang="en-US" sz="2800" b="1" dirty="0"/>
              <a:t> a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his and her interests and hobbies.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050840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Today you are going to learn about hobbies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858822" y="5321546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 to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926454" y="389540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Everyone ready?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819548" y="4157010"/>
            <a:ext cx="289252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rydych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mynd</a:t>
            </a:r>
            <a:r>
              <a:rPr lang="en-US" b="1" dirty="0"/>
              <a:t> i </a:t>
            </a:r>
            <a:r>
              <a:rPr lang="en-US" b="1" dirty="0" err="1"/>
              <a:t>ddysgu</a:t>
            </a:r>
            <a:r>
              <a:rPr lang="en-US" b="1" dirty="0"/>
              <a:t> am </a:t>
            </a:r>
            <a:r>
              <a:rPr lang="en-US" b="1" dirty="0" err="1"/>
              <a:t>hobïau</a:t>
            </a:r>
            <a:r>
              <a:rPr lang="en-US" b="1" dirty="0"/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4715998" y="6259069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Gwrandewch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468024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Pawb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happy?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hapus</a:t>
            </a:r>
            <a:r>
              <a:rPr lang="en-US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5.1.2021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7601" y="4118754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y ………..…… 2021.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2500577" y="454279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280748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608258" y="4534396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pumed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220064" y="5561338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370727" y="4582309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98354C-1055-1947-B138-404E1A48FB38}"/>
              </a:ext>
            </a:extLst>
          </p:cNvPr>
          <p:cNvSpPr txBox="1"/>
          <p:nvPr/>
        </p:nvSpPr>
        <p:spPr>
          <a:xfrm>
            <a:off x="6344490" y="5550528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pumed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4035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A428F6-9832-BB42-B4D6-21C8CE9C5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0823" y="3730810"/>
            <a:ext cx="3697977" cy="2547495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sp>
        <p:nvSpPr>
          <p:cNvPr id="5" name="16-Point Star 4">
            <a:extLst>
              <a:ext uri="{FF2B5EF4-FFF2-40B4-BE49-F238E27FC236}">
                <a16:creationId xmlns:a16="http://schemas.microsoft.com/office/drawing/2014/main" id="{E1D610A2-4CB3-4F4A-B4DF-4FB131F286C3}"/>
              </a:ext>
            </a:extLst>
          </p:cNvPr>
          <p:cNvSpPr/>
          <p:nvPr/>
        </p:nvSpPr>
        <p:spPr>
          <a:xfrm>
            <a:off x="1348156" y="162872"/>
            <a:ext cx="9059333" cy="2952065"/>
          </a:xfrm>
          <a:prstGeom prst="star16">
            <a:avLst/>
          </a:prstGeom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Blwyddyn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Newydd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Dda</a:t>
            </a:r>
            <a:r>
              <a:rPr lang="en-US" sz="4400" b="1" dirty="0">
                <a:latin typeface="Segoe Print" panose="02000800000000000000" pitchFamily="2" charset="0"/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1A9329-0416-6644-9175-ECAD78327F7F}"/>
              </a:ext>
            </a:extLst>
          </p:cNvPr>
          <p:cNvSpPr txBox="1"/>
          <p:nvPr/>
        </p:nvSpPr>
        <p:spPr>
          <a:xfrm>
            <a:off x="7154331" y="4096616"/>
            <a:ext cx="4859867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Blwyddyn</a:t>
            </a:r>
            <a:r>
              <a:rPr lang="en-US" sz="2800" b="1" dirty="0"/>
              <a:t> </a:t>
            </a:r>
            <a:r>
              <a:rPr lang="en-US" sz="2800" b="1" dirty="0" err="1"/>
              <a:t>Newydd</a:t>
            </a:r>
            <a:r>
              <a:rPr lang="en-US" sz="2800" b="1" dirty="0"/>
              <a:t> </a:t>
            </a:r>
            <a:r>
              <a:rPr lang="en-US" sz="2800" b="1" dirty="0" err="1"/>
              <a:t>Dda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chi,</a:t>
            </a:r>
          </a:p>
          <a:p>
            <a:r>
              <a:rPr lang="en-US" sz="2800" b="1" dirty="0"/>
              <a:t>Ac i </a:t>
            </a:r>
            <a:r>
              <a:rPr lang="en-US" sz="2800" b="1" dirty="0" err="1"/>
              <a:t>bawb</a:t>
            </a:r>
            <a:r>
              <a:rPr lang="en-US" sz="2800" b="1" dirty="0"/>
              <a:t> </a:t>
            </a:r>
            <a:r>
              <a:rPr lang="en-US" sz="2800" b="1" dirty="0" err="1"/>
              <a:t>sydd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y ty,</a:t>
            </a:r>
            <a:br>
              <a:rPr lang="en-US" sz="2800" b="1" dirty="0"/>
            </a:br>
            <a:r>
              <a:rPr lang="en-US" sz="2800" b="1" dirty="0" err="1"/>
              <a:t>Blwyddyn</a:t>
            </a:r>
            <a:r>
              <a:rPr lang="en-US" sz="2800" b="1" dirty="0"/>
              <a:t> </a:t>
            </a:r>
            <a:r>
              <a:rPr lang="en-US" sz="2800" b="1" dirty="0" err="1"/>
              <a:t>Newydd</a:t>
            </a:r>
            <a:r>
              <a:rPr lang="en-US" sz="2800" b="1" dirty="0"/>
              <a:t> </a:t>
            </a:r>
            <a:r>
              <a:rPr lang="en-US" sz="2800" b="1" dirty="0" err="1"/>
              <a:t>Dda</a:t>
            </a:r>
            <a:r>
              <a:rPr lang="en-US" sz="2800" b="1" dirty="0"/>
              <a:t> i chi,</a:t>
            </a:r>
            <a:br>
              <a:rPr lang="en-US" sz="2800" b="1" dirty="0"/>
            </a:br>
            <a:r>
              <a:rPr lang="en-US" sz="2800" b="1" dirty="0"/>
              <a:t>Dyna </a:t>
            </a:r>
            <a:r>
              <a:rPr lang="en-US" sz="2800" b="1" dirty="0" err="1"/>
              <a:t>yw’n</a:t>
            </a:r>
            <a:r>
              <a:rPr lang="en-US" sz="2800" b="1" dirty="0"/>
              <a:t> </a:t>
            </a:r>
            <a:r>
              <a:rPr lang="en-US" sz="2800" b="1" dirty="0" err="1"/>
              <a:t>dymuniad</a:t>
            </a:r>
            <a:r>
              <a:rPr lang="en-US" sz="2800" b="1" dirty="0"/>
              <a:t> </a:t>
            </a:r>
            <a:r>
              <a:rPr lang="en-US" sz="2800" b="1" dirty="0" err="1"/>
              <a:t>ni</a:t>
            </a:r>
            <a:r>
              <a:rPr lang="en-US" sz="2800" b="1" dirty="0"/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1075663-3CF1-004A-8880-A249B0F192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983103"/>
              </p:ext>
            </p:extLst>
          </p:nvPr>
        </p:nvGraphicFramePr>
        <p:xfrm>
          <a:off x="35824" y="4280657"/>
          <a:ext cx="2929468" cy="1447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5243">
                  <a:extLst>
                    <a:ext uri="{9D8B030D-6E8A-4147-A177-3AD203B41FA5}">
                      <a16:colId xmlns:a16="http://schemas.microsoft.com/office/drawing/2014/main" val="1417922572"/>
                    </a:ext>
                  </a:extLst>
                </a:gridCol>
                <a:gridCol w="1204225">
                  <a:extLst>
                    <a:ext uri="{9D8B030D-6E8A-4147-A177-3AD203B41FA5}">
                      <a16:colId xmlns:a16="http://schemas.microsoft.com/office/drawing/2014/main" val="38316855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blwyddyn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year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3628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newydd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new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3236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bawb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to everyone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1273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dymuniad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ni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our wish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8716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21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0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4792133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749800" y="2794001"/>
            <a:ext cx="2786969" cy="2302932"/>
          </a:xfrm>
          <a:prstGeom prst="star1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GWAITH UNIGOL</a:t>
            </a:r>
          </a:p>
        </p:txBody>
      </p:sp>
    </p:spTree>
    <p:extLst>
      <p:ext uri="{BB962C8B-B14F-4D97-AF65-F5344CB8AC3E}">
        <p14:creationId xmlns:p14="http://schemas.microsoft.com/office/powerpoint/2010/main" val="239964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16934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6866467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   (</a:t>
            </a:r>
            <a:r>
              <a:rPr lang="en-US" sz="2200" b="1" dirty="0" err="1"/>
              <a:t>Islwyn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   (</a:t>
            </a:r>
            <a:r>
              <a:rPr lang="en-US" sz="2200" b="1" dirty="0" err="1"/>
              <a:t>Bronwen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  (Iona)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 (Gareth)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 (Geraint)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 (Rhian)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 (Rhys)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 (Rhian)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 (</a:t>
            </a:r>
            <a:r>
              <a:rPr lang="en-US" sz="2200" b="1" dirty="0" err="1"/>
              <a:t>Siân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 (Iona a Gareth)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 (</a:t>
            </a:r>
            <a:r>
              <a:rPr lang="en-US" sz="2200" b="1" dirty="0" err="1"/>
              <a:t>Siân</a:t>
            </a:r>
            <a:r>
              <a:rPr lang="en-US" sz="2200" b="1" dirty="0"/>
              <a:t> a Geraint)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 (</a:t>
            </a:r>
            <a:r>
              <a:rPr lang="en-US" sz="2200" b="1" dirty="0" err="1"/>
              <a:t>Islwyn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  (Iona)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 (Rhian)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 (Rhys)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815784" y="0"/>
            <a:ext cx="2720985" cy="1744133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ATEBION</a:t>
            </a:r>
          </a:p>
        </p:txBody>
      </p:sp>
    </p:spTree>
    <p:extLst>
      <p:ext uri="{BB962C8B-B14F-4D97-AF65-F5344CB8AC3E}">
        <p14:creationId xmlns:p14="http://schemas.microsoft.com/office/powerpoint/2010/main" val="2541807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204F20-2E77-0347-94A6-9C7B3858D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34" y="159666"/>
            <a:ext cx="5871632" cy="28692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382CDB-341A-B642-8771-011BA83BA1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269" y="3142711"/>
            <a:ext cx="7613650" cy="371528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D152B8-58BC-E14E-85A5-166C165AC1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8533" y="122661"/>
            <a:ext cx="5560483" cy="294329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ECAFE4DF-72A0-1D42-8487-4AB11A792ECF}"/>
              </a:ext>
            </a:extLst>
          </p:cNvPr>
          <p:cNvSpPr/>
          <p:nvPr/>
        </p:nvSpPr>
        <p:spPr>
          <a:xfrm>
            <a:off x="9248774" y="3606800"/>
            <a:ext cx="2780242" cy="1879600"/>
          </a:xfrm>
          <a:prstGeom prst="wedgeEllipseCallout">
            <a:avLst>
              <a:gd name="adj1" fmla="val -83418"/>
              <a:gd name="adj2" fmla="val -266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Segoe Print" panose="02000800000000000000" pitchFamily="2" charset="0"/>
              </a:rPr>
              <a:t>Sut</a:t>
            </a:r>
            <a:r>
              <a:rPr lang="en-US" sz="2800" b="1" dirty="0"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latin typeface="Segoe Print" panose="02000800000000000000" pitchFamily="2" charset="0"/>
              </a:rPr>
              <a:t>aeth</a:t>
            </a:r>
            <a:r>
              <a:rPr lang="en-US" sz="2800" b="1" dirty="0">
                <a:latin typeface="Segoe Print" panose="02000800000000000000" pitchFamily="2" charset="0"/>
              </a:rPr>
              <a:t> hi </a:t>
            </a:r>
            <a:r>
              <a:rPr lang="en-US" sz="2800" b="1" dirty="0" err="1"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latin typeface="Segoe Print" panose="02000800000000000000" pitchFamily="2" charset="0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772206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A0FF9E-C9EF-4048-8FBF-F43AE83B496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96764" y="895499"/>
          <a:ext cx="11134836" cy="515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908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2967747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804291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2783709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DYMA FI …     THIS IS ME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…</a:t>
                      </a:r>
                      <a:r>
                        <a:rPr lang="en-US" sz="2800" b="1" dirty="0" err="1"/>
                        <a:t>ydw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i</a:t>
                      </a:r>
                      <a:r>
                        <a:rPr lang="en-US" sz="2800" b="1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 </a:t>
                      </a:r>
                      <a:r>
                        <a:rPr lang="en-US" sz="2400" i="1" dirty="0" err="1"/>
                        <a:t>favourite</a:t>
                      </a:r>
                      <a:r>
                        <a:rPr lang="en-US" sz="2400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Dw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i</a:t>
                      </a:r>
                      <a:r>
                        <a:rPr lang="en-US" sz="2800" b="1" dirty="0"/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byw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live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teulu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family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yn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in (+ definite place)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nheulu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 family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mewn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in (+ </a:t>
                      </a:r>
                      <a:r>
                        <a:rPr lang="en-US" sz="2400" i="1" dirty="0" err="1"/>
                        <a:t>indefniniye</a:t>
                      </a:r>
                      <a:r>
                        <a:rPr lang="en-US" sz="2400" i="1" dirty="0"/>
                        <a:t> place)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Mae … </a:t>
                      </a:r>
                      <a:r>
                        <a:rPr lang="en-US" sz="2800" b="1" dirty="0" err="1"/>
                        <a:t>gyda</a:t>
                      </a:r>
                      <a:r>
                        <a:rPr lang="en-US" sz="2800" b="1" dirty="0"/>
                        <a:t> 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have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hoffi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like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Does dim … </a:t>
                      </a:r>
                      <a:r>
                        <a:rPr lang="en-US" sz="2800" b="1" dirty="0" err="1"/>
                        <a:t>gyda</a:t>
                      </a:r>
                      <a:r>
                        <a:rPr lang="en-US" sz="2800" b="1" dirty="0"/>
                        <a:t> 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don’t have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don’t like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ond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but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achos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because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5481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cwestiynau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3149261" y="3888489"/>
            <a:ext cx="539196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hobi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Which hobby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7711374" y="4786117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419062" y="332212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641453" y="5750312"/>
            <a:ext cx="6967008" cy="992579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…</a:t>
            </a:r>
            <a:r>
              <a:rPr lang="en-US" sz="2400" b="1" dirty="0" err="1"/>
              <a:t>mae’n</a:t>
            </a:r>
            <a:r>
              <a:rPr lang="en-US" sz="2400" b="1" dirty="0"/>
              <a:t> well </a:t>
            </a:r>
            <a:r>
              <a:rPr lang="en-US" sz="2400" b="1" dirty="0" err="1"/>
              <a:t>gyda</a:t>
            </a:r>
            <a:r>
              <a:rPr lang="en-US" sz="2400" b="1" dirty="0"/>
              <a:t> fi  …  / </a:t>
            </a:r>
            <a:r>
              <a:rPr lang="en-US" sz="2400" b="1" dirty="0" err="1"/>
              <a:t>mae’n</a:t>
            </a:r>
            <a:r>
              <a:rPr lang="en-US" sz="2400" b="1" dirty="0"/>
              <a:t> well gen </a:t>
            </a:r>
            <a:r>
              <a:rPr lang="en-US" sz="2400" b="1" dirty="0" err="1"/>
              <a:t>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prefer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124957" y="4813488"/>
            <a:ext cx="1256110" cy="7757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546833" y="3201067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/>
              <a:t>ond</a:t>
            </a:r>
            <a:r>
              <a:rPr lang="en-US" sz="4800" b="1" dirty="0"/>
              <a:t> ….</a:t>
            </a:r>
          </a:p>
          <a:p>
            <a:pPr algn="ctr"/>
            <a:r>
              <a:rPr lang="en-US" sz="3200" b="1" i="1" dirty="0"/>
              <a:t>but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3372657" y="1192839"/>
            <a:ext cx="539196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hobi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Which hobby do you like?</a:t>
            </a:r>
          </a:p>
        </p:txBody>
      </p:sp>
    </p:spTree>
    <p:extLst>
      <p:ext uri="{BB962C8B-B14F-4D97-AF65-F5344CB8AC3E}">
        <p14:creationId xmlns:p14="http://schemas.microsoft.com/office/powerpoint/2010/main" val="339550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He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287538-883C-D449-AC1F-F16469ACD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585" y="2326341"/>
            <a:ext cx="1592797" cy="354662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8715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273EB4-7D35-DA46-ABD3-B9EF471E3B87}"/>
              </a:ext>
            </a:extLst>
          </p:cNvPr>
          <p:cNvSpPr/>
          <p:nvPr/>
        </p:nvSpPr>
        <p:spPr>
          <a:xfrm>
            <a:off x="660399" y="2621526"/>
            <a:ext cx="1095586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hlinkClick r:id="rId2"/>
              </a:rPr>
              <a:t>https://uwtsd.hosted.panopto.com/Panopto/Pages/Viewer.aspx?id=234b40a2-3c24-4d7f-aaba-ac6900c10c61</a:t>
            </a:r>
            <a:endParaRPr lang="en-US" sz="3600" b="1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473200" y="220133"/>
            <a:ext cx="9003792" cy="12424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D63F5-C436-4545-864E-8B1A74D131CC}"/>
              </a:ext>
            </a:extLst>
          </p:cNvPr>
          <p:cNvSpPr txBox="1"/>
          <p:nvPr/>
        </p:nvSpPr>
        <p:spPr>
          <a:xfrm>
            <a:off x="497163" y="5300134"/>
            <a:ext cx="10955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Rhowch</a:t>
            </a:r>
            <a:r>
              <a:rPr lang="en-US" sz="3600" b="1" dirty="0"/>
              <a:t> </a:t>
            </a:r>
            <a:r>
              <a:rPr lang="en-US" sz="3600" b="1" dirty="0" err="1"/>
              <a:t>gynnig</a:t>
            </a:r>
            <a:r>
              <a:rPr lang="en-US" sz="3600" b="1" dirty="0"/>
              <a:t> </a:t>
            </a:r>
            <a:r>
              <a:rPr lang="en-US" sz="3600" b="1" dirty="0" err="1"/>
              <a:t>arni</a:t>
            </a:r>
            <a:r>
              <a:rPr lang="en-US" sz="3600" b="1" dirty="0"/>
              <a:t>!                   Have a go!</a:t>
            </a:r>
          </a:p>
        </p:txBody>
      </p:sp>
    </p:spTree>
    <p:extLst>
      <p:ext uri="{BB962C8B-B14F-4D97-AF65-F5344CB8AC3E}">
        <p14:creationId xmlns:p14="http://schemas.microsoft.com/office/powerpoint/2010/main" val="1997298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He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287538-883C-D449-AC1F-F16469ACD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585" y="2326341"/>
            <a:ext cx="1592797" cy="354662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18364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75820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921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781429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819B7A-64CC-3348-95AF-D94EF8D1D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139683" y="2658532"/>
            <a:ext cx="1607567" cy="285311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56891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4546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(hi)?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5907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523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D18597-725B-3D4B-AAD1-AA3BB4E23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1867" y="290688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715705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B7039E-CBA7-1F4A-B5B4-15C7BDE46C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04382" y="4121629"/>
            <a:ext cx="1816100" cy="111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DAAF6F9-EC5E-6A43-A481-28A5DB4030B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25313" y="5710514"/>
            <a:ext cx="1816100" cy="1117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8BC93B-7A86-A140-8B4B-2F9B8B146D9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71968" y="5740400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60224" y="1992983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62044" y="232404"/>
            <a:ext cx="18288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1744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hi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0FFF8D-FC91-4D4C-BD63-CC6FF55BB2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498666" y="323949"/>
            <a:ext cx="1345113" cy="238731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399356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3589867" y="169903"/>
            <a:ext cx="4775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23EBA1-7F9B-1E40-88FB-1585A26424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8542" y="3889013"/>
            <a:ext cx="1828800" cy="11049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4FC251D-9796-CE47-8A1C-A5B544D50E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89981" y="5376849"/>
            <a:ext cx="1828800" cy="11049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1A93056-6AFA-2D42-8DFC-CD290BA71D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94911" y="5489727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BF2A91B-27CF-E54B-96FE-15FC3B7B4A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D81C5E-6639-B64A-914A-C104D8F2E44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90323" y="631568"/>
            <a:ext cx="1816100" cy="111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846A43-AAC4-D948-9357-3FB1B1F202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81394" y="3065150"/>
            <a:ext cx="1816100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7491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736960"/>
              </p:ext>
            </p:extLst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0617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589865"/>
              </p:ext>
            </p:extLst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47574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298141"/>
              </p:ext>
            </p:extLst>
          </p:nvPr>
        </p:nvGraphicFramePr>
        <p:xfrm>
          <a:off x="4235824" y="2081123"/>
          <a:ext cx="7732058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319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796" y="2102449"/>
            <a:ext cx="40369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Nac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, </a:t>
            </a:r>
            <a:r>
              <a:rPr lang="en-US" sz="4800" b="1" dirty="0" err="1"/>
              <a:t>dydy</a:t>
            </a:r>
            <a:r>
              <a:rPr lang="en-US" sz="4800" b="1" dirty="0"/>
              <a:t> </a:t>
            </a:r>
            <a:r>
              <a:rPr lang="en-US" sz="4800" b="1" dirty="0">
                <a:solidFill>
                  <a:srgbClr val="FF0000"/>
                </a:solidFill>
              </a:rPr>
              <a:t>hi</a:t>
            </a:r>
            <a:r>
              <a:rPr lang="en-US" sz="4800" b="1" dirty="0"/>
              <a:t> </a:t>
            </a:r>
            <a:r>
              <a:rPr lang="en-US" sz="4800" b="1" dirty="0" err="1"/>
              <a:t>ddim</a:t>
            </a:r>
            <a:r>
              <a:rPr lang="en-US" sz="4800" b="1" dirty="0"/>
              <a:t> </a:t>
            </a:r>
            <a:r>
              <a:rPr lang="en-US" sz="4800" b="1" dirty="0" err="1"/>
              <a:t>yn</a:t>
            </a:r>
            <a:r>
              <a:rPr lang="en-US" sz="4800" b="1" dirty="0"/>
              <a:t> </a:t>
            </a:r>
            <a:r>
              <a:rPr lang="en-US" sz="4800" b="1" dirty="0" err="1"/>
              <a:t>hoffi</a:t>
            </a:r>
            <a:r>
              <a:rPr lang="en-US" sz="48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6238003"/>
              </p:ext>
            </p:extLst>
          </p:nvPr>
        </p:nvGraphicFramePr>
        <p:xfrm>
          <a:off x="4235824" y="2081123"/>
          <a:ext cx="773205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0842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643576"/>
            <a:ext cx="3297464" cy="1477328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 /</a:t>
            </a:r>
          </a:p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hi’n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He likes / </a:t>
            </a:r>
            <a:r>
              <a:rPr lang="en-US" b="1" i="1" dirty="0" err="1"/>
              <a:t>Shw</a:t>
            </a:r>
            <a:r>
              <a:rPr lang="en-US" b="1" i="1" dirty="0"/>
              <a:t> likes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e / </a:t>
            </a:r>
            <a:r>
              <a:rPr lang="en-US" sz="2400" b="1" dirty="0" err="1"/>
              <a:t>hi’n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endParaRPr lang="en-US" sz="2400" b="1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>
                <a:solidFill>
                  <a:schemeClr val="bg1"/>
                </a:solidFill>
              </a:rPr>
              <a:t>mae</a:t>
            </a:r>
            <a:r>
              <a:rPr lang="en-US" sz="4800" b="1" dirty="0">
                <a:solidFill>
                  <a:schemeClr val="bg1"/>
                </a:solidFill>
              </a:rPr>
              <a:t> e / </a:t>
            </a:r>
            <a:r>
              <a:rPr lang="en-US" sz="4800" b="1" dirty="0" err="1">
                <a:solidFill>
                  <a:schemeClr val="bg1"/>
                </a:solidFill>
              </a:rPr>
              <a:t>hi’n</a:t>
            </a:r>
            <a:r>
              <a:rPr lang="en-US" sz="4800" b="1" dirty="0">
                <a:solidFill>
                  <a:schemeClr val="bg1"/>
                </a:solidFill>
              </a:rPr>
              <a:t>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mae</a:t>
            </a:r>
            <a:r>
              <a:rPr lang="en-US" sz="3600" b="1" dirty="0">
                <a:solidFill>
                  <a:schemeClr val="bg1"/>
                </a:solidFill>
              </a:rPr>
              <a:t> e / </a:t>
            </a:r>
            <a:r>
              <a:rPr lang="en-US" sz="3600" b="1" dirty="0" err="1">
                <a:solidFill>
                  <a:schemeClr val="bg1"/>
                </a:solidFill>
              </a:rPr>
              <a:t>hi’n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does he / she 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45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333470"/>
            <a:ext cx="3297464" cy="1477328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 / Mae </a:t>
            </a:r>
            <a:r>
              <a:rPr lang="en-US" sz="2400" b="1" dirty="0" err="1"/>
              <a:t>hi’n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He / She likes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512681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 ….. …../</a:t>
            </a:r>
          </a:p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hi’n</a:t>
            </a:r>
            <a:r>
              <a:rPr lang="en-US" sz="2400" b="1" dirty="0"/>
              <a:t>  …..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Pryd</a:t>
            </a:r>
            <a:r>
              <a:rPr lang="en-US" sz="4800" b="1" dirty="0">
                <a:solidFill>
                  <a:schemeClr val="bg1"/>
                </a:solidFill>
              </a:rPr>
              <a:t> </a:t>
            </a:r>
            <a:r>
              <a:rPr lang="en-US" sz="4800" b="1" dirty="0" err="1">
                <a:solidFill>
                  <a:schemeClr val="bg1"/>
                </a:solidFill>
              </a:rPr>
              <a:t>mae</a:t>
            </a:r>
            <a:r>
              <a:rPr lang="en-US" sz="4800" b="1" dirty="0">
                <a:solidFill>
                  <a:schemeClr val="bg1"/>
                </a:solidFill>
              </a:rPr>
              <a:t> e / </a:t>
            </a:r>
            <a:r>
              <a:rPr lang="en-US" sz="4800" b="1" dirty="0" err="1">
                <a:solidFill>
                  <a:schemeClr val="bg1"/>
                </a:solidFill>
              </a:rPr>
              <a:t>hi’n</a:t>
            </a:r>
            <a:r>
              <a:rPr lang="en-US" sz="4800" b="1" dirty="0">
                <a:solidFill>
                  <a:schemeClr val="bg1"/>
                </a:solidFill>
              </a:rPr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mae</a:t>
            </a:r>
            <a:r>
              <a:rPr lang="en-US" sz="3600" b="1" dirty="0">
                <a:solidFill>
                  <a:schemeClr val="bg1"/>
                </a:solidFill>
              </a:rPr>
              <a:t> e / </a:t>
            </a:r>
            <a:r>
              <a:rPr lang="en-US" sz="3600" b="1" dirty="0" err="1">
                <a:solidFill>
                  <a:schemeClr val="bg1"/>
                </a:solidFill>
              </a:rPr>
              <a:t>hi’n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16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1053548" y="342742"/>
            <a:ext cx="1017766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  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your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185530" y="1290098"/>
            <a:ext cx="3968459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 </a:t>
            </a:r>
            <a:r>
              <a:rPr lang="en-US" sz="2000" b="1" dirty="0" err="1"/>
              <a:t>eto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Atebwch</a:t>
            </a:r>
            <a:r>
              <a:rPr lang="en-US" sz="2000" b="1" dirty="0"/>
              <a:t> y </a:t>
            </a:r>
            <a:r>
              <a:rPr lang="en-US" sz="2000" b="1" dirty="0" err="1"/>
              <a:t>cwestiynau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Byddwn</a:t>
            </a:r>
            <a:r>
              <a:rPr lang="en-US" sz="2000" b="1" dirty="0"/>
              <a:t> </a:t>
            </a:r>
            <a:r>
              <a:rPr lang="en-US" sz="2000" b="1" dirty="0" err="1"/>
              <a:t>ni’n</a:t>
            </a:r>
            <a:r>
              <a:rPr lang="en-US" sz="2000" b="1" dirty="0"/>
              <a:t> </a:t>
            </a:r>
            <a:r>
              <a:rPr lang="en-US" sz="2000" b="1" dirty="0" err="1"/>
              <a:t>trafod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atebion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wythnos</a:t>
            </a:r>
            <a:r>
              <a:rPr lang="en-US" sz="2000" b="1" dirty="0"/>
              <a:t> </a:t>
            </a:r>
            <a:r>
              <a:rPr lang="en-US" sz="2000" b="1" dirty="0" err="1"/>
              <a:t>nesaf</a:t>
            </a:r>
            <a:r>
              <a:rPr lang="en-US" sz="20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8412480" y="1290098"/>
            <a:ext cx="3505900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to the chat.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again.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Answer the questions.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We will discuss the answers next week.</a:t>
            </a: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553826" y="911808"/>
            <a:ext cx="3458817" cy="1967193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TASG WRANDO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D4B723-D433-D24B-8628-18EF4942D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03" t="21389" r="38020" b="11111"/>
          <a:stretch/>
        </p:blipFill>
        <p:spPr>
          <a:xfrm>
            <a:off x="5159163" y="3303099"/>
            <a:ext cx="2609850" cy="35429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9A9CBC-307A-DE4D-8FF1-5CFBE54AADF5}"/>
              </a:ext>
            </a:extLst>
          </p:cNvPr>
          <p:cNvSpPr txBox="1"/>
          <p:nvPr/>
        </p:nvSpPr>
        <p:spPr>
          <a:xfrm>
            <a:off x="193658" y="4213706"/>
            <a:ext cx="4784651" cy="184665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https://uwtsd.hosted.panopto.com/Panopto/Pages/Viewer.aspx?id=67b0bddb-02fb-436b-9e7b-ac6801416ac7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3557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Cwblhech</a:t>
            </a:r>
            <a:r>
              <a:rPr lang="en-US" sz="2800" dirty="0"/>
              <a:t> y </a:t>
            </a:r>
            <a:r>
              <a:rPr lang="en-US" sz="2800" dirty="0" err="1"/>
              <a:t>dasg</a:t>
            </a:r>
            <a:r>
              <a:rPr lang="en-US" sz="2800" dirty="0"/>
              <a:t> </a:t>
            </a:r>
            <a:r>
              <a:rPr lang="en-US" sz="2800" dirty="0" err="1"/>
              <a:t>wrando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 and new language patterns;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listening task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17363" y="5210144"/>
            <a:ext cx="2246390" cy="133163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9979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73315" y="1378531"/>
            <a:ext cx="8030817" cy="38164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12.1.2021 @ 9 </a:t>
            </a:r>
            <a:r>
              <a:rPr lang="en-US" sz="3200" b="1" dirty="0" err="1">
                <a:solidFill>
                  <a:schemeClr val="bg1"/>
                </a:solidFill>
              </a:rPr>
              <a:t>a.m</a:t>
            </a:r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1362</TotalTime>
  <Words>1668</Words>
  <Application>Microsoft Macintosh PowerPoint</Application>
  <PresentationFormat>Widescreen</PresentationFormat>
  <Paragraphs>375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9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Cooper Black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Gofyn cwestiynau …       </vt:lpstr>
      <vt:lpstr>Gofyn cwestiwn …    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PowerPoint Presentation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107</cp:revision>
  <cp:lastPrinted>2020-10-12T18:34:26Z</cp:lastPrinted>
  <dcterms:created xsi:type="dcterms:W3CDTF">2020-09-11T11:29:22Z</dcterms:created>
  <dcterms:modified xsi:type="dcterms:W3CDTF">2021-01-04T15:44:16Z</dcterms:modified>
</cp:coreProperties>
</file>