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7" r:id="rId2"/>
    <p:sldId id="489" r:id="rId3"/>
    <p:sldId id="474" r:id="rId4"/>
    <p:sldId id="258" r:id="rId5"/>
    <p:sldId id="476" r:id="rId6"/>
    <p:sldId id="466" r:id="rId7"/>
    <p:sldId id="324" r:id="rId8"/>
    <p:sldId id="327" r:id="rId9"/>
    <p:sldId id="328" r:id="rId10"/>
    <p:sldId id="329" r:id="rId11"/>
    <p:sldId id="326" r:id="rId12"/>
    <p:sldId id="472" r:id="rId13"/>
    <p:sldId id="456" r:id="rId14"/>
    <p:sldId id="461" r:id="rId15"/>
    <p:sldId id="457" r:id="rId16"/>
    <p:sldId id="458" r:id="rId17"/>
    <p:sldId id="471" r:id="rId18"/>
    <p:sldId id="475" r:id="rId19"/>
    <p:sldId id="468" r:id="rId20"/>
    <p:sldId id="477" r:id="rId21"/>
    <p:sldId id="347" r:id="rId22"/>
    <p:sldId id="463" r:id="rId23"/>
    <p:sldId id="464" r:id="rId24"/>
    <p:sldId id="478" r:id="rId25"/>
    <p:sldId id="479" r:id="rId26"/>
    <p:sldId id="353" r:id="rId27"/>
    <p:sldId id="480" r:id="rId28"/>
    <p:sldId id="481" r:id="rId29"/>
    <p:sldId id="483" r:id="rId30"/>
    <p:sldId id="484" r:id="rId31"/>
    <p:sldId id="346" r:id="rId32"/>
    <p:sldId id="348" r:id="rId33"/>
    <p:sldId id="470" r:id="rId34"/>
    <p:sldId id="349" r:id="rId35"/>
    <p:sldId id="350" r:id="rId36"/>
    <p:sldId id="486" r:id="rId37"/>
    <p:sldId id="482" r:id="rId38"/>
    <p:sldId id="488" r:id="rId39"/>
    <p:sldId id="462" r:id="rId40"/>
    <p:sldId id="485" r:id="rId41"/>
    <p:sldId id="453" r:id="rId42"/>
    <p:sldId id="45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119" autoAdjust="0"/>
    <p:restoredTop sz="91141" autoAdjust="0"/>
  </p:normalViewPr>
  <p:slideViewPr>
    <p:cSldViewPr snapToGrid="0">
      <p:cViewPr varScale="1">
        <p:scale>
          <a:sx n="100" d="100"/>
          <a:sy n="100" d="100"/>
        </p:scale>
        <p:origin x="1472" y="168"/>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18/06/2026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DC2573F7-AB40-1442-867A-8A4091A9B1B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7CFC94B6-E7B8-C847-A6C1-BB0CBC4189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F24</a:t>
            </a:r>
            <a:endParaRPr lang="en-GB" altLang="en-US"/>
          </a:p>
        </p:txBody>
      </p:sp>
      <p:sp>
        <p:nvSpPr>
          <p:cNvPr id="44036" name="Slide Number Placeholder 3">
            <a:extLst>
              <a:ext uri="{FF2B5EF4-FFF2-40B4-BE49-F238E27FC236}">
                <a16:creationId xmlns:a16="http://schemas.microsoft.com/office/drawing/2014/main" id="{6F7DCE5D-BC38-5B41-BE64-870994A5FC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B44283-2CE2-744C-AC0C-2275200DB0FC}" type="slidenum">
              <a:rPr lang="en-GB" altLang="en-US">
                <a:latin typeface="Calibri" panose="020F0502020204030204" pitchFamily="34" charset="0"/>
              </a:rPr>
              <a:pPr/>
              <a:t>7</a:t>
            </a:fld>
            <a:endParaRPr lang="en-GB" altLang="en-US">
              <a:latin typeface="Calibri" panose="020F0502020204030204" pitchFamily="34" charset="0"/>
            </a:endParaRPr>
          </a:p>
        </p:txBody>
      </p:sp>
    </p:spTree>
    <p:extLst>
      <p:ext uri="{BB962C8B-B14F-4D97-AF65-F5344CB8AC3E}">
        <p14:creationId xmlns:p14="http://schemas.microsoft.com/office/powerpoint/2010/main" val="2364717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0F9861F-237E-5D4D-B21E-052B7B09C3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71BCC86A-9A96-514A-9B61-19DFAE6CD5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F24</a:t>
            </a:r>
            <a:endParaRPr lang="en-GB" altLang="en-US"/>
          </a:p>
        </p:txBody>
      </p:sp>
      <p:sp>
        <p:nvSpPr>
          <p:cNvPr id="50180" name="Slide Number Placeholder 3">
            <a:extLst>
              <a:ext uri="{FF2B5EF4-FFF2-40B4-BE49-F238E27FC236}">
                <a16:creationId xmlns:a16="http://schemas.microsoft.com/office/drawing/2014/main" id="{C0CD6009-1B6D-6E49-ACA6-CAA22C4F88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E72ECD-3D0E-FD47-A774-8891D79F6D79}" type="slidenum">
              <a:rPr lang="en-GB" altLang="en-US">
                <a:latin typeface="Calibri" panose="020F0502020204030204" pitchFamily="34" charset="0"/>
              </a:rPr>
              <a:pPr/>
              <a:t>8</a:t>
            </a:fld>
            <a:endParaRPr lang="en-GB" altLang="en-US">
              <a:latin typeface="Calibri" panose="020F0502020204030204" pitchFamily="34" charset="0"/>
            </a:endParaRPr>
          </a:p>
        </p:txBody>
      </p:sp>
    </p:spTree>
    <p:extLst>
      <p:ext uri="{BB962C8B-B14F-4D97-AF65-F5344CB8AC3E}">
        <p14:creationId xmlns:p14="http://schemas.microsoft.com/office/powerpoint/2010/main" val="1429026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36D529F3-D8B9-FD4C-85A9-01E856B2D3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C5C49348-07CA-664A-A046-4DD6F9B339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F19</a:t>
            </a:r>
            <a:endParaRPr lang="en-GB" altLang="en-US"/>
          </a:p>
        </p:txBody>
      </p:sp>
      <p:sp>
        <p:nvSpPr>
          <p:cNvPr id="52228" name="Slide Number Placeholder 3">
            <a:extLst>
              <a:ext uri="{FF2B5EF4-FFF2-40B4-BE49-F238E27FC236}">
                <a16:creationId xmlns:a16="http://schemas.microsoft.com/office/drawing/2014/main" id="{4E346015-83C9-7045-B2D0-6D998568B3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E782467-2D80-5249-BCE9-79DE2BC516C7}" type="slidenum">
              <a:rPr lang="en-GB" altLang="en-US">
                <a:latin typeface="Calibri" panose="020F0502020204030204" pitchFamily="34" charset="0"/>
              </a:rPr>
              <a:pPr/>
              <a:t>9</a:t>
            </a:fld>
            <a:endParaRPr lang="en-GB" altLang="en-US">
              <a:latin typeface="Calibri" panose="020F0502020204030204" pitchFamily="34" charset="0"/>
            </a:endParaRPr>
          </a:p>
        </p:txBody>
      </p:sp>
    </p:spTree>
    <p:extLst>
      <p:ext uri="{BB962C8B-B14F-4D97-AF65-F5344CB8AC3E}">
        <p14:creationId xmlns:p14="http://schemas.microsoft.com/office/powerpoint/2010/main" val="3376571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31F70F1B-DFBD-FD47-9A33-8BCBCA96FC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0D36F88A-42F3-6342-BE2E-CE478706AA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F20</a:t>
            </a:r>
            <a:endParaRPr lang="en-GB" altLang="en-US"/>
          </a:p>
        </p:txBody>
      </p:sp>
      <p:sp>
        <p:nvSpPr>
          <p:cNvPr id="54276" name="Slide Number Placeholder 3">
            <a:extLst>
              <a:ext uri="{FF2B5EF4-FFF2-40B4-BE49-F238E27FC236}">
                <a16:creationId xmlns:a16="http://schemas.microsoft.com/office/drawing/2014/main" id="{9A648739-1834-7444-8F4D-2C85429001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B0DD80-E16D-2C4A-B3CD-C7E68050C224}" type="slidenum">
              <a:rPr lang="en-GB" altLang="en-US">
                <a:latin typeface="Calibri" panose="020F0502020204030204" pitchFamily="34" charset="0"/>
              </a:rPr>
              <a:pPr/>
              <a:t>10</a:t>
            </a:fld>
            <a:endParaRPr lang="en-GB" altLang="en-US">
              <a:latin typeface="Calibri" panose="020F0502020204030204" pitchFamily="34" charset="0"/>
            </a:endParaRPr>
          </a:p>
        </p:txBody>
      </p:sp>
    </p:spTree>
    <p:extLst>
      <p:ext uri="{BB962C8B-B14F-4D97-AF65-F5344CB8AC3E}">
        <p14:creationId xmlns:p14="http://schemas.microsoft.com/office/powerpoint/2010/main" val="1175586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B23BB04-F671-1947-B434-DF699BDA50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E6AB5D5C-0078-8941-A19A-AD3A13574D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F24</a:t>
            </a:r>
            <a:endParaRPr lang="en-GB" altLang="en-US"/>
          </a:p>
        </p:txBody>
      </p:sp>
      <p:sp>
        <p:nvSpPr>
          <p:cNvPr id="48132" name="Slide Number Placeholder 3">
            <a:extLst>
              <a:ext uri="{FF2B5EF4-FFF2-40B4-BE49-F238E27FC236}">
                <a16:creationId xmlns:a16="http://schemas.microsoft.com/office/drawing/2014/main" id="{E979C332-D071-8F4A-B683-931174F8B4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1CDA1A-B8B7-6846-8396-CBB59C59990A}" type="slidenum">
              <a:rPr lang="en-GB" altLang="en-US">
                <a:latin typeface="Calibri" panose="020F0502020204030204" pitchFamily="34" charset="0"/>
              </a:rPr>
              <a:pPr/>
              <a:t>11</a:t>
            </a:fld>
            <a:endParaRPr lang="en-GB" altLang="en-US">
              <a:latin typeface="Calibri" panose="020F0502020204030204" pitchFamily="34" charset="0"/>
            </a:endParaRPr>
          </a:p>
        </p:txBody>
      </p:sp>
    </p:spTree>
    <p:extLst>
      <p:ext uri="{BB962C8B-B14F-4D97-AF65-F5344CB8AC3E}">
        <p14:creationId xmlns:p14="http://schemas.microsoft.com/office/powerpoint/2010/main" val="2558052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Critics – claims Mintzberg is strong on process but is weaker on what the content should be and indeed what the performance management would look like. </a:t>
            </a:r>
            <a:r>
              <a:rPr lang="en-US" sz="1200" b="1" dirty="0"/>
              <a:t>Why do you think this is the case?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20</a:t>
            </a:fld>
            <a:endParaRPr lang="en-GB"/>
          </a:p>
        </p:txBody>
      </p:sp>
    </p:spTree>
    <p:extLst>
      <p:ext uri="{BB962C8B-B14F-4D97-AF65-F5344CB8AC3E}">
        <p14:creationId xmlns:p14="http://schemas.microsoft.com/office/powerpoint/2010/main" val="74725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the cultural school of Strategic Management – </a:t>
            </a:r>
            <a:r>
              <a:rPr lang="en-US" b="1" dirty="0"/>
              <a:t>myths</a:t>
            </a:r>
            <a:r>
              <a:rPr lang="en-US" dirty="0"/>
              <a:t> also play a integral part of sustaining commitment and entrepreneurs into control over the the </a:t>
            </a:r>
            <a:r>
              <a:rPr lang="en-US" dirty="0" err="1"/>
              <a:t>organisation</a:t>
            </a:r>
            <a:r>
              <a:rPr lang="en-US" dirty="0"/>
              <a:t>.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23</a:t>
            </a:fld>
            <a:endParaRPr lang="en-GB"/>
          </a:p>
        </p:txBody>
      </p:sp>
    </p:spTree>
    <p:extLst>
      <p:ext uri="{BB962C8B-B14F-4D97-AF65-F5344CB8AC3E}">
        <p14:creationId xmlns:p14="http://schemas.microsoft.com/office/powerpoint/2010/main" val="2778922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sz="1200" dirty="0"/>
              <a:t>Wernerfelt (1984) developed the Resource Based theory – focuses on the assets available to the organization. </a:t>
            </a:r>
          </a:p>
          <a:p>
            <a:pPr>
              <a:lnSpc>
                <a:spcPct val="90000"/>
              </a:lnSpc>
            </a:pPr>
            <a:r>
              <a:rPr lang="en-US" sz="1200" dirty="0"/>
              <a:t>Barney (1991) developed ideas further and developed the VRIN conditions (see next week)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25</a:t>
            </a:fld>
            <a:endParaRPr lang="en-GB"/>
          </a:p>
        </p:txBody>
      </p:sp>
    </p:spTree>
    <p:extLst>
      <p:ext uri="{BB962C8B-B14F-4D97-AF65-F5344CB8AC3E}">
        <p14:creationId xmlns:p14="http://schemas.microsoft.com/office/powerpoint/2010/main" val="1373115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Different lenses to view ‘performance’ as a concept?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28</a:t>
            </a:fld>
            <a:endParaRPr lang="en-GB"/>
          </a:p>
        </p:txBody>
      </p:sp>
    </p:spTree>
    <p:extLst>
      <p:ext uri="{BB962C8B-B14F-4D97-AF65-F5344CB8AC3E}">
        <p14:creationId xmlns:p14="http://schemas.microsoft.com/office/powerpoint/2010/main" val="1403356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Performance management &amp; strategy – making the links – Strategic planning school (Ferlie &amp; Ongaro, 2015)</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29</a:t>
            </a:fld>
            <a:endParaRPr lang="en-GB"/>
          </a:p>
        </p:txBody>
      </p:sp>
    </p:spTree>
    <p:extLst>
      <p:ext uri="{BB962C8B-B14F-4D97-AF65-F5344CB8AC3E}">
        <p14:creationId xmlns:p14="http://schemas.microsoft.com/office/powerpoint/2010/main" val="2733036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a:t>
            </a:r>
            <a:r>
              <a:rPr lang="en-GB" sz="1200" dirty="0" err="1"/>
              <a:t>Compstat</a:t>
            </a:r>
            <a:r>
              <a:rPr lang="en-GB" sz="1200" dirty="0"/>
              <a:t> performance management system is closely associated with this traditional model of policing.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Eterno et al. (2021) their research of pre &amp; post </a:t>
            </a:r>
            <a:r>
              <a:rPr lang="en-GB" sz="1200" dirty="0" err="1"/>
              <a:t>compstat</a:t>
            </a:r>
            <a:r>
              <a:rPr lang="en-GB" sz="1200" dirty="0"/>
              <a:t> era indicated unsurprisingly that those in a pre-</a:t>
            </a:r>
            <a:r>
              <a:rPr lang="en-GB" sz="1200" dirty="0" err="1"/>
              <a:t>compstat</a:t>
            </a:r>
            <a:r>
              <a:rPr lang="en-GB" sz="1200" dirty="0"/>
              <a:t> era felt less pressure to write summons etc. pressures from management consistently rise over time. With the introduction of </a:t>
            </a:r>
            <a:r>
              <a:rPr lang="en-GB" sz="1200" dirty="0" err="1"/>
              <a:t>Compstat</a:t>
            </a:r>
            <a:r>
              <a:rPr lang="en-GB" sz="1200" dirty="0"/>
              <a:t> model pressures markedly increase – </a:t>
            </a:r>
            <a:r>
              <a:rPr lang="en-GB" sz="1200" b="1" dirty="0"/>
              <a:t>Surprised??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35</a:t>
            </a:fld>
            <a:endParaRPr lang="en-GB"/>
          </a:p>
        </p:txBody>
      </p:sp>
    </p:spTree>
    <p:extLst>
      <p:ext uri="{BB962C8B-B14F-4D97-AF65-F5344CB8AC3E}">
        <p14:creationId xmlns:p14="http://schemas.microsoft.com/office/powerpoint/2010/main" val="20531959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18/06/2026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18/06/2026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18/06/2026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18/06/2026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18/06/2026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18/06/2026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18/06/2026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18/06/2026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normAutofit fontScale="90000"/>
          </a:bodyPr>
          <a:lstStyle/>
          <a:p>
            <a:r>
              <a:rPr lang="en-GB" dirty="0"/>
              <a:t>Week 8  – Strategic Management Theories &amp; Performance </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tx1"/>
                </a:solidFill>
              </a:rPr>
              <a:t>Steven Thompson</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E616-1942-BF41-822C-2A055256EF5E}"/>
              </a:ext>
            </a:extLst>
          </p:cNvPr>
          <p:cNvSpPr>
            <a:spLocks noGrp="1"/>
          </p:cNvSpPr>
          <p:nvPr>
            <p:ph type="title"/>
          </p:nvPr>
        </p:nvSpPr>
        <p:spPr/>
        <p:txBody>
          <a:bodyPr/>
          <a:lstStyle/>
          <a:p>
            <a:r>
              <a:rPr lang="en-US" dirty="0"/>
              <a:t> Learning outcomes</a:t>
            </a:r>
          </a:p>
        </p:txBody>
      </p:sp>
      <p:sp>
        <p:nvSpPr>
          <p:cNvPr id="3" name="Content Placeholder 2">
            <a:extLst>
              <a:ext uri="{FF2B5EF4-FFF2-40B4-BE49-F238E27FC236}">
                <a16:creationId xmlns:a16="http://schemas.microsoft.com/office/drawing/2014/main" id="{B741E89F-6F39-0147-A5FC-74C65549C81C}"/>
              </a:ext>
            </a:extLst>
          </p:cNvPr>
          <p:cNvSpPr>
            <a:spLocks noGrp="1"/>
          </p:cNvSpPr>
          <p:nvPr>
            <p:ph idx="1"/>
          </p:nvPr>
        </p:nvSpPr>
        <p:spPr/>
        <p:txBody>
          <a:bodyPr>
            <a:normAutofit/>
          </a:bodyPr>
          <a:lstStyle/>
          <a:p>
            <a:pPr marL="284163" indent="-284163">
              <a:lnSpc>
                <a:spcPct val="95000"/>
              </a:lnSpc>
              <a:spcBef>
                <a:spcPts val="1600"/>
              </a:spcBef>
              <a:defRPr/>
            </a:pPr>
            <a:r>
              <a:rPr lang="en-US" altLang="en-US" sz="1800" dirty="0"/>
              <a:t>Understand what the </a:t>
            </a:r>
            <a:r>
              <a:rPr lang="en-US" altLang="en-US" sz="1800" b="1" dirty="0"/>
              <a:t>various schools of Strategic Management </a:t>
            </a:r>
            <a:r>
              <a:rPr lang="en-US" altLang="en-US" sz="1800" dirty="0"/>
              <a:t>theory bring to understanding strategy development.</a:t>
            </a:r>
          </a:p>
          <a:p>
            <a:pPr marL="284163" indent="-284163">
              <a:lnSpc>
                <a:spcPct val="95000"/>
              </a:lnSpc>
              <a:spcBef>
                <a:spcPts val="1600"/>
              </a:spcBef>
              <a:defRPr/>
            </a:pPr>
            <a:r>
              <a:rPr lang="en-US" sz="1800" dirty="0"/>
              <a:t>Building on the learning from earlier lectures to understand the key concepts associated with Strategic Management </a:t>
            </a:r>
            <a:endParaRPr lang="en-US" altLang="en-US" sz="1800" dirty="0"/>
          </a:p>
          <a:p>
            <a:pPr marL="284163" indent="-284163">
              <a:lnSpc>
                <a:spcPct val="80000"/>
              </a:lnSpc>
              <a:spcBef>
                <a:spcPts val="1200"/>
              </a:spcBef>
              <a:defRPr/>
            </a:pPr>
            <a:r>
              <a:rPr lang="en-US" altLang="en-US" sz="1800" dirty="0"/>
              <a:t>Identify the core elements of </a:t>
            </a:r>
            <a:r>
              <a:rPr lang="en-US" altLang="en-US" sz="1800" b="1" dirty="0"/>
              <a:t>Strategic Management and Performance</a:t>
            </a:r>
          </a:p>
          <a:p>
            <a:pPr marL="284163" indent="-284163">
              <a:lnSpc>
                <a:spcPct val="80000"/>
              </a:lnSpc>
              <a:spcBef>
                <a:spcPts val="1200"/>
              </a:spcBef>
              <a:spcAft>
                <a:spcPts val="200"/>
              </a:spcAft>
              <a:defRPr/>
            </a:pPr>
            <a:r>
              <a:rPr lang="en-GB" altLang="en-US" sz="1800" dirty="0"/>
              <a:t>Consider the implications and some of the  challenges of </a:t>
            </a:r>
            <a:r>
              <a:rPr lang="en-GB" altLang="en-US" sz="1800" b="1" i="1" dirty="0"/>
              <a:t>performance management in the police service</a:t>
            </a:r>
            <a:endParaRPr lang="en-GB" altLang="en-US" sz="1800" dirty="0"/>
          </a:p>
          <a:p>
            <a:endParaRPr lang="en-US" sz="1800" dirty="0"/>
          </a:p>
        </p:txBody>
      </p:sp>
    </p:spTree>
    <p:extLst>
      <p:ext uri="{BB962C8B-B14F-4D97-AF65-F5344CB8AC3E}">
        <p14:creationId xmlns:p14="http://schemas.microsoft.com/office/powerpoint/2010/main" val="3721955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6DDD-62DE-CC47-899E-9A7767127651}"/>
              </a:ext>
            </a:extLst>
          </p:cNvPr>
          <p:cNvSpPr>
            <a:spLocks noGrp="1"/>
          </p:cNvSpPr>
          <p:nvPr>
            <p:ph type="title"/>
          </p:nvPr>
        </p:nvSpPr>
        <p:spPr>
          <a:xfrm>
            <a:off x="411480" y="-91122"/>
            <a:ext cx="8492490" cy="1143000"/>
          </a:xfrm>
        </p:spPr>
        <p:txBody>
          <a:bodyPr>
            <a:normAutofit/>
          </a:bodyPr>
          <a:lstStyle/>
          <a:p>
            <a:r>
              <a:rPr lang="en-US" sz="3200" dirty="0"/>
              <a:t>Strategic Management Theories – an overview </a:t>
            </a:r>
          </a:p>
        </p:txBody>
      </p:sp>
      <p:graphicFrame>
        <p:nvGraphicFramePr>
          <p:cNvPr id="4" name="Table 4">
            <a:extLst>
              <a:ext uri="{FF2B5EF4-FFF2-40B4-BE49-F238E27FC236}">
                <a16:creationId xmlns:a16="http://schemas.microsoft.com/office/drawing/2014/main" id="{3EA96445-B880-5C40-9CC7-73CB5038F950}"/>
              </a:ext>
            </a:extLst>
          </p:cNvPr>
          <p:cNvGraphicFramePr>
            <a:graphicFrameLocks noGrp="1"/>
          </p:cNvGraphicFramePr>
          <p:nvPr>
            <p:ph idx="1"/>
          </p:nvPr>
        </p:nvGraphicFramePr>
        <p:xfrm>
          <a:off x="297180" y="1305959"/>
          <a:ext cx="8606790" cy="3697442"/>
        </p:xfrm>
        <a:graphic>
          <a:graphicData uri="http://schemas.openxmlformats.org/drawingml/2006/table">
            <a:tbl>
              <a:tblPr firstRow="1" bandRow="1">
                <a:tableStyleId>{5C22544A-7EE6-4342-B048-85BDC9FD1C3A}</a:tableStyleId>
              </a:tblPr>
              <a:tblGrid>
                <a:gridCol w="2868930">
                  <a:extLst>
                    <a:ext uri="{9D8B030D-6E8A-4147-A177-3AD203B41FA5}">
                      <a16:colId xmlns:a16="http://schemas.microsoft.com/office/drawing/2014/main" val="3450136928"/>
                    </a:ext>
                  </a:extLst>
                </a:gridCol>
                <a:gridCol w="2868930">
                  <a:extLst>
                    <a:ext uri="{9D8B030D-6E8A-4147-A177-3AD203B41FA5}">
                      <a16:colId xmlns:a16="http://schemas.microsoft.com/office/drawing/2014/main" val="4097547957"/>
                    </a:ext>
                  </a:extLst>
                </a:gridCol>
                <a:gridCol w="2868930">
                  <a:extLst>
                    <a:ext uri="{9D8B030D-6E8A-4147-A177-3AD203B41FA5}">
                      <a16:colId xmlns:a16="http://schemas.microsoft.com/office/drawing/2014/main" val="4294148866"/>
                    </a:ext>
                  </a:extLst>
                </a:gridCol>
              </a:tblGrid>
              <a:tr h="338904">
                <a:tc>
                  <a:txBody>
                    <a:bodyPr/>
                    <a:lstStyle/>
                    <a:p>
                      <a:r>
                        <a:rPr lang="en-US" dirty="0"/>
                        <a:t>SCHOOL </a:t>
                      </a:r>
                    </a:p>
                  </a:txBody>
                  <a:tcPr/>
                </a:tc>
                <a:tc>
                  <a:txBody>
                    <a:bodyPr/>
                    <a:lstStyle/>
                    <a:p>
                      <a:r>
                        <a:rPr lang="en-US" dirty="0"/>
                        <a:t>AUTHOR(S) </a:t>
                      </a:r>
                    </a:p>
                  </a:txBody>
                  <a:tcPr/>
                </a:tc>
                <a:tc>
                  <a:txBody>
                    <a:bodyPr/>
                    <a:lstStyle/>
                    <a:p>
                      <a:r>
                        <a:rPr lang="en-US" dirty="0"/>
                        <a:t>KEY ISSUES</a:t>
                      </a:r>
                    </a:p>
                  </a:txBody>
                  <a:tcPr/>
                </a:tc>
                <a:extLst>
                  <a:ext uri="{0D108BD9-81ED-4DB2-BD59-A6C34878D82A}">
                    <a16:rowId xmlns:a16="http://schemas.microsoft.com/office/drawing/2014/main" val="2571523108"/>
                  </a:ext>
                </a:extLst>
              </a:tr>
              <a:tr h="593082">
                <a:tc>
                  <a:txBody>
                    <a:bodyPr/>
                    <a:lstStyle/>
                    <a:p>
                      <a:r>
                        <a:rPr lang="en-US" dirty="0"/>
                        <a:t>Strategic Design &amp; planning</a:t>
                      </a:r>
                    </a:p>
                  </a:txBody>
                  <a:tcPr/>
                </a:tc>
                <a:tc>
                  <a:txBody>
                    <a:bodyPr/>
                    <a:lstStyle/>
                    <a:p>
                      <a:r>
                        <a:rPr lang="en-US" dirty="0"/>
                        <a:t>Ansoff (1965)</a:t>
                      </a:r>
                    </a:p>
                    <a:p>
                      <a:r>
                        <a:rPr lang="en-US" dirty="0"/>
                        <a:t>Andrews(1971) </a:t>
                      </a:r>
                    </a:p>
                  </a:txBody>
                  <a:tcPr/>
                </a:tc>
                <a:tc>
                  <a:txBody>
                    <a:bodyPr/>
                    <a:lstStyle/>
                    <a:p>
                      <a:r>
                        <a:rPr lang="en-US" dirty="0"/>
                        <a:t>Prescriptive strategy</a:t>
                      </a:r>
                    </a:p>
                    <a:p>
                      <a:r>
                        <a:rPr lang="en-US" dirty="0"/>
                        <a:t>Design School</a:t>
                      </a:r>
                    </a:p>
                  </a:txBody>
                  <a:tcPr/>
                </a:tc>
                <a:extLst>
                  <a:ext uri="{0D108BD9-81ED-4DB2-BD59-A6C34878D82A}">
                    <a16:rowId xmlns:a16="http://schemas.microsoft.com/office/drawing/2014/main" val="775437964"/>
                  </a:ext>
                </a:extLst>
              </a:tr>
              <a:tr h="593082">
                <a:tc>
                  <a:txBody>
                    <a:bodyPr/>
                    <a:lstStyle/>
                    <a:p>
                      <a:r>
                        <a:rPr lang="en-US" dirty="0"/>
                        <a:t>Strategic Positioning School</a:t>
                      </a:r>
                    </a:p>
                  </a:txBody>
                  <a:tcPr/>
                </a:tc>
                <a:tc>
                  <a:txBody>
                    <a:bodyPr/>
                    <a:lstStyle/>
                    <a:p>
                      <a:r>
                        <a:rPr lang="en-US" dirty="0"/>
                        <a:t>Porter (1980)</a:t>
                      </a:r>
                    </a:p>
                    <a:p>
                      <a:r>
                        <a:rPr lang="en-US" dirty="0"/>
                        <a:t>Vining (2011)</a:t>
                      </a:r>
                    </a:p>
                  </a:txBody>
                  <a:tcPr/>
                </a:tc>
                <a:tc>
                  <a:txBody>
                    <a:bodyPr/>
                    <a:lstStyle/>
                    <a:p>
                      <a:r>
                        <a:rPr lang="en-US" dirty="0"/>
                        <a:t>Five forces &amp; its relevance to public agency</a:t>
                      </a:r>
                    </a:p>
                  </a:txBody>
                  <a:tcPr/>
                </a:tc>
                <a:extLst>
                  <a:ext uri="{0D108BD9-81ED-4DB2-BD59-A6C34878D82A}">
                    <a16:rowId xmlns:a16="http://schemas.microsoft.com/office/drawing/2014/main" val="3679240046"/>
                  </a:ext>
                </a:extLst>
              </a:tr>
              <a:tr h="338904">
                <a:tc>
                  <a:txBody>
                    <a:bodyPr/>
                    <a:lstStyle/>
                    <a:p>
                      <a:r>
                        <a:rPr lang="en-US" dirty="0"/>
                        <a:t>Emergent Theory</a:t>
                      </a:r>
                    </a:p>
                  </a:txBody>
                  <a:tcPr/>
                </a:tc>
                <a:tc>
                  <a:txBody>
                    <a:bodyPr/>
                    <a:lstStyle/>
                    <a:p>
                      <a:r>
                        <a:rPr lang="en-US" dirty="0"/>
                        <a:t>Mintzberg (1973)</a:t>
                      </a:r>
                    </a:p>
                  </a:txBody>
                  <a:tcPr/>
                </a:tc>
                <a:tc>
                  <a:txBody>
                    <a:bodyPr/>
                    <a:lstStyle/>
                    <a:p>
                      <a:r>
                        <a:rPr lang="en-US" dirty="0"/>
                        <a:t>Deliberate, realized and realized strategies</a:t>
                      </a:r>
                    </a:p>
                  </a:txBody>
                  <a:tcPr/>
                </a:tc>
                <a:extLst>
                  <a:ext uri="{0D108BD9-81ED-4DB2-BD59-A6C34878D82A}">
                    <a16:rowId xmlns:a16="http://schemas.microsoft.com/office/drawing/2014/main" val="2846895367"/>
                  </a:ext>
                </a:extLst>
              </a:tr>
              <a:tr h="671431">
                <a:tc>
                  <a:txBody>
                    <a:bodyPr/>
                    <a:lstStyle/>
                    <a:p>
                      <a:r>
                        <a:rPr lang="en-US" dirty="0"/>
                        <a:t>The Cultural school</a:t>
                      </a:r>
                    </a:p>
                  </a:txBody>
                  <a:tcPr/>
                </a:tc>
                <a:tc>
                  <a:txBody>
                    <a:bodyPr/>
                    <a:lstStyle/>
                    <a:p>
                      <a:r>
                        <a:rPr lang="en-US" dirty="0"/>
                        <a:t>Pettigrew (1985) </a:t>
                      </a:r>
                    </a:p>
                    <a:p>
                      <a:r>
                        <a:rPr lang="en-US" dirty="0"/>
                        <a:t>Peters &amp; Waterman (1982)</a:t>
                      </a:r>
                    </a:p>
                  </a:txBody>
                  <a:tcPr/>
                </a:tc>
                <a:tc>
                  <a:txBody>
                    <a:bodyPr/>
                    <a:lstStyle/>
                    <a:p>
                      <a:r>
                        <a:rPr lang="en-US" dirty="0"/>
                        <a:t>Culture as a function of strategic management &amp; McKinsey’s 7 s</a:t>
                      </a:r>
                    </a:p>
                  </a:txBody>
                  <a:tcPr/>
                </a:tc>
                <a:extLst>
                  <a:ext uri="{0D108BD9-81ED-4DB2-BD59-A6C34878D82A}">
                    <a16:rowId xmlns:a16="http://schemas.microsoft.com/office/drawing/2014/main" val="716071148"/>
                  </a:ext>
                </a:extLst>
              </a:tr>
              <a:tr h="497042">
                <a:tc gridSpan="3">
                  <a:txBody>
                    <a:bodyPr/>
                    <a:lstStyle/>
                    <a:p>
                      <a:pPr algn="r"/>
                      <a:r>
                        <a:rPr lang="en-US" sz="1200" dirty="0"/>
                        <a:t>Derived from Ferlie &amp; </a:t>
                      </a:r>
                      <a:r>
                        <a:rPr lang="en-US" sz="1200" dirty="0" err="1"/>
                        <a:t>Ongaro</a:t>
                      </a:r>
                      <a:r>
                        <a:rPr lang="en-US" sz="1200" dirty="0"/>
                        <a:t>, 2015, p.81</a:t>
                      </a:r>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1792404933"/>
                  </a:ext>
                </a:extLst>
              </a:tr>
            </a:tbl>
          </a:graphicData>
        </a:graphic>
      </p:graphicFrame>
    </p:spTree>
    <p:extLst>
      <p:ext uri="{BB962C8B-B14F-4D97-AF65-F5344CB8AC3E}">
        <p14:creationId xmlns:p14="http://schemas.microsoft.com/office/powerpoint/2010/main" val="3060054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6DDD-62DE-CC47-899E-9A7767127651}"/>
              </a:ext>
            </a:extLst>
          </p:cNvPr>
          <p:cNvSpPr>
            <a:spLocks noGrp="1"/>
          </p:cNvSpPr>
          <p:nvPr>
            <p:ph type="title"/>
          </p:nvPr>
        </p:nvSpPr>
        <p:spPr>
          <a:xfrm>
            <a:off x="411480" y="-91122"/>
            <a:ext cx="8492490" cy="1143000"/>
          </a:xfrm>
        </p:spPr>
        <p:txBody>
          <a:bodyPr>
            <a:normAutofit/>
          </a:bodyPr>
          <a:lstStyle/>
          <a:p>
            <a:r>
              <a:rPr lang="en-US" sz="3200" dirty="0"/>
              <a:t>Strategic Management Theories – </a:t>
            </a:r>
            <a:r>
              <a:rPr lang="en-US" sz="3200" dirty="0" err="1"/>
              <a:t>cont</a:t>
            </a:r>
            <a:endParaRPr lang="en-US" sz="3200" dirty="0"/>
          </a:p>
        </p:txBody>
      </p:sp>
      <p:graphicFrame>
        <p:nvGraphicFramePr>
          <p:cNvPr id="4" name="Table 4">
            <a:extLst>
              <a:ext uri="{FF2B5EF4-FFF2-40B4-BE49-F238E27FC236}">
                <a16:creationId xmlns:a16="http://schemas.microsoft.com/office/drawing/2014/main" id="{3EA96445-B880-5C40-9CC7-73CB5038F950}"/>
              </a:ext>
            </a:extLst>
          </p:cNvPr>
          <p:cNvGraphicFramePr>
            <a:graphicFrameLocks noGrp="1"/>
          </p:cNvGraphicFramePr>
          <p:nvPr>
            <p:ph idx="1"/>
            <p:extLst>
              <p:ext uri="{D42A27DB-BD31-4B8C-83A1-F6EECF244321}">
                <p14:modId xmlns:p14="http://schemas.microsoft.com/office/powerpoint/2010/main" val="238198168"/>
              </p:ext>
            </p:extLst>
          </p:nvPr>
        </p:nvGraphicFramePr>
        <p:xfrm>
          <a:off x="297180" y="1305959"/>
          <a:ext cx="8606790" cy="3180153"/>
        </p:xfrm>
        <a:graphic>
          <a:graphicData uri="http://schemas.openxmlformats.org/drawingml/2006/table">
            <a:tbl>
              <a:tblPr firstRow="1" bandRow="1">
                <a:tableStyleId>{5C22544A-7EE6-4342-B048-85BDC9FD1C3A}</a:tableStyleId>
              </a:tblPr>
              <a:tblGrid>
                <a:gridCol w="2868930">
                  <a:extLst>
                    <a:ext uri="{9D8B030D-6E8A-4147-A177-3AD203B41FA5}">
                      <a16:colId xmlns:a16="http://schemas.microsoft.com/office/drawing/2014/main" val="3450136928"/>
                    </a:ext>
                  </a:extLst>
                </a:gridCol>
                <a:gridCol w="2868930">
                  <a:extLst>
                    <a:ext uri="{9D8B030D-6E8A-4147-A177-3AD203B41FA5}">
                      <a16:colId xmlns:a16="http://schemas.microsoft.com/office/drawing/2014/main" val="4097547957"/>
                    </a:ext>
                  </a:extLst>
                </a:gridCol>
                <a:gridCol w="2868930">
                  <a:extLst>
                    <a:ext uri="{9D8B030D-6E8A-4147-A177-3AD203B41FA5}">
                      <a16:colId xmlns:a16="http://schemas.microsoft.com/office/drawing/2014/main" val="4294148866"/>
                    </a:ext>
                  </a:extLst>
                </a:gridCol>
              </a:tblGrid>
              <a:tr h="338904">
                <a:tc>
                  <a:txBody>
                    <a:bodyPr/>
                    <a:lstStyle/>
                    <a:p>
                      <a:r>
                        <a:rPr lang="en-US" dirty="0"/>
                        <a:t>SCHOOL </a:t>
                      </a:r>
                    </a:p>
                  </a:txBody>
                  <a:tcPr/>
                </a:tc>
                <a:tc>
                  <a:txBody>
                    <a:bodyPr/>
                    <a:lstStyle/>
                    <a:p>
                      <a:r>
                        <a:rPr lang="en-US" dirty="0"/>
                        <a:t>AUTHOR(S) </a:t>
                      </a:r>
                    </a:p>
                  </a:txBody>
                  <a:tcPr/>
                </a:tc>
                <a:tc>
                  <a:txBody>
                    <a:bodyPr/>
                    <a:lstStyle/>
                    <a:p>
                      <a:r>
                        <a:rPr lang="en-US" dirty="0"/>
                        <a:t>KEY ISSUES</a:t>
                      </a:r>
                    </a:p>
                  </a:txBody>
                  <a:tcPr/>
                </a:tc>
                <a:extLst>
                  <a:ext uri="{0D108BD9-81ED-4DB2-BD59-A6C34878D82A}">
                    <a16:rowId xmlns:a16="http://schemas.microsoft.com/office/drawing/2014/main" val="2571523108"/>
                  </a:ext>
                </a:extLst>
              </a:tr>
              <a:tr h="593082">
                <a:tc>
                  <a:txBody>
                    <a:bodyPr/>
                    <a:lstStyle/>
                    <a:p>
                      <a:r>
                        <a:rPr lang="en-US" dirty="0"/>
                        <a:t>Resource Based View</a:t>
                      </a:r>
                    </a:p>
                  </a:txBody>
                  <a:tcPr/>
                </a:tc>
                <a:tc>
                  <a:txBody>
                    <a:bodyPr/>
                    <a:lstStyle/>
                    <a:p>
                      <a:r>
                        <a:rPr lang="en-US" dirty="0"/>
                        <a:t>Harvey et al. (2010) </a:t>
                      </a:r>
                    </a:p>
                  </a:txBody>
                  <a:tcPr/>
                </a:tc>
                <a:tc>
                  <a:txBody>
                    <a:bodyPr/>
                    <a:lstStyle/>
                    <a:p>
                      <a:r>
                        <a:rPr lang="en-US" dirty="0"/>
                        <a:t>Knowledge based view of Strategy</a:t>
                      </a:r>
                    </a:p>
                  </a:txBody>
                  <a:tcPr/>
                </a:tc>
                <a:extLst>
                  <a:ext uri="{0D108BD9-81ED-4DB2-BD59-A6C34878D82A}">
                    <a16:rowId xmlns:a16="http://schemas.microsoft.com/office/drawing/2014/main" val="775437964"/>
                  </a:ext>
                </a:extLst>
              </a:tr>
              <a:tr h="593082">
                <a:tc>
                  <a:txBody>
                    <a:bodyPr/>
                    <a:lstStyle/>
                    <a:p>
                      <a:r>
                        <a:rPr lang="en-US" dirty="0"/>
                        <a:t>Strategy as Process</a:t>
                      </a:r>
                    </a:p>
                  </a:txBody>
                  <a:tcPr/>
                </a:tc>
                <a:tc>
                  <a:txBody>
                    <a:bodyPr/>
                    <a:lstStyle/>
                    <a:p>
                      <a:r>
                        <a:rPr lang="en-US" dirty="0"/>
                        <a:t>Pettigrew (1985)</a:t>
                      </a:r>
                    </a:p>
                    <a:p>
                      <a:r>
                        <a:rPr lang="en-US" dirty="0"/>
                        <a:t>Ferlie et al. (2013)</a:t>
                      </a:r>
                    </a:p>
                  </a:txBody>
                  <a:tcPr/>
                </a:tc>
                <a:tc>
                  <a:txBody>
                    <a:bodyPr/>
                    <a:lstStyle/>
                    <a:p>
                      <a:r>
                        <a:rPr lang="en-US" dirty="0"/>
                        <a:t>Enhanced pressure for strategic change</a:t>
                      </a:r>
                    </a:p>
                  </a:txBody>
                  <a:tcPr/>
                </a:tc>
                <a:extLst>
                  <a:ext uri="{0D108BD9-81ED-4DB2-BD59-A6C34878D82A}">
                    <a16:rowId xmlns:a16="http://schemas.microsoft.com/office/drawing/2014/main" val="3679240046"/>
                  </a:ext>
                </a:extLst>
              </a:tr>
              <a:tr h="338904">
                <a:tc>
                  <a:txBody>
                    <a:bodyPr/>
                    <a:lstStyle/>
                    <a:p>
                      <a:r>
                        <a:rPr lang="en-US" dirty="0"/>
                        <a:t>Strategy as Practice </a:t>
                      </a:r>
                    </a:p>
                  </a:txBody>
                  <a:tcPr/>
                </a:tc>
                <a:tc>
                  <a:txBody>
                    <a:bodyPr/>
                    <a:lstStyle/>
                    <a:p>
                      <a:r>
                        <a:rPr lang="en-US" dirty="0"/>
                        <a:t>Johnson et al (2003)</a:t>
                      </a:r>
                    </a:p>
                  </a:txBody>
                  <a:tcPr/>
                </a:tc>
                <a:tc>
                  <a:txBody>
                    <a:bodyPr/>
                    <a:lstStyle/>
                    <a:p>
                      <a:endParaRPr lang="en-US" dirty="0"/>
                    </a:p>
                  </a:txBody>
                  <a:tcPr/>
                </a:tc>
                <a:extLst>
                  <a:ext uri="{0D108BD9-81ED-4DB2-BD59-A6C34878D82A}">
                    <a16:rowId xmlns:a16="http://schemas.microsoft.com/office/drawing/2014/main" val="2846895367"/>
                  </a:ext>
                </a:extLst>
              </a:tr>
              <a:tr h="671431">
                <a:tc>
                  <a:txBody>
                    <a:bodyPr/>
                    <a:lstStyle/>
                    <a:p>
                      <a:r>
                        <a:rPr lang="en-US" dirty="0"/>
                        <a:t>Public Value School</a:t>
                      </a:r>
                    </a:p>
                  </a:txBody>
                  <a:tcPr/>
                </a:tc>
                <a:tc>
                  <a:txBody>
                    <a:bodyPr/>
                    <a:lstStyle/>
                    <a:p>
                      <a:r>
                        <a:rPr lang="en-US" dirty="0"/>
                        <a:t>Moore (1995)</a:t>
                      </a:r>
                    </a:p>
                  </a:txBody>
                  <a:tcPr/>
                </a:tc>
                <a:tc>
                  <a:txBody>
                    <a:bodyPr/>
                    <a:lstStyle/>
                    <a:p>
                      <a:r>
                        <a:rPr lang="en-US" dirty="0"/>
                        <a:t>Public outcome focused model </a:t>
                      </a:r>
                    </a:p>
                  </a:txBody>
                  <a:tcPr/>
                </a:tc>
                <a:extLst>
                  <a:ext uri="{0D108BD9-81ED-4DB2-BD59-A6C34878D82A}">
                    <a16:rowId xmlns:a16="http://schemas.microsoft.com/office/drawing/2014/main" val="716071148"/>
                  </a:ext>
                </a:extLst>
              </a:tr>
              <a:tr h="497042">
                <a:tc gridSpan="3">
                  <a:txBody>
                    <a:bodyPr/>
                    <a:lstStyle/>
                    <a:p>
                      <a:pPr algn="r"/>
                      <a:r>
                        <a:rPr lang="en-US" sz="1200" dirty="0"/>
                        <a:t>Derived from Ferlie &amp; </a:t>
                      </a:r>
                      <a:r>
                        <a:rPr lang="en-US" sz="1200" dirty="0" err="1"/>
                        <a:t>Ongaro</a:t>
                      </a:r>
                      <a:r>
                        <a:rPr lang="en-US" sz="1200" dirty="0"/>
                        <a:t>, 2015, p.81</a:t>
                      </a:r>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1792404933"/>
                  </a:ext>
                </a:extLst>
              </a:tr>
            </a:tbl>
          </a:graphicData>
        </a:graphic>
      </p:graphicFrame>
    </p:spTree>
    <p:extLst>
      <p:ext uri="{BB962C8B-B14F-4D97-AF65-F5344CB8AC3E}">
        <p14:creationId xmlns:p14="http://schemas.microsoft.com/office/powerpoint/2010/main" val="821884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6A217-D1B9-AD42-8374-5A45031F5FE7}"/>
              </a:ext>
            </a:extLst>
          </p:cNvPr>
          <p:cNvSpPr>
            <a:spLocks noGrp="1"/>
          </p:cNvSpPr>
          <p:nvPr>
            <p:ph type="title"/>
          </p:nvPr>
        </p:nvSpPr>
        <p:spPr>
          <a:xfrm>
            <a:off x="457200" y="134938"/>
            <a:ext cx="8229600" cy="1143000"/>
          </a:xfrm>
        </p:spPr>
        <p:txBody>
          <a:bodyPr>
            <a:noAutofit/>
          </a:bodyPr>
          <a:lstStyle/>
          <a:p>
            <a:r>
              <a:rPr lang="en-US" sz="3600" dirty="0"/>
              <a:t>Design school – The prescriptive model– Harvard Business School </a:t>
            </a:r>
          </a:p>
        </p:txBody>
      </p:sp>
      <p:sp>
        <p:nvSpPr>
          <p:cNvPr id="3" name="Content Placeholder 2">
            <a:extLst>
              <a:ext uri="{FF2B5EF4-FFF2-40B4-BE49-F238E27FC236}">
                <a16:creationId xmlns:a16="http://schemas.microsoft.com/office/drawing/2014/main" id="{8C868415-A76E-5549-BF35-BB092830E56A}"/>
              </a:ext>
            </a:extLst>
          </p:cNvPr>
          <p:cNvSpPr>
            <a:spLocks noGrp="1"/>
          </p:cNvSpPr>
          <p:nvPr>
            <p:ph idx="1"/>
          </p:nvPr>
        </p:nvSpPr>
        <p:spPr>
          <a:xfrm>
            <a:off x="177800" y="1176338"/>
            <a:ext cx="8788400" cy="4716462"/>
          </a:xfrm>
        </p:spPr>
        <p:txBody>
          <a:bodyPr>
            <a:normAutofit/>
          </a:bodyPr>
          <a:lstStyle/>
          <a:p>
            <a:r>
              <a:rPr lang="en-GB" sz="1600" dirty="0"/>
              <a:t>Public-sector adaptions of the Harvard model all draw on a roughly similar sequence of activities, while recognizing that following a strict order is often not feasible, necessary, or desirable (e.g., Bryson, 2018; Nutt &amp; Backoff, 1992). These activities include </a:t>
            </a:r>
          </a:p>
          <a:p>
            <a:pPr lvl="1"/>
            <a:r>
              <a:rPr lang="en-GB" sz="1600" dirty="0"/>
              <a:t>Prepare for planning by determining what elements should be included and a timeline.</a:t>
            </a:r>
          </a:p>
          <a:p>
            <a:pPr lvl="1"/>
            <a:r>
              <a:rPr lang="en-GB" sz="1600" dirty="0"/>
              <a:t>Stakeholder analysis to identify who is affected by or should be involved in the process. </a:t>
            </a:r>
          </a:p>
          <a:p>
            <a:pPr lvl="1"/>
            <a:r>
              <a:rPr lang="en-GB" sz="1600" dirty="0"/>
              <a:t>Create, clarify, or update organizational mission, vision, values, and goals. </a:t>
            </a:r>
          </a:p>
          <a:p>
            <a:pPr lvl="1"/>
            <a:r>
              <a:rPr lang="en-GB" sz="1600" dirty="0"/>
              <a:t>Clarify any legal statutes or mandates that require adherence. </a:t>
            </a:r>
          </a:p>
          <a:p>
            <a:pPr lvl="1"/>
            <a:r>
              <a:rPr lang="en-GB" sz="1600" dirty="0"/>
              <a:t>Assess external and internal environments by SWOT analysis</a:t>
            </a:r>
          </a:p>
          <a:p>
            <a:pPr lvl="1"/>
            <a:r>
              <a:rPr lang="en-GB" sz="1600" dirty="0"/>
              <a:t>Identify and analyse issues facing an organization on upcoming changes/challenges. </a:t>
            </a:r>
          </a:p>
          <a:p>
            <a:pPr lvl="1"/>
            <a:r>
              <a:rPr lang="en-GB" sz="1600" dirty="0"/>
              <a:t>Identify potential strategies for effectively addressing the issues. </a:t>
            </a:r>
          </a:p>
          <a:p>
            <a:pPr lvl="1"/>
            <a:r>
              <a:rPr lang="en-GB" sz="1600" dirty="0"/>
              <a:t>Assess the feasibility of strategies in terms of technical and administrative workabili­ty, political acceptance, and moral, legal, and ethical justifications. </a:t>
            </a:r>
          </a:p>
          <a:p>
            <a:pPr lvl="1"/>
            <a:r>
              <a:rPr lang="en-GB" sz="1600" dirty="0"/>
              <a:t>Develop implementation plans and plans for related desirable changes. </a:t>
            </a:r>
          </a:p>
          <a:p>
            <a:pPr lvl="1"/>
            <a:r>
              <a:rPr lang="en-GB" sz="1600" dirty="0"/>
              <a:t>Evaluate, monitor, and update the plan continually as new information becomes available. </a:t>
            </a:r>
          </a:p>
          <a:p>
            <a:pPr lvl="1"/>
            <a:r>
              <a:rPr lang="en-GB" sz="1600" dirty="0"/>
              <a:t>Reassess strategies and the strategic planning process. </a:t>
            </a:r>
          </a:p>
        </p:txBody>
      </p:sp>
    </p:spTree>
    <p:extLst>
      <p:ext uri="{BB962C8B-B14F-4D97-AF65-F5344CB8AC3E}">
        <p14:creationId xmlns:p14="http://schemas.microsoft.com/office/powerpoint/2010/main" val="3710601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60B81-F107-3346-BAB3-032062218C75}"/>
              </a:ext>
            </a:extLst>
          </p:cNvPr>
          <p:cNvSpPr>
            <a:spLocks noGrp="1"/>
          </p:cNvSpPr>
          <p:nvPr>
            <p:ph type="title"/>
          </p:nvPr>
        </p:nvSpPr>
        <p:spPr>
          <a:xfrm>
            <a:off x="457200" y="197767"/>
            <a:ext cx="8229600" cy="1143000"/>
          </a:xfrm>
        </p:spPr>
        <p:txBody>
          <a:bodyPr>
            <a:normAutofit/>
          </a:bodyPr>
          <a:lstStyle/>
          <a:p>
            <a:r>
              <a:rPr lang="en-US" sz="3200" dirty="0"/>
              <a:t>Design school – The prescriptive model– Harvard Business School </a:t>
            </a:r>
          </a:p>
        </p:txBody>
      </p:sp>
      <p:sp>
        <p:nvSpPr>
          <p:cNvPr id="3" name="Content Placeholder 2">
            <a:extLst>
              <a:ext uri="{FF2B5EF4-FFF2-40B4-BE49-F238E27FC236}">
                <a16:creationId xmlns:a16="http://schemas.microsoft.com/office/drawing/2014/main" id="{64289A65-E860-5F45-BA05-0877A1E5A5DC}"/>
              </a:ext>
            </a:extLst>
          </p:cNvPr>
          <p:cNvSpPr>
            <a:spLocks noGrp="1"/>
          </p:cNvSpPr>
          <p:nvPr>
            <p:ph idx="1"/>
          </p:nvPr>
        </p:nvSpPr>
        <p:spPr>
          <a:xfrm>
            <a:off x="457200" y="1340768"/>
            <a:ext cx="8572500" cy="4176466"/>
          </a:xfrm>
        </p:spPr>
        <p:txBody>
          <a:bodyPr>
            <a:normAutofit fontScale="55000" lnSpcReduction="20000"/>
          </a:bodyPr>
          <a:lstStyle/>
          <a:p>
            <a:r>
              <a:rPr lang="en-US" dirty="0"/>
              <a:t>The Harvard Policy Model  (Andrews, 1980) – according to Bryson &amp; George (2020) is the most widely used generic strategic planning model in the public sector.  It was developed initially by Chandler (1962), Ansoff (1965) &amp; Andrews (1971). </a:t>
            </a:r>
          </a:p>
          <a:p>
            <a:pPr marL="0" indent="0">
              <a:buNone/>
            </a:pPr>
            <a:endParaRPr lang="en-US" dirty="0"/>
          </a:p>
          <a:p>
            <a:r>
              <a:rPr lang="en-US" dirty="0"/>
              <a:t>According to Ferlie &amp; </a:t>
            </a:r>
            <a:r>
              <a:rPr lang="en-US" dirty="0" err="1"/>
              <a:t>Ongaro</a:t>
            </a:r>
            <a:r>
              <a:rPr lang="en-US" dirty="0"/>
              <a:t> (2015), Chandler argued that strategy needs to be embedded within the formal </a:t>
            </a:r>
            <a:r>
              <a:rPr lang="en-US" dirty="0" err="1"/>
              <a:t>organisational</a:t>
            </a:r>
            <a:r>
              <a:rPr lang="en-US" dirty="0"/>
              <a:t> structure and it therefore follows that a significant amount of effort is focused on structures. Similar to the dictum ‘form follows function’ they (Chandler, 1962, cited in Ferlie et al. 2015) argue that strategy determines structures. </a:t>
            </a:r>
          </a:p>
          <a:p>
            <a:endParaRPr lang="en-US" dirty="0"/>
          </a:p>
          <a:p>
            <a:r>
              <a:rPr lang="en-US" dirty="0"/>
              <a:t>This school seeks to achieve a strategic fit between an organization and its environment. Strategic vision should be kept simple and straightforward, which is easy to communicate to the rest of the organization. </a:t>
            </a:r>
          </a:p>
          <a:p>
            <a:endParaRPr lang="en-US" dirty="0"/>
          </a:p>
          <a:p>
            <a:r>
              <a:rPr lang="en-US" dirty="0"/>
              <a:t>The Design school relies heavily on SWOT &amp; PESTEL (Ferlie &amp; Ongaro, 2015). </a:t>
            </a:r>
          </a:p>
          <a:p>
            <a:pPr marL="0" indent="0">
              <a:buNone/>
            </a:pPr>
            <a:endParaRPr lang="en-US" dirty="0"/>
          </a:p>
          <a:p>
            <a:endParaRPr lang="en-US" dirty="0"/>
          </a:p>
        </p:txBody>
      </p:sp>
    </p:spTree>
    <p:extLst>
      <p:ext uri="{BB962C8B-B14F-4D97-AF65-F5344CB8AC3E}">
        <p14:creationId xmlns:p14="http://schemas.microsoft.com/office/powerpoint/2010/main" val="1708153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BBD9725A-B0CC-9A48-B0EB-8C61DEE1F907}"/>
              </a:ext>
            </a:extLst>
          </p:cNvPr>
          <p:cNvSpPr>
            <a:spLocks noGrp="1"/>
          </p:cNvSpPr>
          <p:nvPr>
            <p:ph type="title"/>
          </p:nvPr>
        </p:nvSpPr>
        <p:spPr>
          <a:xfrm>
            <a:off x="457200" y="274638"/>
            <a:ext cx="8229600" cy="1196975"/>
          </a:xfrm>
        </p:spPr>
        <p:txBody>
          <a:bodyPr>
            <a:normAutofit/>
          </a:bodyPr>
          <a:lstStyle/>
          <a:p>
            <a:pPr eaLnBrk="1" hangingPunct="1"/>
            <a:r>
              <a:rPr lang="en-GB" altLang="en-US" sz="3600" dirty="0"/>
              <a:t>Strategic Positioning School</a:t>
            </a:r>
            <a:br>
              <a:rPr lang="en-GB" altLang="en-US" sz="3600" dirty="0"/>
            </a:br>
            <a:r>
              <a:rPr lang="en-GB" altLang="en-US" sz="3600" dirty="0"/>
              <a:t> The five forces framework</a:t>
            </a:r>
          </a:p>
        </p:txBody>
      </p:sp>
      <p:sp>
        <p:nvSpPr>
          <p:cNvPr id="43011" name="Content Placeholder 2">
            <a:extLst>
              <a:ext uri="{FF2B5EF4-FFF2-40B4-BE49-F238E27FC236}">
                <a16:creationId xmlns:a16="http://schemas.microsoft.com/office/drawing/2014/main" id="{E62EF3BE-364C-844E-9EB7-F064FDD1C519}"/>
              </a:ext>
            </a:extLst>
          </p:cNvPr>
          <p:cNvSpPr>
            <a:spLocks noGrp="1"/>
          </p:cNvSpPr>
          <p:nvPr>
            <p:ph idx="1"/>
          </p:nvPr>
        </p:nvSpPr>
        <p:spPr>
          <a:xfrm>
            <a:off x="520700" y="1727200"/>
            <a:ext cx="8512175" cy="4352925"/>
          </a:xfrm>
        </p:spPr>
        <p:txBody>
          <a:bodyPr>
            <a:normAutofit/>
          </a:bodyPr>
          <a:lstStyle/>
          <a:p>
            <a:pPr marL="0" indent="0" eaLnBrk="1" hangingPunct="1">
              <a:spcBef>
                <a:spcPts val="800"/>
              </a:spcBef>
              <a:buFont typeface="Wingdings 2" pitchFamily="2" charset="2"/>
              <a:buNone/>
              <a:tabLst>
                <a:tab pos="285750" algn="l"/>
              </a:tabLst>
            </a:pPr>
            <a:r>
              <a:rPr lang="en-GB" altLang="en-US" sz="1800" b="1" i="1" dirty="0"/>
              <a:t>Porter’s (1979) Five Forces Framework </a:t>
            </a:r>
            <a:r>
              <a:rPr lang="en-GB" altLang="en-US" sz="1800" dirty="0"/>
              <a:t>helps identify the attractiveness of an industry in terms of five competitive forces: </a:t>
            </a:r>
          </a:p>
          <a:p>
            <a:pPr marL="0" indent="0" eaLnBrk="1" hangingPunct="1">
              <a:spcBef>
                <a:spcPts val="800"/>
              </a:spcBef>
              <a:buFontTx/>
              <a:buChar char="•"/>
              <a:tabLst>
                <a:tab pos="285750" algn="l"/>
              </a:tabLst>
            </a:pPr>
            <a:r>
              <a:rPr lang="en-GB" altLang="en-US" sz="1800" b="1" i="1" dirty="0"/>
              <a:t>	The threat of entry. </a:t>
            </a:r>
          </a:p>
          <a:p>
            <a:pPr marL="0" indent="0" eaLnBrk="1" hangingPunct="1">
              <a:spcBef>
                <a:spcPts val="800"/>
              </a:spcBef>
              <a:buFontTx/>
              <a:buChar char="•"/>
              <a:tabLst>
                <a:tab pos="285750" algn="l"/>
              </a:tabLst>
            </a:pPr>
            <a:r>
              <a:rPr lang="en-GB" altLang="en-US" sz="1800" b="1" i="1" dirty="0"/>
              <a:t>	The threat of substitutes. </a:t>
            </a:r>
          </a:p>
          <a:p>
            <a:pPr marL="0" indent="0" eaLnBrk="1" hangingPunct="1">
              <a:spcBef>
                <a:spcPts val="800"/>
              </a:spcBef>
              <a:buFontTx/>
              <a:buChar char="•"/>
              <a:tabLst>
                <a:tab pos="285750" algn="l"/>
              </a:tabLst>
            </a:pPr>
            <a:r>
              <a:rPr lang="en-GB" altLang="en-US" sz="1800" b="1" i="1" dirty="0"/>
              <a:t>	The bargaining power of buyers.</a:t>
            </a:r>
          </a:p>
          <a:p>
            <a:pPr marL="0" indent="0" eaLnBrk="1" hangingPunct="1">
              <a:spcBef>
                <a:spcPts val="800"/>
              </a:spcBef>
              <a:buFontTx/>
              <a:buChar char="•"/>
              <a:tabLst>
                <a:tab pos="285750" algn="l"/>
              </a:tabLst>
            </a:pPr>
            <a:r>
              <a:rPr lang="en-GB" altLang="en-US" sz="1800" b="1" i="1" dirty="0"/>
              <a:t>	The bargaining power of suppliers and.</a:t>
            </a:r>
          </a:p>
          <a:p>
            <a:pPr marL="0" indent="0" eaLnBrk="1" hangingPunct="1">
              <a:spcBef>
                <a:spcPts val="800"/>
              </a:spcBef>
              <a:buFontTx/>
              <a:buChar char="•"/>
              <a:tabLst>
                <a:tab pos="285750" algn="l"/>
              </a:tabLst>
            </a:pPr>
            <a:r>
              <a:rPr lang="en-GB" altLang="en-US" sz="1800" b="1" i="1" dirty="0"/>
              <a:t>	The extent of rivalry between competitors. </a:t>
            </a:r>
            <a:endParaRPr lang="en-GB" altLang="en-US" sz="1800" dirty="0"/>
          </a:p>
          <a:p>
            <a:pPr marL="0" indent="0" eaLnBrk="1" hangingPunct="1">
              <a:spcBef>
                <a:spcPts val="800"/>
              </a:spcBef>
              <a:buFont typeface="Wingdings 2" pitchFamily="2" charset="2"/>
              <a:buNone/>
              <a:tabLst>
                <a:tab pos="285750" algn="l"/>
              </a:tabLst>
            </a:pPr>
            <a:r>
              <a:rPr lang="en-GB" altLang="en-US" sz="1800" dirty="0"/>
              <a:t>The five forces constitute an industry’s ‘structure’.</a:t>
            </a:r>
          </a:p>
          <a:p>
            <a:pPr marL="0" indent="0" eaLnBrk="1" hangingPunct="1">
              <a:spcBef>
                <a:spcPts val="800"/>
              </a:spcBef>
              <a:buFont typeface="Wingdings 2" pitchFamily="2" charset="2"/>
              <a:buNone/>
              <a:tabLst>
                <a:tab pos="285750" algn="l"/>
              </a:tabLst>
            </a:pPr>
            <a:endParaRPr lang="en-GB" altLang="en-US" sz="1800" dirty="0"/>
          </a:p>
          <a:p>
            <a:pPr marL="0" indent="0" eaLnBrk="1" hangingPunct="1">
              <a:spcBef>
                <a:spcPts val="800"/>
              </a:spcBef>
              <a:buFont typeface="Wingdings 2" pitchFamily="2" charset="2"/>
              <a:buNone/>
              <a:tabLst>
                <a:tab pos="285750" algn="l"/>
              </a:tabLst>
            </a:pPr>
            <a:endParaRPr lang="en-GB" altLang="en-US" sz="1800" dirty="0"/>
          </a:p>
          <a:p>
            <a:pPr marL="0" indent="0" eaLnBrk="1" hangingPunct="1">
              <a:spcBef>
                <a:spcPts val="800"/>
              </a:spcBef>
              <a:buFont typeface="Wingdings 2" pitchFamily="2" charset="2"/>
              <a:buNone/>
              <a:tabLst>
                <a:tab pos="285750" algn="l"/>
              </a:tabLst>
            </a:pPr>
            <a:r>
              <a:rPr lang="en-GB" altLang="en-US" sz="1200" dirty="0"/>
              <a:t>				Whittington et al. (2021) </a:t>
            </a:r>
          </a:p>
        </p:txBody>
      </p:sp>
      <p:pic>
        <p:nvPicPr>
          <p:cNvPr id="5" name="Picture 1">
            <a:extLst>
              <a:ext uri="{FF2B5EF4-FFF2-40B4-BE49-F238E27FC236}">
                <a16:creationId xmlns:a16="http://schemas.microsoft.com/office/drawing/2014/main" id="{1F4ED822-5E1B-E843-BCD3-D28B2DD117C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62326" y="2118387"/>
            <a:ext cx="3570549" cy="3570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4817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C6F07838-E20D-D94E-BF4D-46FE5C86CFAC}"/>
              </a:ext>
            </a:extLst>
          </p:cNvPr>
          <p:cNvSpPr>
            <a:spLocks noGrp="1"/>
          </p:cNvSpPr>
          <p:nvPr>
            <p:ph type="title"/>
          </p:nvPr>
        </p:nvSpPr>
        <p:spPr>
          <a:xfrm>
            <a:off x="457200" y="277813"/>
            <a:ext cx="8229600" cy="600075"/>
          </a:xfrm>
        </p:spPr>
        <p:txBody>
          <a:bodyPr>
            <a:normAutofit fontScale="90000"/>
          </a:bodyPr>
          <a:lstStyle/>
          <a:p>
            <a:pPr eaLnBrk="1" hangingPunct="1"/>
            <a:r>
              <a:rPr lang="en-GB" altLang="en-US" dirty="0"/>
              <a:t>The five forces framework</a:t>
            </a:r>
          </a:p>
        </p:txBody>
      </p:sp>
      <p:sp>
        <p:nvSpPr>
          <p:cNvPr id="32771" name="Content Placeholder 5">
            <a:extLst>
              <a:ext uri="{FF2B5EF4-FFF2-40B4-BE49-F238E27FC236}">
                <a16:creationId xmlns:a16="http://schemas.microsoft.com/office/drawing/2014/main" id="{1F3B2C71-17A0-44B0-88C5-789449D4FA8B}"/>
              </a:ext>
            </a:extLst>
          </p:cNvPr>
          <p:cNvSpPr>
            <a:spLocks noGrp="1"/>
          </p:cNvSpPr>
          <p:nvPr>
            <p:ph idx="1"/>
          </p:nvPr>
        </p:nvSpPr>
        <p:spPr>
          <a:xfrm>
            <a:off x="457200" y="877888"/>
            <a:ext cx="8532812" cy="5313362"/>
          </a:xfrm>
        </p:spPr>
        <p:txBody>
          <a:bodyPr rtlCol="0">
            <a:noAutofit/>
          </a:bodyPr>
          <a:lstStyle/>
          <a:p>
            <a:pPr marL="292100" indent="-292100" eaLnBrk="1" fontAlgn="auto" hangingPunct="1">
              <a:spcAft>
                <a:spcPts val="0"/>
              </a:spcAft>
              <a:buFont typeface="Wingdings 2" pitchFamily="18" charset="2"/>
              <a:buNone/>
              <a:defRPr/>
            </a:pPr>
            <a:r>
              <a:rPr lang="en-US" sz="1800" b="1" i="1" dirty="0"/>
              <a:t>The threat of entry</a:t>
            </a:r>
            <a:endParaRPr lang="en-GB" sz="1800" b="1" i="1" dirty="0"/>
          </a:p>
          <a:p>
            <a:pPr marL="325438" indent="-325438" eaLnBrk="1" fontAlgn="auto" hangingPunct="1">
              <a:spcAft>
                <a:spcPts val="0"/>
              </a:spcAft>
              <a:buClr>
                <a:srgbClr val="0F6FC6"/>
              </a:buClr>
              <a:buFont typeface="Wingdings 2" pitchFamily="18" charset="2"/>
              <a:buNone/>
              <a:defRPr/>
            </a:pPr>
            <a:r>
              <a:rPr lang="en-GB" sz="1800" dirty="0"/>
              <a:t>	Barriers to entry are the factors that need to be overcome by new entrants if they are to compete. The threat of entry is low when the barriers to entry are high and vice versa.</a:t>
            </a:r>
          </a:p>
          <a:p>
            <a:pPr marL="325438" indent="-325438" eaLnBrk="1" fontAlgn="auto" hangingPunct="1">
              <a:spcAft>
                <a:spcPts val="0"/>
              </a:spcAft>
              <a:buClr>
                <a:srgbClr val="0F6FC6"/>
              </a:buClr>
              <a:buFont typeface="Wingdings 2" pitchFamily="18" charset="2"/>
              <a:buNone/>
              <a:defRPr/>
            </a:pPr>
            <a:endParaRPr lang="en-GB" sz="1800" dirty="0"/>
          </a:p>
          <a:p>
            <a:pPr marL="325438" indent="-325438" eaLnBrk="1" fontAlgn="auto" hangingPunct="1">
              <a:spcBef>
                <a:spcPts val="200"/>
              </a:spcBef>
              <a:spcAft>
                <a:spcPts val="0"/>
              </a:spcAft>
              <a:buClr>
                <a:srgbClr val="0F6FC6"/>
              </a:buClr>
              <a:buFont typeface="Arial" panose="020B0604020202020204" pitchFamily="34" charset="0"/>
              <a:buNone/>
              <a:defRPr/>
            </a:pPr>
            <a:r>
              <a:rPr lang="en-GB" sz="1800" dirty="0"/>
              <a:t>The main barriers to entry are:</a:t>
            </a:r>
          </a:p>
          <a:p>
            <a:pPr marL="314325" lvl="1" indent="-314325" eaLnBrk="1" fontAlgn="auto" hangingPunct="1">
              <a:spcBef>
                <a:spcPts val="200"/>
              </a:spcBef>
              <a:spcAft>
                <a:spcPts val="0"/>
              </a:spcAft>
              <a:buClr>
                <a:srgbClr val="007BA4"/>
              </a:buClr>
              <a:buFont typeface="Arial" panose="020B0604020202020204" pitchFamily="34" charset="0"/>
              <a:buChar char="•"/>
              <a:defRPr/>
            </a:pPr>
            <a:r>
              <a:rPr lang="en-GB" sz="1800" b="1" i="1" dirty="0"/>
              <a:t>Economies of scale/Experience/Network effects.</a:t>
            </a:r>
          </a:p>
          <a:p>
            <a:pPr marL="314325" lvl="1" indent="-314325" eaLnBrk="1" fontAlgn="auto" hangingPunct="1">
              <a:spcBef>
                <a:spcPts val="200"/>
              </a:spcBef>
              <a:spcAft>
                <a:spcPts val="0"/>
              </a:spcAft>
              <a:buClr>
                <a:srgbClr val="007BA4"/>
              </a:buClr>
              <a:buFont typeface="Arial" panose="020B0604020202020204" pitchFamily="34" charset="0"/>
              <a:buChar char="•"/>
              <a:defRPr/>
            </a:pPr>
            <a:r>
              <a:rPr lang="en-GB" sz="1800" b="1" i="1" dirty="0"/>
              <a:t>Access to supply and distribution channels.</a:t>
            </a:r>
          </a:p>
          <a:p>
            <a:pPr marL="314325" lvl="1" indent="-314325" eaLnBrk="1" fontAlgn="auto" hangingPunct="1">
              <a:spcBef>
                <a:spcPts val="200"/>
              </a:spcBef>
              <a:spcAft>
                <a:spcPts val="0"/>
              </a:spcAft>
              <a:buClr>
                <a:srgbClr val="007BA4"/>
              </a:buClr>
              <a:buFont typeface="Arial" panose="020B0604020202020204" pitchFamily="34" charset="0"/>
              <a:buChar char="•"/>
              <a:defRPr/>
            </a:pPr>
            <a:r>
              <a:rPr lang="en-GB" sz="1800" b="1" i="1" dirty="0"/>
              <a:t>Differentiation and market penetration costs.</a:t>
            </a:r>
          </a:p>
          <a:p>
            <a:pPr marL="314325" lvl="1" indent="-314325" eaLnBrk="1" fontAlgn="auto" hangingPunct="1">
              <a:spcBef>
                <a:spcPts val="200"/>
              </a:spcBef>
              <a:spcAft>
                <a:spcPts val="0"/>
              </a:spcAft>
              <a:buClr>
                <a:srgbClr val="007BA4"/>
              </a:buClr>
              <a:buFont typeface="Arial" panose="020B0604020202020204" pitchFamily="34" charset="0"/>
              <a:buChar char="•"/>
              <a:defRPr/>
            </a:pPr>
            <a:r>
              <a:rPr lang="en-GB" sz="1800" b="1" i="1" dirty="0"/>
              <a:t>Legislation or government restrictions</a:t>
            </a:r>
            <a:br>
              <a:rPr lang="en-GB" sz="1800" b="1" i="1" dirty="0"/>
            </a:br>
            <a:r>
              <a:rPr lang="en-GB" sz="1800" b="1" i="1" dirty="0"/>
              <a:t>(e.g. licensing).</a:t>
            </a:r>
          </a:p>
          <a:p>
            <a:pPr marL="314325" lvl="1" indent="-314325" eaLnBrk="1" fontAlgn="auto" hangingPunct="1">
              <a:spcBef>
                <a:spcPts val="200"/>
              </a:spcBef>
              <a:spcAft>
                <a:spcPts val="0"/>
              </a:spcAft>
              <a:buClr>
                <a:srgbClr val="007BA4"/>
              </a:buClr>
              <a:buFont typeface="Arial" panose="020B0604020202020204" pitchFamily="34" charset="0"/>
              <a:buChar char="•"/>
              <a:defRPr/>
            </a:pPr>
            <a:r>
              <a:rPr lang="en-GB" sz="1800" b="1" i="1" dirty="0"/>
              <a:t>Expected retaliation.</a:t>
            </a:r>
          </a:p>
          <a:p>
            <a:pPr marL="314325" lvl="1" indent="-314325" eaLnBrk="1" fontAlgn="auto" hangingPunct="1">
              <a:spcBef>
                <a:spcPts val="200"/>
              </a:spcBef>
              <a:spcAft>
                <a:spcPts val="0"/>
              </a:spcAft>
              <a:buClr>
                <a:srgbClr val="007BA4"/>
              </a:buClr>
              <a:buFont typeface="Arial" panose="020B0604020202020204" pitchFamily="34" charset="0"/>
              <a:buChar char="•"/>
              <a:defRPr/>
            </a:pPr>
            <a:r>
              <a:rPr lang="en-GB" sz="1800" b="1" i="1" dirty="0"/>
              <a:t>Incumbency advantages.</a:t>
            </a:r>
          </a:p>
        </p:txBody>
      </p:sp>
    </p:spTree>
    <p:extLst>
      <p:ext uri="{BB962C8B-B14F-4D97-AF65-F5344CB8AC3E}">
        <p14:creationId xmlns:p14="http://schemas.microsoft.com/office/powerpoint/2010/main" val="2210896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E2CE81A1-9DB7-A641-9284-DCFF01FE8123}"/>
              </a:ext>
            </a:extLst>
          </p:cNvPr>
          <p:cNvSpPr>
            <a:spLocks noGrp="1"/>
          </p:cNvSpPr>
          <p:nvPr>
            <p:ph type="title"/>
          </p:nvPr>
        </p:nvSpPr>
        <p:spPr>
          <a:xfrm>
            <a:off x="457200" y="277813"/>
            <a:ext cx="8229600" cy="600075"/>
          </a:xfrm>
        </p:spPr>
        <p:txBody>
          <a:bodyPr>
            <a:normAutofit fontScale="90000"/>
          </a:bodyPr>
          <a:lstStyle/>
          <a:p>
            <a:pPr eaLnBrk="1" hangingPunct="1"/>
            <a:r>
              <a:rPr lang="en-GB" altLang="en-US" dirty="0"/>
              <a:t>The five forces framework</a:t>
            </a:r>
          </a:p>
        </p:txBody>
      </p:sp>
      <p:sp>
        <p:nvSpPr>
          <p:cNvPr id="33795" name="Content Placeholder 2">
            <a:extLst>
              <a:ext uri="{FF2B5EF4-FFF2-40B4-BE49-F238E27FC236}">
                <a16:creationId xmlns:a16="http://schemas.microsoft.com/office/drawing/2014/main" id="{042DEA5D-F7E3-40CC-BF6D-E551E1573A1F}"/>
              </a:ext>
            </a:extLst>
          </p:cNvPr>
          <p:cNvSpPr>
            <a:spLocks noGrp="1"/>
          </p:cNvSpPr>
          <p:nvPr>
            <p:ph idx="1"/>
          </p:nvPr>
        </p:nvSpPr>
        <p:spPr>
          <a:xfrm>
            <a:off x="277792" y="991393"/>
            <a:ext cx="8866208" cy="4875213"/>
          </a:xfrm>
        </p:spPr>
        <p:txBody>
          <a:bodyPr rtlCol="0">
            <a:noAutofit/>
          </a:bodyPr>
          <a:lstStyle/>
          <a:p>
            <a:pPr marL="9525" indent="-9525" eaLnBrk="1" fontAlgn="auto" hangingPunct="1">
              <a:lnSpc>
                <a:spcPct val="95000"/>
              </a:lnSpc>
              <a:spcBef>
                <a:spcPts val="0"/>
              </a:spcBef>
              <a:spcAft>
                <a:spcPts val="600"/>
              </a:spcAft>
              <a:buFont typeface="Wingdings 2" pitchFamily="18" charset="2"/>
              <a:buNone/>
              <a:tabLst>
                <a:tab pos="304800" algn="l"/>
              </a:tabLst>
              <a:defRPr/>
            </a:pPr>
            <a:r>
              <a:rPr lang="en-GB" sz="1800" b="1" i="1" dirty="0"/>
              <a:t>The threat of substitutes</a:t>
            </a:r>
          </a:p>
          <a:p>
            <a:pPr marL="53975" indent="-53975" eaLnBrk="1" fontAlgn="auto" hangingPunct="1">
              <a:lnSpc>
                <a:spcPct val="95000"/>
              </a:lnSpc>
              <a:spcBef>
                <a:spcPts val="0"/>
              </a:spcBef>
              <a:spcAft>
                <a:spcPts val="0"/>
              </a:spcAft>
              <a:buFont typeface="Wingdings 2" pitchFamily="18" charset="2"/>
              <a:buNone/>
              <a:tabLst>
                <a:tab pos="304800" algn="l"/>
              </a:tabLst>
              <a:defRPr/>
            </a:pPr>
            <a:r>
              <a:rPr lang="en-GB" sz="1800" dirty="0"/>
              <a:t>	</a:t>
            </a:r>
            <a:r>
              <a:rPr lang="en-GB" sz="1800" b="1" i="1" dirty="0"/>
              <a:t>Substitutes</a:t>
            </a:r>
            <a:r>
              <a:rPr lang="en-GB" sz="1800" dirty="0"/>
              <a:t> are products or services that offer a similar benefit to an industry’s products or services, but have a different nature, that is, they are from outside the industry. Customers will switch to alternatives (and thus the threat increases) if:</a:t>
            </a:r>
          </a:p>
          <a:p>
            <a:pPr marL="53975" indent="-53975" eaLnBrk="1" fontAlgn="auto" hangingPunct="1">
              <a:lnSpc>
                <a:spcPct val="95000"/>
              </a:lnSpc>
              <a:spcBef>
                <a:spcPts val="0"/>
              </a:spcBef>
              <a:spcAft>
                <a:spcPts val="0"/>
              </a:spcAft>
              <a:buFont typeface="Wingdings 2" pitchFamily="18" charset="2"/>
              <a:buNone/>
              <a:tabLst>
                <a:tab pos="304800" algn="l"/>
              </a:tabLst>
              <a:defRPr/>
            </a:pPr>
            <a:endParaRPr lang="en-GB" sz="1800" dirty="0"/>
          </a:p>
          <a:p>
            <a:pPr marL="298450" indent="-298450" eaLnBrk="1" fontAlgn="auto" hangingPunct="1">
              <a:lnSpc>
                <a:spcPct val="95000"/>
              </a:lnSpc>
              <a:spcBef>
                <a:spcPts val="0"/>
              </a:spcBef>
              <a:spcAft>
                <a:spcPts val="0"/>
              </a:spcAft>
              <a:buFontTx/>
              <a:buChar char="•"/>
              <a:defRPr/>
            </a:pPr>
            <a:r>
              <a:rPr lang="en-GB" sz="1800" b="1" i="1" dirty="0"/>
              <a:t>The price/performance ratio </a:t>
            </a:r>
            <a:r>
              <a:rPr lang="en-GB" sz="1800" dirty="0"/>
              <a:t>of the substitute is superior (e.g. aluminium is more expensive than steel but it is more cost efficient for car parts)</a:t>
            </a:r>
          </a:p>
          <a:p>
            <a:pPr marL="298450" indent="-298450" eaLnBrk="1" fontAlgn="auto" hangingPunct="1">
              <a:lnSpc>
                <a:spcPct val="95000"/>
              </a:lnSpc>
              <a:spcBef>
                <a:spcPts val="0"/>
              </a:spcBef>
              <a:spcAft>
                <a:spcPts val="0"/>
              </a:spcAft>
              <a:buFontTx/>
              <a:buChar char="•"/>
              <a:defRPr/>
            </a:pPr>
            <a:endParaRPr lang="en-GB" sz="1800" dirty="0"/>
          </a:p>
          <a:p>
            <a:pPr marL="298450" indent="-298450" eaLnBrk="1" fontAlgn="auto" hangingPunct="1">
              <a:lnSpc>
                <a:spcPct val="95000"/>
              </a:lnSpc>
              <a:spcBef>
                <a:spcPts val="0"/>
              </a:spcBef>
              <a:spcAft>
                <a:spcPts val="0"/>
              </a:spcAft>
              <a:buFontTx/>
              <a:buChar char="•"/>
              <a:defRPr/>
            </a:pPr>
            <a:r>
              <a:rPr lang="en-GB" sz="1800" dirty="0"/>
              <a:t>The substitute </a:t>
            </a:r>
            <a:r>
              <a:rPr lang="en-GB" sz="1800" b="1" i="1" dirty="0"/>
              <a:t>benefits from an innovation </a:t>
            </a:r>
            <a:r>
              <a:rPr lang="en-GB" sz="1800" dirty="0"/>
              <a:t>that improves customer satisfaction (e.g. high speed trains can be quicker than airlines from city centre to city centre on short haul routes).</a:t>
            </a:r>
          </a:p>
          <a:p>
            <a:pPr marL="298450" indent="-298450" eaLnBrk="1" fontAlgn="auto" hangingPunct="1">
              <a:lnSpc>
                <a:spcPct val="95000"/>
              </a:lnSpc>
              <a:spcBef>
                <a:spcPts val="0"/>
              </a:spcBef>
              <a:spcAft>
                <a:spcPts val="0"/>
              </a:spcAft>
              <a:buFontTx/>
              <a:buChar char="•"/>
              <a:defRPr/>
            </a:pPr>
            <a:endParaRPr lang="en-GB" sz="1800" dirty="0"/>
          </a:p>
          <a:p>
            <a:pPr marL="298450" indent="-298450" eaLnBrk="1" fontAlgn="auto" hangingPunct="1">
              <a:lnSpc>
                <a:spcPct val="95000"/>
              </a:lnSpc>
              <a:spcBef>
                <a:spcPts val="0"/>
              </a:spcBef>
              <a:spcAft>
                <a:spcPts val="0"/>
              </a:spcAft>
              <a:buFontTx/>
              <a:buChar char="•"/>
              <a:defRPr/>
            </a:pPr>
            <a:r>
              <a:rPr lang="en-GB" sz="1800" b="1" i="1" dirty="0"/>
              <a:t>Extra-industry effects</a:t>
            </a:r>
            <a:r>
              <a:rPr lang="en-GB" sz="1800" b="1" dirty="0"/>
              <a:t>. </a:t>
            </a:r>
            <a:r>
              <a:rPr lang="en-GB" sz="1800" dirty="0"/>
              <a:t>Substitutes come from outside the incumbents’ industry which forces managers to look outside  their own industry to consider more distant threats and constraints.</a:t>
            </a:r>
            <a:endParaRPr lang="en-GB" sz="1800" b="1" dirty="0"/>
          </a:p>
        </p:txBody>
      </p:sp>
    </p:spTree>
    <p:extLst>
      <p:ext uri="{BB962C8B-B14F-4D97-AF65-F5344CB8AC3E}">
        <p14:creationId xmlns:p14="http://schemas.microsoft.com/office/powerpoint/2010/main" val="1614404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7A4D6D12-907A-CD4D-934F-B33D21922F01}"/>
              </a:ext>
            </a:extLst>
          </p:cNvPr>
          <p:cNvSpPr>
            <a:spLocks noGrp="1"/>
          </p:cNvSpPr>
          <p:nvPr>
            <p:ph type="title"/>
          </p:nvPr>
        </p:nvSpPr>
        <p:spPr>
          <a:xfrm>
            <a:off x="457200" y="277813"/>
            <a:ext cx="8229600" cy="600075"/>
          </a:xfrm>
        </p:spPr>
        <p:txBody>
          <a:bodyPr>
            <a:normAutofit fontScale="90000"/>
          </a:bodyPr>
          <a:lstStyle/>
          <a:p>
            <a:pPr eaLnBrk="1" hangingPunct="1"/>
            <a:r>
              <a:rPr lang="en-GB" altLang="en-US" dirty="0"/>
              <a:t>The five forces framework</a:t>
            </a:r>
          </a:p>
        </p:txBody>
      </p:sp>
      <p:sp>
        <p:nvSpPr>
          <p:cNvPr id="2" name="Content Placeholder 2">
            <a:extLst>
              <a:ext uri="{FF2B5EF4-FFF2-40B4-BE49-F238E27FC236}">
                <a16:creationId xmlns:a16="http://schemas.microsoft.com/office/drawing/2014/main" id="{A326E8E3-2335-40C1-BE1A-3A31B52FB1FF}"/>
              </a:ext>
            </a:extLst>
          </p:cNvPr>
          <p:cNvSpPr>
            <a:spLocks noGrp="1"/>
          </p:cNvSpPr>
          <p:nvPr>
            <p:ph idx="1"/>
          </p:nvPr>
        </p:nvSpPr>
        <p:spPr>
          <a:xfrm>
            <a:off x="504825" y="1023303"/>
            <a:ext cx="8181975" cy="4594225"/>
          </a:xfrm>
        </p:spPr>
        <p:txBody>
          <a:bodyPr>
            <a:normAutofit lnSpcReduction="10000"/>
          </a:bodyPr>
          <a:lstStyle/>
          <a:p>
            <a:pPr eaLnBrk="1" hangingPunct="1">
              <a:spcBef>
                <a:spcPts val="500"/>
              </a:spcBef>
              <a:buFont typeface="Wingdings 2" pitchFamily="18" charset="2"/>
              <a:buNone/>
              <a:defRPr/>
            </a:pPr>
            <a:r>
              <a:rPr lang="en-GB" sz="2000" b="1" i="1" dirty="0"/>
              <a:t>The power of buyers</a:t>
            </a:r>
            <a:endParaRPr lang="en-GB" sz="2000" dirty="0"/>
          </a:p>
          <a:p>
            <a:pPr eaLnBrk="1" hangingPunct="1">
              <a:spcBef>
                <a:spcPts val="500"/>
              </a:spcBef>
              <a:buFont typeface="Wingdings 2" pitchFamily="18" charset="2"/>
              <a:buNone/>
              <a:defRPr/>
            </a:pPr>
            <a:r>
              <a:rPr lang="en-GB" sz="2000" dirty="0"/>
              <a:t>	Buyers are the organisation’s immediate customers, not necessarily the ultimate consumers. </a:t>
            </a:r>
          </a:p>
          <a:p>
            <a:pPr eaLnBrk="1" hangingPunct="1">
              <a:spcBef>
                <a:spcPts val="500"/>
              </a:spcBef>
              <a:buFont typeface="Wingdings 2" pitchFamily="18" charset="2"/>
              <a:buNone/>
              <a:defRPr/>
            </a:pPr>
            <a:endParaRPr lang="en-GB" sz="300" dirty="0"/>
          </a:p>
          <a:p>
            <a:pPr eaLnBrk="1" hangingPunct="1">
              <a:spcBef>
                <a:spcPts val="500"/>
              </a:spcBef>
              <a:buFont typeface="Wingdings 2" pitchFamily="18" charset="2"/>
              <a:buNone/>
              <a:defRPr/>
            </a:pPr>
            <a:r>
              <a:rPr lang="en-GB" sz="2000" dirty="0"/>
              <a:t>	If buyers are powerful, then they can demand cheap prices or product/service improvements to reduce profits.</a:t>
            </a:r>
          </a:p>
          <a:p>
            <a:pPr eaLnBrk="1" hangingPunct="1">
              <a:spcBef>
                <a:spcPts val="500"/>
              </a:spcBef>
              <a:buFont typeface="Wingdings 2" pitchFamily="18" charset="2"/>
              <a:buNone/>
              <a:defRPr/>
            </a:pPr>
            <a:endParaRPr lang="en-GB" sz="300" dirty="0"/>
          </a:p>
          <a:p>
            <a:pPr eaLnBrk="1" hangingPunct="1">
              <a:spcBef>
                <a:spcPts val="500"/>
              </a:spcBef>
              <a:buFont typeface="Wingdings 2" pitchFamily="18" charset="2"/>
              <a:buNone/>
              <a:defRPr/>
            </a:pPr>
            <a:r>
              <a:rPr lang="en-GB" sz="2000" dirty="0"/>
              <a:t>	Buyer power is likely to be high when:</a:t>
            </a:r>
          </a:p>
          <a:p>
            <a:pPr eaLnBrk="1" hangingPunct="1">
              <a:spcBef>
                <a:spcPts val="500"/>
              </a:spcBef>
              <a:buFont typeface="Wingdings 2" pitchFamily="18" charset="2"/>
              <a:buNone/>
              <a:defRPr/>
            </a:pPr>
            <a:endParaRPr lang="en-GB" sz="100" dirty="0"/>
          </a:p>
          <a:p>
            <a:pPr marL="333375" lvl="1" indent="-314325" eaLnBrk="1" hangingPunct="1">
              <a:spcBef>
                <a:spcPts val="500"/>
              </a:spcBef>
              <a:buClr>
                <a:srgbClr val="007BA4"/>
              </a:buClr>
              <a:buFont typeface="Arial" charset="0"/>
              <a:buChar char="•"/>
              <a:defRPr/>
            </a:pPr>
            <a:r>
              <a:rPr lang="en-GB" sz="2000" b="1" i="1" dirty="0"/>
              <a:t>Buyers are concentrated.</a:t>
            </a:r>
          </a:p>
          <a:p>
            <a:pPr marL="333375" lvl="1" indent="-314325" eaLnBrk="1" hangingPunct="1">
              <a:spcBef>
                <a:spcPts val="500"/>
              </a:spcBef>
              <a:buClr>
                <a:srgbClr val="007BA4"/>
              </a:buClr>
              <a:buFont typeface="Arial" charset="0"/>
              <a:buChar char="•"/>
              <a:defRPr/>
            </a:pPr>
            <a:r>
              <a:rPr lang="en-GB" sz="2000" b="1" i="1" dirty="0"/>
              <a:t>Buyers have low switching costs.</a:t>
            </a:r>
          </a:p>
          <a:p>
            <a:pPr marL="333375" lvl="1" indent="-314325" eaLnBrk="1" hangingPunct="1">
              <a:spcBef>
                <a:spcPts val="500"/>
              </a:spcBef>
              <a:buClr>
                <a:srgbClr val="007BA4"/>
              </a:buClr>
              <a:buFont typeface="Arial" charset="0"/>
              <a:buChar char="•"/>
              <a:defRPr/>
            </a:pPr>
            <a:r>
              <a:rPr lang="en-GB" sz="2000" b="1" i="1" dirty="0"/>
              <a:t>Buyers can supply their own inputs (backward vertical integration).</a:t>
            </a:r>
          </a:p>
          <a:p>
            <a:pPr marL="333375" lvl="1" indent="-314325" eaLnBrk="1" hangingPunct="1">
              <a:spcBef>
                <a:spcPts val="500"/>
              </a:spcBef>
              <a:buClr>
                <a:srgbClr val="007BA4"/>
              </a:buClr>
              <a:buFont typeface="Arial" charset="0"/>
              <a:buChar char="•"/>
              <a:defRPr/>
            </a:pPr>
            <a:r>
              <a:rPr lang="en-GB" sz="2000" b="1" i="1" dirty="0"/>
              <a:t>Low buyer profits </a:t>
            </a:r>
            <a:r>
              <a:rPr lang="en-GB" sz="2000" dirty="0"/>
              <a:t>(under pressure to improve profits) and the purchased inputs have a </a:t>
            </a:r>
            <a:r>
              <a:rPr lang="en-GB" sz="2000" b="1" i="1" dirty="0"/>
              <a:t>low impact on quality </a:t>
            </a:r>
            <a:r>
              <a:rPr lang="en-GB" sz="2000" dirty="0"/>
              <a:t>(can cut costs without loss of quality).</a:t>
            </a:r>
          </a:p>
          <a:p>
            <a:pPr marL="569913" lvl="1" indent="-295275" eaLnBrk="1" hangingPunct="1">
              <a:spcBef>
                <a:spcPts val="500"/>
              </a:spcBef>
              <a:buFont typeface="Arial" charset="0"/>
              <a:buChar char="•"/>
              <a:defRPr/>
            </a:pPr>
            <a:endParaRPr lang="en-GB" sz="2000" b="1" i="1" dirty="0"/>
          </a:p>
        </p:txBody>
      </p:sp>
    </p:spTree>
    <p:extLst>
      <p:ext uri="{BB962C8B-B14F-4D97-AF65-F5344CB8AC3E}">
        <p14:creationId xmlns:p14="http://schemas.microsoft.com/office/powerpoint/2010/main" val="4092716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3D58A253-79E4-1940-B059-DB8FE2B8C103}"/>
              </a:ext>
            </a:extLst>
          </p:cNvPr>
          <p:cNvSpPr>
            <a:spLocks noGrp="1"/>
          </p:cNvSpPr>
          <p:nvPr>
            <p:ph type="title"/>
          </p:nvPr>
        </p:nvSpPr>
        <p:spPr>
          <a:xfrm>
            <a:off x="457200" y="277813"/>
            <a:ext cx="8229600" cy="601662"/>
          </a:xfrm>
        </p:spPr>
        <p:txBody>
          <a:bodyPr>
            <a:normAutofit fontScale="90000"/>
          </a:bodyPr>
          <a:lstStyle/>
          <a:p>
            <a:pPr eaLnBrk="1" hangingPunct="1"/>
            <a:r>
              <a:rPr lang="en-GB" altLang="en-US" dirty="0"/>
              <a:t>The five forces framework</a:t>
            </a:r>
          </a:p>
        </p:txBody>
      </p:sp>
      <p:sp>
        <p:nvSpPr>
          <p:cNvPr id="47107" name="Content Placeholder 2">
            <a:extLst>
              <a:ext uri="{FF2B5EF4-FFF2-40B4-BE49-F238E27FC236}">
                <a16:creationId xmlns:a16="http://schemas.microsoft.com/office/drawing/2014/main" id="{9CCE3523-A702-4864-8D3E-DD9F9FF011C0}"/>
              </a:ext>
            </a:extLst>
          </p:cNvPr>
          <p:cNvSpPr>
            <a:spLocks noGrp="1"/>
          </p:cNvSpPr>
          <p:nvPr>
            <p:ph idx="1"/>
          </p:nvPr>
        </p:nvSpPr>
        <p:spPr>
          <a:xfrm>
            <a:off x="457200" y="920750"/>
            <a:ext cx="8516937" cy="5016500"/>
          </a:xfrm>
        </p:spPr>
        <p:txBody>
          <a:bodyPr>
            <a:normAutofit/>
          </a:bodyPr>
          <a:lstStyle/>
          <a:p>
            <a:pPr eaLnBrk="1" hangingPunct="1">
              <a:spcBef>
                <a:spcPts val="400"/>
              </a:spcBef>
              <a:buFont typeface="Wingdings 2" panose="05020102010507070707" pitchFamily="18" charset="2"/>
              <a:buNone/>
              <a:defRPr/>
            </a:pPr>
            <a:r>
              <a:rPr lang="en-GB" altLang="en-US" sz="1800" b="1" i="1" dirty="0"/>
              <a:t>Rivalry between existing competitors</a:t>
            </a:r>
          </a:p>
          <a:p>
            <a:pPr eaLnBrk="1" hangingPunct="1">
              <a:spcBef>
                <a:spcPts val="400"/>
              </a:spcBef>
              <a:buFont typeface="Wingdings 2" panose="05020102010507070707" pitchFamily="18" charset="2"/>
              <a:buNone/>
              <a:defRPr/>
            </a:pPr>
            <a:endParaRPr lang="en-GB" altLang="en-US" sz="1800" b="1" i="1" dirty="0"/>
          </a:p>
          <a:p>
            <a:pPr eaLnBrk="1" hangingPunct="1">
              <a:spcBef>
                <a:spcPts val="400"/>
              </a:spcBef>
              <a:buFont typeface="Wingdings 2" panose="05020102010507070707" pitchFamily="18" charset="2"/>
              <a:buNone/>
              <a:defRPr/>
            </a:pPr>
            <a:r>
              <a:rPr lang="en-GB" altLang="en-US" sz="1800" dirty="0"/>
              <a:t>	Competitive rivals are organisations </a:t>
            </a:r>
            <a:r>
              <a:rPr lang="LID8192" altLang="en-US" sz="1800" dirty="0"/>
              <a:t>i</a:t>
            </a:r>
            <a:r>
              <a:rPr lang="sv-SE" altLang="en-US" sz="1800" dirty="0"/>
              <a:t>n</a:t>
            </a:r>
            <a:r>
              <a:rPr lang="LID8192" altLang="en-US" sz="1800" dirty="0"/>
              <a:t> </a:t>
            </a:r>
            <a:r>
              <a:rPr lang="sv-SE" altLang="en-US" sz="1800" dirty="0"/>
              <a:t>t</a:t>
            </a:r>
            <a:r>
              <a:rPr lang="LID8192" altLang="en-US" sz="1800" dirty="0"/>
              <a:t>h</a:t>
            </a:r>
            <a:r>
              <a:rPr lang="sv-SE" altLang="en-US" sz="1800" dirty="0"/>
              <a:t>e</a:t>
            </a:r>
            <a:r>
              <a:rPr lang="LID8192" altLang="en-US" sz="1800" dirty="0"/>
              <a:t> </a:t>
            </a:r>
            <a:r>
              <a:rPr lang="sv-SE" altLang="en-US" sz="1800" dirty="0"/>
              <a:t>s</a:t>
            </a:r>
            <a:r>
              <a:rPr lang="LID8192" altLang="en-US" sz="1800" dirty="0"/>
              <a:t>a</a:t>
            </a:r>
            <a:r>
              <a:rPr lang="sv-SE" altLang="en-US" sz="1800" dirty="0"/>
              <a:t>m</a:t>
            </a:r>
            <a:r>
              <a:rPr lang="LID8192" altLang="en-US" sz="1800" dirty="0"/>
              <a:t>e </a:t>
            </a:r>
            <a:r>
              <a:rPr lang="sv-SE" altLang="en-US" sz="1800" dirty="0"/>
              <a:t>i</a:t>
            </a:r>
            <a:r>
              <a:rPr lang="LID8192" altLang="en-US" sz="1800" dirty="0"/>
              <a:t>n</a:t>
            </a:r>
            <a:r>
              <a:rPr lang="sv-SE" altLang="en-US" sz="1800" dirty="0"/>
              <a:t>d</a:t>
            </a:r>
            <a:r>
              <a:rPr lang="LID8192" altLang="en-US" sz="1800" dirty="0"/>
              <a:t>u</a:t>
            </a:r>
            <a:r>
              <a:rPr lang="sv-SE" altLang="en-US" sz="1800" dirty="0"/>
              <a:t>s</a:t>
            </a:r>
            <a:r>
              <a:rPr lang="LID8192" altLang="en-US" sz="1800" dirty="0"/>
              <a:t>t</a:t>
            </a:r>
            <a:r>
              <a:rPr lang="sv-SE" altLang="en-US" sz="1800" dirty="0"/>
              <a:t>r</a:t>
            </a:r>
            <a:r>
              <a:rPr lang="LID8192" altLang="en-US" sz="1800" dirty="0"/>
              <a:t>y/</a:t>
            </a:r>
            <a:r>
              <a:rPr lang="sv-SE" altLang="en-US" sz="1800" dirty="0"/>
              <a:t>m</a:t>
            </a:r>
            <a:r>
              <a:rPr lang="LID8192" altLang="en-US" sz="1800" dirty="0"/>
              <a:t>a</a:t>
            </a:r>
            <a:r>
              <a:rPr lang="sv-SE" altLang="en-US" sz="1800" dirty="0"/>
              <a:t>r</a:t>
            </a:r>
            <a:r>
              <a:rPr lang="LID8192" altLang="en-US" sz="1800" dirty="0"/>
              <a:t>k</a:t>
            </a:r>
            <a:r>
              <a:rPr lang="sv-SE" altLang="en-US" sz="1800" dirty="0"/>
              <a:t>e</a:t>
            </a:r>
            <a:r>
              <a:rPr lang="LID8192" altLang="en-US" sz="1800" dirty="0"/>
              <a:t>t </a:t>
            </a:r>
            <a:r>
              <a:rPr lang="en-GB" altLang="en-US" sz="1800" dirty="0"/>
              <a:t>with similar products </a:t>
            </a:r>
            <a:r>
              <a:rPr lang="LID8192" altLang="en-US" sz="1800" dirty="0"/>
              <a:t>or</a:t>
            </a:r>
            <a:r>
              <a:rPr lang="en-GB" altLang="en-US" sz="1800" dirty="0"/>
              <a:t> services aimed at the same customer group (distinct from substitutes).</a:t>
            </a:r>
          </a:p>
          <a:p>
            <a:pPr eaLnBrk="1" hangingPunct="1">
              <a:spcBef>
                <a:spcPts val="400"/>
              </a:spcBef>
              <a:buFont typeface="Wingdings 2" panose="05020102010507070707" pitchFamily="18" charset="2"/>
              <a:buNone/>
              <a:defRPr/>
            </a:pPr>
            <a:endParaRPr lang="en-GB" altLang="en-US" sz="1800" dirty="0"/>
          </a:p>
          <a:p>
            <a:pPr marL="0" indent="0" eaLnBrk="1" hangingPunct="1">
              <a:spcBef>
                <a:spcPts val="400"/>
              </a:spcBef>
              <a:buFont typeface="Wingdings 2" panose="05020102010507070707" pitchFamily="18" charset="2"/>
              <a:buNone/>
              <a:defRPr/>
            </a:pPr>
            <a:r>
              <a:rPr lang="en-GB" altLang="en-US" sz="1800" dirty="0"/>
              <a:t>The degree of rivalry depends on:</a:t>
            </a:r>
          </a:p>
          <a:p>
            <a:pPr eaLnBrk="1" hangingPunct="1">
              <a:spcBef>
                <a:spcPts val="400"/>
              </a:spcBef>
              <a:buFont typeface="Wingdings 2" panose="05020102010507070707" pitchFamily="18" charset="2"/>
              <a:buNone/>
              <a:defRPr/>
            </a:pPr>
            <a:endParaRPr lang="en-GB" altLang="en-US" sz="1800" dirty="0"/>
          </a:p>
          <a:p>
            <a:pPr marL="285750" lvl="1" eaLnBrk="1" hangingPunct="1">
              <a:spcBef>
                <a:spcPts val="400"/>
              </a:spcBef>
              <a:buClr>
                <a:srgbClr val="007BA4"/>
              </a:buClr>
              <a:buFont typeface="Arial" panose="020B0604020202020204" pitchFamily="34" charset="0"/>
              <a:buChar char="•"/>
              <a:defRPr/>
            </a:pPr>
            <a:r>
              <a:rPr lang="en-GB" altLang="en-US" sz="1800" b="1" i="1" dirty="0"/>
              <a:t>Competitor concentration and balance.</a:t>
            </a:r>
          </a:p>
          <a:p>
            <a:pPr marL="285750" lvl="1" eaLnBrk="1" hangingPunct="1">
              <a:spcBef>
                <a:spcPts val="400"/>
              </a:spcBef>
              <a:buClr>
                <a:srgbClr val="007BA4"/>
              </a:buClr>
              <a:buFont typeface="Arial" panose="020B0604020202020204" pitchFamily="34" charset="0"/>
              <a:buChar char="•"/>
              <a:defRPr/>
            </a:pPr>
            <a:r>
              <a:rPr lang="en-GB" altLang="en-US" sz="1800" b="1" i="1" dirty="0"/>
              <a:t>Industry growth rate</a:t>
            </a:r>
            <a:r>
              <a:rPr lang="en-GB" altLang="en-US" sz="1800" b="1" dirty="0"/>
              <a:t>. </a:t>
            </a:r>
          </a:p>
          <a:p>
            <a:pPr marL="285750" lvl="1" eaLnBrk="1" hangingPunct="1">
              <a:spcBef>
                <a:spcPts val="400"/>
              </a:spcBef>
              <a:buClr>
                <a:srgbClr val="007BA4"/>
              </a:buClr>
              <a:buFont typeface="Arial" panose="020B0604020202020204" pitchFamily="34" charset="0"/>
              <a:buChar char="•"/>
              <a:defRPr/>
            </a:pPr>
            <a:r>
              <a:rPr lang="en-GB" altLang="en-US" sz="1800" b="1" i="1" dirty="0"/>
              <a:t>High fixed costs.</a:t>
            </a:r>
          </a:p>
          <a:p>
            <a:pPr marL="285750" lvl="1" eaLnBrk="1" hangingPunct="1">
              <a:spcBef>
                <a:spcPts val="400"/>
              </a:spcBef>
              <a:buClr>
                <a:srgbClr val="007BA4"/>
              </a:buClr>
              <a:buFont typeface="Arial" panose="020B0604020202020204" pitchFamily="34" charset="0"/>
              <a:buChar char="•"/>
              <a:defRPr/>
            </a:pPr>
            <a:r>
              <a:rPr lang="en-GB" altLang="en-US" sz="1800" b="1" i="1" dirty="0"/>
              <a:t>High exit barriers.</a:t>
            </a:r>
          </a:p>
          <a:p>
            <a:pPr marL="285750" lvl="1" eaLnBrk="1" hangingPunct="1">
              <a:spcBef>
                <a:spcPts val="400"/>
              </a:spcBef>
              <a:buClr>
                <a:srgbClr val="007BA4"/>
              </a:buClr>
              <a:buFont typeface="Arial" panose="020B0604020202020204" pitchFamily="34" charset="0"/>
              <a:buChar char="•"/>
              <a:defRPr/>
            </a:pPr>
            <a:r>
              <a:rPr lang="en-GB" altLang="en-US" sz="1800" b="1" i="1" dirty="0"/>
              <a:t>Low differentiation.</a:t>
            </a:r>
          </a:p>
        </p:txBody>
      </p:sp>
    </p:spTree>
    <p:extLst>
      <p:ext uri="{BB962C8B-B14F-4D97-AF65-F5344CB8AC3E}">
        <p14:creationId xmlns:p14="http://schemas.microsoft.com/office/powerpoint/2010/main" val="1723884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C0C29-2D99-1E43-8B7F-3FEAD784ED8F}"/>
              </a:ext>
            </a:extLst>
          </p:cNvPr>
          <p:cNvSpPr>
            <a:spLocks noGrp="1"/>
          </p:cNvSpPr>
          <p:nvPr>
            <p:ph type="title"/>
          </p:nvPr>
        </p:nvSpPr>
        <p:spPr/>
        <p:txBody>
          <a:bodyPr>
            <a:normAutofit/>
          </a:bodyPr>
          <a:lstStyle/>
          <a:p>
            <a:r>
              <a:rPr lang="en-US" sz="3600" b="1" dirty="0"/>
              <a:t>Porters Five forces &amp; Vining (2011) </a:t>
            </a:r>
            <a:endParaRPr lang="en-US" sz="3600" dirty="0"/>
          </a:p>
        </p:txBody>
      </p:sp>
      <p:sp>
        <p:nvSpPr>
          <p:cNvPr id="3" name="Content Placeholder 2">
            <a:extLst>
              <a:ext uri="{FF2B5EF4-FFF2-40B4-BE49-F238E27FC236}">
                <a16:creationId xmlns:a16="http://schemas.microsoft.com/office/drawing/2014/main" id="{30DC1B47-D564-8746-8930-A23BA8D36AAF}"/>
              </a:ext>
            </a:extLst>
          </p:cNvPr>
          <p:cNvSpPr>
            <a:spLocks noGrp="1"/>
          </p:cNvSpPr>
          <p:nvPr>
            <p:ph idx="1"/>
          </p:nvPr>
        </p:nvSpPr>
        <p:spPr/>
        <p:txBody>
          <a:bodyPr>
            <a:normAutofit/>
          </a:bodyPr>
          <a:lstStyle/>
          <a:p>
            <a:r>
              <a:rPr lang="en-US" sz="1800" dirty="0"/>
              <a:t>Relationship with suppliers – relevant where there is some evidence that the customers are uninformed.</a:t>
            </a:r>
          </a:p>
          <a:p>
            <a:r>
              <a:rPr lang="en-US" sz="1800" dirty="0"/>
              <a:t>New entrants substitutes – technological shifts may be significant.</a:t>
            </a:r>
          </a:p>
          <a:p>
            <a:r>
              <a:rPr lang="en-US" sz="1800" dirty="0"/>
              <a:t>Pressure from sponsors / customers – commissioning of services. </a:t>
            </a:r>
          </a:p>
          <a:p>
            <a:r>
              <a:rPr lang="en-US" sz="1800" dirty="0"/>
              <a:t>Intensity of rivalry – difficult to apply in public settings but may be where there is a competitive element in public services. </a:t>
            </a:r>
          </a:p>
          <a:p>
            <a:pPr marL="0" indent="0">
              <a:buNone/>
            </a:pPr>
            <a:endParaRPr lang="en-US" sz="1800" dirty="0"/>
          </a:p>
        </p:txBody>
      </p:sp>
    </p:spTree>
    <p:extLst>
      <p:ext uri="{BB962C8B-B14F-4D97-AF65-F5344CB8AC3E}">
        <p14:creationId xmlns:p14="http://schemas.microsoft.com/office/powerpoint/2010/main" val="1989459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BF7C7-486A-7A4C-8EBD-BFA8231093BF}"/>
              </a:ext>
            </a:extLst>
          </p:cNvPr>
          <p:cNvSpPr>
            <a:spLocks noGrp="1"/>
          </p:cNvSpPr>
          <p:nvPr>
            <p:ph type="title"/>
          </p:nvPr>
        </p:nvSpPr>
        <p:spPr>
          <a:xfrm>
            <a:off x="160020" y="274638"/>
            <a:ext cx="8823960" cy="1143000"/>
          </a:xfrm>
        </p:spPr>
        <p:txBody>
          <a:bodyPr>
            <a:normAutofit/>
          </a:bodyPr>
          <a:lstStyle/>
          <a:p>
            <a:r>
              <a:rPr lang="en-US" sz="3600" b="1" dirty="0"/>
              <a:t>Porters Five forces &amp; Vining (2011)  </a:t>
            </a:r>
          </a:p>
        </p:txBody>
      </p:sp>
      <p:sp>
        <p:nvSpPr>
          <p:cNvPr id="3" name="Content Placeholder 2">
            <a:extLst>
              <a:ext uri="{FF2B5EF4-FFF2-40B4-BE49-F238E27FC236}">
                <a16:creationId xmlns:a16="http://schemas.microsoft.com/office/drawing/2014/main" id="{3DAFC4F0-1EFD-454D-BFB0-8A2DD2A23886}"/>
              </a:ext>
            </a:extLst>
          </p:cNvPr>
          <p:cNvSpPr>
            <a:spLocks noGrp="1"/>
          </p:cNvSpPr>
          <p:nvPr>
            <p:ph idx="1"/>
          </p:nvPr>
        </p:nvSpPr>
        <p:spPr>
          <a:xfrm>
            <a:off x="160020" y="1097598"/>
            <a:ext cx="8641080" cy="4697411"/>
          </a:xfrm>
        </p:spPr>
        <p:txBody>
          <a:bodyPr>
            <a:normAutofit fontScale="92500" lnSpcReduction="10000"/>
          </a:bodyPr>
          <a:lstStyle/>
          <a:p>
            <a:pPr algn="just"/>
            <a:endParaRPr lang="en-GB" sz="1400" dirty="0"/>
          </a:p>
          <a:p>
            <a:pPr marL="0" indent="0" algn="just">
              <a:buNone/>
            </a:pPr>
            <a:r>
              <a:rPr lang="en-US" sz="1600" b="1" u="sng" dirty="0"/>
              <a:t>Public Agency Five forces model (2011)</a:t>
            </a:r>
          </a:p>
          <a:p>
            <a:pPr algn="just"/>
            <a:endParaRPr lang="en-GB" sz="1600" dirty="0"/>
          </a:p>
          <a:p>
            <a:pPr algn="just"/>
            <a:r>
              <a:rPr lang="en-GB" sz="1600" dirty="0"/>
              <a:t>Rationale for the adoption of a strategic orientation by public managers is that ‘‘in the public sector, the clarity of a financial bottom line does not exist but it is equally essential that everyone in the organization has a clear understanding of strategy, and their role in achieving it’’ (Irwin 2002, 637) </a:t>
            </a:r>
          </a:p>
          <a:p>
            <a:pPr marL="0" indent="0" algn="just">
              <a:buNone/>
            </a:pPr>
            <a:endParaRPr lang="en-GB" sz="1600" dirty="0"/>
          </a:p>
          <a:p>
            <a:pPr algn="just"/>
            <a:r>
              <a:rPr lang="en-GB" sz="1600" dirty="0"/>
              <a:t>A modification to the standard private-sector Porter framework explicitly introduces political influence as an external force and considers some of the major factors that determine its extent. </a:t>
            </a:r>
          </a:p>
          <a:p>
            <a:pPr algn="just"/>
            <a:endParaRPr lang="en-GB" sz="1600" dirty="0"/>
          </a:p>
          <a:p>
            <a:pPr algn="just"/>
            <a:r>
              <a:rPr lang="en-GB" sz="1600" dirty="0"/>
              <a:t>Porter’s 5 Forces framework is the most commonly used analytic framework for external, or industry, analysis. </a:t>
            </a:r>
          </a:p>
          <a:p>
            <a:pPr algn="just"/>
            <a:endParaRPr lang="en-GB" sz="1600" dirty="0"/>
          </a:p>
          <a:p>
            <a:pPr algn="just"/>
            <a:r>
              <a:rPr lang="en-GB" sz="1600" dirty="0"/>
              <a:t>One benefit of 5 Forces analysis is that the forces are quite generic and, thus, broadly applicable across industries and sectors. </a:t>
            </a:r>
          </a:p>
          <a:p>
            <a:pPr algn="just"/>
            <a:endParaRPr lang="en-GB" sz="1600" dirty="0"/>
          </a:p>
          <a:p>
            <a:pPr algn="just"/>
            <a:r>
              <a:rPr lang="en-GB" sz="1600" dirty="0"/>
              <a:t>The most important benefit, though, is that 5 Forces analysis applies fundamental economic concepts to the role of external forces in the environment. </a:t>
            </a:r>
          </a:p>
        </p:txBody>
      </p:sp>
    </p:spTree>
    <p:extLst>
      <p:ext uri="{BB962C8B-B14F-4D97-AF65-F5344CB8AC3E}">
        <p14:creationId xmlns:p14="http://schemas.microsoft.com/office/powerpoint/2010/main" val="1923471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F4F24-53A0-ED47-B720-C4D2215500E5}"/>
              </a:ext>
            </a:extLst>
          </p:cNvPr>
          <p:cNvSpPr>
            <a:spLocks noGrp="1"/>
          </p:cNvSpPr>
          <p:nvPr>
            <p:ph type="title"/>
          </p:nvPr>
        </p:nvSpPr>
        <p:spPr>
          <a:xfrm>
            <a:off x="457200" y="80010"/>
            <a:ext cx="8229600" cy="1337628"/>
          </a:xfrm>
        </p:spPr>
        <p:txBody>
          <a:bodyPr>
            <a:noAutofit/>
          </a:bodyPr>
          <a:lstStyle/>
          <a:p>
            <a:r>
              <a:rPr lang="en-US" sz="3600" b="1" dirty="0"/>
              <a:t>Public Agency Modification of Porters Five forces Vining (2011)</a:t>
            </a:r>
          </a:p>
        </p:txBody>
      </p:sp>
      <p:pic>
        <p:nvPicPr>
          <p:cNvPr id="1025" name="Picture 1" descr="page22image41728848">
            <a:extLst>
              <a:ext uri="{FF2B5EF4-FFF2-40B4-BE49-F238E27FC236}">
                <a16:creationId xmlns:a16="http://schemas.microsoft.com/office/drawing/2014/main" id="{262799D4-0401-2640-809C-64FDE25887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1972" y="1417638"/>
            <a:ext cx="9057013" cy="4171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3237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9590E-5D6F-3048-A3F3-374A49794588}"/>
              </a:ext>
            </a:extLst>
          </p:cNvPr>
          <p:cNvSpPr>
            <a:spLocks noGrp="1"/>
          </p:cNvSpPr>
          <p:nvPr>
            <p:ph type="title"/>
          </p:nvPr>
        </p:nvSpPr>
        <p:spPr/>
        <p:txBody>
          <a:bodyPr>
            <a:normAutofit fontScale="90000"/>
          </a:bodyPr>
          <a:lstStyle/>
          <a:p>
            <a:r>
              <a:rPr lang="en-US" sz="3600" b="1" dirty="0"/>
              <a:t>Porters 5 forces – a public sector view</a:t>
            </a:r>
          </a:p>
        </p:txBody>
      </p:sp>
      <p:sp>
        <p:nvSpPr>
          <p:cNvPr id="3" name="Content Placeholder 2">
            <a:extLst>
              <a:ext uri="{FF2B5EF4-FFF2-40B4-BE49-F238E27FC236}">
                <a16:creationId xmlns:a16="http://schemas.microsoft.com/office/drawing/2014/main" id="{A669FAA2-556D-7541-9F9F-6796BE2C904E}"/>
              </a:ext>
            </a:extLst>
          </p:cNvPr>
          <p:cNvSpPr>
            <a:spLocks noGrp="1"/>
          </p:cNvSpPr>
          <p:nvPr>
            <p:ph idx="1"/>
          </p:nvPr>
        </p:nvSpPr>
        <p:spPr>
          <a:xfrm>
            <a:off x="308610" y="1131570"/>
            <a:ext cx="8126730" cy="3326129"/>
          </a:xfrm>
        </p:spPr>
        <p:txBody>
          <a:bodyPr>
            <a:normAutofit fontScale="62500" lnSpcReduction="20000"/>
          </a:bodyPr>
          <a:lstStyle/>
          <a:p>
            <a:pPr algn="just"/>
            <a:r>
              <a:rPr lang="en-GB" sz="2600" dirty="0"/>
              <a:t>Pu</a:t>
            </a:r>
            <a:r>
              <a:rPr lang="en-GB" sz="2900" dirty="0"/>
              <a:t>t another way, the ‘‘analysis is essentially a structural map of the underlying economics of an industry: a map of the degree to which competitors, entrants, substitutes, and vertical bargaining power exert pressure on the margins of a firm in a particular industry’’ (Cockburn, Henderson, and Stern 2000, 1126). </a:t>
            </a:r>
          </a:p>
          <a:p>
            <a:pPr algn="just"/>
            <a:endParaRPr lang="en-GB" sz="2900" dirty="0"/>
          </a:p>
          <a:p>
            <a:pPr algn="just"/>
            <a:r>
              <a:rPr lang="en-GB" sz="2900" dirty="0"/>
              <a:t>The claim here is that Porter’s 5 Forces can be useful for public agencies when appropriately modified (Miller 1989). </a:t>
            </a:r>
          </a:p>
          <a:p>
            <a:pPr algn="just"/>
            <a:endParaRPr lang="en-GB" sz="2900" dirty="0"/>
          </a:p>
          <a:p>
            <a:pPr algn="just"/>
            <a:r>
              <a:rPr lang="en-GB" sz="2900" b="1" dirty="0"/>
              <a:t>The most fundamental factor potentially militating against the direct application of Porter’s standard 5 Forces framework to public agencies relates to the differences between the goals of public and private sector organisations. </a:t>
            </a:r>
          </a:p>
          <a:p>
            <a:endParaRPr lang="en-US" dirty="0"/>
          </a:p>
        </p:txBody>
      </p:sp>
    </p:spTree>
    <p:extLst>
      <p:ext uri="{BB962C8B-B14F-4D97-AF65-F5344CB8AC3E}">
        <p14:creationId xmlns:p14="http://schemas.microsoft.com/office/powerpoint/2010/main" val="396010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192D0-7DB3-2F46-836E-9F3621131027}"/>
              </a:ext>
            </a:extLst>
          </p:cNvPr>
          <p:cNvSpPr>
            <a:spLocks noGrp="1"/>
          </p:cNvSpPr>
          <p:nvPr>
            <p:ph type="title"/>
          </p:nvPr>
        </p:nvSpPr>
        <p:spPr>
          <a:xfrm>
            <a:off x="537210" y="0"/>
            <a:ext cx="8229600" cy="1143000"/>
          </a:xfrm>
        </p:spPr>
        <p:txBody>
          <a:bodyPr>
            <a:normAutofit fontScale="90000"/>
          </a:bodyPr>
          <a:lstStyle/>
          <a:p>
            <a:r>
              <a:rPr lang="en-US" sz="3600" b="1" dirty="0"/>
              <a:t>Porters 5 forces – a public sector view</a:t>
            </a:r>
          </a:p>
        </p:txBody>
      </p:sp>
      <p:sp>
        <p:nvSpPr>
          <p:cNvPr id="3" name="Content Placeholder 2">
            <a:extLst>
              <a:ext uri="{FF2B5EF4-FFF2-40B4-BE49-F238E27FC236}">
                <a16:creationId xmlns:a16="http://schemas.microsoft.com/office/drawing/2014/main" id="{9FE7857A-3DBC-7749-A846-4CAD74CE6A68}"/>
              </a:ext>
            </a:extLst>
          </p:cNvPr>
          <p:cNvSpPr>
            <a:spLocks noGrp="1"/>
          </p:cNvSpPr>
          <p:nvPr>
            <p:ph idx="1"/>
          </p:nvPr>
        </p:nvSpPr>
        <p:spPr>
          <a:xfrm>
            <a:off x="377190" y="1120140"/>
            <a:ext cx="8229600" cy="4937760"/>
          </a:xfrm>
        </p:spPr>
        <p:txBody>
          <a:bodyPr>
            <a:normAutofit fontScale="62500" lnSpcReduction="20000"/>
          </a:bodyPr>
          <a:lstStyle/>
          <a:p>
            <a:pPr algn="just"/>
            <a:r>
              <a:rPr lang="en-GB" sz="2900" b="1" dirty="0"/>
              <a:t>What is equivalent to industry profit margin? </a:t>
            </a:r>
            <a:r>
              <a:rPr lang="en-GB" sz="2900" dirty="0"/>
              <a:t>This is a difficult and controversial question. In the approximately parallel private sector context, Donaldson and Preston (1995) consider stakeholder theory.</a:t>
            </a:r>
          </a:p>
          <a:p>
            <a:pPr algn="just"/>
            <a:r>
              <a:rPr lang="en-GB" sz="2900" dirty="0"/>
              <a:t>External forces constrain public agency autonomy in the public sector in the same way that external forces constrain enterprise ‘‘margin’’ or profit in the private sector. </a:t>
            </a:r>
          </a:p>
          <a:p>
            <a:pPr algn="just"/>
            <a:r>
              <a:rPr lang="en-GB" sz="2900" dirty="0"/>
              <a:t>The relevant descriptive perspective is simply that most public managers do seek to minimize external constraints on their managerial policy actions, at least on observable margins (Wilson 1989). </a:t>
            </a:r>
          </a:p>
          <a:p>
            <a:pPr algn="just"/>
            <a:r>
              <a:rPr lang="en-GB" sz="2900" dirty="0"/>
              <a:t>The </a:t>
            </a:r>
            <a:r>
              <a:rPr lang="en-GB" sz="2900" b="1" dirty="0"/>
              <a:t>threat of substitutes force </a:t>
            </a:r>
            <a:r>
              <a:rPr lang="en-GB" sz="2900" dirty="0"/>
              <a:t>is also relevant to most public agencies: ‘‘A substitute performs the same or a similar function as an industry’s product by a different function . . . [and] limit an industry’s profit potential by placing a ceiling on prices’’ (Porter 2008, 84). </a:t>
            </a:r>
          </a:p>
          <a:p>
            <a:pPr lvl="1" algn="just"/>
            <a:r>
              <a:rPr lang="en-GB" sz="2500" b="1" dirty="0"/>
              <a:t>Technological change</a:t>
            </a:r>
            <a:r>
              <a:rPr lang="en-GB" sz="2500" dirty="0"/>
              <a:t>, especially, can sometimes erode or eliminate the viability of a public program as effectively as new technology can erode the competitiveness of a firm’s business in the private sector (Henderson and Clark 1990). </a:t>
            </a:r>
          </a:p>
          <a:p>
            <a:pPr lvl="1" algn="just"/>
            <a:r>
              <a:rPr lang="en-GB" sz="2500" dirty="0"/>
              <a:t>Substitutes can be a more severe threat to programs than the threat of (conventional) new entrants (whether public or private), because in government there are frequently formal legal or institutional barriers to new entrants. </a:t>
            </a:r>
          </a:p>
          <a:p>
            <a:endParaRPr lang="en-US" dirty="0"/>
          </a:p>
        </p:txBody>
      </p:sp>
    </p:spTree>
    <p:extLst>
      <p:ext uri="{BB962C8B-B14F-4D97-AF65-F5344CB8AC3E}">
        <p14:creationId xmlns:p14="http://schemas.microsoft.com/office/powerpoint/2010/main" val="816616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3F530-38D5-C445-8BCC-333E844186A4}"/>
              </a:ext>
            </a:extLst>
          </p:cNvPr>
          <p:cNvSpPr>
            <a:spLocks noGrp="1"/>
          </p:cNvSpPr>
          <p:nvPr>
            <p:ph type="title"/>
          </p:nvPr>
        </p:nvSpPr>
        <p:spPr/>
        <p:txBody>
          <a:bodyPr>
            <a:normAutofit/>
          </a:bodyPr>
          <a:lstStyle/>
          <a:p>
            <a:r>
              <a:rPr lang="en-US" sz="3600" dirty="0"/>
              <a:t>Porters Five Forces in the Public Sector. </a:t>
            </a:r>
          </a:p>
        </p:txBody>
      </p:sp>
      <p:sp>
        <p:nvSpPr>
          <p:cNvPr id="3" name="Content Placeholder 2">
            <a:extLst>
              <a:ext uri="{FF2B5EF4-FFF2-40B4-BE49-F238E27FC236}">
                <a16:creationId xmlns:a16="http://schemas.microsoft.com/office/drawing/2014/main" id="{7050F4F7-AD97-414B-8C77-E320E3F8F90F}"/>
              </a:ext>
            </a:extLst>
          </p:cNvPr>
          <p:cNvSpPr>
            <a:spLocks noGrp="1"/>
          </p:cNvSpPr>
          <p:nvPr>
            <p:ph idx="1"/>
          </p:nvPr>
        </p:nvSpPr>
        <p:spPr>
          <a:xfrm>
            <a:off x="457200" y="1223010"/>
            <a:ext cx="8229600" cy="4514849"/>
          </a:xfrm>
        </p:spPr>
        <p:txBody>
          <a:bodyPr>
            <a:normAutofit/>
          </a:bodyPr>
          <a:lstStyle/>
          <a:p>
            <a:r>
              <a:rPr lang="en-GB" sz="1800" dirty="0"/>
              <a:t>Bryson and George (2020) </a:t>
            </a:r>
          </a:p>
          <a:p>
            <a:r>
              <a:rPr lang="en-GB" sz="1800" dirty="0"/>
              <a:t>Vining emphasises that public organisations need some autonomy in order to have enough control over strategy to perform well. </a:t>
            </a:r>
          </a:p>
          <a:p>
            <a:r>
              <a:rPr lang="en-GB" sz="1800" dirty="0"/>
              <a:t>He hypothesizes that autonomy de­pends on a modified set of Porter’s five forces. These include the power of agency spon­sors/customers, the power of suppliers, the threat of substitute products, political influ­ence, and the intensity of rivalry between agencies. </a:t>
            </a:r>
          </a:p>
          <a:p>
            <a:r>
              <a:rPr lang="en-GB" sz="1800" b="1" dirty="0"/>
              <a:t>The usefulness of the model has not been extensively tested. </a:t>
            </a:r>
          </a:p>
          <a:p>
            <a:r>
              <a:rPr lang="en-GB" sz="1800" b="1" dirty="0"/>
              <a:t>Thoughts??</a:t>
            </a:r>
          </a:p>
          <a:p>
            <a:pPr marL="0" indent="0">
              <a:buNone/>
            </a:pPr>
            <a:endParaRPr lang="en-GB" sz="2900" dirty="0"/>
          </a:p>
          <a:p>
            <a:endParaRPr lang="en-GB" sz="2900" dirty="0"/>
          </a:p>
          <a:p>
            <a:endParaRPr lang="en-US" dirty="0"/>
          </a:p>
        </p:txBody>
      </p:sp>
    </p:spTree>
    <p:extLst>
      <p:ext uri="{BB962C8B-B14F-4D97-AF65-F5344CB8AC3E}">
        <p14:creationId xmlns:p14="http://schemas.microsoft.com/office/powerpoint/2010/main" val="3187799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64D9-4005-D141-8DA5-BD46E0B4A2FA}"/>
              </a:ext>
            </a:extLst>
          </p:cNvPr>
          <p:cNvSpPr>
            <a:spLocks noGrp="1"/>
          </p:cNvSpPr>
          <p:nvPr>
            <p:ph type="title"/>
          </p:nvPr>
        </p:nvSpPr>
        <p:spPr/>
        <p:txBody>
          <a:bodyPr>
            <a:normAutofit/>
          </a:bodyPr>
          <a:lstStyle/>
          <a:p>
            <a:r>
              <a:rPr lang="en-US" sz="3200" dirty="0" err="1"/>
              <a:t>Mintzbergian</a:t>
            </a:r>
            <a:r>
              <a:rPr lang="en-US" sz="3200" dirty="0"/>
              <a:t> Strategy &amp; Emergent strategy</a:t>
            </a:r>
          </a:p>
        </p:txBody>
      </p:sp>
      <p:sp>
        <p:nvSpPr>
          <p:cNvPr id="3" name="Content Placeholder 2">
            <a:extLst>
              <a:ext uri="{FF2B5EF4-FFF2-40B4-BE49-F238E27FC236}">
                <a16:creationId xmlns:a16="http://schemas.microsoft.com/office/drawing/2014/main" id="{91186CAB-B2B1-7441-A579-9EE02BF5DE98}"/>
              </a:ext>
            </a:extLst>
          </p:cNvPr>
          <p:cNvSpPr>
            <a:spLocks noGrp="1"/>
          </p:cNvSpPr>
          <p:nvPr>
            <p:ph idx="1"/>
          </p:nvPr>
        </p:nvSpPr>
        <p:spPr>
          <a:xfrm>
            <a:off x="457200" y="1120140"/>
            <a:ext cx="8229600" cy="4617719"/>
          </a:xfrm>
        </p:spPr>
        <p:txBody>
          <a:bodyPr>
            <a:normAutofit fontScale="85000" lnSpcReduction="20000"/>
          </a:bodyPr>
          <a:lstStyle/>
          <a:p>
            <a:r>
              <a:rPr lang="en-US" sz="1800" dirty="0"/>
              <a:t>M</a:t>
            </a:r>
            <a:r>
              <a:rPr lang="en-US" sz="1900" dirty="0"/>
              <a:t>intzberg developed a set of ideas in contradiction to </a:t>
            </a:r>
            <a:r>
              <a:rPr lang="en-US" sz="1900" dirty="0" err="1"/>
              <a:t>Porterian</a:t>
            </a:r>
            <a:r>
              <a:rPr lang="en-US" sz="1900" dirty="0"/>
              <a:t> school of strategy. </a:t>
            </a:r>
          </a:p>
          <a:p>
            <a:r>
              <a:rPr lang="en-US" sz="1900" dirty="0"/>
              <a:t>Strategy defined as a pattern in a stream of decisions - in other words strategy is deciphered as it emerges and may be easier to detect from a retrospective perspective. </a:t>
            </a:r>
          </a:p>
          <a:p>
            <a:r>
              <a:rPr lang="en-US" sz="1900" dirty="0"/>
              <a:t>Not helpful in formal distinctions between formulation and implementation of strategy – an iterative rather than linear process. </a:t>
            </a:r>
          </a:p>
          <a:p>
            <a:r>
              <a:rPr lang="en-US" sz="1900" dirty="0"/>
              <a:t>Not merely down to the person at the top (</a:t>
            </a:r>
            <a:r>
              <a:rPr lang="en-US" sz="1900" dirty="0" err="1"/>
              <a:t>eg</a:t>
            </a:r>
            <a:r>
              <a:rPr lang="en-US" sz="1900" dirty="0"/>
              <a:t> Chief Constable) – strategy can be drawn from a stream of lower level decisions that highlight the go on to trigger major change </a:t>
            </a:r>
          </a:p>
          <a:p>
            <a:r>
              <a:rPr lang="en-US" sz="1900" dirty="0"/>
              <a:t>In a </a:t>
            </a:r>
            <a:r>
              <a:rPr lang="en-US" sz="1900" dirty="0" err="1"/>
              <a:t>Mintzbergian</a:t>
            </a:r>
            <a:r>
              <a:rPr lang="en-US" sz="1900" dirty="0"/>
              <a:t> view of strategy it demonstrates how strategy is developed in </a:t>
            </a:r>
            <a:r>
              <a:rPr lang="en-US" sz="1900" dirty="0" err="1"/>
              <a:t>actu</a:t>
            </a:r>
            <a:r>
              <a:rPr lang="en-US" sz="1900" dirty="0"/>
              <a:t> not merely in theory – it mirrors reality.</a:t>
            </a:r>
          </a:p>
          <a:p>
            <a:r>
              <a:rPr lang="en-US" sz="1900" dirty="0"/>
              <a:t>Critics point to its reluctance to be prescriptive any way and as such may be unrealistic to develop in practice. </a:t>
            </a:r>
          </a:p>
          <a:p>
            <a:pPr algn="just"/>
            <a:r>
              <a:rPr lang="en-US" sz="1900" dirty="0"/>
              <a:t>Mintzberg (1989) Suggests that the central prescriptions is that with minor exceptions all </a:t>
            </a:r>
            <a:r>
              <a:rPr lang="en-US" sz="1900" dirty="0" err="1"/>
              <a:t>organisations</a:t>
            </a:r>
            <a:r>
              <a:rPr lang="en-US" sz="1900" dirty="0"/>
              <a:t> should use what Mintzberg’s calls the emergent strategy approach to strategy formation using trial and experience process.</a:t>
            </a:r>
          </a:p>
          <a:p>
            <a:pPr algn="just"/>
            <a:r>
              <a:rPr lang="en-US" sz="1900" dirty="0"/>
              <a:t>Output of this strategy is an observable strategy which is the logic pattern underlying the historical sequence of successful trials</a:t>
            </a:r>
          </a:p>
          <a:p>
            <a:pPr algn="just"/>
            <a:r>
              <a:rPr lang="en-US" sz="1900" dirty="0"/>
              <a:t>It is not possible to formulate strategy in unpredictable environments.</a:t>
            </a:r>
          </a:p>
          <a:p>
            <a:endParaRPr lang="en-US" sz="1800" dirty="0"/>
          </a:p>
          <a:p>
            <a:endParaRPr lang="en-US" sz="1800" dirty="0"/>
          </a:p>
        </p:txBody>
      </p:sp>
    </p:spTree>
    <p:extLst>
      <p:ext uri="{BB962C8B-B14F-4D97-AF65-F5344CB8AC3E}">
        <p14:creationId xmlns:p14="http://schemas.microsoft.com/office/powerpoint/2010/main" val="621698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D706E-3F22-CE4B-8ED0-1027BF2C330A}"/>
              </a:ext>
            </a:extLst>
          </p:cNvPr>
          <p:cNvSpPr>
            <a:spLocks noGrp="1"/>
          </p:cNvSpPr>
          <p:nvPr>
            <p:ph type="title"/>
          </p:nvPr>
        </p:nvSpPr>
        <p:spPr>
          <a:xfrm>
            <a:off x="457200" y="274638"/>
            <a:ext cx="8229600" cy="1143000"/>
          </a:xfrm>
        </p:spPr>
        <p:txBody>
          <a:bodyPr anchor="ctr">
            <a:normAutofit/>
          </a:bodyPr>
          <a:lstStyle/>
          <a:p>
            <a:r>
              <a:rPr lang="en-US" dirty="0"/>
              <a:t>Mintzberg (1987)</a:t>
            </a:r>
          </a:p>
        </p:txBody>
      </p:sp>
      <p:pic>
        <p:nvPicPr>
          <p:cNvPr id="5" name="Content Placeholder 4" descr="Diagram, letter&#10;&#10;Description automatically generated">
            <a:extLst>
              <a:ext uri="{FF2B5EF4-FFF2-40B4-BE49-F238E27FC236}">
                <a16:creationId xmlns:a16="http://schemas.microsoft.com/office/drawing/2014/main" id="{66144E8D-04C7-4047-8D6F-C6E9EAA790E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28600" y="1268730"/>
            <a:ext cx="4038600" cy="2377439"/>
          </a:xfrm>
          <a:noFill/>
        </p:spPr>
      </p:pic>
      <p:sp>
        <p:nvSpPr>
          <p:cNvPr id="10" name="Content Placeholder 3">
            <a:extLst>
              <a:ext uri="{FF2B5EF4-FFF2-40B4-BE49-F238E27FC236}">
                <a16:creationId xmlns:a16="http://schemas.microsoft.com/office/drawing/2014/main" id="{1A3395F1-994C-4F81-8778-C3A51C2612D2}"/>
              </a:ext>
            </a:extLst>
          </p:cNvPr>
          <p:cNvSpPr>
            <a:spLocks noGrp="1"/>
          </p:cNvSpPr>
          <p:nvPr>
            <p:ph sz="half" idx="2"/>
          </p:nvPr>
        </p:nvSpPr>
        <p:spPr>
          <a:xfrm>
            <a:off x="4648200" y="1600201"/>
            <a:ext cx="4038600" cy="3989040"/>
          </a:xfrm>
        </p:spPr>
        <p:txBody>
          <a:bodyPr>
            <a:normAutofit/>
          </a:bodyPr>
          <a:lstStyle/>
          <a:p>
            <a:r>
              <a:rPr lang="en-US" sz="1900" dirty="0"/>
              <a:t>Strategies can be deliberately formulated and implements, but they can also emerge in an unplanned way as desirable patterns. They can also be realized, which is what happens when, what is intended merges with what is emergent (Mintzberg </a:t>
            </a:r>
            <a:r>
              <a:rPr lang="en-US" sz="1800" dirty="0"/>
              <a:t>et al., 2009) </a:t>
            </a:r>
          </a:p>
          <a:p>
            <a:endParaRPr lang="en-US" dirty="0"/>
          </a:p>
        </p:txBody>
      </p:sp>
      <p:pic>
        <p:nvPicPr>
          <p:cNvPr id="4" name="Picture 3" descr="Diagram&#10;&#10;Description automatically generated">
            <a:extLst>
              <a:ext uri="{FF2B5EF4-FFF2-40B4-BE49-F238E27FC236}">
                <a16:creationId xmlns:a16="http://schemas.microsoft.com/office/drawing/2014/main" id="{01AEE059-DEA4-D342-9C44-3D9915C9EB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160" y="3594721"/>
            <a:ext cx="3205480" cy="1888159"/>
          </a:xfrm>
          <a:prstGeom prst="rect">
            <a:avLst/>
          </a:prstGeom>
        </p:spPr>
      </p:pic>
    </p:spTree>
    <p:extLst>
      <p:ext uri="{BB962C8B-B14F-4D97-AF65-F5344CB8AC3E}">
        <p14:creationId xmlns:p14="http://schemas.microsoft.com/office/powerpoint/2010/main" val="1203543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7BBD-F2B4-AE48-9144-83BF6DE8DC6F}"/>
              </a:ext>
            </a:extLst>
          </p:cNvPr>
          <p:cNvSpPr>
            <a:spLocks noGrp="1"/>
          </p:cNvSpPr>
          <p:nvPr>
            <p:ph type="title"/>
          </p:nvPr>
        </p:nvSpPr>
        <p:spPr>
          <a:xfrm>
            <a:off x="148590" y="274638"/>
            <a:ext cx="8698230" cy="1143000"/>
          </a:xfrm>
        </p:spPr>
        <p:txBody>
          <a:bodyPr>
            <a:noAutofit/>
          </a:bodyPr>
          <a:lstStyle/>
          <a:p>
            <a:r>
              <a:rPr lang="en-US" sz="3200" dirty="0" err="1"/>
              <a:t>Mintzbergian</a:t>
            </a:r>
            <a:r>
              <a:rPr lang="en-US" sz="3200" dirty="0"/>
              <a:t> Strategy &amp; Emergent strategy</a:t>
            </a:r>
          </a:p>
        </p:txBody>
      </p:sp>
      <p:sp>
        <p:nvSpPr>
          <p:cNvPr id="3" name="Content Placeholder 2">
            <a:extLst>
              <a:ext uri="{FF2B5EF4-FFF2-40B4-BE49-F238E27FC236}">
                <a16:creationId xmlns:a16="http://schemas.microsoft.com/office/drawing/2014/main" id="{848D8C09-4C2D-F548-AB89-2680FBF7C7DC}"/>
              </a:ext>
            </a:extLst>
          </p:cNvPr>
          <p:cNvSpPr>
            <a:spLocks noGrp="1"/>
          </p:cNvSpPr>
          <p:nvPr>
            <p:ph idx="1"/>
          </p:nvPr>
        </p:nvSpPr>
        <p:spPr>
          <a:xfrm>
            <a:off x="457200" y="1188720"/>
            <a:ext cx="8229600" cy="4503419"/>
          </a:xfrm>
        </p:spPr>
        <p:txBody>
          <a:bodyPr>
            <a:normAutofit fontScale="92500" lnSpcReduction="10000"/>
          </a:bodyPr>
          <a:lstStyle/>
          <a:p>
            <a:r>
              <a:rPr lang="en-US" sz="2400" dirty="0"/>
              <a:t>There is a synergy between Logical Incrementalism (week 2) and this model as strategy emerges as </a:t>
            </a:r>
            <a:r>
              <a:rPr lang="en-US" sz="2400" dirty="0" err="1"/>
              <a:t>organisations</a:t>
            </a:r>
            <a:r>
              <a:rPr lang="en-US" sz="2400" dirty="0"/>
              <a:t> learn. </a:t>
            </a:r>
          </a:p>
          <a:p>
            <a:r>
              <a:rPr lang="en-US" sz="2400" dirty="0"/>
              <a:t>Key aspects:</a:t>
            </a:r>
          </a:p>
          <a:p>
            <a:pPr lvl="1"/>
            <a:r>
              <a:rPr lang="en-US" sz="2400" dirty="0"/>
              <a:t>Strategy is process of learning over time, where formulation and implementation become undistinguishable – this allows the development of novel strategies as the organization moves forward. </a:t>
            </a:r>
          </a:p>
          <a:p>
            <a:r>
              <a:rPr lang="en-US" sz="2400" dirty="0"/>
              <a:t>Mintzberg advocates 5 organizational archetypes  aligned to all </a:t>
            </a:r>
            <a:r>
              <a:rPr lang="en-US" sz="2400" dirty="0" err="1"/>
              <a:t>organisations</a:t>
            </a:r>
            <a:r>
              <a:rPr lang="en-US" sz="2400" dirty="0"/>
              <a:t>, but two are relevant to public sector environments</a:t>
            </a:r>
          </a:p>
          <a:p>
            <a:pPr lvl="1"/>
            <a:r>
              <a:rPr lang="en-US" sz="1800" dirty="0" err="1"/>
              <a:t>Professionalised</a:t>
            </a:r>
            <a:r>
              <a:rPr lang="en-US" sz="1800" dirty="0"/>
              <a:t> bureaucracy – importance of recognizing the professional arena in which the strategy is developed, such as policing.</a:t>
            </a:r>
          </a:p>
          <a:p>
            <a:pPr lvl="1"/>
            <a:r>
              <a:rPr lang="en-US" sz="1800" dirty="0"/>
              <a:t>Ad </a:t>
            </a:r>
            <a:r>
              <a:rPr lang="en-US" sz="1800" dirty="0" err="1"/>
              <a:t>Hocracy</a:t>
            </a:r>
            <a:r>
              <a:rPr lang="en-US" sz="1800" dirty="0"/>
              <a:t> – characterized by highly creative </a:t>
            </a:r>
            <a:r>
              <a:rPr lang="en-US" sz="1800" dirty="0" err="1"/>
              <a:t>organisations</a:t>
            </a:r>
            <a:r>
              <a:rPr lang="en-US" sz="1800" dirty="0"/>
              <a:t>, </a:t>
            </a:r>
            <a:r>
              <a:rPr lang="en-US" sz="1800" dirty="0" err="1"/>
              <a:t>eg</a:t>
            </a:r>
            <a:r>
              <a:rPr lang="en-US" sz="1800" dirty="0"/>
              <a:t> Multi-disciplinary teams brought to work on task orientated projects.</a:t>
            </a:r>
            <a:endParaRPr lang="en-US" sz="3600" dirty="0"/>
          </a:p>
        </p:txBody>
      </p:sp>
    </p:spTree>
    <p:extLst>
      <p:ext uri="{BB962C8B-B14F-4D97-AF65-F5344CB8AC3E}">
        <p14:creationId xmlns:p14="http://schemas.microsoft.com/office/powerpoint/2010/main" val="3635876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E59E5-5145-4140-887D-C648F2C46BD2}"/>
              </a:ext>
            </a:extLst>
          </p:cNvPr>
          <p:cNvSpPr>
            <a:spLocks noGrp="1"/>
          </p:cNvSpPr>
          <p:nvPr>
            <p:ph type="title"/>
          </p:nvPr>
        </p:nvSpPr>
        <p:spPr/>
        <p:txBody>
          <a:bodyPr/>
          <a:lstStyle/>
          <a:p>
            <a:r>
              <a:rPr lang="en-US" dirty="0"/>
              <a:t>Mintzberg &amp; emergent theory</a:t>
            </a:r>
          </a:p>
        </p:txBody>
      </p:sp>
      <p:sp>
        <p:nvSpPr>
          <p:cNvPr id="3" name="Content Placeholder 2">
            <a:extLst>
              <a:ext uri="{FF2B5EF4-FFF2-40B4-BE49-F238E27FC236}">
                <a16:creationId xmlns:a16="http://schemas.microsoft.com/office/drawing/2014/main" id="{CDB92C7E-0384-4E48-9E9B-D348A62876CE}"/>
              </a:ext>
            </a:extLst>
          </p:cNvPr>
          <p:cNvSpPr>
            <a:spLocks noGrp="1"/>
          </p:cNvSpPr>
          <p:nvPr>
            <p:ph idx="1"/>
          </p:nvPr>
        </p:nvSpPr>
        <p:spPr>
          <a:xfrm>
            <a:off x="320040" y="1188720"/>
            <a:ext cx="8629650" cy="4491989"/>
          </a:xfrm>
        </p:spPr>
        <p:txBody>
          <a:bodyPr>
            <a:normAutofit/>
          </a:bodyPr>
          <a:lstStyle/>
          <a:p>
            <a:r>
              <a:rPr lang="en-US" sz="1800" dirty="0"/>
              <a:t>Mintzberg (1994) – According to </a:t>
            </a:r>
            <a:r>
              <a:rPr lang="en-US" sz="1800" dirty="0" err="1"/>
              <a:t>Poister</a:t>
            </a:r>
            <a:r>
              <a:rPr lang="en-US" sz="1800" dirty="0"/>
              <a:t> (2010) Mintzberg (1994)identifies that strategic planning and programming as the processes of clarifying strategy and translating broad vision into more operational terms and what needs to be done to </a:t>
            </a:r>
            <a:r>
              <a:rPr lang="en-US" sz="1800" dirty="0" err="1"/>
              <a:t>realise</a:t>
            </a:r>
            <a:r>
              <a:rPr lang="en-US" sz="1800" dirty="0"/>
              <a:t> the strategy.</a:t>
            </a:r>
          </a:p>
          <a:p>
            <a:r>
              <a:rPr lang="en-US" sz="1800" dirty="0" err="1"/>
              <a:t>Huglund</a:t>
            </a:r>
            <a:r>
              <a:rPr lang="en-US" sz="1800" dirty="0"/>
              <a:t> et al., (2015) </a:t>
            </a:r>
            <a:r>
              <a:rPr lang="en-GB" sz="1800" dirty="0"/>
              <a:t>Some deliberate strategies are implemented as they were intended, while others will be realised in other ways, or not at all (Mintzberg 1994). There are also strategies that emerge along the way; i.e., emergent strategies (Mintzberg and Waters 1985).</a:t>
            </a:r>
          </a:p>
          <a:p>
            <a:r>
              <a:rPr lang="en-GB" sz="1800" dirty="0"/>
              <a:t>Mintzberg (1994) defines strategy as something that organisations do and by focusing on the emergence of strategy, he detaches strategy from strategic intent and outcomes. </a:t>
            </a:r>
          </a:p>
          <a:p>
            <a:pPr marL="0" indent="0">
              <a:buNone/>
            </a:pPr>
            <a:endParaRPr lang="en-GB" sz="2600" dirty="0"/>
          </a:p>
          <a:p>
            <a:endParaRPr lang="en-US" dirty="0"/>
          </a:p>
        </p:txBody>
      </p:sp>
    </p:spTree>
    <p:extLst>
      <p:ext uri="{BB962C8B-B14F-4D97-AF65-F5344CB8AC3E}">
        <p14:creationId xmlns:p14="http://schemas.microsoft.com/office/powerpoint/2010/main" val="17246864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0719-78CD-9940-A203-C22C0E1BB61C}"/>
              </a:ext>
            </a:extLst>
          </p:cNvPr>
          <p:cNvSpPr>
            <a:spLocks noGrp="1"/>
          </p:cNvSpPr>
          <p:nvPr>
            <p:ph type="title"/>
          </p:nvPr>
        </p:nvSpPr>
        <p:spPr>
          <a:xfrm>
            <a:off x="365760" y="-34290"/>
            <a:ext cx="8229600" cy="1143000"/>
          </a:xfrm>
        </p:spPr>
        <p:txBody>
          <a:bodyPr>
            <a:normAutofit/>
          </a:bodyPr>
          <a:lstStyle/>
          <a:p>
            <a:r>
              <a:rPr lang="en-US" sz="3600" dirty="0"/>
              <a:t>The Cultural School – Pettigrew (1979) </a:t>
            </a:r>
          </a:p>
        </p:txBody>
      </p:sp>
      <p:sp>
        <p:nvSpPr>
          <p:cNvPr id="3" name="Content Placeholder 2">
            <a:extLst>
              <a:ext uri="{FF2B5EF4-FFF2-40B4-BE49-F238E27FC236}">
                <a16:creationId xmlns:a16="http://schemas.microsoft.com/office/drawing/2014/main" id="{FA169E70-CBCF-F943-9800-CC3684F2217E}"/>
              </a:ext>
            </a:extLst>
          </p:cNvPr>
          <p:cNvSpPr>
            <a:spLocks noGrp="1"/>
          </p:cNvSpPr>
          <p:nvPr>
            <p:ph sz="half" idx="1"/>
          </p:nvPr>
        </p:nvSpPr>
        <p:spPr>
          <a:xfrm>
            <a:off x="182880" y="830340"/>
            <a:ext cx="8686800" cy="4873230"/>
          </a:xfrm>
        </p:spPr>
        <p:txBody>
          <a:bodyPr>
            <a:normAutofit fontScale="55000" lnSpcReduction="20000"/>
          </a:bodyPr>
          <a:lstStyle/>
          <a:p>
            <a:r>
              <a:rPr lang="en-US" sz="3300" dirty="0"/>
              <a:t>Sound theory must take in account history and future of a system and relate them to the present.</a:t>
            </a:r>
          </a:p>
          <a:p>
            <a:r>
              <a:rPr lang="en-US" sz="3300" dirty="0"/>
              <a:t>Defines </a:t>
            </a:r>
            <a:r>
              <a:rPr lang="en-US" sz="3300" b="1" dirty="0"/>
              <a:t>concept of ‘entrepreneur’ </a:t>
            </a:r>
            <a:r>
              <a:rPr lang="en-US" sz="3300" dirty="0"/>
              <a:t>– this is not about the financial risk taker, but according to Pettigrew (1979) is create new institutions and look for new innovative opportunities outside the existing business sector.</a:t>
            </a:r>
          </a:p>
          <a:p>
            <a:r>
              <a:rPr lang="en-US" sz="3300" b="1" dirty="0"/>
              <a:t>Concepts of </a:t>
            </a:r>
            <a:r>
              <a:rPr lang="en-US" sz="3300" b="1" dirty="0" err="1"/>
              <a:t>organisational</a:t>
            </a:r>
            <a:r>
              <a:rPr lang="en-US" sz="3300" b="1" dirty="0"/>
              <a:t> culture </a:t>
            </a:r>
            <a:r>
              <a:rPr lang="en-US" sz="3300" dirty="0"/>
              <a:t>– for people to function within any setting – they must have a sense of what the reality is about.</a:t>
            </a:r>
          </a:p>
          <a:p>
            <a:r>
              <a:rPr lang="en-US" sz="3300" dirty="0"/>
              <a:t>Culture provides a publicly and collectively accepted meanings operating in the given place and given time. </a:t>
            </a:r>
          </a:p>
          <a:p>
            <a:r>
              <a:rPr lang="en-US" sz="3300" dirty="0"/>
              <a:t>Culture = symbol, ritual, language, ideology, belief and myth. </a:t>
            </a:r>
          </a:p>
          <a:p>
            <a:r>
              <a:rPr lang="en-US" sz="3300" dirty="0"/>
              <a:t>The </a:t>
            </a:r>
            <a:r>
              <a:rPr lang="en-US" sz="3300" b="1" dirty="0" err="1"/>
              <a:t>organisational</a:t>
            </a:r>
            <a:r>
              <a:rPr lang="en-US" sz="3300" b="1" dirty="0"/>
              <a:t> vocabulary </a:t>
            </a:r>
            <a:r>
              <a:rPr lang="en-US" sz="3300" dirty="0"/>
              <a:t>&amp; its sense of meaning to those outside the </a:t>
            </a:r>
            <a:r>
              <a:rPr lang="en-US" sz="3300" dirty="0" err="1"/>
              <a:t>organisation</a:t>
            </a:r>
            <a:r>
              <a:rPr lang="en-US" sz="3300" dirty="0"/>
              <a:t> are provided by the vocabulary of the organization, but also have a function in terms of the organizational structure and processes.</a:t>
            </a:r>
          </a:p>
          <a:p>
            <a:r>
              <a:rPr lang="en-US" sz="3300" b="1" dirty="0"/>
              <a:t>Ideologies</a:t>
            </a:r>
            <a:r>
              <a:rPr lang="en-US" sz="3300" dirty="0"/>
              <a:t> – can play a significant role in the processes of organization al creation because they have the potential to link attitude and action. </a:t>
            </a:r>
          </a:p>
          <a:p>
            <a:r>
              <a:rPr lang="en-US" sz="3300" b="1" dirty="0"/>
              <a:t>Myths</a:t>
            </a:r>
            <a:r>
              <a:rPr lang="en-US" sz="3300" dirty="0"/>
              <a:t> – anchor the past with the present. </a:t>
            </a:r>
          </a:p>
          <a:p>
            <a:r>
              <a:rPr lang="en-US" sz="3300" b="1" dirty="0" err="1"/>
              <a:t>Organisational</a:t>
            </a:r>
            <a:r>
              <a:rPr lang="en-US" sz="3300" b="1" dirty="0"/>
              <a:t> culture </a:t>
            </a:r>
            <a:r>
              <a:rPr lang="en-US" sz="3300" dirty="0"/>
              <a:t>– can help provide the understanding of the role of entrepreneurs and their leadership role in the emerging </a:t>
            </a:r>
            <a:r>
              <a:rPr lang="en-US" sz="3300" dirty="0" err="1"/>
              <a:t>organisational</a:t>
            </a:r>
            <a:r>
              <a:rPr lang="en-US" sz="3300" dirty="0"/>
              <a:t> context. </a:t>
            </a:r>
          </a:p>
          <a:p>
            <a:endParaRPr lang="en-US" dirty="0"/>
          </a:p>
          <a:p>
            <a:endParaRPr lang="en-US" dirty="0"/>
          </a:p>
        </p:txBody>
      </p:sp>
    </p:spTree>
    <p:extLst>
      <p:ext uri="{BB962C8B-B14F-4D97-AF65-F5344CB8AC3E}">
        <p14:creationId xmlns:p14="http://schemas.microsoft.com/office/powerpoint/2010/main" val="1553257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BCA2-2614-4643-B3FA-EFE2A4E9A9D4}"/>
              </a:ext>
            </a:extLst>
          </p:cNvPr>
          <p:cNvSpPr>
            <a:spLocks noGrp="1"/>
          </p:cNvSpPr>
          <p:nvPr>
            <p:ph type="title"/>
          </p:nvPr>
        </p:nvSpPr>
        <p:spPr>
          <a:xfrm>
            <a:off x="138430" y="125759"/>
            <a:ext cx="8867140" cy="1143000"/>
          </a:xfrm>
        </p:spPr>
        <p:txBody>
          <a:bodyPr>
            <a:normAutofit fontScale="90000"/>
          </a:bodyPr>
          <a:lstStyle/>
          <a:p>
            <a:r>
              <a:rPr lang="en-US" dirty="0"/>
              <a:t>The Cultural school - Pettigrew (1979) </a:t>
            </a:r>
          </a:p>
        </p:txBody>
      </p:sp>
      <p:sp>
        <p:nvSpPr>
          <p:cNvPr id="3" name="Content Placeholder 2">
            <a:extLst>
              <a:ext uri="{FF2B5EF4-FFF2-40B4-BE49-F238E27FC236}">
                <a16:creationId xmlns:a16="http://schemas.microsoft.com/office/drawing/2014/main" id="{4FC77007-B38C-2E47-861B-61B6E1747783}"/>
              </a:ext>
            </a:extLst>
          </p:cNvPr>
          <p:cNvSpPr>
            <a:spLocks noGrp="1"/>
          </p:cNvSpPr>
          <p:nvPr>
            <p:ph sz="half" idx="1"/>
          </p:nvPr>
        </p:nvSpPr>
        <p:spPr>
          <a:xfrm>
            <a:off x="457200" y="1268759"/>
            <a:ext cx="8229600" cy="4320482"/>
          </a:xfrm>
        </p:spPr>
        <p:txBody>
          <a:bodyPr>
            <a:normAutofit fontScale="85000" lnSpcReduction="20000"/>
          </a:bodyPr>
          <a:lstStyle/>
          <a:p>
            <a:r>
              <a:rPr lang="en-US" b="1" dirty="0"/>
              <a:t>Visions</a:t>
            </a:r>
            <a:r>
              <a:rPr lang="en-US" dirty="0"/>
              <a:t> – represent the system of beliefs and language – giving </a:t>
            </a:r>
            <a:r>
              <a:rPr lang="en-US" dirty="0" err="1"/>
              <a:t>organisation</a:t>
            </a:r>
            <a:r>
              <a:rPr lang="en-US" dirty="0"/>
              <a:t> texture and coherence.</a:t>
            </a:r>
          </a:p>
          <a:p>
            <a:r>
              <a:rPr lang="en-US" dirty="0"/>
              <a:t>Conscious raising in an </a:t>
            </a:r>
            <a:r>
              <a:rPr lang="en-US" dirty="0" err="1"/>
              <a:t>organisation</a:t>
            </a:r>
            <a:r>
              <a:rPr lang="en-US" dirty="0"/>
              <a:t> </a:t>
            </a:r>
          </a:p>
          <a:p>
            <a:r>
              <a:rPr lang="en-US" b="1" dirty="0"/>
              <a:t>Vision </a:t>
            </a:r>
            <a:r>
              <a:rPr lang="en-US" dirty="0"/>
              <a:t>– may contain old and new terminology sometimes using metaphors and analogies to create new meanings </a:t>
            </a:r>
          </a:p>
          <a:p>
            <a:r>
              <a:rPr lang="en-US" b="1" dirty="0"/>
              <a:t>Language</a:t>
            </a:r>
            <a:r>
              <a:rPr lang="en-US" dirty="0"/>
              <a:t> – key to a leader's ability to inspire others to follow them &amp; commitment building. </a:t>
            </a:r>
          </a:p>
          <a:p>
            <a:r>
              <a:rPr lang="en-US" dirty="0"/>
              <a:t>Building employee commitment is a key component in the success of an </a:t>
            </a:r>
            <a:r>
              <a:rPr lang="en-US" dirty="0" err="1"/>
              <a:t>organisational</a:t>
            </a:r>
            <a:r>
              <a:rPr lang="en-US" dirty="0"/>
              <a:t> development. Pettigrew (1979) suggests that culture plays an important role in strategic management. </a:t>
            </a:r>
          </a:p>
        </p:txBody>
      </p:sp>
    </p:spTree>
    <p:extLst>
      <p:ext uri="{BB962C8B-B14F-4D97-AF65-F5344CB8AC3E}">
        <p14:creationId xmlns:p14="http://schemas.microsoft.com/office/powerpoint/2010/main" val="4197937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4276-A7C7-254E-8949-96012205BDBC}"/>
              </a:ext>
            </a:extLst>
          </p:cNvPr>
          <p:cNvSpPr>
            <a:spLocks noGrp="1"/>
          </p:cNvSpPr>
          <p:nvPr>
            <p:ph type="title"/>
          </p:nvPr>
        </p:nvSpPr>
        <p:spPr/>
        <p:txBody>
          <a:bodyPr/>
          <a:lstStyle/>
          <a:p>
            <a:r>
              <a:rPr lang="en-US" dirty="0"/>
              <a:t>The Cultural School</a:t>
            </a:r>
          </a:p>
        </p:txBody>
      </p:sp>
      <p:sp>
        <p:nvSpPr>
          <p:cNvPr id="3" name="Content Placeholder 2">
            <a:extLst>
              <a:ext uri="{FF2B5EF4-FFF2-40B4-BE49-F238E27FC236}">
                <a16:creationId xmlns:a16="http://schemas.microsoft.com/office/drawing/2014/main" id="{E1714E3A-7FD9-BB48-80CF-E00F890BF3FF}"/>
              </a:ext>
            </a:extLst>
          </p:cNvPr>
          <p:cNvSpPr>
            <a:spLocks noGrp="1"/>
          </p:cNvSpPr>
          <p:nvPr>
            <p:ph sz="half" idx="1"/>
          </p:nvPr>
        </p:nvSpPr>
        <p:spPr>
          <a:xfrm>
            <a:off x="457200" y="1600201"/>
            <a:ext cx="8229600" cy="3989040"/>
          </a:xfrm>
        </p:spPr>
        <p:txBody>
          <a:bodyPr/>
          <a:lstStyle/>
          <a:p>
            <a:r>
              <a:rPr lang="en-US" sz="1800" dirty="0"/>
              <a:t>Other Cultural school proponents </a:t>
            </a:r>
          </a:p>
          <a:p>
            <a:pPr lvl="1"/>
            <a:r>
              <a:rPr lang="en-US" sz="1800" dirty="0"/>
              <a:t>Johnson et al. (2011) cultural web (see week 3) </a:t>
            </a:r>
          </a:p>
          <a:p>
            <a:pPr lvl="1"/>
            <a:r>
              <a:rPr lang="en-US" sz="1800" dirty="0"/>
              <a:t>Deal and Kennedy (1982) – corporate values as the bedrock of organizational culture &amp; in particular rites and rituals and its association with corporate life. </a:t>
            </a:r>
            <a:r>
              <a:rPr lang="en-US" sz="1800" dirty="0" err="1"/>
              <a:t>Eg</a:t>
            </a:r>
            <a:r>
              <a:rPr lang="en-US" sz="1800" dirty="0"/>
              <a:t> Allocation of offices, (ACPO corridor?)</a:t>
            </a:r>
          </a:p>
          <a:p>
            <a:endParaRPr lang="en-US" dirty="0"/>
          </a:p>
        </p:txBody>
      </p:sp>
      <p:pic>
        <p:nvPicPr>
          <p:cNvPr id="6" name="Picture 5" descr="Text, letter&#10;&#10;Description automatically generated with medium confidence">
            <a:extLst>
              <a:ext uri="{FF2B5EF4-FFF2-40B4-BE49-F238E27FC236}">
                <a16:creationId xmlns:a16="http://schemas.microsoft.com/office/drawing/2014/main" id="{A2EE9E4B-BDCD-C94F-8013-77F406F7F4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3147031"/>
            <a:ext cx="4361089" cy="2442210"/>
          </a:xfrm>
          <a:prstGeom prst="rect">
            <a:avLst/>
          </a:prstGeom>
        </p:spPr>
      </p:pic>
    </p:spTree>
    <p:extLst>
      <p:ext uri="{BB962C8B-B14F-4D97-AF65-F5344CB8AC3E}">
        <p14:creationId xmlns:p14="http://schemas.microsoft.com/office/powerpoint/2010/main" val="35098746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0B3FC-EDFE-654B-8BD3-EA563D706505}"/>
              </a:ext>
            </a:extLst>
          </p:cNvPr>
          <p:cNvSpPr>
            <a:spLocks noGrp="1"/>
          </p:cNvSpPr>
          <p:nvPr>
            <p:ph type="title"/>
          </p:nvPr>
        </p:nvSpPr>
        <p:spPr>
          <a:xfrm>
            <a:off x="495300" y="20638"/>
            <a:ext cx="8229600" cy="1143000"/>
          </a:xfrm>
        </p:spPr>
        <p:txBody>
          <a:bodyPr anchor="ctr">
            <a:normAutofit/>
          </a:bodyPr>
          <a:lstStyle/>
          <a:p>
            <a:r>
              <a:rPr lang="en-US" dirty="0"/>
              <a:t>Resource Based View School </a:t>
            </a:r>
          </a:p>
        </p:txBody>
      </p:sp>
      <p:sp>
        <p:nvSpPr>
          <p:cNvPr id="3" name="Content Placeholder 2">
            <a:extLst>
              <a:ext uri="{FF2B5EF4-FFF2-40B4-BE49-F238E27FC236}">
                <a16:creationId xmlns:a16="http://schemas.microsoft.com/office/drawing/2014/main" id="{BD0BA3FD-E8B0-4746-A27B-7C54A0083933}"/>
              </a:ext>
            </a:extLst>
          </p:cNvPr>
          <p:cNvSpPr>
            <a:spLocks noGrp="1"/>
          </p:cNvSpPr>
          <p:nvPr>
            <p:ph sz="half" idx="1"/>
          </p:nvPr>
        </p:nvSpPr>
        <p:spPr>
          <a:xfrm>
            <a:off x="0" y="917293"/>
            <a:ext cx="4648200" cy="5023413"/>
          </a:xfrm>
        </p:spPr>
        <p:txBody>
          <a:bodyPr>
            <a:normAutofit/>
          </a:bodyPr>
          <a:lstStyle/>
          <a:p>
            <a:pPr>
              <a:lnSpc>
                <a:spcPct val="90000"/>
              </a:lnSpc>
            </a:pPr>
            <a:r>
              <a:rPr lang="en-US" sz="1600" dirty="0"/>
              <a:t>Penrose (1959) credited with the origins of this school (Ferlie et al. 2015)– basic question – why do firms grow? </a:t>
            </a:r>
          </a:p>
          <a:p>
            <a:pPr>
              <a:lnSpc>
                <a:spcPct val="90000"/>
              </a:lnSpc>
            </a:pPr>
            <a:r>
              <a:rPr lang="en-US" sz="1600" dirty="0"/>
              <a:t>Approach focuses on internal capabilities in terms of resources. </a:t>
            </a:r>
          </a:p>
          <a:p>
            <a:pPr lvl="1">
              <a:lnSpc>
                <a:spcPct val="90000"/>
              </a:lnSpc>
            </a:pPr>
            <a:r>
              <a:rPr lang="en-US" sz="1600" dirty="0"/>
              <a:t>Value – which resources provide the ability to build the efficiency and effectiveness – human as well as physical assets</a:t>
            </a:r>
          </a:p>
          <a:p>
            <a:pPr lvl="1">
              <a:lnSpc>
                <a:spcPct val="90000"/>
              </a:lnSpc>
            </a:pPr>
            <a:r>
              <a:rPr lang="en-US" sz="1600" dirty="0"/>
              <a:t>Rarity – in public services this could be issues such as relationships with communities and reputation. </a:t>
            </a:r>
          </a:p>
          <a:p>
            <a:pPr lvl="1">
              <a:lnSpc>
                <a:spcPct val="90000"/>
              </a:lnSpc>
            </a:pPr>
            <a:r>
              <a:rPr lang="en-US" sz="1600" dirty="0"/>
              <a:t>Inimitability – how does an </a:t>
            </a:r>
            <a:r>
              <a:rPr lang="en-US" sz="1600" dirty="0" err="1"/>
              <a:t>organisation</a:t>
            </a:r>
            <a:r>
              <a:rPr lang="en-US" sz="1600" dirty="0"/>
              <a:t> maintain its advantage</a:t>
            </a:r>
          </a:p>
          <a:p>
            <a:pPr lvl="1">
              <a:lnSpc>
                <a:spcPct val="90000"/>
              </a:lnSpc>
            </a:pPr>
            <a:r>
              <a:rPr lang="en-US" sz="1600" dirty="0"/>
              <a:t>Non-substitutability  - to endure there should be no danger of other </a:t>
            </a:r>
            <a:r>
              <a:rPr lang="en-US" sz="1600" dirty="0" err="1"/>
              <a:t>organisations</a:t>
            </a:r>
            <a:r>
              <a:rPr lang="en-US" sz="1600" dirty="0"/>
              <a:t> being able to substitute their core capabilities.</a:t>
            </a:r>
          </a:p>
          <a:p>
            <a:pPr lvl="1">
              <a:lnSpc>
                <a:spcPct val="90000"/>
              </a:lnSpc>
            </a:pPr>
            <a:r>
              <a:rPr lang="en-US" sz="1600" dirty="0"/>
              <a:t>Debatable if this can be applied to the public sector. </a:t>
            </a:r>
          </a:p>
        </p:txBody>
      </p:sp>
      <p:pic>
        <p:nvPicPr>
          <p:cNvPr id="6" name="Picture 5" descr="Diagram&#10;&#10;Description automatically generated">
            <a:extLst>
              <a:ext uri="{FF2B5EF4-FFF2-40B4-BE49-F238E27FC236}">
                <a16:creationId xmlns:a16="http://schemas.microsoft.com/office/drawing/2014/main" id="{9B196994-B46D-AB45-9F30-191418892E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1733410"/>
            <a:ext cx="4038600" cy="3722621"/>
          </a:xfrm>
          <a:prstGeom prst="rect">
            <a:avLst/>
          </a:prstGeom>
          <a:noFill/>
        </p:spPr>
      </p:pic>
    </p:spTree>
    <p:extLst>
      <p:ext uri="{BB962C8B-B14F-4D97-AF65-F5344CB8AC3E}">
        <p14:creationId xmlns:p14="http://schemas.microsoft.com/office/powerpoint/2010/main" val="3571202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5F5CC-1DFC-D34B-A48D-A81536762CE5}"/>
              </a:ext>
            </a:extLst>
          </p:cNvPr>
          <p:cNvSpPr>
            <a:spLocks noGrp="1"/>
          </p:cNvSpPr>
          <p:nvPr>
            <p:ph type="title"/>
          </p:nvPr>
        </p:nvSpPr>
        <p:spPr/>
        <p:txBody>
          <a:bodyPr/>
          <a:lstStyle/>
          <a:p>
            <a:r>
              <a:rPr lang="en-US" dirty="0"/>
              <a:t>Strategy as Practice</a:t>
            </a:r>
          </a:p>
        </p:txBody>
      </p:sp>
      <p:sp>
        <p:nvSpPr>
          <p:cNvPr id="3" name="Content Placeholder 2">
            <a:extLst>
              <a:ext uri="{FF2B5EF4-FFF2-40B4-BE49-F238E27FC236}">
                <a16:creationId xmlns:a16="http://schemas.microsoft.com/office/drawing/2014/main" id="{DA9F2715-73E1-0E45-8852-7C1451EDA1FF}"/>
              </a:ext>
            </a:extLst>
          </p:cNvPr>
          <p:cNvSpPr>
            <a:spLocks noGrp="1"/>
          </p:cNvSpPr>
          <p:nvPr>
            <p:ph idx="1"/>
          </p:nvPr>
        </p:nvSpPr>
        <p:spPr>
          <a:xfrm>
            <a:off x="457200" y="1245870"/>
            <a:ext cx="8229600" cy="4697729"/>
          </a:xfrm>
        </p:spPr>
        <p:txBody>
          <a:bodyPr>
            <a:normAutofit fontScale="32500" lnSpcReduction="20000"/>
          </a:bodyPr>
          <a:lstStyle/>
          <a:p>
            <a:pPr algn="just"/>
            <a:r>
              <a:rPr lang="en-GB" sz="4500" dirty="0"/>
              <a:t>Newer contribution that further develops the process view is strategy-as-practice (s-as-p), a research field that has grown out of a dissatisfaction with conventional strategy research (Johnson, </a:t>
            </a:r>
            <a:r>
              <a:rPr lang="en-GB" sz="4500" dirty="0" err="1"/>
              <a:t>Melin</a:t>
            </a:r>
            <a:r>
              <a:rPr lang="en-GB" sz="4500" dirty="0"/>
              <a:t>, and Whittington 2003).</a:t>
            </a:r>
          </a:p>
          <a:p>
            <a:endParaRPr lang="en-GB" sz="4500" dirty="0"/>
          </a:p>
          <a:p>
            <a:pPr algn="just"/>
            <a:r>
              <a:rPr lang="en-GB" sz="4500" dirty="0"/>
              <a:t>Scholars in this field tend to take a special interest in practice and are concerned with micro activities in the context of strategy. Whittington (2007:1575) argues that s-as-p’s “fascination with the phenomenon of strategy itself takes it beyond traditional process perspectives.” In this view, strategy could be understood as “something people do rather than something that firms in their markets have” (</a:t>
            </a:r>
            <a:r>
              <a:rPr lang="en-GB" sz="4500" dirty="0" err="1"/>
              <a:t>Jarzabkowski</a:t>
            </a:r>
            <a:r>
              <a:rPr lang="en-GB" sz="4500" dirty="0"/>
              <a:t> and </a:t>
            </a:r>
            <a:r>
              <a:rPr lang="en-GB" sz="4500" dirty="0" err="1"/>
              <a:t>Seidl</a:t>
            </a:r>
            <a:r>
              <a:rPr lang="en-GB" sz="4500" dirty="0"/>
              <a:t> 2008:1391). With this in mind, </a:t>
            </a:r>
            <a:r>
              <a:rPr lang="en-GB" sz="4500" dirty="0" err="1"/>
              <a:t>Jarzabkowski</a:t>
            </a:r>
            <a:r>
              <a:rPr lang="en-GB" sz="4500" dirty="0"/>
              <a:t>, Balogun, and </a:t>
            </a:r>
            <a:r>
              <a:rPr lang="en-GB" sz="4500" dirty="0" err="1"/>
              <a:t>Seidl</a:t>
            </a:r>
            <a:r>
              <a:rPr lang="en-GB" sz="4500" dirty="0"/>
              <a:t> (2007, pp.7–8) define strategy as: </a:t>
            </a:r>
          </a:p>
          <a:p>
            <a:pPr algn="just"/>
            <a:endParaRPr lang="en-GB" sz="4500" dirty="0"/>
          </a:p>
          <a:p>
            <a:pPr lvl="1"/>
            <a:r>
              <a:rPr lang="en-GB" sz="4100" dirty="0"/>
              <a:t>[ . . . ] a situated, socially accomplished activity, while strategizing comprises those actions, interactions and negotiations of multiple actors and the situated practices that they draw upon in accomplishing that activity. </a:t>
            </a:r>
          </a:p>
          <a:p>
            <a:pPr lvl="1"/>
            <a:endParaRPr lang="en-GB" sz="4100" dirty="0"/>
          </a:p>
          <a:p>
            <a:pPr algn="just"/>
            <a:r>
              <a:rPr lang="en-GB" sz="4500" dirty="0"/>
              <a:t>Johnson et al., (2007,p.6) cited in Ferlie &amp; </a:t>
            </a:r>
            <a:r>
              <a:rPr lang="en-GB" sz="4500" dirty="0" err="1"/>
              <a:t>Ongaro</a:t>
            </a:r>
            <a:r>
              <a:rPr lang="en-GB" sz="4500" dirty="0"/>
              <a:t> (2015,p.65) in terms of strategy as practice defined the approach as “an emphasis on the detailed processes and practices which constitute the day-to-day activities of organisational life and which relate to strategic outcomes. Our focus is therefore on micro activities that, while often invisible to traditional strategy research nevertheless can have significant consequences for organizations and those that work in them.”</a:t>
            </a:r>
          </a:p>
          <a:p>
            <a:pPr algn="just"/>
            <a:r>
              <a:rPr lang="en-GB" sz="4500" dirty="0"/>
              <a:t>It is suggested that Strategy as Practice has a strong relationship with public sector organisations. </a:t>
            </a:r>
          </a:p>
          <a:p>
            <a:pPr marL="0" indent="0">
              <a:buNone/>
            </a:pPr>
            <a:endParaRPr lang="en-GB" dirty="0"/>
          </a:p>
          <a:p>
            <a:endParaRPr lang="en-GB" dirty="0"/>
          </a:p>
          <a:p>
            <a:endParaRPr lang="en-US" dirty="0"/>
          </a:p>
        </p:txBody>
      </p:sp>
    </p:spTree>
    <p:extLst>
      <p:ext uri="{BB962C8B-B14F-4D97-AF65-F5344CB8AC3E}">
        <p14:creationId xmlns:p14="http://schemas.microsoft.com/office/powerpoint/2010/main" val="3343631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CAB93-44E9-BB47-8A29-6F33440B7959}"/>
              </a:ext>
            </a:extLst>
          </p:cNvPr>
          <p:cNvSpPr>
            <a:spLocks noGrp="1"/>
          </p:cNvSpPr>
          <p:nvPr>
            <p:ph type="title"/>
          </p:nvPr>
        </p:nvSpPr>
        <p:spPr>
          <a:xfrm>
            <a:off x="457200" y="274638"/>
            <a:ext cx="8229600" cy="1143000"/>
          </a:xfrm>
        </p:spPr>
        <p:txBody>
          <a:bodyPr anchor="ctr">
            <a:normAutofit/>
          </a:bodyPr>
          <a:lstStyle/>
          <a:p>
            <a:r>
              <a:rPr lang="en-US"/>
              <a:t>The Public Value School </a:t>
            </a:r>
          </a:p>
        </p:txBody>
      </p:sp>
      <p:sp>
        <p:nvSpPr>
          <p:cNvPr id="3" name="Content Placeholder 2">
            <a:extLst>
              <a:ext uri="{FF2B5EF4-FFF2-40B4-BE49-F238E27FC236}">
                <a16:creationId xmlns:a16="http://schemas.microsoft.com/office/drawing/2014/main" id="{440685CA-BEC0-CB4C-9AE4-6AAF66C3135D}"/>
              </a:ext>
            </a:extLst>
          </p:cNvPr>
          <p:cNvSpPr>
            <a:spLocks noGrp="1"/>
          </p:cNvSpPr>
          <p:nvPr>
            <p:ph sz="half" idx="1"/>
          </p:nvPr>
        </p:nvSpPr>
        <p:spPr>
          <a:xfrm>
            <a:off x="457201" y="1434480"/>
            <a:ext cx="4038600" cy="3989040"/>
          </a:xfrm>
        </p:spPr>
        <p:txBody>
          <a:bodyPr>
            <a:normAutofit fontScale="92500" lnSpcReduction="10000"/>
          </a:bodyPr>
          <a:lstStyle/>
          <a:p>
            <a:pPr>
              <a:lnSpc>
                <a:spcPct val="90000"/>
              </a:lnSpc>
            </a:pPr>
            <a:r>
              <a:rPr lang="en-US" sz="1800" dirty="0"/>
              <a:t>Public school developed by Moore (1995) </a:t>
            </a:r>
          </a:p>
          <a:p>
            <a:pPr>
              <a:lnSpc>
                <a:spcPct val="90000"/>
              </a:lnSpc>
            </a:pPr>
            <a:endParaRPr lang="en-US" sz="1800" dirty="0"/>
          </a:p>
          <a:p>
            <a:pPr>
              <a:lnSpc>
                <a:spcPct val="90000"/>
              </a:lnSpc>
            </a:pPr>
            <a:r>
              <a:rPr lang="en-US" sz="1800" dirty="0"/>
              <a:t>Strategic triangle model </a:t>
            </a:r>
          </a:p>
          <a:p>
            <a:pPr lvl="1">
              <a:lnSpc>
                <a:spcPct val="90000"/>
              </a:lnSpc>
            </a:pPr>
            <a:r>
              <a:rPr lang="en-US" sz="1800" dirty="0"/>
              <a:t>Defining public value – clarifying and specifying the specific goals of the </a:t>
            </a:r>
            <a:r>
              <a:rPr lang="en-US" sz="1800" dirty="0" err="1"/>
              <a:t>organisation</a:t>
            </a:r>
            <a:r>
              <a:rPr lang="en-US" sz="1800" dirty="0"/>
              <a:t> based on what the public values most </a:t>
            </a:r>
          </a:p>
          <a:p>
            <a:pPr lvl="1">
              <a:lnSpc>
                <a:spcPct val="90000"/>
              </a:lnSpc>
            </a:pPr>
            <a:endParaRPr lang="en-US" sz="1800" dirty="0"/>
          </a:p>
          <a:p>
            <a:pPr lvl="1">
              <a:lnSpc>
                <a:spcPct val="90000"/>
              </a:lnSpc>
            </a:pPr>
            <a:r>
              <a:rPr lang="en-US" sz="1800" dirty="0" err="1"/>
              <a:t>Authorisation</a:t>
            </a:r>
            <a:r>
              <a:rPr lang="en-US" sz="1800" dirty="0"/>
              <a:t> – creating the </a:t>
            </a:r>
            <a:r>
              <a:rPr lang="en-US" sz="1800" dirty="0" err="1"/>
              <a:t>authorised</a:t>
            </a:r>
            <a:r>
              <a:rPr lang="en-US" sz="1800" dirty="0"/>
              <a:t> environment necessary to achieved the desired outcomes. </a:t>
            </a:r>
          </a:p>
          <a:p>
            <a:pPr lvl="1">
              <a:lnSpc>
                <a:spcPct val="90000"/>
              </a:lnSpc>
            </a:pPr>
            <a:endParaRPr lang="en-US" sz="1800" dirty="0"/>
          </a:p>
          <a:p>
            <a:pPr lvl="1">
              <a:lnSpc>
                <a:spcPct val="90000"/>
              </a:lnSpc>
            </a:pPr>
            <a:r>
              <a:rPr lang="en-US" sz="1800" dirty="0"/>
              <a:t>Building operational capacity – harnessing the operational resources at your disposal. </a:t>
            </a:r>
          </a:p>
        </p:txBody>
      </p:sp>
      <p:pic>
        <p:nvPicPr>
          <p:cNvPr id="5" name="Picture 4" descr="Diagram&#10;&#10;Description automatically generated">
            <a:extLst>
              <a:ext uri="{FF2B5EF4-FFF2-40B4-BE49-F238E27FC236}">
                <a16:creationId xmlns:a16="http://schemas.microsoft.com/office/drawing/2014/main" id="{DE2C91F5-986D-6140-B106-0B9CADC286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737360"/>
            <a:ext cx="4038600" cy="3094182"/>
          </a:xfrm>
          <a:prstGeom prst="rect">
            <a:avLst/>
          </a:prstGeom>
          <a:noFill/>
        </p:spPr>
      </p:pic>
    </p:spTree>
    <p:extLst>
      <p:ext uri="{BB962C8B-B14F-4D97-AF65-F5344CB8AC3E}">
        <p14:creationId xmlns:p14="http://schemas.microsoft.com/office/powerpoint/2010/main" val="17364648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E185D-01AD-9F4C-8A0D-4BD57238D06D}"/>
              </a:ext>
            </a:extLst>
          </p:cNvPr>
          <p:cNvSpPr>
            <a:spLocks noGrp="1"/>
          </p:cNvSpPr>
          <p:nvPr>
            <p:ph type="title"/>
          </p:nvPr>
        </p:nvSpPr>
        <p:spPr/>
        <p:txBody>
          <a:bodyPr>
            <a:normAutofit fontScale="90000"/>
          </a:bodyPr>
          <a:lstStyle/>
          <a:p>
            <a:r>
              <a:rPr lang="en-US" dirty="0"/>
              <a:t>From Strategic Management to Strategic Performance </a:t>
            </a:r>
          </a:p>
        </p:txBody>
      </p:sp>
      <p:sp>
        <p:nvSpPr>
          <p:cNvPr id="3" name="Content Placeholder 2">
            <a:extLst>
              <a:ext uri="{FF2B5EF4-FFF2-40B4-BE49-F238E27FC236}">
                <a16:creationId xmlns:a16="http://schemas.microsoft.com/office/drawing/2014/main" id="{574FF6F1-29C3-2B4E-9F87-893D4E21FF55}"/>
              </a:ext>
            </a:extLst>
          </p:cNvPr>
          <p:cNvSpPr>
            <a:spLocks noGrp="1"/>
          </p:cNvSpPr>
          <p:nvPr>
            <p:ph sz="half" idx="1"/>
          </p:nvPr>
        </p:nvSpPr>
        <p:spPr>
          <a:xfrm>
            <a:off x="457200" y="1600201"/>
            <a:ext cx="8069580" cy="3989040"/>
          </a:xfrm>
        </p:spPr>
        <p:txBody>
          <a:bodyPr/>
          <a:lstStyle/>
          <a:p>
            <a:r>
              <a:rPr lang="en-US" sz="1800" dirty="0"/>
              <a:t>“The idea that public </a:t>
            </a:r>
            <a:r>
              <a:rPr lang="en-US" sz="1800" dirty="0" err="1"/>
              <a:t>organisations</a:t>
            </a:r>
            <a:r>
              <a:rPr lang="en-US" sz="1800" dirty="0"/>
              <a:t> perform better if they adopt the ‘right’ strategy is prevalent in generic management theory, public management literature, policy debates, governmental reforms and popular culture (Andrews et al., 2012, p.149, cited in Ferlie &amp; </a:t>
            </a:r>
            <a:r>
              <a:rPr lang="en-US" sz="1800" dirty="0" err="1"/>
              <a:t>Ongaro</a:t>
            </a:r>
            <a:r>
              <a:rPr lang="en-US" sz="1800" dirty="0"/>
              <a:t>, 2015, p. 166).</a:t>
            </a:r>
          </a:p>
          <a:p>
            <a:r>
              <a:rPr lang="en-US" sz="1800" dirty="0"/>
              <a:t>What impact does strategic management have on the performance of an </a:t>
            </a:r>
            <a:r>
              <a:rPr lang="en-US" sz="1800" dirty="0" err="1"/>
              <a:t>organisation</a:t>
            </a:r>
            <a:r>
              <a:rPr lang="en-US" sz="1800" dirty="0"/>
              <a:t>?</a:t>
            </a:r>
          </a:p>
          <a:p>
            <a:r>
              <a:rPr lang="en-US" sz="1800" dirty="0"/>
              <a:t>Does performance improve as a consequence of the choices that are made in an organization?</a:t>
            </a:r>
            <a:r>
              <a:rPr lang="en-US" sz="1800" b="1" dirty="0"/>
              <a:t> In other words, does strategic management really make a difference??</a:t>
            </a:r>
          </a:p>
          <a:p>
            <a:r>
              <a:rPr lang="en-US" sz="1800" dirty="0"/>
              <a:t>Efficiency, effectiveness &amp; sustainability as a measure of performance in public services (Ferlie &amp; Ongaro, 2015) – which aligns with the stated aims of strategy and strategic management. </a:t>
            </a:r>
          </a:p>
        </p:txBody>
      </p:sp>
    </p:spTree>
    <p:extLst>
      <p:ext uri="{BB962C8B-B14F-4D97-AF65-F5344CB8AC3E}">
        <p14:creationId xmlns:p14="http://schemas.microsoft.com/office/powerpoint/2010/main" val="366282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BFC9A-5D6E-C34C-9424-50559C4110AE}"/>
              </a:ext>
            </a:extLst>
          </p:cNvPr>
          <p:cNvSpPr>
            <a:spLocks noGrp="1"/>
          </p:cNvSpPr>
          <p:nvPr>
            <p:ph type="title"/>
          </p:nvPr>
        </p:nvSpPr>
        <p:spPr/>
        <p:txBody>
          <a:bodyPr>
            <a:normAutofit fontScale="90000"/>
          </a:bodyPr>
          <a:lstStyle/>
          <a:p>
            <a:r>
              <a:rPr lang="en-US" dirty="0"/>
              <a:t>From Strategic Management to Strategic Performance </a:t>
            </a:r>
          </a:p>
        </p:txBody>
      </p:sp>
      <p:sp>
        <p:nvSpPr>
          <p:cNvPr id="3" name="Content Placeholder 2">
            <a:extLst>
              <a:ext uri="{FF2B5EF4-FFF2-40B4-BE49-F238E27FC236}">
                <a16:creationId xmlns:a16="http://schemas.microsoft.com/office/drawing/2014/main" id="{59B49E09-E7D7-F940-9642-14555AB2BCB7}"/>
              </a:ext>
            </a:extLst>
          </p:cNvPr>
          <p:cNvSpPr>
            <a:spLocks noGrp="1"/>
          </p:cNvSpPr>
          <p:nvPr>
            <p:ph sz="half" idx="1"/>
          </p:nvPr>
        </p:nvSpPr>
        <p:spPr>
          <a:xfrm>
            <a:off x="457200" y="1600201"/>
            <a:ext cx="7395210" cy="3989040"/>
          </a:xfrm>
        </p:spPr>
        <p:txBody>
          <a:bodyPr>
            <a:normAutofit/>
          </a:bodyPr>
          <a:lstStyle/>
          <a:p>
            <a:pPr algn="just"/>
            <a:r>
              <a:rPr lang="en-US" sz="1800" dirty="0"/>
              <a:t>In simple terms for public services organization it is about transforming inputs into outputs, which in turn should provide better outcomes </a:t>
            </a:r>
          </a:p>
          <a:p>
            <a:pPr algn="just"/>
            <a:endParaRPr lang="en-US" sz="1800" dirty="0"/>
          </a:p>
          <a:p>
            <a:pPr algn="just"/>
            <a:r>
              <a:rPr lang="en-US" sz="1800" dirty="0"/>
              <a:t>In other words  </a:t>
            </a:r>
            <a:r>
              <a:rPr lang="en-US" sz="1800" b="1" dirty="0"/>
              <a:t>Input      Output = Outcomes (which should equate to service improvements.</a:t>
            </a:r>
          </a:p>
          <a:p>
            <a:pPr algn="just"/>
            <a:endParaRPr lang="en-US" sz="1800" b="1" dirty="0"/>
          </a:p>
          <a:p>
            <a:r>
              <a:rPr lang="en-US" sz="1800" b="1" dirty="0"/>
              <a:t>How does strategy relate to performance? How and to what extent is strategy a determinant of performance?</a:t>
            </a:r>
          </a:p>
          <a:p>
            <a:endParaRPr lang="en-US" sz="1800" dirty="0"/>
          </a:p>
          <a:p>
            <a:r>
              <a:rPr lang="en-US" sz="1800" dirty="0" err="1"/>
              <a:t>Organisational</a:t>
            </a:r>
            <a:r>
              <a:rPr lang="en-US" sz="1800" dirty="0"/>
              <a:t> performance vs Performance regimes &amp; distinct from individual performance? </a:t>
            </a:r>
          </a:p>
          <a:p>
            <a:pPr indent="-285750"/>
            <a:endParaRPr lang="en-US" sz="1800" dirty="0"/>
          </a:p>
          <a:p>
            <a:endParaRPr lang="en-US" sz="1800" dirty="0"/>
          </a:p>
        </p:txBody>
      </p:sp>
      <p:cxnSp>
        <p:nvCxnSpPr>
          <p:cNvPr id="6" name="Straight Arrow Connector 5">
            <a:extLst>
              <a:ext uri="{FF2B5EF4-FFF2-40B4-BE49-F238E27FC236}">
                <a16:creationId xmlns:a16="http://schemas.microsoft.com/office/drawing/2014/main" id="{1FD221C0-81D7-FF4C-9F1F-64D458BE7F66}"/>
              </a:ext>
            </a:extLst>
          </p:cNvPr>
          <p:cNvCxnSpPr>
            <a:cxnSpLocks/>
          </p:cNvCxnSpPr>
          <p:nvPr/>
        </p:nvCxnSpPr>
        <p:spPr>
          <a:xfrm>
            <a:off x="3326130" y="2674621"/>
            <a:ext cx="3429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2191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75885-666E-9A47-8817-40CB6738C9DD}"/>
              </a:ext>
            </a:extLst>
          </p:cNvPr>
          <p:cNvSpPr>
            <a:spLocks noGrp="1"/>
          </p:cNvSpPr>
          <p:nvPr>
            <p:ph type="title"/>
          </p:nvPr>
        </p:nvSpPr>
        <p:spPr/>
        <p:txBody>
          <a:bodyPr>
            <a:normAutofit fontScale="90000"/>
          </a:bodyPr>
          <a:lstStyle/>
          <a:p>
            <a:r>
              <a:rPr lang="en-US" dirty="0"/>
              <a:t>From Strategic Management to Strategic Performance </a:t>
            </a:r>
          </a:p>
        </p:txBody>
      </p:sp>
      <p:sp>
        <p:nvSpPr>
          <p:cNvPr id="3" name="Content Placeholder 2">
            <a:extLst>
              <a:ext uri="{FF2B5EF4-FFF2-40B4-BE49-F238E27FC236}">
                <a16:creationId xmlns:a16="http://schemas.microsoft.com/office/drawing/2014/main" id="{3F584E80-3E6F-3347-A935-A84F1C54BD12}"/>
              </a:ext>
            </a:extLst>
          </p:cNvPr>
          <p:cNvSpPr>
            <a:spLocks noGrp="1"/>
          </p:cNvSpPr>
          <p:nvPr>
            <p:ph sz="half" idx="1"/>
          </p:nvPr>
        </p:nvSpPr>
        <p:spPr>
          <a:xfrm>
            <a:off x="457200" y="1600201"/>
            <a:ext cx="8229600" cy="3989040"/>
          </a:xfrm>
        </p:spPr>
        <p:txBody>
          <a:bodyPr>
            <a:normAutofit lnSpcReduction="10000"/>
          </a:bodyPr>
          <a:lstStyle/>
          <a:p>
            <a:r>
              <a:rPr lang="en-US" sz="1800" dirty="0" err="1"/>
              <a:t>Bouckaert</a:t>
            </a:r>
            <a:r>
              <a:rPr lang="en-US" sz="1800" dirty="0"/>
              <a:t> &amp; </a:t>
            </a:r>
            <a:r>
              <a:rPr lang="en-US" sz="1800" dirty="0" err="1"/>
              <a:t>Hallighan</a:t>
            </a:r>
            <a:r>
              <a:rPr lang="en-US" sz="1800" dirty="0"/>
              <a:t> (2008, cited in Ferlie &amp; </a:t>
            </a:r>
            <a:r>
              <a:rPr lang="en-US" sz="1800" dirty="0" err="1"/>
              <a:t>Ongaro</a:t>
            </a:r>
            <a:r>
              <a:rPr lang="en-US" sz="1800" dirty="0"/>
              <a:t>, 2015) </a:t>
            </a:r>
          </a:p>
          <a:p>
            <a:r>
              <a:rPr lang="en-US" sz="1800" dirty="0"/>
              <a:t>3 levels of </a:t>
            </a:r>
          </a:p>
          <a:p>
            <a:r>
              <a:rPr lang="en-US" sz="1800" dirty="0"/>
              <a:t> analysis</a:t>
            </a:r>
          </a:p>
          <a:p>
            <a:pPr lvl="1"/>
            <a:r>
              <a:rPr lang="en-US" sz="1400" dirty="0"/>
              <a:t>Performance administration and measurement</a:t>
            </a:r>
          </a:p>
          <a:p>
            <a:pPr lvl="1"/>
            <a:r>
              <a:rPr lang="en-US" sz="1400" dirty="0"/>
              <a:t>Performance management</a:t>
            </a:r>
          </a:p>
          <a:p>
            <a:pPr lvl="1"/>
            <a:r>
              <a:rPr lang="en-US" sz="1400" dirty="0"/>
              <a:t>Performance governance. </a:t>
            </a:r>
          </a:p>
          <a:p>
            <a:pPr indent="-285750"/>
            <a:r>
              <a:rPr lang="en-US" sz="1800" dirty="0"/>
              <a:t>Argument that SM and 1 are interlinked if you can measure performance how do you know if that strategy has worked?</a:t>
            </a:r>
          </a:p>
          <a:p>
            <a:pPr indent="-285750"/>
            <a:r>
              <a:rPr lang="en-US" sz="1800" dirty="0"/>
              <a:t>Similar for 2. Assumed that Strategy as practice school has alignment to 3. </a:t>
            </a:r>
          </a:p>
          <a:p>
            <a:r>
              <a:rPr lang="en-US" sz="1800" dirty="0"/>
              <a:t>Performance management seen as a component of managerial effectiveness.</a:t>
            </a:r>
          </a:p>
          <a:p>
            <a:r>
              <a:rPr lang="en-US" sz="1800" dirty="0"/>
              <a:t>Common underlying principle across SM schools – Seeking to achieve a strategic fit between a particular organization and its environment is key to the ‘organizational success’ (Ferlie &amp; </a:t>
            </a:r>
            <a:r>
              <a:rPr lang="en-US" sz="1800" dirty="0" err="1"/>
              <a:t>Ongaro</a:t>
            </a:r>
            <a:r>
              <a:rPr lang="en-US" sz="1800" dirty="0"/>
              <a:t>, 2015)</a:t>
            </a:r>
          </a:p>
          <a:p>
            <a:pPr marL="0" indent="0">
              <a:buNone/>
            </a:pPr>
            <a:endParaRPr lang="en-US" dirty="0"/>
          </a:p>
        </p:txBody>
      </p:sp>
    </p:spTree>
    <p:extLst>
      <p:ext uri="{BB962C8B-B14F-4D97-AF65-F5344CB8AC3E}">
        <p14:creationId xmlns:p14="http://schemas.microsoft.com/office/powerpoint/2010/main" val="1635221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2A020-4E5B-D740-908D-A4527C46CA67}"/>
              </a:ext>
            </a:extLst>
          </p:cNvPr>
          <p:cNvSpPr>
            <a:spLocks noGrp="1"/>
          </p:cNvSpPr>
          <p:nvPr>
            <p:ph type="title"/>
          </p:nvPr>
        </p:nvSpPr>
        <p:spPr>
          <a:xfrm>
            <a:off x="0" y="0"/>
            <a:ext cx="8961120" cy="1143000"/>
          </a:xfrm>
        </p:spPr>
        <p:txBody>
          <a:bodyPr>
            <a:noAutofit/>
          </a:bodyPr>
          <a:lstStyle/>
          <a:p>
            <a:r>
              <a:rPr lang="en-US" sz="3600" dirty="0"/>
              <a:t>Strategic Management and Performance </a:t>
            </a:r>
          </a:p>
        </p:txBody>
      </p:sp>
      <p:sp>
        <p:nvSpPr>
          <p:cNvPr id="3" name="Content Placeholder 2">
            <a:extLst>
              <a:ext uri="{FF2B5EF4-FFF2-40B4-BE49-F238E27FC236}">
                <a16:creationId xmlns:a16="http://schemas.microsoft.com/office/drawing/2014/main" id="{EBA0CCFA-7A12-2241-8DC4-45193B9276A9}"/>
              </a:ext>
            </a:extLst>
          </p:cNvPr>
          <p:cNvSpPr>
            <a:spLocks noGrp="1"/>
          </p:cNvSpPr>
          <p:nvPr>
            <p:ph idx="1"/>
          </p:nvPr>
        </p:nvSpPr>
        <p:spPr>
          <a:xfrm>
            <a:off x="457200" y="990600"/>
            <a:ext cx="8229600" cy="4622800"/>
          </a:xfrm>
        </p:spPr>
        <p:txBody>
          <a:bodyPr>
            <a:normAutofit fontScale="92500"/>
          </a:bodyPr>
          <a:lstStyle/>
          <a:p>
            <a:pPr algn="just"/>
            <a:r>
              <a:rPr lang="en-US" sz="2000" dirty="0" err="1"/>
              <a:t>Poister</a:t>
            </a:r>
            <a:r>
              <a:rPr lang="en-US" sz="2000" dirty="0"/>
              <a:t> (2010) strategic planning is concerned with formulating strategy</a:t>
            </a:r>
          </a:p>
          <a:p>
            <a:pPr algn="just"/>
            <a:r>
              <a:rPr lang="en-US" sz="2000" dirty="0"/>
              <a:t>Bryson (2004)  presents strategic planning as a set of concepts, processes and tools for shaping “ what an </a:t>
            </a:r>
            <a:r>
              <a:rPr lang="en-US" sz="2000" dirty="0" err="1"/>
              <a:t>organisation</a:t>
            </a:r>
            <a:r>
              <a:rPr lang="en-US" sz="2000" dirty="0"/>
              <a:t> is what it does and why it does it”.</a:t>
            </a:r>
          </a:p>
          <a:p>
            <a:pPr algn="just"/>
            <a:r>
              <a:rPr lang="en-US" sz="2000" dirty="0"/>
              <a:t>Strategic planning takes a ‘big picture’ approach that blends futuristic thinking, objective analysis, and subjective analysis of values, goals and priorities to chart a future direction and courses of action to ensure an organization’s vitality, effectiveness and ability to add public value. </a:t>
            </a:r>
          </a:p>
          <a:p>
            <a:pPr algn="just"/>
            <a:r>
              <a:rPr lang="en-US" sz="2000" dirty="0" err="1"/>
              <a:t>Hatry</a:t>
            </a:r>
            <a:r>
              <a:rPr lang="en-US" sz="2000" dirty="0"/>
              <a:t> (2002) efforts of public bodies has lacked meaningful activity as they don’t set out </a:t>
            </a:r>
            <a:r>
              <a:rPr lang="en-US" sz="2000" b="1" dirty="0"/>
              <a:t>outcomes</a:t>
            </a:r>
            <a:r>
              <a:rPr lang="en-US" sz="2000" dirty="0"/>
              <a:t> and strategies to achieve them. </a:t>
            </a:r>
          </a:p>
          <a:p>
            <a:pPr algn="just"/>
            <a:r>
              <a:rPr lang="en-US" sz="2000" dirty="0"/>
              <a:t>Planning in the public sector needs to be done at the executive level – the analysis of the issues needs a great deal of strategic analysis. </a:t>
            </a:r>
          </a:p>
          <a:p>
            <a:pPr algn="just"/>
            <a:r>
              <a:rPr lang="en-US" sz="2000" dirty="0"/>
              <a:t>Strategic planning requires understand of the forces that drive issues, explore options in terms of their feasibility. </a:t>
            </a:r>
          </a:p>
          <a:p>
            <a:pPr algn="just"/>
            <a:endParaRPr lang="en-US" sz="2000" dirty="0"/>
          </a:p>
        </p:txBody>
      </p:sp>
    </p:spTree>
    <p:extLst>
      <p:ext uri="{BB962C8B-B14F-4D97-AF65-F5344CB8AC3E}">
        <p14:creationId xmlns:p14="http://schemas.microsoft.com/office/powerpoint/2010/main" val="172991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2F32C-82CA-AD4A-A2F1-90F815FA2104}"/>
              </a:ext>
            </a:extLst>
          </p:cNvPr>
          <p:cNvSpPr>
            <a:spLocks noGrp="1"/>
          </p:cNvSpPr>
          <p:nvPr>
            <p:ph type="title"/>
          </p:nvPr>
        </p:nvSpPr>
        <p:spPr>
          <a:xfrm>
            <a:off x="271145" y="0"/>
            <a:ext cx="8766810" cy="1143000"/>
          </a:xfrm>
        </p:spPr>
        <p:txBody>
          <a:bodyPr>
            <a:noAutofit/>
          </a:bodyPr>
          <a:lstStyle/>
          <a:p>
            <a:r>
              <a:rPr lang="en-US" sz="3600" dirty="0"/>
              <a:t>Strategic Management and Performance </a:t>
            </a:r>
          </a:p>
        </p:txBody>
      </p:sp>
      <p:sp>
        <p:nvSpPr>
          <p:cNvPr id="3" name="Content Placeholder 2">
            <a:extLst>
              <a:ext uri="{FF2B5EF4-FFF2-40B4-BE49-F238E27FC236}">
                <a16:creationId xmlns:a16="http://schemas.microsoft.com/office/drawing/2014/main" id="{1A973F85-2403-3643-A7B2-31584166B229}"/>
              </a:ext>
            </a:extLst>
          </p:cNvPr>
          <p:cNvSpPr>
            <a:spLocks noGrp="1"/>
          </p:cNvSpPr>
          <p:nvPr>
            <p:ph idx="1"/>
          </p:nvPr>
        </p:nvSpPr>
        <p:spPr>
          <a:xfrm>
            <a:off x="165100" y="914400"/>
            <a:ext cx="8978900" cy="4724400"/>
          </a:xfrm>
        </p:spPr>
        <p:txBody>
          <a:bodyPr>
            <a:normAutofit fontScale="77500" lnSpcReduction="20000"/>
          </a:bodyPr>
          <a:lstStyle/>
          <a:p>
            <a:pPr algn="just"/>
            <a:r>
              <a:rPr lang="en-GB" sz="2400" dirty="0"/>
              <a:t>It offers an opportunity to chart a future direction and actions to ensure the organisation’s viability, efficiency, and ability to add public value (Poister 2010).</a:t>
            </a:r>
          </a:p>
          <a:p>
            <a:pPr algn="just"/>
            <a:endParaRPr lang="en-GB" sz="2400" dirty="0"/>
          </a:p>
          <a:p>
            <a:pPr algn="just"/>
            <a:r>
              <a:rPr lang="en-GB" sz="2400" dirty="0" err="1"/>
              <a:t>Poisters</a:t>
            </a:r>
            <a:r>
              <a:rPr lang="en-GB" sz="2400" dirty="0"/>
              <a:t> (2010) identifies the important move from strategic performance measurement to strategic performance management. </a:t>
            </a:r>
          </a:p>
          <a:p>
            <a:pPr algn="just"/>
            <a:endParaRPr lang="en-GB" sz="2400" dirty="0"/>
          </a:p>
          <a:p>
            <a:pPr algn="just"/>
            <a:r>
              <a:rPr lang="en-GB" sz="2400" dirty="0"/>
              <a:t>“Performance information to strengthen policies and programs, improve performance and maximise the benefits of public services, still appears to seriously lag performance measurement activity” (</a:t>
            </a:r>
            <a:r>
              <a:rPr lang="en-GB" sz="2400" dirty="0" err="1"/>
              <a:t>Hatry</a:t>
            </a:r>
            <a:r>
              <a:rPr lang="en-GB" sz="2400" dirty="0"/>
              <a:t>, 2002, cited in </a:t>
            </a:r>
            <a:r>
              <a:rPr lang="en-GB" sz="2400" dirty="0" err="1"/>
              <a:t>Poisters</a:t>
            </a:r>
            <a:r>
              <a:rPr lang="en-GB" sz="2400" dirty="0"/>
              <a:t>, 2010,p.250. </a:t>
            </a:r>
          </a:p>
          <a:p>
            <a:pPr lvl="1" algn="just"/>
            <a:r>
              <a:rPr lang="en-GB" sz="2100" dirty="0"/>
              <a:t>What do you think this means? Do you think as an Service we’ve been particularly acute at performance measurement as opposed to performance management? </a:t>
            </a:r>
          </a:p>
          <a:p>
            <a:pPr lvl="1" algn="just"/>
            <a:endParaRPr lang="en-GB" sz="1800" dirty="0"/>
          </a:p>
          <a:p>
            <a:pPr algn="just"/>
            <a:r>
              <a:rPr lang="en-GB" sz="2400" dirty="0"/>
              <a:t>Poister (2010) suggest a lack of political to drive through the necessary decisions to truly performance manage in the public sector – more interested in accountability than requiring an agency to report on their performance. </a:t>
            </a:r>
          </a:p>
        </p:txBody>
      </p:sp>
    </p:spTree>
    <p:extLst>
      <p:ext uri="{BB962C8B-B14F-4D97-AF65-F5344CB8AC3E}">
        <p14:creationId xmlns:p14="http://schemas.microsoft.com/office/powerpoint/2010/main" val="15423542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4E2EA-ADD9-5F4A-AC2B-240495372DC1}"/>
              </a:ext>
            </a:extLst>
          </p:cNvPr>
          <p:cNvSpPr>
            <a:spLocks noGrp="1"/>
          </p:cNvSpPr>
          <p:nvPr>
            <p:ph type="title"/>
          </p:nvPr>
        </p:nvSpPr>
        <p:spPr>
          <a:xfrm>
            <a:off x="-148590" y="274638"/>
            <a:ext cx="9292590" cy="1143000"/>
          </a:xfrm>
        </p:spPr>
        <p:txBody>
          <a:bodyPr>
            <a:noAutofit/>
          </a:bodyPr>
          <a:lstStyle/>
          <a:p>
            <a:r>
              <a:rPr lang="en-US" sz="3600" dirty="0"/>
              <a:t>Strategic Management and Performance </a:t>
            </a:r>
          </a:p>
        </p:txBody>
      </p:sp>
      <p:sp>
        <p:nvSpPr>
          <p:cNvPr id="3" name="Content Placeholder 2">
            <a:extLst>
              <a:ext uri="{FF2B5EF4-FFF2-40B4-BE49-F238E27FC236}">
                <a16:creationId xmlns:a16="http://schemas.microsoft.com/office/drawing/2014/main" id="{DB62A7AB-6780-0B40-B17A-73D299B3C526}"/>
              </a:ext>
            </a:extLst>
          </p:cNvPr>
          <p:cNvSpPr>
            <a:spLocks noGrp="1"/>
          </p:cNvSpPr>
          <p:nvPr>
            <p:ph idx="1"/>
          </p:nvPr>
        </p:nvSpPr>
        <p:spPr/>
        <p:txBody>
          <a:bodyPr>
            <a:normAutofit/>
          </a:bodyPr>
          <a:lstStyle/>
          <a:p>
            <a:pPr algn="just"/>
            <a:r>
              <a:rPr lang="en-US" sz="1800" dirty="0" err="1"/>
              <a:t>Poisters</a:t>
            </a:r>
            <a:r>
              <a:rPr lang="en-US" sz="1800" dirty="0"/>
              <a:t> (2010,251) “Performance management is the process of setting goals for an organization and managing effectively to achieve those goals and eventually bring about the desired outcomes. In that sense, strategic management can be viewed as performance management at a strategic level”. </a:t>
            </a:r>
          </a:p>
          <a:p>
            <a:pPr algn="just"/>
            <a:r>
              <a:rPr lang="en-US" sz="1800" dirty="0"/>
              <a:t>It is noted that very few authors actually connect the issue of strategic planning and performance management – but that focusing on management rather than simple measurement will help drive better outcomes. </a:t>
            </a:r>
          </a:p>
          <a:p>
            <a:pPr algn="just"/>
            <a:r>
              <a:rPr lang="en-US" sz="1800" dirty="0"/>
              <a:t>It is noted that performance management can assist with clarification of strategy and even support the identification of strategy (Mintzberg,1994, cited in </a:t>
            </a:r>
            <a:r>
              <a:rPr lang="en-US" sz="1800" dirty="0" err="1"/>
              <a:t>Poisters</a:t>
            </a:r>
            <a:r>
              <a:rPr lang="en-US" sz="1800" dirty="0"/>
              <a:t>, 2010) </a:t>
            </a:r>
          </a:p>
        </p:txBody>
      </p:sp>
    </p:spTree>
    <p:extLst>
      <p:ext uri="{BB962C8B-B14F-4D97-AF65-F5344CB8AC3E}">
        <p14:creationId xmlns:p14="http://schemas.microsoft.com/office/powerpoint/2010/main" val="3696503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7980-149F-2047-91C0-032CD7BF8A04}"/>
              </a:ext>
            </a:extLst>
          </p:cNvPr>
          <p:cNvSpPr>
            <a:spLocks noGrp="1"/>
          </p:cNvSpPr>
          <p:nvPr>
            <p:ph type="title"/>
          </p:nvPr>
        </p:nvSpPr>
        <p:spPr/>
        <p:txBody>
          <a:bodyPr>
            <a:normAutofit fontScale="90000"/>
          </a:bodyPr>
          <a:lstStyle/>
          <a:p>
            <a:r>
              <a:rPr lang="en-US" dirty="0"/>
              <a:t>Police Performance Management </a:t>
            </a:r>
          </a:p>
        </p:txBody>
      </p:sp>
      <p:sp>
        <p:nvSpPr>
          <p:cNvPr id="3" name="Content Placeholder 2">
            <a:extLst>
              <a:ext uri="{FF2B5EF4-FFF2-40B4-BE49-F238E27FC236}">
                <a16:creationId xmlns:a16="http://schemas.microsoft.com/office/drawing/2014/main" id="{45E75DEA-0806-2940-85E2-D2C165389AFA}"/>
              </a:ext>
            </a:extLst>
          </p:cNvPr>
          <p:cNvSpPr>
            <a:spLocks noGrp="1"/>
          </p:cNvSpPr>
          <p:nvPr>
            <p:ph idx="1"/>
          </p:nvPr>
        </p:nvSpPr>
        <p:spPr>
          <a:xfrm>
            <a:off x="101600" y="1223010"/>
            <a:ext cx="5076190" cy="4491989"/>
          </a:xfrm>
        </p:spPr>
        <p:txBody>
          <a:bodyPr>
            <a:normAutofit fontScale="62500" lnSpcReduction="20000"/>
          </a:bodyPr>
          <a:lstStyle/>
          <a:p>
            <a:pPr algn="just"/>
            <a:r>
              <a:rPr lang="en-US" sz="2600" dirty="0" err="1"/>
              <a:t>Eterno</a:t>
            </a:r>
            <a:r>
              <a:rPr lang="en-US" sz="2600" dirty="0"/>
              <a:t> et al. (2021) </a:t>
            </a:r>
            <a:r>
              <a:rPr lang="en-GB" sz="2600" dirty="0"/>
              <a:t>Police performance management (often called </a:t>
            </a:r>
            <a:r>
              <a:rPr lang="en-GB" sz="2600" dirty="0" err="1"/>
              <a:t>Compstat</a:t>
            </a:r>
            <a:r>
              <a:rPr lang="en-GB" sz="2600" dirty="0"/>
              <a:t> or some version thereof) has been used by police agencies worldwide. </a:t>
            </a:r>
          </a:p>
          <a:p>
            <a:pPr algn="just"/>
            <a:endParaRPr lang="en-GB" sz="2600" dirty="0"/>
          </a:p>
          <a:p>
            <a:pPr algn="just"/>
            <a:r>
              <a:rPr lang="en-GB" sz="2600" dirty="0"/>
              <a:t>Generally, performance management involves some level of monitoring of subordinates holding them accountable for their productivity through the use of crime mapping, local level reporting to supervisors (sometimes on a daily basis), other analyses and centralised crime control meetings involving the highest levels of the organization. </a:t>
            </a:r>
          </a:p>
          <a:p>
            <a:pPr algn="just"/>
            <a:endParaRPr lang="en-GB" sz="2600" dirty="0"/>
          </a:p>
          <a:p>
            <a:pPr algn="just"/>
            <a:r>
              <a:rPr lang="en-GB" sz="2600" dirty="0"/>
              <a:t>The focus of police performance management began with, and continues to be, crime control which is a key component of the police mission. Ironically, however, this focus, without addressing other major concerns, has a deleterious influence on those crime fighting efforts (Eterno &amp; Silverman, 2012).</a:t>
            </a:r>
          </a:p>
        </p:txBody>
      </p:sp>
      <p:pic>
        <p:nvPicPr>
          <p:cNvPr id="5" name="Picture 4" descr="Diagram&#10;&#10;Description automatically generated">
            <a:extLst>
              <a:ext uri="{FF2B5EF4-FFF2-40B4-BE49-F238E27FC236}">
                <a16:creationId xmlns:a16="http://schemas.microsoft.com/office/drawing/2014/main" id="{85DC9154-AD9F-7A4E-BFE2-781A88BC57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7350" y="1588312"/>
            <a:ext cx="3676650" cy="3186430"/>
          </a:xfrm>
          <a:prstGeom prst="rect">
            <a:avLst/>
          </a:prstGeom>
        </p:spPr>
      </p:pic>
    </p:spTree>
    <p:extLst>
      <p:ext uri="{BB962C8B-B14F-4D97-AF65-F5344CB8AC3E}">
        <p14:creationId xmlns:p14="http://schemas.microsoft.com/office/powerpoint/2010/main" val="16171740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E4F37-5AA4-7542-8D42-F7D7E2A56151}"/>
              </a:ext>
            </a:extLst>
          </p:cNvPr>
          <p:cNvSpPr>
            <a:spLocks noGrp="1"/>
          </p:cNvSpPr>
          <p:nvPr>
            <p:ph type="title"/>
          </p:nvPr>
        </p:nvSpPr>
        <p:spPr>
          <a:xfrm>
            <a:off x="457200" y="57150"/>
            <a:ext cx="8229600" cy="1143000"/>
          </a:xfrm>
        </p:spPr>
        <p:txBody>
          <a:bodyPr>
            <a:normAutofit fontScale="90000"/>
          </a:bodyPr>
          <a:lstStyle/>
          <a:p>
            <a:r>
              <a:rPr lang="en-US" dirty="0"/>
              <a:t>Police Performance Management </a:t>
            </a:r>
          </a:p>
        </p:txBody>
      </p:sp>
      <p:sp>
        <p:nvSpPr>
          <p:cNvPr id="3" name="Content Placeholder 2">
            <a:extLst>
              <a:ext uri="{FF2B5EF4-FFF2-40B4-BE49-F238E27FC236}">
                <a16:creationId xmlns:a16="http://schemas.microsoft.com/office/drawing/2014/main" id="{6FC7CE4F-1A2E-254C-B6CD-D661DEA0F4BF}"/>
              </a:ext>
            </a:extLst>
          </p:cNvPr>
          <p:cNvSpPr>
            <a:spLocks noGrp="1"/>
          </p:cNvSpPr>
          <p:nvPr>
            <p:ph idx="1"/>
          </p:nvPr>
        </p:nvSpPr>
        <p:spPr>
          <a:xfrm>
            <a:off x="205740" y="1200150"/>
            <a:ext cx="6503670" cy="4400550"/>
          </a:xfrm>
        </p:spPr>
        <p:txBody>
          <a:bodyPr>
            <a:normAutofit/>
          </a:bodyPr>
          <a:lstStyle/>
          <a:p>
            <a:pPr algn="just"/>
            <a:r>
              <a:rPr lang="en-GB" sz="2400" dirty="0"/>
              <a:t>The main mission of police is traditionally reducing crime (Henry, 2002). </a:t>
            </a:r>
          </a:p>
          <a:p>
            <a:pPr algn="just"/>
            <a:r>
              <a:rPr lang="en-GB" sz="2400" dirty="0"/>
              <a:t>Police held strictly accountable at some level for what happens in their areas of concern. </a:t>
            </a:r>
          </a:p>
          <a:p>
            <a:pPr algn="just"/>
            <a:r>
              <a:rPr lang="en-GB" sz="2400" dirty="0"/>
              <a:t>Performance management systems simply overlay more sophisticated techniques such as crime mapping etc.</a:t>
            </a:r>
          </a:p>
          <a:p>
            <a:pPr algn="just"/>
            <a:r>
              <a:rPr lang="en-GB" sz="2400" dirty="0"/>
              <a:t>What are our thoughts on computerised statistics as a management tool? </a:t>
            </a:r>
          </a:p>
        </p:txBody>
      </p:sp>
      <p:pic>
        <p:nvPicPr>
          <p:cNvPr id="4" name="Picture 3" descr="Graphical user interface, application&#10;&#10;Description automatically generated">
            <a:extLst>
              <a:ext uri="{FF2B5EF4-FFF2-40B4-BE49-F238E27FC236}">
                <a16:creationId xmlns:a16="http://schemas.microsoft.com/office/drawing/2014/main" id="{8218B66A-839A-9243-A9C6-6436200765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972" y="1417638"/>
            <a:ext cx="2327028" cy="3917033"/>
          </a:xfrm>
          <a:prstGeom prst="rect">
            <a:avLst/>
          </a:prstGeom>
        </p:spPr>
      </p:pic>
    </p:spTree>
    <p:extLst>
      <p:ext uri="{BB962C8B-B14F-4D97-AF65-F5344CB8AC3E}">
        <p14:creationId xmlns:p14="http://schemas.microsoft.com/office/powerpoint/2010/main" val="6280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E4F37-5AA4-7542-8D42-F7D7E2A56151}"/>
              </a:ext>
            </a:extLst>
          </p:cNvPr>
          <p:cNvSpPr>
            <a:spLocks noGrp="1"/>
          </p:cNvSpPr>
          <p:nvPr>
            <p:ph type="title"/>
          </p:nvPr>
        </p:nvSpPr>
        <p:spPr>
          <a:xfrm>
            <a:off x="457200" y="34290"/>
            <a:ext cx="8229600" cy="1143000"/>
          </a:xfrm>
        </p:spPr>
        <p:txBody>
          <a:bodyPr>
            <a:normAutofit fontScale="90000"/>
          </a:bodyPr>
          <a:lstStyle/>
          <a:p>
            <a:r>
              <a:rPr lang="en-US" dirty="0"/>
              <a:t>Police Performance Management </a:t>
            </a:r>
          </a:p>
        </p:txBody>
      </p:sp>
      <p:sp>
        <p:nvSpPr>
          <p:cNvPr id="3" name="Content Placeholder 2">
            <a:extLst>
              <a:ext uri="{FF2B5EF4-FFF2-40B4-BE49-F238E27FC236}">
                <a16:creationId xmlns:a16="http://schemas.microsoft.com/office/drawing/2014/main" id="{6FC7CE4F-1A2E-254C-B6CD-D661DEA0F4BF}"/>
              </a:ext>
            </a:extLst>
          </p:cNvPr>
          <p:cNvSpPr>
            <a:spLocks noGrp="1"/>
          </p:cNvSpPr>
          <p:nvPr>
            <p:ph idx="1"/>
          </p:nvPr>
        </p:nvSpPr>
        <p:spPr>
          <a:xfrm>
            <a:off x="194310" y="1131570"/>
            <a:ext cx="6503670" cy="5120640"/>
          </a:xfrm>
        </p:spPr>
        <p:txBody>
          <a:bodyPr>
            <a:normAutofit fontScale="55000" lnSpcReduction="20000"/>
          </a:bodyPr>
          <a:lstStyle/>
          <a:p>
            <a:r>
              <a:rPr lang="en-GB" sz="4000" dirty="0"/>
              <a:t>Their (Eterno et al., 2021) research highlighted a toxic combination; heavy pressure on officers to create activity to be reflected in the </a:t>
            </a:r>
            <a:r>
              <a:rPr lang="en-GB" sz="4000" dirty="0" err="1"/>
              <a:t>Compstat</a:t>
            </a:r>
            <a:r>
              <a:rPr lang="en-GB" sz="4000" dirty="0"/>
              <a:t> numbers combined with lesser pressures to obey the law led to a culture of illegal activity by officers. </a:t>
            </a:r>
          </a:p>
          <a:p>
            <a:r>
              <a:rPr lang="en-GB" sz="4000" dirty="0"/>
              <a:t>Such an environment is toxic for the police, the communities they serve and, ultimately, the efforts of the organisation.</a:t>
            </a:r>
          </a:p>
          <a:p>
            <a:r>
              <a:rPr lang="en-GB" sz="4000" dirty="0"/>
              <a:t>Their research (</a:t>
            </a:r>
            <a:r>
              <a:rPr lang="en-GB" sz="4000" i="1" dirty="0"/>
              <a:t>ibid</a:t>
            </a:r>
            <a:r>
              <a:rPr lang="en-GB" sz="4000" dirty="0"/>
              <a:t>) shows that officers were denied vacations, sent to undesirable posts, threatened with transfers, even yelled at and berated for failing to meet quotas. </a:t>
            </a:r>
          </a:p>
          <a:p>
            <a:r>
              <a:rPr lang="en-GB" sz="4000" dirty="0"/>
              <a:t>Whistleblowers have confirmed this research. </a:t>
            </a:r>
          </a:p>
        </p:txBody>
      </p:sp>
      <p:pic>
        <p:nvPicPr>
          <p:cNvPr id="4" name="Picture 3" descr="Graphical user interface, application&#10;&#10;Description automatically generated">
            <a:extLst>
              <a:ext uri="{FF2B5EF4-FFF2-40B4-BE49-F238E27FC236}">
                <a16:creationId xmlns:a16="http://schemas.microsoft.com/office/drawing/2014/main" id="{8218B66A-839A-9243-A9C6-6436200765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6972" y="1417638"/>
            <a:ext cx="2327028" cy="3917033"/>
          </a:xfrm>
          <a:prstGeom prst="rect">
            <a:avLst/>
          </a:prstGeom>
        </p:spPr>
      </p:pic>
    </p:spTree>
    <p:extLst>
      <p:ext uri="{BB962C8B-B14F-4D97-AF65-F5344CB8AC3E}">
        <p14:creationId xmlns:p14="http://schemas.microsoft.com/office/powerpoint/2010/main" val="2707653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F7DB5-A670-3B47-AC86-E0DEC3C3ED78}"/>
              </a:ext>
            </a:extLst>
          </p:cNvPr>
          <p:cNvSpPr>
            <a:spLocks noGrp="1"/>
          </p:cNvSpPr>
          <p:nvPr>
            <p:ph type="title"/>
          </p:nvPr>
        </p:nvSpPr>
        <p:spPr/>
        <p:txBody>
          <a:bodyPr>
            <a:normAutofit fontScale="90000"/>
          </a:bodyPr>
          <a:lstStyle/>
          <a:p>
            <a:r>
              <a:rPr lang="en-US" dirty="0"/>
              <a:t>Police Performance Management </a:t>
            </a:r>
          </a:p>
        </p:txBody>
      </p:sp>
      <p:sp>
        <p:nvSpPr>
          <p:cNvPr id="3" name="Content Placeholder 2">
            <a:extLst>
              <a:ext uri="{FF2B5EF4-FFF2-40B4-BE49-F238E27FC236}">
                <a16:creationId xmlns:a16="http://schemas.microsoft.com/office/drawing/2014/main" id="{9FC5AA4E-3778-F247-87C6-F7CA65223D06}"/>
              </a:ext>
            </a:extLst>
          </p:cNvPr>
          <p:cNvSpPr>
            <a:spLocks noGrp="1"/>
          </p:cNvSpPr>
          <p:nvPr>
            <p:ph idx="1"/>
          </p:nvPr>
        </p:nvSpPr>
        <p:spPr>
          <a:xfrm>
            <a:off x="91440" y="1228885"/>
            <a:ext cx="5795010" cy="4099595"/>
          </a:xfrm>
        </p:spPr>
        <p:txBody>
          <a:bodyPr>
            <a:normAutofit fontScale="92500" lnSpcReduction="20000"/>
          </a:bodyPr>
          <a:lstStyle/>
          <a:p>
            <a:r>
              <a:rPr lang="en-GB" sz="1800" dirty="0" err="1"/>
              <a:t>Compstat</a:t>
            </a:r>
            <a:r>
              <a:rPr lang="en-GB" sz="1800" dirty="0"/>
              <a:t> performance management system can devolve into a number crunching, faceless bureaucracy that can alienate communities and officers alike. </a:t>
            </a:r>
          </a:p>
          <a:p>
            <a:endParaRPr lang="en-GB" sz="1800" dirty="0"/>
          </a:p>
          <a:p>
            <a:r>
              <a:rPr lang="en-GB" sz="1800" dirty="0"/>
              <a:t>In some organizations </a:t>
            </a:r>
            <a:r>
              <a:rPr lang="en-GB" sz="1800" dirty="0" err="1"/>
              <a:t>Compstat</a:t>
            </a:r>
            <a:r>
              <a:rPr lang="en-GB" sz="1800" dirty="0"/>
              <a:t> has been used as a way to bully lower ranking supervisors. </a:t>
            </a:r>
          </a:p>
          <a:p>
            <a:endParaRPr lang="en-GB" sz="1800" dirty="0"/>
          </a:p>
          <a:p>
            <a:r>
              <a:rPr lang="en-GB" sz="1800" dirty="0"/>
              <a:t>Some leaders can morph into bully bosses. </a:t>
            </a:r>
            <a:r>
              <a:rPr lang="en-GB" sz="1800" dirty="0" err="1"/>
              <a:t>Compstat</a:t>
            </a:r>
            <a:r>
              <a:rPr lang="en-GB" sz="1800" dirty="0"/>
              <a:t> meetings were well-known to some to incorporate berating of subordinates. </a:t>
            </a:r>
          </a:p>
          <a:p>
            <a:endParaRPr lang="en-GB" sz="1800" dirty="0"/>
          </a:p>
          <a:p>
            <a:r>
              <a:rPr lang="en-GB" sz="1800" dirty="0" err="1"/>
              <a:t>Compstat</a:t>
            </a:r>
            <a:r>
              <a:rPr lang="en-GB" sz="1800" dirty="0"/>
              <a:t> was a good concept but became very abusive to the very people that were expected to implement the </a:t>
            </a:r>
          </a:p>
          <a:p>
            <a:r>
              <a:rPr lang="en-GB" sz="1800" dirty="0"/>
              <a:t>Another respondent writes, </a:t>
            </a:r>
            <a:r>
              <a:rPr lang="en-GB" sz="1800" dirty="0" err="1"/>
              <a:t>Compstat</a:t>
            </a:r>
            <a:r>
              <a:rPr lang="en-GB" sz="1800" dirty="0"/>
              <a:t> is a great concept and productive tool when used fairly. </a:t>
            </a:r>
          </a:p>
        </p:txBody>
      </p:sp>
      <p:pic>
        <p:nvPicPr>
          <p:cNvPr id="5" name="Picture 4" descr="Diagram&#10;&#10;Description automatically generated">
            <a:extLst>
              <a:ext uri="{FF2B5EF4-FFF2-40B4-BE49-F238E27FC236}">
                <a16:creationId xmlns:a16="http://schemas.microsoft.com/office/drawing/2014/main" id="{0247A758-73DD-484F-8582-92B7650753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6450" y="1040131"/>
            <a:ext cx="3257550" cy="4099595"/>
          </a:xfrm>
          <a:prstGeom prst="rect">
            <a:avLst/>
          </a:prstGeom>
        </p:spPr>
      </p:pic>
    </p:spTree>
    <p:extLst>
      <p:ext uri="{BB962C8B-B14F-4D97-AF65-F5344CB8AC3E}">
        <p14:creationId xmlns:p14="http://schemas.microsoft.com/office/powerpoint/2010/main" val="2597818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F7DB5-A670-3B47-AC86-E0DEC3C3ED78}"/>
              </a:ext>
            </a:extLst>
          </p:cNvPr>
          <p:cNvSpPr>
            <a:spLocks noGrp="1"/>
          </p:cNvSpPr>
          <p:nvPr>
            <p:ph type="title"/>
          </p:nvPr>
        </p:nvSpPr>
        <p:spPr/>
        <p:txBody>
          <a:bodyPr>
            <a:normAutofit fontScale="90000"/>
          </a:bodyPr>
          <a:lstStyle/>
          <a:p>
            <a:r>
              <a:rPr lang="en-US" dirty="0"/>
              <a:t>Police Performance Management </a:t>
            </a:r>
          </a:p>
        </p:txBody>
      </p:sp>
      <p:sp>
        <p:nvSpPr>
          <p:cNvPr id="3" name="Content Placeholder 2">
            <a:extLst>
              <a:ext uri="{FF2B5EF4-FFF2-40B4-BE49-F238E27FC236}">
                <a16:creationId xmlns:a16="http://schemas.microsoft.com/office/drawing/2014/main" id="{9FC5AA4E-3778-F247-87C6-F7CA65223D06}"/>
              </a:ext>
            </a:extLst>
          </p:cNvPr>
          <p:cNvSpPr>
            <a:spLocks noGrp="1"/>
          </p:cNvSpPr>
          <p:nvPr>
            <p:ph idx="1"/>
          </p:nvPr>
        </p:nvSpPr>
        <p:spPr>
          <a:xfrm>
            <a:off x="222885" y="1229203"/>
            <a:ext cx="5795010" cy="4440077"/>
          </a:xfrm>
        </p:spPr>
        <p:txBody>
          <a:bodyPr>
            <a:normAutofit fontScale="25000" lnSpcReduction="20000"/>
          </a:bodyPr>
          <a:lstStyle/>
          <a:p>
            <a:pPr algn="just"/>
            <a:r>
              <a:rPr lang="en-GB" sz="6400" dirty="0" err="1"/>
              <a:t>Compstat</a:t>
            </a:r>
            <a:r>
              <a:rPr lang="en-GB" sz="6400" dirty="0"/>
              <a:t> during some NYPD meetings was management by fear. </a:t>
            </a:r>
          </a:p>
          <a:p>
            <a:pPr algn="just"/>
            <a:r>
              <a:rPr lang="en-GB" sz="6400" dirty="0" err="1"/>
              <a:t>Compstat</a:t>
            </a:r>
            <a:r>
              <a:rPr lang="en-GB" sz="6400" dirty="0"/>
              <a:t> Calls for </a:t>
            </a:r>
            <a:r>
              <a:rPr lang="en-GB" sz="6400" b="1" dirty="0"/>
              <a:t>Clear Goals and Objectives</a:t>
            </a:r>
            <a:r>
              <a:rPr lang="en-GB" sz="6400" dirty="0"/>
              <a:t>. These goals and objectives flow from the vision and values of top leadership. </a:t>
            </a:r>
          </a:p>
          <a:p>
            <a:pPr algn="just"/>
            <a:r>
              <a:rPr lang="en-GB" sz="6400" dirty="0"/>
              <a:t>In addition to specific goals and objectives concerning crime control, additional goals and objectives must address respect for the rule of law, constitutional rights, professionalism, integrity, delivery of police services, community partnerships and the role of police in a democratic society. </a:t>
            </a:r>
          </a:p>
          <a:p>
            <a:pPr algn="just"/>
            <a:r>
              <a:rPr lang="en-GB" sz="6400" dirty="0"/>
              <a:t>These goals and objectives will guide </a:t>
            </a:r>
            <a:r>
              <a:rPr lang="en-GB" sz="6400" dirty="0" err="1"/>
              <a:t>Compstat’s</a:t>
            </a:r>
            <a:r>
              <a:rPr lang="en-GB" sz="6400" dirty="0"/>
              <a:t> Four Part Mantra, accurate and timely intelligence, effective tactics, rapid deployment and relentless follow-up and assessment </a:t>
            </a:r>
          </a:p>
          <a:p>
            <a:pPr algn="just"/>
            <a:r>
              <a:rPr lang="en-GB" sz="6400" dirty="0"/>
              <a:t>Once intelligence is properly gathered officers at all levels and agencies must problem-solve to develop effective tactics. Effective tactics involve more than traditional enforcement tactics typically associated with ‘zero-tolerance’, aggressive patrol and ‘quality of life’ enforcement. </a:t>
            </a:r>
          </a:p>
          <a:p>
            <a:endParaRPr lang="en-US" dirty="0"/>
          </a:p>
        </p:txBody>
      </p:sp>
      <p:pic>
        <p:nvPicPr>
          <p:cNvPr id="5" name="Picture 4" descr="Diagram&#10;&#10;Description automatically generated">
            <a:extLst>
              <a:ext uri="{FF2B5EF4-FFF2-40B4-BE49-F238E27FC236}">
                <a16:creationId xmlns:a16="http://schemas.microsoft.com/office/drawing/2014/main" id="{0247A758-73DD-484F-8582-92B7650753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6450" y="1040131"/>
            <a:ext cx="3257550" cy="4099595"/>
          </a:xfrm>
          <a:prstGeom prst="rect">
            <a:avLst/>
          </a:prstGeom>
        </p:spPr>
      </p:pic>
    </p:spTree>
    <p:extLst>
      <p:ext uri="{BB962C8B-B14F-4D97-AF65-F5344CB8AC3E}">
        <p14:creationId xmlns:p14="http://schemas.microsoft.com/office/powerpoint/2010/main" val="8226885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C32D-DE67-D94F-AA18-D6913CB4CB47}"/>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Performance management &amp; Public Value</a:t>
            </a:r>
          </a:p>
        </p:txBody>
      </p:sp>
      <p:pic>
        <p:nvPicPr>
          <p:cNvPr id="5" name="Content Placeholder 4" descr="A picture containing text, outdoor&#10;&#10;Description automatically generated">
            <a:extLst>
              <a:ext uri="{FF2B5EF4-FFF2-40B4-BE49-F238E27FC236}">
                <a16:creationId xmlns:a16="http://schemas.microsoft.com/office/drawing/2014/main" id="{A5745B94-C6DD-7146-9831-68E1315915F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70912" y="1600201"/>
            <a:ext cx="3211176" cy="3989040"/>
          </a:xfrm>
          <a:noFill/>
        </p:spPr>
      </p:pic>
      <p:sp>
        <p:nvSpPr>
          <p:cNvPr id="10" name="Content Placeholder 3">
            <a:extLst>
              <a:ext uri="{FF2B5EF4-FFF2-40B4-BE49-F238E27FC236}">
                <a16:creationId xmlns:a16="http://schemas.microsoft.com/office/drawing/2014/main" id="{8AB7D354-8D9B-48DE-908D-EC3CE94E474B}"/>
              </a:ext>
            </a:extLst>
          </p:cNvPr>
          <p:cNvSpPr>
            <a:spLocks noGrp="1"/>
          </p:cNvSpPr>
          <p:nvPr>
            <p:ph sz="half" idx="2"/>
          </p:nvPr>
        </p:nvSpPr>
        <p:spPr>
          <a:xfrm>
            <a:off x="4648200" y="1600201"/>
            <a:ext cx="4038600" cy="3989040"/>
          </a:xfrm>
        </p:spPr>
        <p:txBody>
          <a:bodyPr/>
          <a:lstStyle/>
          <a:p>
            <a:r>
              <a:rPr lang="en-US" dirty="0"/>
              <a:t>Kearns &amp; Muir (2019) </a:t>
            </a:r>
          </a:p>
        </p:txBody>
      </p:sp>
    </p:spTree>
    <p:extLst>
      <p:ext uri="{BB962C8B-B14F-4D97-AF65-F5344CB8AC3E}">
        <p14:creationId xmlns:p14="http://schemas.microsoft.com/office/powerpoint/2010/main" val="16605789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36ADD-14F7-B74E-BF3E-381101B7BEE4}"/>
              </a:ext>
            </a:extLst>
          </p:cNvPr>
          <p:cNvSpPr>
            <a:spLocks noGrp="1"/>
          </p:cNvSpPr>
          <p:nvPr>
            <p:ph type="title"/>
          </p:nvPr>
        </p:nvSpPr>
        <p:spPr/>
        <p:txBody>
          <a:bodyPr/>
          <a:lstStyle/>
          <a:p>
            <a:r>
              <a:rPr lang="en-US" dirty="0"/>
              <a:t>Class Task</a:t>
            </a:r>
          </a:p>
        </p:txBody>
      </p:sp>
      <p:sp>
        <p:nvSpPr>
          <p:cNvPr id="3" name="Content Placeholder 2">
            <a:extLst>
              <a:ext uri="{FF2B5EF4-FFF2-40B4-BE49-F238E27FC236}">
                <a16:creationId xmlns:a16="http://schemas.microsoft.com/office/drawing/2014/main" id="{3E311DA8-D5C4-304D-A59F-8841C1C43585}"/>
              </a:ext>
            </a:extLst>
          </p:cNvPr>
          <p:cNvSpPr>
            <a:spLocks noGrp="1"/>
          </p:cNvSpPr>
          <p:nvPr>
            <p:ph sz="half" idx="1"/>
          </p:nvPr>
        </p:nvSpPr>
        <p:spPr>
          <a:xfrm>
            <a:off x="457200" y="1600201"/>
            <a:ext cx="7520940" cy="3989040"/>
          </a:xfrm>
        </p:spPr>
        <p:txBody>
          <a:bodyPr/>
          <a:lstStyle/>
          <a:p>
            <a:r>
              <a:rPr lang="en-US" dirty="0"/>
              <a:t>Read </a:t>
            </a:r>
            <a:r>
              <a:rPr lang="en-US" dirty="0" err="1"/>
              <a:t>ch</a:t>
            </a:r>
            <a:r>
              <a:rPr lang="en-US" dirty="0"/>
              <a:t> 7 – Ferlie and </a:t>
            </a:r>
            <a:r>
              <a:rPr lang="en-US" dirty="0" err="1"/>
              <a:t>Ongaro</a:t>
            </a:r>
            <a:r>
              <a:rPr lang="en-US" dirty="0"/>
              <a:t>(2015, pp. 166-180). Strategy and Performance. </a:t>
            </a:r>
          </a:p>
        </p:txBody>
      </p:sp>
    </p:spTree>
    <p:extLst>
      <p:ext uri="{BB962C8B-B14F-4D97-AF65-F5344CB8AC3E}">
        <p14:creationId xmlns:p14="http://schemas.microsoft.com/office/powerpoint/2010/main" val="28959867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p:txBody>
          <a:bodyPr>
            <a:normAutofit/>
          </a:bodyPr>
          <a:lstStyle/>
          <a:p>
            <a:r>
              <a:rPr lang="en-US" sz="3600" b="1" dirty="0"/>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457200" y="957800"/>
            <a:ext cx="8587648" cy="4942399"/>
          </a:xfrm>
        </p:spPr>
        <p:txBody>
          <a:bodyPr>
            <a:normAutofit fontScale="70000" lnSpcReduction="20000"/>
          </a:bodyPr>
          <a:lstStyle/>
          <a:p>
            <a:pPr marL="0" indent="0" algn="just">
              <a:buNone/>
            </a:pPr>
            <a:endParaRPr lang="en-GB" sz="2900" dirty="0">
              <a:solidFill>
                <a:srgbClr val="333333"/>
              </a:solidFill>
            </a:endParaRPr>
          </a:p>
          <a:p>
            <a:pPr marL="0" indent="0" algn="just">
              <a:buNone/>
            </a:pPr>
            <a:r>
              <a:rPr lang="en-GB" sz="2600" dirty="0">
                <a:solidFill>
                  <a:srgbClr val="333333"/>
                </a:solidFill>
              </a:rPr>
              <a:t>Bryson, J. M. (2011) </a:t>
            </a:r>
            <a:r>
              <a:rPr lang="en-GB" sz="2600" i="1" dirty="0">
                <a:solidFill>
                  <a:srgbClr val="333333"/>
                </a:solidFill>
              </a:rPr>
              <a:t>Strategic Planning for Public and </a:t>
            </a:r>
            <a:r>
              <a:rPr lang="en-GB" sz="2600" i="1" dirty="0" err="1">
                <a:solidFill>
                  <a:srgbClr val="333333"/>
                </a:solidFill>
              </a:rPr>
              <a:t>Nonprofit</a:t>
            </a:r>
            <a:r>
              <a:rPr lang="en-GB" sz="2600" i="1" dirty="0">
                <a:solidFill>
                  <a:srgbClr val="333333"/>
                </a:solidFill>
              </a:rPr>
              <a:t> Organizations</a:t>
            </a:r>
            <a:r>
              <a:rPr lang="en-GB" sz="2600" dirty="0">
                <a:solidFill>
                  <a:srgbClr val="333333"/>
                </a:solidFill>
              </a:rPr>
              <a:t>. 4th ed. New York: Wiley</a:t>
            </a:r>
          </a:p>
          <a:p>
            <a:pPr marL="0" indent="0" algn="just">
              <a:buNone/>
            </a:pPr>
            <a:endParaRPr lang="en-GB" sz="2600" dirty="0">
              <a:solidFill>
                <a:srgbClr val="333333"/>
              </a:solidFill>
            </a:endParaRPr>
          </a:p>
          <a:p>
            <a:pPr marL="0" indent="0" algn="just">
              <a:buNone/>
            </a:pPr>
            <a:r>
              <a:rPr lang="en-GB" sz="2600" dirty="0"/>
              <a:t>Bryson, J., &amp; George, B. (2020). Strategic management in public administration. In </a:t>
            </a:r>
            <a:r>
              <a:rPr lang="en-GB" sz="2600" i="1" dirty="0"/>
              <a:t>Oxford research </a:t>
            </a:r>
            <a:r>
              <a:rPr lang="en-GB" sz="2600" i="1" dirty="0" err="1"/>
              <a:t>encyclopedia</a:t>
            </a:r>
            <a:r>
              <a:rPr lang="en-GB" sz="2600" i="1" dirty="0"/>
              <a:t> : politics</a:t>
            </a:r>
            <a:r>
              <a:rPr lang="en-GB" sz="2600" dirty="0"/>
              <a:t> (pp. 1–26). Oxford University Press.</a:t>
            </a:r>
            <a:endParaRPr lang="en-GB" sz="2600" dirty="0">
              <a:solidFill>
                <a:srgbClr val="333333"/>
              </a:solidFill>
            </a:endParaRPr>
          </a:p>
          <a:p>
            <a:pPr marL="0" indent="0" algn="just">
              <a:buNone/>
            </a:pPr>
            <a:endParaRPr lang="en-GB" sz="2600" dirty="0">
              <a:solidFill>
                <a:srgbClr val="333333"/>
              </a:solidFill>
            </a:endParaRPr>
          </a:p>
          <a:p>
            <a:pPr marL="0" indent="0" algn="just">
              <a:buNone/>
            </a:pPr>
            <a:r>
              <a:rPr lang="en-GB" sz="2600" dirty="0" err="1"/>
              <a:t>Eterno</a:t>
            </a:r>
            <a:r>
              <a:rPr lang="en-GB" sz="2600" dirty="0"/>
              <a:t>, J.A., Silverman, E.B., &amp; Berlin, M.M (2021) Police leadership of tomorrow: comprehensive </a:t>
            </a:r>
            <a:r>
              <a:rPr lang="en-GB" sz="2600" dirty="0" err="1"/>
              <a:t>compstat</a:t>
            </a:r>
            <a:r>
              <a:rPr lang="en-GB" sz="2600" dirty="0"/>
              <a:t> performance management moving from stagnation to innovation, Police Practice and Research, 22:1, 886-902, DOI: 10.1080/15614263.2020.1725273 </a:t>
            </a:r>
          </a:p>
          <a:p>
            <a:pPr marL="0" indent="0" algn="just">
              <a:buNone/>
            </a:pPr>
            <a:endParaRPr lang="en-GB" sz="2600" dirty="0">
              <a:solidFill>
                <a:srgbClr val="000000"/>
              </a:solidFill>
              <a:ea typeface="Arial Unicode MS" panose="020B0604020202020204" pitchFamily="34" charset="-128"/>
            </a:endParaRPr>
          </a:p>
          <a:p>
            <a:pPr marL="0" indent="0" algn="just">
              <a:buNone/>
            </a:pPr>
            <a:r>
              <a:rPr lang="en-GB" sz="2600" dirty="0">
                <a:solidFill>
                  <a:srgbClr val="000000"/>
                </a:solidFill>
                <a:ea typeface="Arial Unicode MS" panose="020B0604020202020204" pitchFamily="34" charset="-128"/>
              </a:rPr>
              <a:t>FERLIE, E., &amp; ONGARO, E. (2015). </a:t>
            </a:r>
            <a:r>
              <a:rPr lang="en-GB" sz="2600" i="1" dirty="0">
                <a:solidFill>
                  <a:srgbClr val="000000"/>
                </a:solidFill>
                <a:ea typeface="Arial Unicode MS" panose="020B0604020202020204" pitchFamily="34" charset="-128"/>
              </a:rPr>
              <a:t>Strategic management in public services organizations concepts, schools and contemporary issues. </a:t>
            </a:r>
          </a:p>
          <a:p>
            <a:pPr marL="0" indent="0" algn="just">
              <a:buNone/>
            </a:pPr>
            <a:endParaRPr lang="en-US" sz="2600" dirty="0"/>
          </a:p>
          <a:p>
            <a:pPr marL="0" indent="0" algn="just">
              <a:buNone/>
            </a:pPr>
            <a:r>
              <a:rPr lang="en-GB" sz="2600" dirty="0" err="1">
                <a:ea typeface="ArialUnicodeMS" panose="020B0604020202020204" pitchFamily="34" charset="-128"/>
              </a:rPr>
              <a:t>Höglund,L</a:t>
            </a:r>
            <a:r>
              <a:rPr lang="en-GB" sz="2600" dirty="0">
                <a:ea typeface="ArialUnicodeMS" panose="020B0604020202020204" pitchFamily="34" charset="-128"/>
              </a:rPr>
              <a:t>.,  Holmgren </a:t>
            </a:r>
            <a:r>
              <a:rPr lang="en-GB" sz="2600" dirty="0" err="1">
                <a:ea typeface="ArialUnicodeMS" panose="020B0604020202020204" pitchFamily="34" charset="-128"/>
              </a:rPr>
              <a:t>Caicedo</a:t>
            </a:r>
            <a:r>
              <a:rPr lang="en-GB" sz="2600" dirty="0">
                <a:ea typeface="ArialUnicodeMS" panose="020B0604020202020204" pitchFamily="34" charset="-128"/>
              </a:rPr>
              <a:t>, M., </a:t>
            </a:r>
            <a:r>
              <a:rPr lang="en-GB" sz="2600" dirty="0" err="1">
                <a:ea typeface="ArialUnicodeMS" panose="020B0604020202020204" pitchFamily="34" charset="-128"/>
              </a:rPr>
              <a:t>Mårtensson</a:t>
            </a:r>
            <a:r>
              <a:rPr lang="en-GB" sz="2600" dirty="0">
                <a:ea typeface="ArialUnicodeMS" panose="020B0604020202020204" pitchFamily="34" charset="-128"/>
              </a:rPr>
              <a:t>, M., &amp; </a:t>
            </a:r>
            <a:r>
              <a:rPr lang="en-GB" sz="2600" dirty="0" err="1">
                <a:ea typeface="ArialUnicodeMS" panose="020B0604020202020204" pitchFamily="34" charset="-128"/>
              </a:rPr>
              <a:t>Svärdsten</a:t>
            </a:r>
            <a:r>
              <a:rPr lang="en-GB" sz="2600" dirty="0">
                <a:ea typeface="ArialUnicodeMS" panose="020B0604020202020204" pitchFamily="34" charset="-128"/>
              </a:rPr>
              <a:t>, F. (2018) Strategic Management in the Public Sector: How Tools Enable and Constrain Strategy Making, International Public Management Journal, 21:5, 822-849, DOI: 10.1080/10967494.2018.1427161 </a:t>
            </a:r>
            <a:endParaRPr lang="en-GB" sz="2600" dirty="0"/>
          </a:p>
          <a:p>
            <a:pPr marL="0" indent="0" algn="just">
              <a:buNone/>
            </a:pPr>
            <a:endParaRPr lang="en-GB" sz="2900" dirty="0"/>
          </a:p>
          <a:p>
            <a:pPr marL="0" indent="0">
              <a:buNone/>
            </a:pPr>
            <a:endParaRPr lang="en-GB" sz="3700" dirty="0"/>
          </a:p>
          <a:p>
            <a:pPr marL="0" indent="0">
              <a:buNone/>
            </a:pPr>
            <a:endParaRPr lang="en-GB" sz="1400" dirty="0"/>
          </a:p>
        </p:txBody>
      </p:sp>
    </p:spTree>
    <p:extLst>
      <p:ext uri="{BB962C8B-B14F-4D97-AF65-F5344CB8AC3E}">
        <p14:creationId xmlns:p14="http://schemas.microsoft.com/office/powerpoint/2010/main" val="32242923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A12C0-D6D5-A449-8C9F-1CBFF6F2678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82CCBD3-7481-654E-904A-B01F46992274}"/>
              </a:ext>
            </a:extLst>
          </p:cNvPr>
          <p:cNvSpPr>
            <a:spLocks noGrp="1"/>
          </p:cNvSpPr>
          <p:nvPr>
            <p:ph idx="1"/>
          </p:nvPr>
        </p:nvSpPr>
        <p:spPr/>
        <p:txBody>
          <a:bodyPr/>
          <a:lstStyle/>
          <a:p>
            <a:pPr algn="just"/>
            <a:r>
              <a:rPr lang="en-GB" sz="1600" dirty="0"/>
              <a:t>WHITTINGTON, R., REGNÉR, P., ANGWIN, D., JOHNSON, G., &amp; SCHOLES, K. (2020). </a:t>
            </a:r>
            <a:r>
              <a:rPr lang="en-GB" sz="1600" i="1" dirty="0"/>
              <a:t>Exploring strategy: text and cases</a:t>
            </a:r>
            <a:r>
              <a:rPr lang="en-GB" sz="1600" dirty="0"/>
              <a:t>. New York Prentice Hall. </a:t>
            </a:r>
          </a:p>
          <a:p>
            <a:pPr marL="0" indent="0" algn="just">
              <a:buNone/>
            </a:pPr>
            <a:endParaRPr lang="en-GB" sz="1600" dirty="0"/>
          </a:p>
          <a:p>
            <a:pPr algn="just"/>
            <a:r>
              <a:rPr lang="en-GB" sz="1600" dirty="0"/>
              <a:t>WHITTINGTON, R., REGNÉR, P., ANGWIN, D., JOHNSON, G., &amp; SCHOLES, K. (2021). </a:t>
            </a:r>
            <a:r>
              <a:rPr lang="en-GB" sz="1600" i="1" dirty="0"/>
              <a:t>Fundamentals of strategy</a:t>
            </a:r>
            <a:r>
              <a:rPr lang="en-GB" sz="1600" dirty="0"/>
              <a:t>.</a:t>
            </a:r>
          </a:p>
          <a:p>
            <a:endParaRPr lang="en-GB" sz="1600" dirty="0">
              <a:latin typeface="ArialUnicodeMS" panose="020B0604020202020204" pitchFamily="34" charset="-128"/>
              <a:ea typeface="ArialUnicodeMS" panose="020B0604020202020204" pitchFamily="34" charset="-128"/>
            </a:endParaRPr>
          </a:p>
          <a:p>
            <a:r>
              <a:rPr lang="en-GB" sz="1600" dirty="0">
                <a:latin typeface="ArialUnicodeMS" panose="020B0604020202020204" pitchFamily="34" charset="-128"/>
                <a:ea typeface="ArialUnicodeMS" panose="020B0604020202020204" pitchFamily="34" charset="-128"/>
              </a:rPr>
              <a:t>Vining, A.R. (2011) Public Agency External Analysis Using a Modified “Five Forces” Framework, International Public Management Journal, 14:1, 63-105, DOI: 10.1080/10967494.2011.547819 </a:t>
            </a:r>
            <a:endParaRPr lang="en-GB" sz="1600" dirty="0"/>
          </a:p>
          <a:p>
            <a:endParaRPr lang="en-US" dirty="0"/>
          </a:p>
        </p:txBody>
      </p:sp>
    </p:spTree>
    <p:extLst>
      <p:ext uri="{BB962C8B-B14F-4D97-AF65-F5344CB8AC3E}">
        <p14:creationId xmlns:p14="http://schemas.microsoft.com/office/powerpoint/2010/main" val="381509667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13130</TotalTime>
  <Words>5015</Words>
  <Application>Microsoft Macintosh PowerPoint</Application>
  <PresentationFormat>On-screen Show (4:3)</PresentationFormat>
  <Paragraphs>352</Paragraphs>
  <Slides>42</Slides>
  <Notes>11</Notes>
  <HiddenSlides>12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 Unicode MS</vt:lpstr>
      <vt:lpstr>ArialUnicodeMS</vt:lpstr>
      <vt:lpstr>Arial</vt:lpstr>
      <vt:lpstr>Calibri</vt:lpstr>
      <vt:lpstr>Myriad Pro</vt:lpstr>
      <vt:lpstr>Wingdings 2</vt:lpstr>
      <vt:lpstr>Theme1.thmx first page pp</vt:lpstr>
      <vt:lpstr>Week 8  – Strategic Management Theories &amp; Performance </vt:lpstr>
      <vt:lpstr> Learning outcomes</vt:lpstr>
      <vt:lpstr>Strategic Management Theories – an overview </vt:lpstr>
      <vt:lpstr>Strategic Management Theories – cont</vt:lpstr>
      <vt:lpstr>Design school – The prescriptive model– Harvard Business School </vt:lpstr>
      <vt:lpstr>Design school – The prescriptive model– Harvard Business School </vt:lpstr>
      <vt:lpstr>Strategic Positioning School  The five forces framework</vt:lpstr>
      <vt:lpstr>The five forces framework</vt:lpstr>
      <vt:lpstr>The five forces framework</vt:lpstr>
      <vt:lpstr>The five forces framework</vt:lpstr>
      <vt:lpstr>The five forces framework</vt:lpstr>
      <vt:lpstr>Porters Five forces &amp; Vining (2011) </vt:lpstr>
      <vt:lpstr>Porters Five forces &amp; Vining (2011)  </vt:lpstr>
      <vt:lpstr>Public Agency Modification of Porters Five forces Vining (2011)</vt:lpstr>
      <vt:lpstr>Porters 5 forces – a public sector view</vt:lpstr>
      <vt:lpstr>Porters 5 forces – a public sector view</vt:lpstr>
      <vt:lpstr>Porters Five Forces in the Public Sector. </vt:lpstr>
      <vt:lpstr>Mintzbergian Strategy &amp; Emergent strategy</vt:lpstr>
      <vt:lpstr>Mintzberg (1987)</vt:lpstr>
      <vt:lpstr>Mintzbergian Strategy &amp; Emergent strategy</vt:lpstr>
      <vt:lpstr>Mintzberg &amp; emergent theory</vt:lpstr>
      <vt:lpstr>The Cultural School – Pettigrew (1979) </vt:lpstr>
      <vt:lpstr>The Cultural school - Pettigrew (1979) </vt:lpstr>
      <vt:lpstr>The Cultural School</vt:lpstr>
      <vt:lpstr>Resource Based View School </vt:lpstr>
      <vt:lpstr>Strategy as Practice</vt:lpstr>
      <vt:lpstr>The Public Value School </vt:lpstr>
      <vt:lpstr>From Strategic Management to Strategic Performance </vt:lpstr>
      <vt:lpstr>From Strategic Management to Strategic Performance </vt:lpstr>
      <vt:lpstr>From Strategic Management to Strategic Performance </vt:lpstr>
      <vt:lpstr>Strategic Management and Performance </vt:lpstr>
      <vt:lpstr>Strategic Management and Performance </vt:lpstr>
      <vt:lpstr>Strategic Management and Performance </vt:lpstr>
      <vt:lpstr>Police Performance Management </vt:lpstr>
      <vt:lpstr>Police Performance Management </vt:lpstr>
      <vt:lpstr>Police Performance Management </vt:lpstr>
      <vt:lpstr>Police Performance Management </vt:lpstr>
      <vt:lpstr>Police Performance Management </vt:lpstr>
      <vt:lpstr>Performance management &amp; Public Value</vt:lpstr>
      <vt:lpstr>Class Task</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 Strategic Performance</dc:title>
  <dc:creator>joneds@me.com</dc:creator>
  <cp:lastModifiedBy>steve t</cp:lastModifiedBy>
  <cp:revision>38</cp:revision>
  <cp:lastPrinted>2021-09-26T18:12:02Z</cp:lastPrinted>
  <dcterms:created xsi:type="dcterms:W3CDTF">2021-11-08T20:58:20Z</dcterms:created>
  <dcterms:modified xsi:type="dcterms:W3CDTF">2026-06-18T16:14:57Z</dcterms:modified>
</cp:coreProperties>
</file>