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509" r:id="rId1"/>
  </p:sldMasterIdLst>
  <p:notesMasterIdLst>
    <p:notesMasterId r:id="rId8"/>
  </p:notesMasterIdLst>
  <p:handoutMasterIdLst>
    <p:handoutMasterId r:id="rId9"/>
  </p:handoutMasterIdLst>
  <p:sldIdLst>
    <p:sldId id="257" r:id="rId2"/>
    <p:sldId id="1058" r:id="rId3"/>
    <p:sldId id="1059" r:id="rId4"/>
    <p:sldId id="1018" r:id="rId5"/>
    <p:sldId id="1071" r:id="rId6"/>
    <p:sldId id="1025" r:id="rId7"/>
  </p:sldIdLst>
  <p:sldSz cx="9144000" cy="6858000" type="screen4x3"/>
  <p:notesSz cx="6881813" cy="100155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rnWhat="notes" clrMode="gray"/>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99"/>
    <a:srgbClr val="CDE6FF"/>
    <a:srgbClr val="FF0FED"/>
    <a:srgbClr val="E859FF"/>
    <a:srgbClr val="93E3FF"/>
    <a:srgbClr val="A50021"/>
    <a:srgbClr val="CC9900"/>
    <a:srgbClr val="FF9966"/>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194"/>
    <p:restoredTop sz="83485" autoAdjust="0"/>
  </p:normalViewPr>
  <p:slideViewPr>
    <p:cSldViewPr>
      <p:cViewPr varScale="1">
        <p:scale>
          <a:sx n="60" d="100"/>
          <a:sy n="60" d="100"/>
        </p:scale>
        <p:origin x="1824" y="66"/>
      </p:cViewPr>
      <p:guideLst>
        <p:guide orient="horz" pos="2160"/>
        <p:guide pos="2880"/>
      </p:guideLst>
    </p:cSldViewPr>
  </p:slideViewPr>
  <p:outlineViewPr>
    <p:cViewPr>
      <p:scale>
        <a:sx n="100" d="100"/>
        <a:sy n="100" d="100"/>
      </p:scale>
      <p:origin x="0" y="0"/>
    </p:cViewPr>
  </p:outlineViewPr>
  <p:notesTextViewPr>
    <p:cViewPr>
      <p:scale>
        <a:sx n="100" d="100"/>
        <a:sy n="100" d="100"/>
      </p:scale>
      <p:origin x="0" y="0"/>
    </p:cViewPr>
  </p:notesTextViewPr>
  <p:sorterViewPr>
    <p:cViewPr>
      <p:scale>
        <a:sx n="200" d="100"/>
        <a:sy n="200" d="100"/>
      </p:scale>
      <p:origin x="0" y="44496"/>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2913" cy="500063"/>
          </a:xfrm>
          <a:prstGeom prst="rect">
            <a:avLst/>
          </a:prstGeom>
        </p:spPr>
        <p:txBody>
          <a:bodyPr vert="horz" lIns="96551" tIns="48276" rIns="96551" bIns="48276" rtlCol="0"/>
          <a:lstStyle>
            <a:lvl1pPr algn="l">
              <a:defRPr sz="1300">
                <a:latin typeface="Arial" pitchFamily="34" charset="0"/>
                <a:ea typeface="+mn-ea"/>
                <a:cs typeface="+mn-cs"/>
              </a:defRPr>
            </a:lvl1pPr>
          </a:lstStyle>
          <a:p>
            <a:pPr>
              <a:defRPr/>
            </a:pPr>
            <a:endParaRPr lang="en-GB"/>
          </a:p>
        </p:txBody>
      </p:sp>
      <p:sp>
        <p:nvSpPr>
          <p:cNvPr id="3" name="Date Placeholder 2"/>
          <p:cNvSpPr>
            <a:spLocks noGrp="1"/>
          </p:cNvSpPr>
          <p:nvPr>
            <p:ph type="dt" sz="quarter" idx="1"/>
          </p:nvPr>
        </p:nvSpPr>
        <p:spPr>
          <a:xfrm>
            <a:off x="3897313" y="0"/>
            <a:ext cx="2982912" cy="500063"/>
          </a:xfrm>
          <a:prstGeom prst="rect">
            <a:avLst/>
          </a:prstGeom>
        </p:spPr>
        <p:txBody>
          <a:bodyPr vert="horz" wrap="square" lIns="96551" tIns="48276" rIns="96551" bIns="48276" numCol="1" anchor="t" anchorCtr="0" compatLnSpc="1">
            <a:prstTxWarp prst="textNoShape">
              <a:avLst/>
            </a:prstTxWarp>
          </a:bodyPr>
          <a:lstStyle>
            <a:lvl1pPr algn="r">
              <a:defRPr sz="1300">
                <a:cs typeface="+mn-cs"/>
              </a:defRPr>
            </a:lvl1pPr>
          </a:lstStyle>
          <a:p>
            <a:pPr>
              <a:defRPr/>
            </a:pPr>
            <a:fld id="{1C2527AE-441C-A24A-957C-6535E19C3353}" type="datetimeFigureOut">
              <a:rPr lang="en-GB"/>
              <a:pPr>
                <a:defRPr/>
              </a:pPr>
              <a:t>21/12/2020</a:t>
            </a:fld>
            <a:endParaRPr lang="en-GB"/>
          </a:p>
        </p:txBody>
      </p:sp>
      <p:sp>
        <p:nvSpPr>
          <p:cNvPr id="4" name="Footer Placeholder 3"/>
          <p:cNvSpPr>
            <a:spLocks noGrp="1"/>
          </p:cNvSpPr>
          <p:nvPr>
            <p:ph type="ftr" sz="quarter" idx="2"/>
          </p:nvPr>
        </p:nvSpPr>
        <p:spPr>
          <a:xfrm>
            <a:off x="0" y="9512300"/>
            <a:ext cx="2982913" cy="501650"/>
          </a:xfrm>
          <a:prstGeom prst="rect">
            <a:avLst/>
          </a:prstGeom>
        </p:spPr>
        <p:txBody>
          <a:bodyPr vert="horz" lIns="96551" tIns="48276" rIns="96551" bIns="48276" rtlCol="0" anchor="b"/>
          <a:lstStyle>
            <a:lvl1pPr algn="l">
              <a:defRPr sz="1300">
                <a:latin typeface="Arial" pitchFamily="34" charset="0"/>
                <a:ea typeface="+mn-ea"/>
                <a:cs typeface="+mn-cs"/>
              </a:defRPr>
            </a:lvl1pPr>
          </a:lstStyle>
          <a:p>
            <a:pPr>
              <a:defRPr/>
            </a:pPr>
            <a:endParaRPr lang="en-GB"/>
          </a:p>
        </p:txBody>
      </p:sp>
      <p:sp>
        <p:nvSpPr>
          <p:cNvPr id="5" name="Slide Number Placeholder 4"/>
          <p:cNvSpPr>
            <a:spLocks noGrp="1"/>
          </p:cNvSpPr>
          <p:nvPr>
            <p:ph type="sldNum" sz="quarter" idx="3"/>
          </p:nvPr>
        </p:nvSpPr>
        <p:spPr>
          <a:xfrm>
            <a:off x="3897313" y="9512300"/>
            <a:ext cx="2982912" cy="501650"/>
          </a:xfrm>
          <a:prstGeom prst="rect">
            <a:avLst/>
          </a:prstGeom>
        </p:spPr>
        <p:txBody>
          <a:bodyPr vert="horz" wrap="square" lIns="96551" tIns="48276" rIns="96551" bIns="48276" numCol="1" anchor="b" anchorCtr="0" compatLnSpc="1">
            <a:prstTxWarp prst="textNoShape">
              <a:avLst/>
            </a:prstTxWarp>
          </a:bodyPr>
          <a:lstStyle>
            <a:lvl1pPr algn="r">
              <a:defRPr sz="1300">
                <a:cs typeface="+mn-cs"/>
              </a:defRPr>
            </a:lvl1pPr>
          </a:lstStyle>
          <a:p>
            <a:pPr>
              <a:defRPr/>
            </a:pPr>
            <a:fld id="{9C694B27-FCA2-E644-9BC1-C3B5FA44F837}" type="slidenum">
              <a:rPr lang="en-GB"/>
              <a:pPr>
                <a:defRPr/>
              </a:pPr>
              <a:t>‹#›</a:t>
            </a:fld>
            <a:endParaRPr lang="en-GB"/>
          </a:p>
        </p:txBody>
      </p:sp>
    </p:spTree>
    <p:extLst>
      <p:ext uri="{BB962C8B-B14F-4D97-AF65-F5344CB8AC3E}">
        <p14:creationId xmlns:p14="http://schemas.microsoft.com/office/powerpoint/2010/main" val="294289007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386" name="Rectangle 2"/>
          <p:cNvSpPr>
            <a:spLocks noGrp="1" noChangeArrowheads="1"/>
          </p:cNvSpPr>
          <p:nvPr>
            <p:ph type="hdr" sz="quarter"/>
          </p:nvPr>
        </p:nvSpPr>
        <p:spPr bwMode="auto">
          <a:xfrm>
            <a:off x="0" y="0"/>
            <a:ext cx="2982913" cy="500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551" tIns="48276" rIns="96551" bIns="48276" numCol="1" anchor="t" anchorCtr="0" compatLnSpc="1">
            <a:prstTxWarp prst="textNoShape">
              <a:avLst/>
            </a:prstTxWarp>
          </a:bodyPr>
          <a:lstStyle>
            <a:lvl1pPr>
              <a:defRPr sz="1300">
                <a:latin typeface="Arial" pitchFamily="34" charset="0"/>
                <a:ea typeface="+mn-ea"/>
                <a:cs typeface="+mn-cs"/>
              </a:defRPr>
            </a:lvl1pPr>
          </a:lstStyle>
          <a:p>
            <a:pPr>
              <a:defRPr/>
            </a:pPr>
            <a:endParaRPr lang="en-GB"/>
          </a:p>
        </p:txBody>
      </p:sp>
      <p:sp>
        <p:nvSpPr>
          <p:cNvPr id="16387" name="Rectangle 3"/>
          <p:cNvSpPr>
            <a:spLocks noGrp="1" noChangeArrowheads="1"/>
          </p:cNvSpPr>
          <p:nvPr>
            <p:ph type="dt" idx="1"/>
          </p:nvPr>
        </p:nvSpPr>
        <p:spPr bwMode="auto">
          <a:xfrm>
            <a:off x="3900488" y="0"/>
            <a:ext cx="2981325" cy="500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551" tIns="48276" rIns="96551" bIns="48276" numCol="1" anchor="t" anchorCtr="0" compatLnSpc="1">
            <a:prstTxWarp prst="textNoShape">
              <a:avLst/>
            </a:prstTxWarp>
          </a:bodyPr>
          <a:lstStyle>
            <a:lvl1pPr algn="r">
              <a:defRPr sz="1300">
                <a:latin typeface="Arial" pitchFamily="34" charset="0"/>
                <a:ea typeface="+mn-ea"/>
                <a:cs typeface="+mn-cs"/>
              </a:defRPr>
            </a:lvl1pPr>
          </a:lstStyle>
          <a:p>
            <a:pPr>
              <a:defRPr/>
            </a:pPr>
            <a:endParaRPr lang="en-GB"/>
          </a:p>
        </p:txBody>
      </p:sp>
      <p:sp>
        <p:nvSpPr>
          <p:cNvPr id="125956" name="Rectangle 4"/>
          <p:cNvSpPr>
            <a:spLocks noGrp="1" noRot="1" noChangeAspect="1" noChangeArrowheads="1" noTextEdit="1"/>
          </p:cNvSpPr>
          <p:nvPr>
            <p:ph type="sldImg" idx="2"/>
          </p:nvPr>
        </p:nvSpPr>
        <p:spPr bwMode="auto">
          <a:xfrm>
            <a:off x="938213" y="750888"/>
            <a:ext cx="5006975" cy="37560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 uri="{53640926-AAD7-44D8-BBD7-CCE9431645EC}">
              <a14:shadowObscured xmlns:a14="http://schemas.microsoft.com/office/drawing/2010/main" val="1"/>
            </a:ext>
            <a:ext uri="{FAA26D3D-D897-4be2-8F04-BA451C77F1D7}">
              <ma14:placeholderFlag xmlns:ma14="http://schemas.microsoft.com/office/mac/drawingml/2011/main" xmlns="" val="1"/>
            </a:ext>
          </a:extLst>
        </p:spPr>
      </p:sp>
      <p:sp>
        <p:nvSpPr>
          <p:cNvPr id="16389" name="Rectangle 5"/>
          <p:cNvSpPr>
            <a:spLocks noGrp="1" noChangeArrowheads="1"/>
          </p:cNvSpPr>
          <p:nvPr>
            <p:ph type="body" sz="quarter" idx="3"/>
          </p:nvPr>
        </p:nvSpPr>
        <p:spPr bwMode="auto">
          <a:xfrm>
            <a:off x="917575" y="4757738"/>
            <a:ext cx="5046663" cy="45069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551" tIns="48276" rIns="96551" bIns="48276"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16390" name="Rectangle 6"/>
          <p:cNvSpPr>
            <a:spLocks noGrp="1" noChangeArrowheads="1"/>
          </p:cNvSpPr>
          <p:nvPr>
            <p:ph type="ftr" sz="quarter" idx="4"/>
          </p:nvPr>
        </p:nvSpPr>
        <p:spPr bwMode="auto">
          <a:xfrm>
            <a:off x="0" y="9515475"/>
            <a:ext cx="2982913" cy="500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551" tIns="48276" rIns="96551" bIns="48276" numCol="1" anchor="b" anchorCtr="0" compatLnSpc="1">
            <a:prstTxWarp prst="textNoShape">
              <a:avLst/>
            </a:prstTxWarp>
          </a:bodyPr>
          <a:lstStyle>
            <a:lvl1pPr>
              <a:defRPr sz="1300">
                <a:latin typeface="Arial" pitchFamily="34" charset="0"/>
                <a:ea typeface="+mn-ea"/>
                <a:cs typeface="+mn-cs"/>
              </a:defRPr>
            </a:lvl1pPr>
          </a:lstStyle>
          <a:p>
            <a:pPr>
              <a:defRPr/>
            </a:pPr>
            <a:endParaRPr lang="en-GB"/>
          </a:p>
        </p:txBody>
      </p:sp>
      <p:sp>
        <p:nvSpPr>
          <p:cNvPr id="16391" name="Rectangle 7"/>
          <p:cNvSpPr>
            <a:spLocks noGrp="1" noChangeArrowheads="1"/>
          </p:cNvSpPr>
          <p:nvPr>
            <p:ph type="sldNum" sz="quarter" idx="5"/>
          </p:nvPr>
        </p:nvSpPr>
        <p:spPr bwMode="auto">
          <a:xfrm>
            <a:off x="3900488" y="9515475"/>
            <a:ext cx="2981325" cy="500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551" tIns="48276" rIns="96551" bIns="48276" numCol="1" anchor="b" anchorCtr="0" compatLnSpc="1">
            <a:prstTxWarp prst="textNoShape">
              <a:avLst/>
            </a:prstTxWarp>
          </a:bodyPr>
          <a:lstStyle>
            <a:lvl1pPr algn="r">
              <a:defRPr sz="1300">
                <a:cs typeface="+mn-cs"/>
              </a:defRPr>
            </a:lvl1pPr>
          </a:lstStyle>
          <a:p>
            <a:pPr>
              <a:defRPr/>
            </a:pPr>
            <a:fld id="{03C5A80D-B251-D643-BF3F-E0CDD6032DAB}" type="slidenum">
              <a:rPr lang="en-GB"/>
              <a:pPr>
                <a:defRPr/>
              </a:pPr>
              <a:t>‹#›</a:t>
            </a:fld>
            <a:endParaRPr lang="en-GB"/>
          </a:p>
        </p:txBody>
      </p:sp>
    </p:spTree>
    <p:extLst>
      <p:ext uri="{BB962C8B-B14F-4D97-AF65-F5344CB8AC3E}">
        <p14:creationId xmlns:p14="http://schemas.microsoft.com/office/powerpoint/2010/main" val="2670628565"/>
      </p:ext>
    </p:extLst>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sz="1200" kern="1200">
        <a:solidFill>
          <a:schemeClr val="tx1"/>
        </a:solidFill>
        <a:latin typeface="Arial" pitchFamily="34" charset="0"/>
        <a:ea typeface="ＭＳ Ｐゴシック" charset="0"/>
        <a:cs typeface="ＭＳ Ｐゴシック" charset="0"/>
      </a:defRPr>
    </a:lvl1pPr>
    <a:lvl2pPr marL="4572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Slide Image Placeholder 1">
            <a:extLst>
              <a:ext uri="{FF2B5EF4-FFF2-40B4-BE49-F238E27FC236}">
                <a16:creationId xmlns:a16="http://schemas.microsoft.com/office/drawing/2014/main" id="{90CCC511-7110-A04F-86F5-6FDB14A4B17F}"/>
              </a:ext>
            </a:extLst>
          </p:cNvPr>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3" name="Notes Placeholder 2">
            <a:extLst>
              <a:ext uri="{FF2B5EF4-FFF2-40B4-BE49-F238E27FC236}">
                <a16:creationId xmlns:a16="http://schemas.microsoft.com/office/drawing/2014/main" id="{6123F24A-FDF7-B946-A071-B4F73BBF0D5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p>
        </p:txBody>
      </p:sp>
      <p:sp>
        <p:nvSpPr>
          <p:cNvPr id="5124" name="Slide Number Placeholder 3">
            <a:extLst>
              <a:ext uri="{FF2B5EF4-FFF2-40B4-BE49-F238E27FC236}">
                <a16:creationId xmlns:a16="http://schemas.microsoft.com/office/drawing/2014/main" id="{F2BFF90A-D7F8-8542-8CB8-1E5EE32C524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D164E8-82E5-8E47-9C8E-9E9A0F116D69}" type="slidenum">
              <a:rPr lang="en-GB" altLang="en-US">
                <a:latin typeface="Calibri" panose="020F0502020204030204" pitchFamily="34" charset="0"/>
              </a:rPr>
              <a:pPr/>
              <a:t>1</a:t>
            </a:fld>
            <a:endParaRPr lang="en-GB" altLang="en-US">
              <a:latin typeface="Calibri" panose="020F0502020204030204" pitchFamily="34" charset="0"/>
            </a:endParaRPr>
          </a:p>
        </p:txBody>
      </p:sp>
    </p:spTree>
    <p:extLst>
      <p:ext uri="{BB962C8B-B14F-4D97-AF65-F5344CB8AC3E}">
        <p14:creationId xmlns:p14="http://schemas.microsoft.com/office/powerpoint/2010/main" val="18108202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2</a:t>
            </a:fld>
            <a:endParaRPr lang="en-GB"/>
          </a:p>
        </p:txBody>
      </p:sp>
    </p:spTree>
    <p:extLst>
      <p:ext uri="{BB962C8B-B14F-4D97-AF65-F5344CB8AC3E}">
        <p14:creationId xmlns:p14="http://schemas.microsoft.com/office/powerpoint/2010/main" val="6519647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Arial" pitchFamily="34" charset="0"/>
              <a:ea typeface="ＭＳ Ｐゴシック" charset="0"/>
              <a:cs typeface="ＭＳ Ｐゴシック" charset="0"/>
            </a:endParaRPr>
          </a:p>
          <a:p>
            <a:r>
              <a:rPr lang="en-GB" sz="1200" kern="1200" dirty="0">
                <a:solidFill>
                  <a:schemeClr val="tx1"/>
                </a:solidFill>
                <a:effectLst/>
                <a:latin typeface="Arial" pitchFamily="34" charset="0"/>
                <a:ea typeface="ＭＳ Ｐゴシック" charset="0"/>
                <a:cs typeface="ＭＳ Ｐゴシック" charset="0"/>
              </a:rPr>
              <a:t>Eisenhower’s definition sets out a challenge to any potential leader, namely, how to get people to follow you and to carry out your wishes. His assertion suggests that effective leadership is based upon the leader having a positive impact upon the people he is trying to lead. Adrian </a:t>
            </a:r>
            <a:r>
              <a:rPr lang="en-GB" sz="1200" kern="1200" dirty="0" err="1">
                <a:solidFill>
                  <a:schemeClr val="tx1"/>
                </a:solidFill>
                <a:effectLst/>
                <a:latin typeface="Arial" pitchFamily="34" charset="0"/>
                <a:ea typeface="ＭＳ Ｐゴシック" charset="0"/>
                <a:cs typeface="ＭＳ Ｐゴシック" charset="0"/>
              </a:rPr>
              <a:t>Gilpin</a:t>
            </a:r>
            <a:r>
              <a:rPr lang="en-GB" sz="1200" kern="1200" dirty="0">
                <a:solidFill>
                  <a:schemeClr val="tx1"/>
                </a:solidFill>
                <a:effectLst/>
                <a:latin typeface="Arial" pitchFamily="34" charset="0"/>
                <a:ea typeface="ＭＳ Ｐゴシック" charset="0"/>
                <a:cs typeface="ＭＳ Ｐゴシック" charset="0"/>
              </a:rPr>
              <a:t> of the Institute of Human Development underlines and reinforces the importance of this in his definition of leadership, stating that leadership is:</a:t>
            </a:r>
          </a:p>
          <a:p>
            <a:r>
              <a:rPr lang="en-GB" sz="1200" kern="1200" dirty="0">
                <a:solidFill>
                  <a:schemeClr val="tx1"/>
                </a:solidFill>
                <a:effectLst/>
                <a:latin typeface="Arial" pitchFamily="34" charset="0"/>
                <a:ea typeface="ＭＳ Ｐゴシック" charset="0"/>
                <a:cs typeface="ＭＳ Ｐゴシック" charset="0"/>
              </a:rPr>
              <a:t> </a:t>
            </a:r>
          </a:p>
          <a:p>
            <a:r>
              <a:rPr lang="en-GB" sz="1200" i="1" kern="1200" dirty="0">
                <a:solidFill>
                  <a:schemeClr val="tx1"/>
                </a:solidFill>
                <a:effectLst/>
                <a:latin typeface="Arial" pitchFamily="34" charset="0"/>
                <a:ea typeface="ＭＳ Ｐゴシック" charset="0"/>
                <a:cs typeface="ＭＳ Ｐゴシック" charset="0"/>
              </a:rPr>
              <a:t>‘… the impact you have on yourself and the impact you have on people around you’</a:t>
            </a:r>
            <a:endParaRPr lang="en-GB" sz="1200" kern="1200" dirty="0">
              <a:solidFill>
                <a:schemeClr val="tx1"/>
              </a:solidFill>
              <a:effectLst/>
              <a:latin typeface="Arial" pitchFamily="34" charset="0"/>
              <a:ea typeface="ＭＳ Ｐゴシック" charset="0"/>
              <a:cs typeface="ＭＳ Ｐゴシック" charset="0"/>
            </a:endParaRP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These definitions indicate that leadership is as much about the individual leader as it is about his or her training. In other words, while there are things that you can learn that will assist you as a leader, leadership is concerned more with our ability to influence and persuade our colleagues to follow our direction. Thus, effective leadership can depend very much on the personal qualities, characteristics and behaviours of the leader.  </a:t>
            </a:r>
          </a:p>
          <a:p>
            <a:r>
              <a:rPr lang="en-GB" sz="1200" kern="1200" dirty="0">
                <a:solidFill>
                  <a:schemeClr val="tx1"/>
                </a:solidFill>
                <a:effectLst/>
                <a:latin typeface="Arial" pitchFamily="34" charset="0"/>
                <a:ea typeface="ＭＳ Ｐゴシック" charset="0"/>
                <a:cs typeface="ＭＳ Ｐゴシック" charset="0"/>
              </a:rPr>
              <a:t> </a:t>
            </a:r>
          </a:p>
          <a:p>
            <a:endParaRPr lang="en-US"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3</a:t>
            </a:fld>
            <a:endParaRPr lang="en-GB"/>
          </a:p>
        </p:txBody>
      </p:sp>
    </p:spTree>
    <p:extLst>
      <p:ext uri="{BB962C8B-B14F-4D97-AF65-F5344CB8AC3E}">
        <p14:creationId xmlns:p14="http://schemas.microsoft.com/office/powerpoint/2010/main" val="6519647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itchFamily="34" charset="0"/>
                <a:ea typeface="ＭＳ Ｐゴシック" charset="0"/>
                <a:cs typeface="ＭＳ Ｐゴシック" charset="0"/>
              </a:rPr>
              <a:t>Management scholars and experts have studied motivation in depth for many years and have concluded that there are 2 main types or classifications of motivation: namely, </a:t>
            </a:r>
            <a:r>
              <a:rPr lang="en-GB" sz="1200" i="1" kern="1200" dirty="0">
                <a:solidFill>
                  <a:schemeClr val="tx1"/>
                </a:solidFill>
                <a:effectLst/>
                <a:latin typeface="Arial" pitchFamily="34" charset="0"/>
                <a:ea typeface="ＭＳ Ｐゴシック" charset="0"/>
                <a:cs typeface="ＭＳ Ｐゴシック" charset="0"/>
              </a:rPr>
              <a:t>‘content’</a:t>
            </a:r>
            <a:r>
              <a:rPr lang="en-GB" sz="1200" kern="1200" dirty="0">
                <a:solidFill>
                  <a:schemeClr val="tx1"/>
                </a:solidFill>
                <a:effectLst/>
                <a:latin typeface="Arial" pitchFamily="34" charset="0"/>
                <a:ea typeface="ＭＳ Ｐゴシック" charset="0"/>
                <a:cs typeface="ＭＳ Ｐゴシック" charset="0"/>
              </a:rPr>
              <a:t> and </a:t>
            </a:r>
            <a:r>
              <a:rPr lang="en-GB" sz="1200" i="1" kern="1200" dirty="0">
                <a:solidFill>
                  <a:schemeClr val="tx1"/>
                </a:solidFill>
                <a:effectLst/>
                <a:latin typeface="Arial" pitchFamily="34" charset="0"/>
                <a:ea typeface="ＭＳ Ｐゴシック" charset="0"/>
                <a:cs typeface="ＭＳ Ｐゴシック" charset="0"/>
              </a:rPr>
              <a:t>‘process’</a:t>
            </a:r>
            <a:r>
              <a:rPr lang="en-GB" sz="1200" kern="1200" dirty="0">
                <a:solidFill>
                  <a:schemeClr val="tx1"/>
                </a:solidFill>
                <a:effectLst/>
                <a:latin typeface="Arial" pitchFamily="34" charset="0"/>
                <a:ea typeface="ＭＳ Ｐゴシック" charset="0"/>
                <a:cs typeface="ＭＳ Ｐゴシック" charset="0"/>
              </a:rPr>
              <a:t>. Content theories focus on </a:t>
            </a:r>
            <a:r>
              <a:rPr lang="en-GB" sz="1200" i="1" kern="1200" dirty="0">
                <a:solidFill>
                  <a:schemeClr val="tx1"/>
                </a:solidFill>
                <a:effectLst/>
                <a:latin typeface="Arial" pitchFamily="34" charset="0"/>
                <a:ea typeface="ＭＳ Ｐゴシック" charset="0"/>
                <a:cs typeface="ＭＳ Ｐゴシック" charset="0"/>
              </a:rPr>
              <a:t>‘what’</a:t>
            </a:r>
            <a:r>
              <a:rPr lang="en-GB" sz="1200" kern="1200" dirty="0">
                <a:solidFill>
                  <a:schemeClr val="tx1"/>
                </a:solidFill>
                <a:effectLst/>
                <a:latin typeface="Arial" pitchFamily="34" charset="0"/>
                <a:ea typeface="ＭＳ Ｐゴシック" charset="0"/>
                <a:cs typeface="ＭＳ Ｐゴシック" charset="0"/>
              </a:rPr>
              <a:t> motivates people, attributing motivation to the satisfaction of individual needs and goals, while process theories concentrate on </a:t>
            </a:r>
            <a:r>
              <a:rPr lang="en-GB" sz="1200" i="1" kern="1200" dirty="0">
                <a:solidFill>
                  <a:schemeClr val="tx1"/>
                </a:solidFill>
                <a:effectLst/>
                <a:latin typeface="Arial" pitchFamily="34" charset="0"/>
                <a:ea typeface="ＭＳ Ｐゴシック" charset="0"/>
                <a:cs typeface="ＭＳ Ｐゴシック" charset="0"/>
              </a:rPr>
              <a:t>‘how’</a:t>
            </a:r>
            <a:r>
              <a:rPr lang="en-GB" sz="1200" kern="1200" dirty="0">
                <a:solidFill>
                  <a:schemeClr val="tx1"/>
                </a:solidFill>
                <a:effectLst/>
                <a:latin typeface="Arial" pitchFamily="34" charset="0"/>
                <a:ea typeface="ＭＳ Ｐゴシック" charset="0"/>
                <a:cs typeface="ＭＳ Ｐゴシック" charset="0"/>
              </a:rPr>
              <a:t> people are motivated. Process theories explore how satisfaction of an individual’s needs affect their behaviour. We will look closely at the various management models of motivation associated with both classifications but, first, let us consider what sorts of things ‘drive’ people’s motivation in the workplace.  </a:t>
            </a:r>
          </a:p>
          <a:p>
            <a:endParaRPr lang="en-GB" sz="1200" kern="1200" dirty="0">
              <a:solidFill>
                <a:schemeClr val="tx1"/>
              </a:solidFill>
              <a:effectLst/>
              <a:latin typeface="Arial" pitchFamily="34" charset="0"/>
              <a:ea typeface="ＭＳ Ｐゴシック" charset="0"/>
              <a:cs typeface="ＭＳ Ｐゴシック" charset="0"/>
            </a:endParaRPr>
          </a:p>
          <a:p>
            <a:r>
              <a:rPr lang="en-GB" sz="1200" kern="1200" dirty="0">
                <a:solidFill>
                  <a:schemeClr val="tx1"/>
                </a:solidFill>
                <a:effectLst/>
                <a:latin typeface="Arial" pitchFamily="34" charset="0"/>
                <a:ea typeface="ＭＳ Ｐゴシック" charset="0"/>
                <a:cs typeface="ＭＳ Ｐゴシック" charset="0"/>
              </a:rPr>
              <a:t>In addition, some theorists talk about extrinsic and intrinsic</a:t>
            </a:r>
            <a:r>
              <a:rPr lang="en-GB" sz="1200" kern="1200" baseline="0" dirty="0">
                <a:solidFill>
                  <a:schemeClr val="tx1"/>
                </a:solidFill>
                <a:effectLst/>
                <a:latin typeface="Arial" pitchFamily="34" charset="0"/>
                <a:ea typeface="ＭＳ Ｐゴシック" charset="0"/>
                <a:cs typeface="ＭＳ Ｐゴシック" charset="0"/>
              </a:rPr>
              <a:t> motivation as types of motivation. To ensure everyone understands the difference between the 2, </a:t>
            </a:r>
            <a:r>
              <a:rPr lang="en-US" dirty="0"/>
              <a:t>elicit examples of each.</a:t>
            </a:r>
          </a:p>
          <a:p>
            <a:endParaRPr lang="en-US" dirty="0"/>
          </a:p>
          <a:p>
            <a:pPr lvl="0"/>
            <a:r>
              <a:rPr lang="en-GB" sz="1200" b="1" kern="1200" dirty="0">
                <a:solidFill>
                  <a:schemeClr val="tx1"/>
                </a:solidFill>
                <a:effectLst/>
                <a:latin typeface="Arial" pitchFamily="34" charset="0"/>
                <a:ea typeface="ＭＳ Ｐゴシック" charset="0"/>
                <a:cs typeface="ＭＳ Ｐゴシック" charset="0"/>
              </a:rPr>
              <a:t>Extrinsic Motivation </a:t>
            </a:r>
            <a:r>
              <a:rPr lang="en-GB" sz="1200" kern="1200" dirty="0">
                <a:solidFill>
                  <a:schemeClr val="tx1"/>
                </a:solidFill>
                <a:effectLst/>
                <a:latin typeface="Arial" pitchFamily="34" charset="0"/>
                <a:ea typeface="ＭＳ Ｐゴシック" charset="0"/>
                <a:cs typeface="ＭＳ Ｐゴシック" charset="0"/>
              </a:rPr>
              <a:t>is where an individual is encouraged to reach a goal or target by reward or sanction. </a:t>
            </a:r>
          </a:p>
          <a:p>
            <a:pPr lvl="0"/>
            <a:endParaRPr lang="en-GB" sz="1200" kern="1200" dirty="0">
              <a:solidFill>
                <a:schemeClr val="tx1"/>
              </a:solidFill>
              <a:effectLst/>
              <a:latin typeface="Arial" pitchFamily="34" charset="0"/>
              <a:ea typeface="ＭＳ Ｐゴシック" charset="0"/>
              <a:cs typeface="ＭＳ Ｐゴシック" charset="0"/>
            </a:endParaRPr>
          </a:p>
          <a:p>
            <a:pPr lvl="0"/>
            <a:r>
              <a:rPr lang="en-GB" sz="1200" kern="1200" dirty="0">
                <a:solidFill>
                  <a:schemeClr val="tx1"/>
                </a:solidFill>
                <a:effectLst/>
                <a:latin typeface="Arial" pitchFamily="34" charset="0"/>
                <a:ea typeface="ＭＳ Ｐゴシック" charset="0"/>
                <a:cs typeface="ＭＳ Ｐゴシック" charset="0"/>
              </a:rPr>
              <a:t>For example, a young person sitting an examination may be motivated to pass an examination because a parent offers a financial reward for success.</a:t>
            </a:r>
            <a:r>
              <a:rPr lang="en-GB" sz="1200" b="1" kern="1200" dirty="0">
                <a:solidFill>
                  <a:schemeClr val="tx1"/>
                </a:solidFill>
                <a:effectLst/>
                <a:latin typeface="Arial" pitchFamily="34" charset="0"/>
                <a:ea typeface="ＭＳ Ｐゴシック" charset="0"/>
                <a:cs typeface="ＭＳ Ｐゴシック" charset="0"/>
              </a:rPr>
              <a:t> </a:t>
            </a:r>
            <a:endParaRPr lang="en-GB" sz="1200" kern="1200" dirty="0">
              <a:solidFill>
                <a:schemeClr val="tx1"/>
              </a:solidFill>
              <a:effectLst/>
              <a:latin typeface="Arial" pitchFamily="34" charset="0"/>
              <a:ea typeface="ＭＳ Ｐゴシック" charset="0"/>
              <a:cs typeface="ＭＳ Ｐゴシック" charset="0"/>
            </a:endParaRPr>
          </a:p>
          <a:p>
            <a:r>
              <a:rPr lang="en-GB" sz="1200" b="1" kern="1200" dirty="0">
                <a:solidFill>
                  <a:schemeClr val="tx1"/>
                </a:solidFill>
                <a:effectLst/>
                <a:latin typeface="Arial" pitchFamily="34" charset="0"/>
                <a:ea typeface="ＭＳ Ｐゴシック" charset="0"/>
                <a:cs typeface="ＭＳ Ｐゴシック" charset="0"/>
              </a:rPr>
              <a:t> </a:t>
            </a:r>
            <a:endParaRPr lang="en-GB" sz="1200" kern="1200" dirty="0">
              <a:solidFill>
                <a:schemeClr val="tx1"/>
              </a:solidFill>
              <a:effectLst/>
              <a:latin typeface="Arial" pitchFamily="34" charset="0"/>
              <a:ea typeface="ＭＳ Ｐゴシック" charset="0"/>
              <a:cs typeface="ＭＳ Ｐゴシック" charset="0"/>
            </a:endParaRPr>
          </a:p>
          <a:p>
            <a:pPr lvl="0"/>
            <a:r>
              <a:rPr lang="en-GB" sz="1200" b="1" kern="1200" dirty="0">
                <a:solidFill>
                  <a:schemeClr val="tx1"/>
                </a:solidFill>
                <a:effectLst/>
                <a:latin typeface="Arial" pitchFamily="34" charset="0"/>
                <a:ea typeface="ＭＳ Ｐゴシック" charset="0"/>
                <a:cs typeface="ＭＳ Ｐゴシック" charset="0"/>
              </a:rPr>
              <a:t>Intrinsic Motivation</a:t>
            </a:r>
            <a:r>
              <a:rPr lang="en-GB" sz="1200" kern="1200" dirty="0">
                <a:solidFill>
                  <a:schemeClr val="tx1"/>
                </a:solidFill>
                <a:effectLst/>
                <a:latin typeface="Arial" pitchFamily="34" charset="0"/>
                <a:ea typeface="ＭＳ Ｐゴシック" charset="0"/>
                <a:cs typeface="ＭＳ Ｐゴシック" charset="0"/>
              </a:rPr>
              <a:t> is the motivation to succeed in something, or to pursue something purely because it is interesting, that comes from within. </a:t>
            </a:r>
          </a:p>
          <a:p>
            <a:pPr lvl="0"/>
            <a:endParaRPr lang="en-GB" sz="1200" kern="1200" dirty="0">
              <a:solidFill>
                <a:schemeClr val="tx1"/>
              </a:solidFill>
              <a:effectLst/>
              <a:latin typeface="Arial" pitchFamily="34" charset="0"/>
              <a:ea typeface="ＭＳ Ｐゴシック" charset="0"/>
              <a:cs typeface="ＭＳ Ｐゴシック" charset="0"/>
            </a:endParaRPr>
          </a:p>
          <a:p>
            <a:pPr lvl="0"/>
            <a:r>
              <a:rPr lang="en-GB" sz="1200" kern="1200" dirty="0">
                <a:solidFill>
                  <a:schemeClr val="tx1"/>
                </a:solidFill>
                <a:effectLst/>
                <a:latin typeface="Arial" pitchFamily="34" charset="0"/>
                <a:ea typeface="ＭＳ Ｐゴシック" charset="0"/>
                <a:cs typeface="ＭＳ Ｐゴシック" charset="0"/>
              </a:rPr>
              <a:t>Pursuit of a hobby is a good example of intrinsic motivation. Intrinsic motivation rarely carries over into the workplace. </a:t>
            </a:r>
          </a:p>
          <a:p>
            <a:endParaRPr lang="en-US"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4</a:t>
            </a:fld>
            <a:endParaRPr lang="en-GB"/>
          </a:p>
        </p:txBody>
      </p:sp>
    </p:spTree>
    <p:extLst>
      <p:ext uri="{BB962C8B-B14F-4D97-AF65-F5344CB8AC3E}">
        <p14:creationId xmlns:p14="http://schemas.microsoft.com/office/powerpoint/2010/main" val="25569497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model is self-explanatory, setting out the 3 drivers</a:t>
            </a:r>
            <a:r>
              <a:rPr lang="en-GB" baseline="0" dirty="0"/>
              <a:t> of motivation. The level and length of effort given to achieving something is dependent upon a clearly defined target. </a:t>
            </a:r>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5</a:t>
            </a:fld>
            <a:endParaRPr lang="en-GB"/>
          </a:p>
        </p:txBody>
      </p:sp>
    </p:spTree>
    <p:extLst>
      <p:ext uri="{BB962C8B-B14F-4D97-AF65-F5344CB8AC3E}">
        <p14:creationId xmlns:p14="http://schemas.microsoft.com/office/powerpoint/2010/main" val="18313378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p:cNvSpPr>
            <a:spLocks noGrp="1" noRot="1" noChangeAspect="1"/>
          </p:cNvSpPr>
          <p:nvPr>
            <p:ph type="sldImg"/>
          </p:nvPr>
        </p:nvSpPr>
        <p:spPr>
          <a:ln/>
        </p:spPr>
      </p:sp>
      <p:sp>
        <p:nvSpPr>
          <p:cNvPr id="19458"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t>Optional Activity:  In pairs establish what is in each other’s psychological contract</a:t>
            </a:r>
            <a:r>
              <a:rPr lang="en-US" baseline="0" dirty="0"/>
              <a:t> – i.</a:t>
            </a:r>
            <a:r>
              <a:rPr lang="en-US" dirty="0"/>
              <a:t>e. what do they expect form their employer</a:t>
            </a:r>
            <a:r>
              <a:rPr lang="en-US" baseline="0" dirty="0"/>
              <a:t> and what do they believe that the employer expects from them.</a:t>
            </a:r>
            <a:endParaRPr lang="en-US" dirty="0"/>
          </a:p>
        </p:txBody>
      </p:sp>
      <p:sp>
        <p:nvSpPr>
          <p:cNvPr id="4" name="Slide Number Placeholder 3"/>
          <p:cNvSpPr>
            <a:spLocks noGrp="1"/>
          </p:cNvSpPr>
          <p:nvPr>
            <p:ph type="sldNum" sz="quarter" idx="5"/>
          </p:nvPr>
        </p:nvSpPr>
        <p:spPr/>
        <p:txBody>
          <a:bodyPr/>
          <a:lstStyle/>
          <a:p>
            <a:pPr>
              <a:defRPr/>
            </a:pPr>
            <a:fld id="{F5B6D842-CB77-6449-8A6A-ABF5AD1B645A}" type="slidenum">
              <a:rPr lang="en-GB" smtClean="0"/>
              <a:pPr>
                <a:defRPr/>
              </a:pPr>
              <a:t>6</a:t>
            </a:fld>
            <a:endParaRPr lang="en-GB"/>
          </a:p>
        </p:txBody>
      </p:sp>
    </p:spTree>
    <p:extLst>
      <p:ext uri="{BB962C8B-B14F-4D97-AF65-F5344CB8AC3E}">
        <p14:creationId xmlns:p14="http://schemas.microsoft.com/office/powerpoint/2010/main" val="29724390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Tree>
    <p:extLst>
      <p:ext uri="{BB962C8B-B14F-4D97-AF65-F5344CB8AC3E}">
        <p14:creationId xmlns:p14="http://schemas.microsoft.com/office/powerpoint/2010/main" val="1620798650"/>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9949046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251520" y="6525344"/>
            <a:ext cx="971128" cy="218522"/>
          </a:xfrm>
          <a:prstGeom prst="rect">
            <a:avLst/>
          </a:prstGeom>
        </p:spPr>
        <p:txBody>
          <a:bodyPr/>
          <a:lstStyle/>
          <a:p>
            <a:fld id="{83B82475-807E-E744-BC8D-F41BC17DEF9E}" type="datetimeFigureOut">
              <a:rPr lang="en-GB" smtClean="0"/>
              <a:t>21/12/2020</a:t>
            </a:fld>
            <a:endParaRPr lang="en-GB"/>
          </a:p>
        </p:txBody>
      </p:sp>
      <p:sp>
        <p:nvSpPr>
          <p:cNvPr id="6" name="Slide Number Placeholder 5"/>
          <p:cNvSpPr>
            <a:spLocks noGrp="1"/>
          </p:cNvSpPr>
          <p:nvPr>
            <p:ph type="sldNum" sz="quarter" idx="12"/>
          </p:nvPr>
        </p:nvSpPr>
        <p:spPr>
          <a:xfrm>
            <a:off x="7956376" y="6380972"/>
            <a:ext cx="730424" cy="340503"/>
          </a:xfrm>
          <a:prstGeom prst="rect">
            <a:avLst/>
          </a:prstGeom>
        </p:spPr>
        <p:txBody>
          <a:bodyPr/>
          <a:lstStyle/>
          <a:p>
            <a:pPr>
              <a:defRPr/>
            </a:pPr>
            <a:fld id="{E1510B3C-9C5C-BE40-8722-A71B06001547}" type="slidenum">
              <a:rPr lang="en-GB" smtClean="0"/>
              <a:pPr>
                <a:defRPr/>
              </a:pPr>
              <a:t>‹#›</a:t>
            </a:fld>
            <a:endParaRPr lang="en-GB"/>
          </a:p>
        </p:txBody>
      </p:sp>
    </p:spTree>
    <p:extLst>
      <p:ext uri="{BB962C8B-B14F-4D97-AF65-F5344CB8AC3E}">
        <p14:creationId xmlns:p14="http://schemas.microsoft.com/office/powerpoint/2010/main" val="3804777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251520" y="6525344"/>
            <a:ext cx="971128" cy="218522"/>
          </a:xfrm>
          <a:prstGeom prst="rect">
            <a:avLst/>
          </a:prstGeom>
        </p:spPr>
        <p:txBody>
          <a:bodyPr/>
          <a:lstStyle/>
          <a:p>
            <a:fld id="{83B82475-807E-E744-BC8D-F41BC17DEF9E}" type="datetimeFigureOut">
              <a:rPr lang="en-GB" smtClean="0"/>
              <a:t>21/12/2020</a:t>
            </a:fld>
            <a:endParaRPr lang="en-GB"/>
          </a:p>
        </p:txBody>
      </p:sp>
      <p:sp>
        <p:nvSpPr>
          <p:cNvPr id="7" name="Slide Number Placeholder 6"/>
          <p:cNvSpPr>
            <a:spLocks noGrp="1"/>
          </p:cNvSpPr>
          <p:nvPr>
            <p:ph type="sldNum" sz="quarter" idx="12"/>
          </p:nvPr>
        </p:nvSpPr>
        <p:spPr>
          <a:xfrm>
            <a:off x="7956376" y="6380972"/>
            <a:ext cx="730424" cy="340503"/>
          </a:xfrm>
          <a:prstGeom prst="rect">
            <a:avLst/>
          </a:prstGeom>
        </p:spPr>
        <p:txBody>
          <a:bodyPr/>
          <a:lstStyle/>
          <a:p>
            <a:pPr>
              <a:defRPr/>
            </a:pPr>
            <a:fld id="{B9A9A929-8F74-C248-95C9-A8A4F15C660E}" type="slidenum">
              <a:rPr lang="en-GB" smtClean="0"/>
              <a:pPr>
                <a:defRPr/>
              </a:pPr>
              <a:t>‹#›</a:t>
            </a:fld>
            <a:endParaRPr lang="en-GB"/>
          </a:p>
        </p:txBody>
      </p:sp>
    </p:spTree>
    <p:extLst>
      <p:ext uri="{BB962C8B-B14F-4D97-AF65-F5344CB8AC3E}">
        <p14:creationId xmlns:p14="http://schemas.microsoft.com/office/powerpoint/2010/main" val="37340663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a:xfrm>
            <a:off x="251520" y="6525344"/>
            <a:ext cx="971128" cy="218522"/>
          </a:xfrm>
          <a:prstGeom prst="rect">
            <a:avLst/>
          </a:prstGeom>
        </p:spPr>
        <p:txBody>
          <a:bodyPr/>
          <a:lstStyle/>
          <a:p>
            <a:fld id="{83B82475-807E-E744-BC8D-F41BC17DEF9E}" type="datetimeFigureOut">
              <a:rPr lang="en-GB" smtClean="0"/>
              <a:t>21/12/2020</a:t>
            </a:fld>
            <a:endParaRPr lang="en-GB"/>
          </a:p>
        </p:txBody>
      </p:sp>
      <p:sp>
        <p:nvSpPr>
          <p:cNvPr id="9" name="Slide Number Placeholder 8"/>
          <p:cNvSpPr>
            <a:spLocks noGrp="1"/>
          </p:cNvSpPr>
          <p:nvPr>
            <p:ph type="sldNum" sz="quarter" idx="12"/>
          </p:nvPr>
        </p:nvSpPr>
        <p:spPr>
          <a:xfrm>
            <a:off x="7956376" y="6380972"/>
            <a:ext cx="730424" cy="340503"/>
          </a:xfrm>
          <a:prstGeom prst="rect">
            <a:avLst/>
          </a:prstGeom>
        </p:spPr>
        <p:txBody>
          <a:bodyPr/>
          <a:lstStyle/>
          <a:p>
            <a:pPr>
              <a:defRPr/>
            </a:pPr>
            <a:fld id="{6B2ED0A8-3177-B644-ABD4-CFF58179CFCE}" type="slidenum">
              <a:rPr lang="en-GB" smtClean="0"/>
              <a:pPr>
                <a:defRPr/>
              </a:pPr>
              <a:t>‹#›</a:t>
            </a:fld>
            <a:endParaRPr lang="en-GB"/>
          </a:p>
        </p:txBody>
      </p:sp>
    </p:spTree>
    <p:extLst>
      <p:ext uri="{BB962C8B-B14F-4D97-AF65-F5344CB8AC3E}">
        <p14:creationId xmlns:p14="http://schemas.microsoft.com/office/powerpoint/2010/main" val="39099874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a:xfrm>
            <a:off x="251520" y="6525344"/>
            <a:ext cx="971128" cy="218522"/>
          </a:xfrm>
          <a:prstGeom prst="rect">
            <a:avLst/>
          </a:prstGeom>
        </p:spPr>
        <p:txBody>
          <a:bodyPr/>
          <a:lstStyle/>
          <a:p>
            <a:fld id="{83B82475-807E-E744-BC8D-F41BC17DEF9E}" type="datetimeFigureOut">
              <a:rPr lang="en-GB" smtClean="0"/>
              <a:t>21/12/2020</a:t>
            </a:fld>
            <a:endParaRPr lang="en-GB"/>
          </a:p>
        </p:txBody>
      </p:sp>
      <p:sp>
        <p:nvSpPr>
          <p:cNvPr id="5" name="Slide Number Placeholder 4"/>
          <p:cNvSpPr>
            <a:spLocks noGrp="1"/>
          </p:cNvSpPr>
          <p:nvPr>
            <p:ph type="sldNum" sz="quarter" idx="12"/>
          </p:nvPr>
        </p:nvSpPr>
        <p:spPr>
          <a:xfrm>
            <a:off x="7956376" y="6380972"/>
            <a:ext cx="730424" cy="340503"/>
          </a:xfrm>
          <a:prstGeom prst="rect">
            <a:avLst/>
          </a:prstGeom>
        </p:spPr>
        <p:txBody>
          <a:bodyPr/>
          <a:lstStyle/>
          <a:p>
            <a:pPr>
              <a:defRPr/>
            </a:pPr>
            <a:fld id="{CD381F11-145B-044F-AC7B-48F03CE46557}" type="slidenum">
              <a:rPr lang="en-GB" smtClean="0"/>
              <a:pPr>
                <a:defRPr/>
              </a:pPr>
              <a:t>‹#›</a:t>
            </a:fld>
            <a:endParaRPr lang="en-GB"/>
          </a:p>
        </p:txBody>
      </p:sp>
    </p:spTree>
    <p:extLst>
      <p:ext uri="{BB962C8B-B14F-4D97-AF65-F5344CB8AC3E}">
        <p14:creationId xmlns:p14="http://schemas.microsoft.com/office/powerpoint/2010/main" val="25280402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251520" y="6525344"/>
            <a:ext cx="971128" cy="218522"/>
          </a:xfrm>
          <a:prstGeom prst="rect">
            <a:avLst/>
          </a:prstGeom>
        </p:spPr>
        <p:txBody>
          <a:bodyPr/>
          <a:lstStyle/>
          <a:p>
            <a:fld id="{83B82475-807E-E744-BC8D-F41BC17DEF9E}" type="datetimeFigureOut">
              <a:rPr lang="en-GB" smtClean="0"/>
              <a:t>21/12/2020</a:t>
            </a:fld>
            <a:endParaRPr lang="en-GB"/>
          </a:p>
        </p:txBody>
      </p:sp>
      <p:sp>
        <p:nvSpPr>
          <p:cNvPr id="4" name="Slide Number Placeholder 3"/>
          <p:cNvSpPr>
            <a:spLocks noGrp="1"/>
          </p:cNvSpPr>
          <p:nvPr>
            <p:ph type="sldNum" sz="quarter" idx="12"/>
          </p:nvPr>
        </p:nvSpPr>
        <p:spPr>
          <a:xfrm>
            <a:off x="7956376" y="6380972"/>
            <a:ext cx="730424" cy="340503"/>
          </a:xfrm>
          <a:prstGeom prst="rect">
            <a:avLst/>
          </a:prstGeom>
        </p:spPr>
        <p:txBody>
          <a:bodyPr/>
          <a:lstStyle/>
          <a:p>
            <a:pPr>
              <a:defRPr/>
            </a:pPr>
            <a:fld id="{DF118328-EBE4-7445-A94C-41F7E21897A2}" type="slidenum">
              <a:rPr lang="en-GB" smtClean="0"/>
              <a:pPr>
                <a:defRPr/>
              </a:pPr>
              <a:t>‹#›</a:t>
            </a:fld>
            <a:endParaRPr lang="en-GB"/>
          </a:p>
        </p:txBody>
      </p:sp>
    </p:spTree>
    <p:extLst>
      <p:ext uri="{BB962C8B-B14F-4D97-AF65-F5344CB8AC3E}">
        <p14:creationId xmlns:p14="http://schemas.microsoft.com/office/powerpoint/2010/main" val="30919096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251520" y="6525344"/>
            <a:ext cx="971128" cy="218522"/>
          </a:xfrm>
          <a:prstGeom prst="rect">
            <a:avLst/>
          </a:prstGeom>
        </p:spPr>
        <p:txBody>
          <a:bodyPr/>
          <a:lstStyle/>
          <a:p>
            <a:fld id="{83B82475-807E-E744-BC8D-F41BC17DEF9E}" type="datetimeFigureOut">
              <a:rPr lang="en-GB" smtClean="0"/>
              <a:t>21/12/2020</a:t>
            </a:fld>
            <a:endParaRPr lang="en-GB"/>
          </a:p>
        </p:txBody>
      </p:sp>
      <p:sp>
        <p:nvSpPr>
          <p:cNvPr id="7" name="Slide Number Placeholder 6"/>
          <p:cNvSpPr>
            <a:spLocks noGrp="1"/>
          </p:cNvSpPr>
          <p:nvPr>
            <p:ph type="sldNum" sz="quarter" idx="12"/>
          </p:nvPr>
        </p:nvSpPr>
        <p:spPr>
          <a:xfrm>
            <a:off x="7956376" y="6380972"/>
            <a:ext cx="730424" cy="340503"/>
          </a:xfrm>
          <a:prstGeom prst="rect">
            <a:avLst/>
          </a:prstGeom>
        </p:spPr>
        <p:txBody>
          <a:bodyPr/>
          <a:lstStyle/>
          <a:p>
            <a:pPr>
              <a:defRPr/>
            </a:pPr>
            <a:fld id="{C0C9E720-5B54-3F44-B133-A17CF376DA02}" type="slidenum">
              <a:rPr lang="en-GB" smtClean="0"/>
              <a:pPr>
                <a:defRPr/>
              </a:pPr>
              <a:t>‹#›</a:t>
            </a:fld>
            <a:endParaRPr lang="en-GB"/>
          </a:p>
        </p:txBody>
      </p:sp>
    </p:spTree>
    <p:extLst>
      <p:ext uri="{BB962C8B-B14F-4D97-AF65-F5344CB8AC3E}">
        <p14:creationId xmlns:p14="http://schemas.microsoft.com/office/powerpoint/2010/main" val="6235419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251520" y="6525344"/>
            <a:ext cx="971128" cy="218522"/>
          </a:xfrm>
          <a:prstGeom prst="rect">
            <a:avLst/>
          </a:prstGeom>
        </p:spPr>
        <p:txBody>
          <a:bodyPr/>
          <a:lstStyle/>
          <a:p>
            <a:fld id="{83B82475-807E-E744-BC8D-F41BC17DEF9E}" type="datetimeFigureOut">
              <a:rPr lang="en-GB" smtClean="0"/>
              <a:t>21/12/2020</a:t>
            </a:fld>
            <a:endParaRPr lang="en-GB"/>
          </a:p>
        </p:txBody>
      </p:sp>
      <p:sp>
        <p:nvSpPr>
          <p:cNvPr id="7" name="Slide Number Placeholder 6"/>
          <p:cNvSpPr>
            <a:spLocks noGrp="1"/>
          </p:cNvSpPr>
          <p:nvPr>
            <p:ph type="sldNum" sz="quarter" idx="12"/>
          </p:nvPr>
        </p:nvSpPr>
        <p:spPr>
          <a:xfrm>
            <a:off x="7956376" y="6380972"/>
            <a:ext cx="730424" cy="340503"/>
          </a:xfrm>
          <a:prstGeom prst="rect">
            <a:avLst/>
          </a:prstGeom>
        </p:spPr>
        <p:txBody>
          <a:bodyPr/>
          <a:lstStyle/>
          <a:p>
            <a:pPr>
              <a:defRPr/>
            </a:pPr>
            <a:fld id="{BA5D36AE-F883-FC41-A973-FB115AA2FC5B}" type="slidenum">
              <a:rPr lang="en-GB" smtClean="0"/>
              <a:pPr>
                <a:defRPr/>
              </a:pPr>
              <a:t>‹#›</a:t>
            </a:fld>
            <a:endParaRPr lang="en-GB"/>
          </a:p>
        </p:txBody>
      </p:sp>
    </p:spTree>
    <p:extLst>
      <p:ext uri="{BB962C8B-B14F-4D97-AF65-F5344CB8AC3E}">
        <p14:creationId xmlns:p14="http://schemas.microsoft.com/office/powerpoint/2010/main" val="36515589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251520" y="6525344"/>
            <a:ext cx="971128" cy="218522"/>
          </a:xfrm>
          <a:prstGeom prst="rect">
            <a:avLst/>
          </a:prstGeom>
        </p:spPr>
        <p:txBody>
          <a:bodyPr/>
          <a:lstStyle/>
          <a:p>
            <a:fld id="{83B82475-807E-E744-BC8D-F41BC17DEF9E}" type="datetimeFigureOut">
              <a:rPr lang="en-GB" smtClean="0"/>
              <a:t>21/12/2020</a:t>
            </a:fld>
            <a:endParaRPr lang="en-GB"/>
          </a:p>
        </p:txBody>
      </p:sp>
      <p:sp>
        <p:nvSpPr>
          <p:cNvPr id="6" name="Slide Number Placeholder 5"/>
          <p:cNvSpPr>
            <a:spLocks noGrp="1"/>
          </p:cNvSpPr>
          <p:nvPr>
            <p:ph type="sldNum" sz="quarter" idx="12"/>
          </p:nvPr>
        </p:nvSpPr>
        <p:spPr>
          <a:xfrm>
            <a:off x="7956376" y="6380972"/>
            <a:ext cx="730424" cy="340503"/>
          </a:xfrm>
          <a:prstGeom prst="rect">
            <a:avLst/>
          </a:prstGeom>
        </p:spPr>
        <p:txBody>
          <a:bodyPr/>
          <a:lstStyle/>
          <a:p>
            <a:pPr>
              <a:defRPr/>
            </a:pPr>
            <a:fld id="{D64CE307-658A-AF4E-8A81-99B1F88DD169}" type="slidenum">
              <a:rPr lang="en-GB" smtClean="0"/>
              <a:pPr>
                <a:defRPr/>
              </a:pPr>
              <a:t>‹#›</a:t>
            </a:fld>
            <a:endParaRPr lang="en-GB"/>
          </a:p>
        </p:txBody>
      </p:sp>
    </p:spTree>
    <p:extLst>
      <p:ext uri="{BB962C8B-B14F-4D97-AF65-F5344CB8AC3E}">
        <p14:creationId xmlns:p14="http://schemas.microsoft.com/office/powerpoint/2010/main" val="39533075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251520" y="6525344"/>
            <a:ext cx="971128" cy="218522"/>
          </a:xfrm>
          <a:prstGeom prst="rect">
            <a:avLst/>
          </a:prstGeom>
        </p:spPr>
        <p:txBody>
          <a:bodyPr/>
          <a:lstStyle/>
          <a:p>
            <a:fld id="{83B82475-807E-E744-BC8D-F41BC17DEF9E}" type="datetimeFigureOut">
              <a:rPr lang="en-GB" smtClean="0"/>
              <a:t>21/12/2020</a:t>
            </a:fld>
            <a:endParaRPr lang="en-GB"/>
          </a:p>
        </p:txBody>
      </p:sp>
      <p:sp>
        <p:nvSpPr>
          <p:cNvPr id="6" name="Slide Number Placeholder 5"/>
          <p:cNvSpPr>
            <a:spLocks noGrp="1"/>
          </p:cNvSpPr>
          <p:nvPr>
            <p:ph type="sldNum" sz="quarter" idx="12"/>
          </p:nvPr>
        </p:nvSpPr>
        <p:spPr>
          <a:xfrm>
            <a:off x="7956376" y="6380972"/>
            <a:ext cx="730424" cy="340503"/>
          </a:xfrm>
          <a:prstGeom prst="rect">
            <a:avLst/>
          </a:prstGeom>
        </p:spPr>
        <p:txBody>
          <a:bodyPr/>
          <a:lstStyle/>
          <a:p>
            <a:pPr>
              <a:defRPr/>
            </a:pPr>
            <a:fld id="{EB7C4280-E159-5E40-8A7A-A72BA3E351D9}" type="slidenum">
              <a:rPr lang="en-GB" smtClean="0"/>
              <a:pPr>
                <a:defRPr/>
              </a:pPr>
              <a:t>‹#›</a:t>
            </a:fld>
            <a:endParaRPr lang="en-GB"/>
          </a:p>
        </p:txBody>
      </p:sp>
    </p:spTree>
    <p:extLst>
      <p:ext uri="{BB962C8B-B14F-4D97-AF65-F5344CB8AC3E}">
        <p14:creationId xmlns:p14="http://schemas.microsoft.com/office/powerpoint/2010/main" val="16791188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7" name="Rectangle 12">
            <a:extLst>
              <a:ext uri="{FF2B5EF4-FFF2-40B4-BE49-F238E27FC236}">
                <a16:creationId xmlns:a16="http://schemas.microsoft.com/office/drawing/2014/main" id="{5C2090B4-CB53-4CDE-A1A6-6A9A2DD3969E}"/>
              </a:ext>
            </a:extLst>
          </p:cNvPr>
          <p:cNvSpPr>
            <a:spLocks noChangeArrowheads="1"/>
          </p:cNvSpPr>
          <p:nvPr userDrawn="1"/>
        </p:nvSpPr>
        <p:spPr bwMode="auto">
          <a:xfrm>
            <a:off x="4052888" y="32004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defRPr/>
            </a:pPr>
            <a:endParaRPr lang="en-US">
              <a:cs typeface="+mn-cs"/>
            </a:endParaRPr>
          </a:p>
        </p:txBody>
      </p:sp>
    </p:spTree>
    <p:extLst>
      <p:ext uri="{BB962C8B-B14F-4D97-AF65-F5344CB8AC3E}">
        <p14:creationId xmlns:p14="http://schemas.microsoft.com/office/powerpoint/2010/main" val="3735554747"/>
      </p:ext>
    </p:extLst>
  </p:cSld>
  <p:clrMap bg1="lt1" tx1="dk1" bg2="lt2" tx2="dk2" accent1="accent1" accent2="accent2" accent3="accent3" accent4="accent4" accent5="accent5" accent6="accent6" hlink="hlink" folHlink="folHlink"/>
  <p:sldLayoutIdLst>
    <p:sldLayoutId id="2147484510" r:id="rId1"/>
    <p:sldLayoutId id="2147484511" r:id="rId2"/>
    <p:sldLayoutId id="2147484512" r:id="rId3"/>
    <p:sldLayoutId id="2147484513" r:id="rId4"/>
    <p:sldLayoutId id="2147484514" r:id="rId5"/>
    <p:sldLayoutId id="2147484515" r:id="rId6"/>
    <p:sldLayoutId id="2147484516" r:id="rId7"/>
    <p:sldLayoutId id="2147484517" r:id="rId8"/>
    <p:sldLayoutId id="2147484518" r:id="rId9"/>
    <p:sldLayoutId id="2147484519" r:id="rId10"/>
    <p:sldLayoutId id="2147484520"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www.ludiclearning.org/2016/07/15/the-reward-game-part-iii-game-mechanics-and-the-two-faces-of-motivation/"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a:extLst>
              <a:ext uri="{FF2B5EF4-FFF2-40B4-BE49-F238E27FC236}">
                <a16:creationId xmlns:a16="http://schemas.microsoft.com/office/drawing/2014/main" id="{87744DB2-CFDF-B646-82AD-CEEC1DC7E7A2}"/>
              </a:ext>
            </a:extLst>
          </p:cNvPr>
          <p:cNvSpPr>
            <a:spLocks noGrp="1"/>
          </p:cNvSpPr>
          <p:nvPr>
            <p:ph type="ctrTitle"/>
          </p:nvPr>
        </p:nvSpPr>
        <p:spPr/>
        <p:txBody>
          <a:bodyPr>
            <a:normAutofit fontScale="90000"/>
          </a:bodyPr>
          <a:lstStyle/>
          <a:p>
            <a:r>
              <a:rPr lang="en-GB" altLang="en-US" b="1" dirty="0"/>
              <a:t>BMSW6001</a:t>
            </a:r>
            <a:br>
              <a:rPr lang="en-GB" altLang="en-US" b="1" dirty="0"/>
            </a:br>
            <a:r>
              <a:rPr lang="en-GB" altLang="en-US" dirty="0"/>
              <a:t>EMERGENT LEADERSHIP SKILLS  FOR THE WORKPLACE</a:t>
            </a:r>
          </a:p>
        </p:txBody>
      </p:sp>
      <p:sp>
        <p:nvSpPr>
          <p:cNvPr id="4099" name="Subtitle 2">
            <a:extLst>
              <a:ext uri="{FF2B5EF4-FFF2-40B4-BE49-F238E27FC236}">
                <a16:creationId xmlns:a16="http://schemas.microsoft.com/office/drawing/2014/main" id="{DA6156D2-8135-0B41-8A9A-3BB63F8CB45E}"/>
              </a:ext>
            </a:extLst>
          </p:cNvPr>
          <p:cNvSpPr>
            <a:spLocks noGrp="1"/>
          </p:cNvSpPr>
          <p:nvPr>
            <p:ph type="subTitle" idx="1"/>
          </p:nvPr>
        </p:nvSpPr>
        <p:spPr bwMode="auto"/>
        <p:txBody>
          <a:bodyPr wrap="square" numCol="1" anchor="t" anchorCtr="0" compatLnSpc="1">
            <a:prstTxWarp prst="textNoShape">
              <a:avLst/>
            </a:prstTxWarp>
          </a:bodyPr>
          <a:lstStyle/>
          <a:p>
            <a:endParaRPr lang="en-GB" altLang="en-US" b="1" dirty="0"/>
          </a:p>
        </p:txBody>
      </p:sp>
      <p:pic>
        <p:nvPicPr>
          <p:cNvPr id="4101" name="Picture 2">
            <a:extLst>
              <a:ext uri="{FF2B5EF4-FFF2-40B4-BE49-F238E27FC236}">
                <a16:creationId xmlns:a16="http://schemas.microsoft.com/office/drawing/2014/main" id="{78357C8F-21F9-2842-9AC5-B5F2CED01B0C}"/>
              </a:ext>
            </a:extLst>
          </p:cNvPr>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948489" y="897731"/>
            <a:ext cx="984647"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85300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60648"/>
            <a:ext cx="7772400" cy="1143000"/>
          </a:xfrm>
        </p:spPr>
        <p:txBody>
          <a:bodyPr/>
          <a:lstStyle/>
          <a:p>
            <a:pPr algn="ctr"/>
            <a:r>
              <a:rPr lang="en-US" dirty="0"/>
              <a:t>Motivation is …..</a:t>
            </a:r>
          </a:p>
        </p:txBody>
      </p:sp>
      <p:sp>
        <p:nvSpPr>
          <p:cNvPr id="4" name="Slide Number Placeholder 3"/>
          <p:cNvSpPr>
            <a:spLocks noGrp="1"/>
          </p:cNvSpPr>
          <p:nvPr>
            <p:ph type="sldNum" sz="quarter" idx="4294967295"/>
          </p:nvPr>
        </p:nvSpPr>
        <p:spPr>
          <a:xfrm>
            <a:off x="7956376" y="6380972"/>
            <a:ext cx="730424" cy="340503"/>
          </a:xfrm>
          <a:prstGeom prst="rect">
            <a:avLst/>
          </a:prstGeom>
        </p:spPr>
        <p:txBody>
          <a:bodyPr/>
          <a:lstStyle/>
          <a:p>
            <a:pPr>
              <a:defRPr/>
            </a:pPr>
            <a:fld id="{E07EC323-5435-1743-8ACD-15915A8CA9CF}" type="slidenum">
              <a:rPr lang="en-GB" smtClean="0"/>
              <a:pPr>
                <a:defRPr/>
              </a:pPr>
              <a:t>2</a:t>
            </a:fld>
            <a:endParaRPr lang="en-GB"/>
          </a:p>
        </p:txBody>
      </p:sp>
      <p:sp>
        <p:nvSpPr>
          <p:cNvPr id="7" name="Content Placeholder 2">
            <a:extLst>
              <a:ext uri="{FF2B5EF4-FFF2-40B4-BE49-F238E27FC236}">
                <a16:creationId xmlns:a16="http://schemas.microsoft.com/office/drawing/2014/main" id="{FF06CBC4-C303-47B8-AD64-23EB126FEA7A}"/>
              </a:ext>
            </a:extLst>
          </p:cNvPr>
          <p:cNvSpPr>
            <a:spLocks noGrp="1"/>
          </p:cNvSpPr>
          <p:nvPr>
            <p:ph idx="1"/>
          </p:nvPr>
        </p:nvSpPr>
        <p:spPr>
          <a:xfrm>
            <a:off x="209862" y="1600201"/>
            <a:ext cx="8739266" cy="3917032"/>
          </a:xfrm>
        </p:spPr>
        <p:txBody>
          <a:bodyPr>
            <a:normAutofit/>
          </a:bodyPr>
          <a:lstStyle/>
          <a:p>
            <a:r>
              <a:rPr lang="en-GB" sz="2200" b="0" i="0" u="none" strike="noStrike" dirty="0">
                <a:solidFill>
                  <a:srgbClr val="FF0000"/>
                </a:solidFill>
                <a:effectLst/>
                <a:latin typeface="Arial" panose="020B0604020202020204" pitchFamily="34" charset="0"/>
              </a:rPr>
              <a:t>"Motivation is defined as the power that triggers action that follows" </a:t>
            </a:r>
            <a:r>
              <a:rPr lang="en-GB" sz="2200" dirty="0">
                <a:solidFill>
                  <a:srgbClr val="FF0000"/>
                </a:solidFill>
                <a:latin typeface="Arial" panose="020B0604020202020204" pitchFamily="34" charset="0"/>
              </a:rPr>
              <a:t>(Cheng, &amp; Cheng, 2012).</a:t>
            </a:r>
          </a:p>
          <a:p>
            <a:r>
              <a:rPr lang="en-GB" sz="2200" b="0" i="0" u="none" strike="noStrike" dirty="0">
                <a:solidFill>
                  <a:srgbClr val="7030A0"/>
                </a:solidFill>
                <a:effectLst/>
                <a:latin typeface="Arial" panose="020B0604020202020204" pitchFamily="34" charset="0"/>
              </a:rPr>
              <a:t>"</a:t>
            </a:r>
            <a:r>
              <a:rPr lang="en-GB" sz="2200" dirty="0">
                <a:solidFill>
                  <a:srgbClr val="7030A0"/>
                </a:solidFill>
              </a:rPr>
              <a:t>Motivation is generally understood to denote the strength of a person's desire to attain a goal" (Schmidt, </a:t>
            </a:r>
            <a:r>
              <a:rPr lang="en-GB" sz="2200" dirty="0" err="1">
                <a:solidFill>
                  <a:srgbClr val="7030A0"/>
                </a:solidFill>
              </a:rPr>
              <a:t>Palminteri</a:t>
            </a:r>
            <a:r>
              <a:rPr lang="en-GB" sz="2200" dirty="0">
                <a:solidFill>
                  <a:srgbClr val="7030A0"/>
                </a:solidFill>
              </a:rPr>
              <a:t>, </a:t>
            </a:r>
            <a:r>
              <a:rPr lang="en-GB" sz="2200" dirty="0" err="1">
                <a:solidFill>
                  <a:srgbClr val="7030A0"/>
                </a:solidFill>
              </a:rPr>
              <a:t>Lafargue</a:t>
            </a:r>
            <a:r>
              <a:rPr lang="en-GB" sz="2200" dirty="0">
                <a:solidFill>
                  <a:srgbClr val="7030A0"/>
                </a:solidFill>
              </a:rPr>
              <a:t>, &amp; </a:t>
            </a:r>
            <a:r>
              <a:rPr lang="en-GB" sz="2200" dirty="0" err="1">
                <a:solidFill>
                  <a:srgbClr val="7030A0"/>
                </a:solidFill>
              </a:rPr>
              <a:t>Pessiglione</a:t>
            </a:r>
            <a:r>
              <a:rPr lang="en-GB" sz="2200" dirty="0">
                <a:solidFill>
                  <a:srgbClr val="7030A0"/>
                </a:solidFill>
              </a:rPr>
              <a:t>, 2010).</a:t>
            </a:r>
          </a:p>
          <a:p>
            <a:r>
              <a:rPr lang="en-GB" sz="2200" dirty="0">
                <a:solidFill>
                  <a:srgbClr val="002060"/>
                </a:solidFill>
              </a:rPr>
              <a:t>"Motivation is what causes behaviour" (</a:t>
            </a:r>
            <a:r>
              <a:rPr lang="en-GB" sz="2200" dirty="0" err="1">
                <a:solidFill>
                  <a:srgbClr val="002060"/>
                </a:solidFill>
              </a:rPr>
              <a:t>Fejes</a:t>
            </a:r>
            <a:r>
              <a:rPr lang="en-GB" sz="2200" dirty="0">
                <a:solidFill>
                  <a:srgbClr val="002060"/>
                </a:solidFill>
              </a:rPr>
              <a:t>, 2008).</a:t>
            </a:r>
          </a:p>
          <a:p>
            <a:r>
              <a:rPr lang="en-GB" sz="2200" dirty="0">
                <a:solidFill>
                  <a:srgbClr val="0070C0"/>
                </a:solidFill>
                <a:latin typeface="Arial" panose="020B0604020202020204" pitchFamily="34" charset="0"/>
              </a:rPr>
              <a:t>Motivation is “</a:t>
            </a:r>
            <a:r>
              <a:rPr lang="en-GB" sz="2200" i="1" dirty="0">
                <a:solidFill>
                  <a:srgbClr val="0070C0"/>
                </a:solidFill>
              </a:rPr>
              <a:t>‘…. the willingness of an individual to exert high levels of effort to achieve organisational goals, putting the needs of the team (or organisation) before satisfaction of their own personal needs’  </a:t>
            </a:r>
            <a:r>
              <a:rPr lang="en-GB" sz="2200" dirty="0">
                <a:solidFill>
                  <a:srgbClr val="0070C0"/>
                </a:solidFill>
              </a:rPr>
              <a:t>(KW Hamilton, 2010) </a:t>
            </a:r>
            <a:endParaRPr lang="en-GB" sz="2200" dirty="0">
              <a:solidFill>
                <a:srgbClr val="0070C0"/>
              </a:solidFill>
              <a:latin typeface="Arial" pitchFamily="34" charset="0"/>
              <a:cs typeface="ＭＳ Ｐゴシック" charset="0"/>
            </a:endParaRPr>
          </a:p>
          <a:p>
            <a:pPr marL="0" indent="0">
              <a:buNone/>
            </a:pPr>
            <a:endParaRPr lang="en-GB" sz="1350" dirty="0"/>
          </a:p>
          <a:p>
            <a:pPr marL="0" indent="0">
              <a:buNone/>
            </a:pPr>
            <a:endParaRPr lang="en-GB" dirty="0"/>
          </a:p>
        </p:txBody>
      </p:sp>
    </p:spTree>
    <p:extLst>
      <p:ext uri="{BB962C8B-B14F-4D97-AF65-F5344CB8AC3E}">
        <p14:creationId xmlns:p14="http://schemas.microsoft.com/office/powerpoint/2010/main" val="984172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620688"/>
            <a:ext cx="7772400" cy="1143000"/>
          </a:xfrm>
        </p:spPr>
        <p:txBody>
          <a:bodyPr/>
          <a:lstStyle/>
          <a:p>
            <a:r>
              <a:rPr lang="en-US" dirty="0"/>
              <a:t>Motivation is …..</a:t>
            </a:r>
          </a:p>
        </p:txBody>
      </p:sp>
      <p:sp>
        <p:nvSpPr>
          <p:cNvPr id="3" name="Content Placeholder 2"/>
          <p:cNvSpPr>
            <a:spLocks noGrp="1"/>
          </p:cNvSpPr>
          <p:nvPr>
            <p:ph idx="1"/>
          </p:nvPr>
        </p:nvSpPr>
        <p:spPr>
          <a:xfrm>
            <a:off x="395536" y="1981200"/>
            <a:ext cx="8640960" cy="2383904"/>
          </a:xfrm>
        </p:spPr>
        <p:txBody>
          <a:bodyPr>
            <a:noAutofit/>
          </a:bodyPr>
          <a:lstStyle/>
          <a:p>
            <a:pPr marL="0" indent="0" algn="r">
              <a:buNone/>
            </a:pPr>
            <a:endParaRPr lang="en-GB" sz="1800" kern="1200" dirty="0">
              <a:solidFill>
                <a:schemeClr val="tx1"/>
              </a:solidFill>
              <a:latin typeface="Arial" pitchFamily="34" charset="0"/>
              <a:cs typeface="ＭＳ Ｐゴシック" charset="0"/>
            </a:endParaRPr>
          </a:p>
          <a:p>
            <a:pPr marL="0" indent="0">
              <a:buNone/>
            </a:pPr>
            <a:r>
              <a:rPr lang="en-GB" sz="1800" i="1" dirty="0">
                <a:solidFill>
                  <a:srgbClr val="FF0000"/>
                </a:solidFill>
              </a:rPr>
              <a:t>‘…. the willingness of an individual to exert high levels of effort to achieve organisational goals, putting the needs of the team (or organisation) before satisfaction of their own personal needs’</a:t>
            </a:r>
            <a:endParaRPr lang="en-GB" sz="1800" dirty="0">
              <a:solidFill>
                <a:srgbClr val="FF0000"/>
              </a:solidFill>
            </a:endParaRPr>
          </a:p>
          <a:p>
            <a:pPr marL="0" indent="0" algn="r">
              <a:buNone/>
            </a:pPr>
            <a:r>
              <a:rPr lang="en-GB" sz="1800" dirty="0">
                <a:solidFill>
                  <a:srgbClr val="FF0000"/>
                </a:solidFill>
              </a:rPr>
              <a:t>(KW Hamilton, 2010) </a:t>
            </a:r>
            <a:endParaRPr lang="en-GB" sz="1800" kern="1200" dirty="0">
              <a:solidFill>
                <a:srgbClr val="FF0000"/>
              </a:solidFill>
              <a:latin typeface="Arial" pitchFamily="34" charset="0"/>
              <a:cs typeface="ＭＳ Ｐゴシック" charset="0"/>
            </a:endParaRPr>
          </a:p>
          <a:p>
            <a:pPr marL="0" indent="0" algn="r">
              <a:buNone/>
            </a:pPr>
            <a:endParaRPr lang="en-GB" sz="1800" kern="1200" dirty="0">
              <a:solidFill>
                <a:schemeClr val="tx1"/>
              </a:solidFill>
              <a:latin typeface="Arial" pitchFamily="34" charset="0"/>
              <a:cs typeface="ＭＳ Ｐゴシック" charset="0"/>
            </a:endParaRPr>
          </a:p>
          <a:p>
            <a:pPr marL="0" indent="0">
              <a:buNone/>
            </a:pPr>
            <a:r>
              <a:rPr lang="en-GB" sz="1800" kern="1200" dirty="0">
                <a:solidFill>
                  <a:srgbClr val="7030A0"/>
                </a:solidFill>
                <a:latin typeface="Arial" pitchFamily="34" charset="0"/>
                <a:cs typeface="ＭＳ Ｐゴシック" charset="0"/>
              </a:rPr>
              <a:t>  </a:t>
            </a:r>
          </a:p>
          <a:p>
            <a:pPr marL="0" indent="0">
              <a:buNone/>
            </a:pPr>
            <a:r>
              <a:rPr lang="en-US" sz="1800" i="1" dirty="0">
                <a:solidFill>
                  <a:srgbClr val="7030A0"/>
                </a:solidFill>
              </a:rPr>
              <a:t>‘Motivation is the art of getting people to do what you want them to do because they want to do it.’</a:t>
            </a:r>
            <a:br>
              <a:rPr lang="en-US" sz="1800" dirty="0">
                <a:solidFill>
                  <a:srgbClr val="7030A0"/>
                </a:solidFill>
              </a:rPr>
            </a:br>
            <a:r>
              <a:rPr lang="en-US" sz="1800" dirty="0">
                <a:solidFill>
                  <a:srgbClr val="7030A0"/>
                </a:solidFill>
              </a:rPr>
              <a:t>                                                                                             (Dwight D. Eisenhower)</a:t>
            </a:r>
            <a:endParaRPr lang="en-GB" sz="1800" kern="1200" dirty="0">
              <a:solidFill>
                <a:srgbClr val="7030A0"/>
              </a:solidFill>
              <a:latin typeface="Arial" pitchFamily="34" charset="0"/>
              <a:cs typeface="ＭＳ Ｐゴシック" charset="0"/>
            </a:endParaRPr>
          </a:p>
          <a:p>
            <a:endParaRPr lang="en-US" sz="1800" dirty="0"/>
          </a:p>
        </p:txBody>
      </p:sp>
      <p:sp>
        <p:nvSpPr>
          <p:cNvPr id="4" name="Slide Number Placeholder 3"/>
          <p:cNvSpPr>
            <a:spLocks noGrp="1"/>
          </p:cNvSpPr>
          <p:nvPr>
            <p:ph type="sldNum" sz="quarter" idx="4294967295"/>
          </p:nvPr>
        </p:nvSpPr>
        <p:spPr>
          <a:xfrm>
            <a:off x="7956376" y="6380972"/>
            <a:ext cx="730424" cy="340503"/>
          </a:xfrm>
          <a:prstGeom prst="rect">
            <a:avLst/>
          </a:prstGeom>
        </p:spPr>
        <p:txBody>
          <a:bodyPr/>
          <a:lstStyle/>
          <a:p>
            <a:pPr>
              <a:defRPr/>
            </a:pPr>
            <a:fld id="{E07EC323-5435-1743-8ACD-15915A8CA9CF}" type="slidenum">
              <a:rPr lang="en-GB" smtClean="0"/>
              <a:pPr>
                <a:defRPr/>
              </a:pPr>
              <a:t>3</a:t>
            </a:fld>
            <a:endParaRPr lang="en-GB"/>
          </a:p>
        </p:txBody>
      </p:sp>
    </p:spTree>
    <p:extLst>
      <p:ext uri="{BB962C8B-B14F-4D97-AF65-F5344CB8AC3E}">
        <p14:creationId xmlns:p14="http://schemas.microsoft.com/office/powerpoint/2010/main" val="1231140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animEffect transition="in" filter="fade">
                                      <p:cBhvr>
                                        <p:cTn id="15"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Types of Motivation</a:t>
            </a:r>
          </a:p>
        </p:txBody>
      </p:sp>
      <p:sp>
        <p:nvSpPr>
          <p:cNvPr id="3" name="Content Placeholder 2"/>
          <p:cNvSpPr>
            <a:spLocks noGrp="1"/>
          </p:cNvSpPr>
          <p:nvPr>
            <p:ph idx="1"/>
          </p:nvPr>
        </p:nvSpPr>
        <p:spPr/>
        <p:txBody>
          <a:bodyPr>
            <a:normAutofit lnSpcReduction="10000"/>
          </a:bodyPr>
          <a:lstStyle/>
          <a:p>
            <a:pPr marL="0" lvl="0" indent="0">
              <a:buNone/>
            </a:pPr>
            <a:r>
              <a:rPr lang="en-GB" sz="3200" b="1" dirty="0">
                <a:solidFill>
                  <a:srgbClr val="FF0000"/>
                </a:solidFill>
              </a:rPr>
              <a:t>Extrinsic Motivation</a:t>
            </a:r>
            <a:r>
              <a:rPr lang="en-GB" b="1" dirty="0">
                <a:solidFill>
                  <a:srgbClr val="FF0000"/>
                </a:solidFill>
              </a:rPr>
              <a:t> </a:t>
            </a:r>
            <a:r>
              <a:rPr lang="en-GB" dirty="0">
                <a:solidFill>
                  <a:srgbClr val="FF0000"/>
                </a:solidFill>
              </a:rPr>
              <a:t>is where an individual is encouraged to reach a goal or target by reward or sanction. </a:t>
            </a:r>
            <a:r>
              <a:rPr lang="en-GB" b="1" dirty="0">
                <a:solidFill>
                  <a:srgbClr val="FF0000"/>
                </a:solidFill>
              </a:rPr>
              <a:t> </a:t>
            </a:r>
            <a:br>
              <a:rPr lang="en-GB" b="1" dirty="0">
                <a:solidFill>
                  <a:srgbClr val="FF0000"/>
                </a:solidFill>
              </a:rPr>
            </a:br>
            <a:endParaRPr lang="en-GB" dirty="0">
              <a:solidFill>
                <a:srgbClr val="FF0000"/>
              </a:solidFill>
            </a:endParaRPr>
          </a:p>
          <a:p>
            <a:pPr marL="0" lvl="0" indent="0">
              <a:buNone/>
            </a:pPr>
            <a:r>
              <a:rPr lang="en-GB" sz="3200" b="1" dirty="0">
                <a:solidFill>
                  <a:srgbClr val="00B050"/>
                </a:solidFill>
              </a:rPr>
              <a:t>Intrinsic Motivation</a:t>
            </a:r>
            <a:r>
              <a:rPr lang="en-GB" sz="3200" dirty="0">
                <a:solidFill>
                  <a:srgbClr val="00B050"/>
                </a:solidFill>
              </a:rPr>
              <a:t> </a:t>
            </a:r>
            <a:r>
              <a:rPr lang="en-GB" dirty="0">
                <a:solidFill>
                  <a:srgbClr val="00B050"/>
                </a:solidFill>
              </a:rPr>
              <a:t>is the motivation to succeed in something, or to pursue something purely because it is interesting, that comes from within. </a:t>
            </a:r>
            <a:endParaRPr lang="en-US" dirty="0">
              <a:solidFill>
                <a:srgbClr val="00B050"/>
              </a:solidFill>
            </a:endParaRPr>
          </a:p>
        </p:txBody>
      </p:sp>
      <p:sp>
        <p:nvSpPr>
          <p:cNvPr id="4" name="Slide Number Placeholder 3"/>
          <p:cNvSpPr>
            <a:spLocks noGrp="1"/>
          </p:cNvSpPr>
          <p:nvPr>
            <p:ph type="sldNum" sz="quarter" idx="4294967295"/>
          </p:nvPr>
        </p:nvSpPr>
        <p:spPr>
          <a:xfrm>
            <a:off x="7956376" y="6380972"/>
            <a:ext cx="730424" cy="340503"/>
          </a:xfrm>
          <a:prstGeom prst="rect">
            <a:avLst/>
          </a:prstGeom>
        </p:spPr>
        <p:txBody>
          <a:bodyPr/>
          <a:lstStyle/>
          <a:p>
            <a:pPr>
              <a:defRPr/>
            </a:pPr>
            <a:fld id="{E07EC323-5435-1743-8ACD-15915A8CA9CF}" type="slidenum">
              <a:rPr lang="en-GB" smtClean="0"/>
              <a:pPr>
                <a:defRPr/>
              </a:pPr>
              <a:t>4</a:t>
            </a:fld>
            <a:endParaRPr lang="en-GB"/>
          </a:p>
        </p:txBody>
      </p:sp>
    </p:spTree>
    <p:extLst>
      <p:ext uri="{BB962C8B-B14F-4D97-AF65-F5344CB8AC3E}">
        <p14:creationId xmlns:p14="http://schemas.microsoft.com/office/powerpoint/2010/main" val="2823987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0099"/>
                </a:solidFill>
              </a:rPr>
              <a:t>Drivers of Motivation</a:t>
            </a:r>
          </a:p>
        </p:txBody>
      </p:sp>
      <p:sp>
        <p:nvSpPr>
          <p:cNvPr id="4" name="Slide Number Placeholder 3"/>
          <p:cNvSpPr>
            <a:spLocks noGrp="1"/>
          </p:cNvSpPr>
          <p:nvPr>
            <p:ph type="sldNum" sz="quarter" idx="4294967295"/>
          </p:nvPr>
        </p:nvSpPr>
        <p:spPr>
          <a:xfrm>
            <a:off x="7956376" y="6380972"/>
            <a:ext cx="730424" cy="340503"/>
          </a:xfrm>
          <a:prstGeom prst="rect">
            <a:avLst/>
          </a:prstGeom>
        </p:spPr>
        <p:txBody>
          <a:bodyPr/>
          <a:lstStyle/>
          <a:p>
            <a:pPr>
              <a:defRPr/>
            </a:pPr>
            <a:fld id="{E07EC323-5435-1743-8ACD-15915A8CA9CF}" type="slidenum">
              <a:rPr lang="en-GB" smtClean="0">
                <a:solidFill>
                  <a:srgbClr val="000099"/>
                </a:solidFill>
              </a:rPr>
              <a:pPr>
                <a:defRPr/>
              </a:pPr>
              <a:t>5</a:t>
            </a:fld>
            <a:endParaRPr lang="en-GB">
              <a:solidFill>
                <a:srgbClr val="000099"/>
              </a:solidFill>
            </a:endParaRPr>
          </a:p>
        </p:txBody>
      </p:sp>
      <p:sp>
        <p:nvSpPr>
          <p:cNvPr id="19" name="Straight Connector 5"/>
          <p:cNvSpPr/>
          <p:nvPr/>
        </p:nvSpPr>
        <p:spPr>
          <a:xfrm>
            <a:off x="1011174" y="2297207"/>
            <a:ext cx="2506703" cy="2506703"/>
          </a:xfrm>
          <a:custGeom>
            <a:avLst/>
            <a:gdLst/>
            <a:ahLst/>
            <a:cxnLst/>
            <a:rect l="0" t="0" r="0" b="0"/>
            <a:pathLst>
              <a:path>
                <a:moveTo>
                  <a:pt x="2136804" y="363847"/>
                </a:moveTo>
                <a:arcTo wR="1253678" hR="1253678" stAng="18886998" swAng="2409165"/>
              </a:path>
            </a:pathLst>
          </a:custGeom>
          <a:noFill/>
          <a:ln w="9525" cap="flat" cmpd="sng" algn="ctr">
            <a:solidFill>
              <a:sysClr val="windowText" lastClr="000000">
                <a:hueOff val="0"/>
                <a:satOff val="0"/>
                <a:lumOff val="0"/>
                <a:alphaOff val="0"/>
              </a:sysClr>
            </a:solidFill>
            <a:prstDash val="solid"/>
            <a:tailEnd type="arrow"/>
          </a:ln>
          <a:effectLst/>
        </p:spPr>
        <p:style>
          <a:lnRef idx="1">
            <a:scrgbClr r="0" g="0" b="0"/>
          </a:lnRef>
          <a:fillRef idx="0">
            <a:scrgbClr r="0" g="0" b="0"/>
          </a:fillRef>
          <a:effectRef idx="0">
            <a:scrgbClr r="0" g="0" b="0"/>
          </a:effectRef>
          <a:fontRef idx="minor">
            <a:schemeClr val="tx1">
              <a:hueOff val="0"/>
              <a:satOff val="0"/>
              <a:lumOff val="0"/>
              <a:alphaOff val="0"/>
            </a:schemeClr>
          </a:fontRef>
        </p:style>
      </p:sp>
      <p:sp>
        <p:nvSpPr>
          <p:cNvPr id="21" name="Straight Connector 8"/>
          <p:cNvSpPr/>
          <p:nvPr/>
        </p:nvSpPr>
        <p:spPr>
          <a:xfrm>
            <a:off x="1011174" y="2297207"/>
            <a:ext cx="2506703" cy="2506703"/>
          </a:xfrm>
          <a:custGeom>
            <a:avLst/>
            <a:gdLst/>
            <a:ahLst/>
            <a:cxnLst/>
            <a:rect l="0" t="0" r="0" b="0"/>
            <a:pathLst>
              <a:path>
                <a:moveTo>
                  <a:pt x="1638539" y="2446822"/>
                </a:moveTo>
                <a:arcTo wR="1253678" hR="1253678" stAng="4327343" swAng="2145314"/>
              </a:path>
            </a:pathLst>
          </a:custGeom>
          <a:noFill/>
          <a:ln w="9525" cap="flat" cmpd="sng" algn="ctr">
            <a:solidFill>
              <a:sysClr val="windowText" lastClr="000000">
                <a:hueOff val="0"/>
                <a:satOff val="0"/>
                <a:lumOff val="0"/>
                <a:alphaOff val="0"/>
              </a:sysClr>
            </a:solidFill>
            <a:prstDash val="solid"/>
            <a:tailEnd type="arrow"/>
          </a:ln>
          <a:effectLst/>
        </p:spPr>
        <p:style>
          <a:lnRef idx="1">
            <a:scrgbClr r="0" g="0" b="0"/>
          </a:lnRef>
          <a:fillRef idx="0">
            <a:scrgbClr r="0" g="0" b="0"/>
          </a:fillRef>
          <a:effectRef idx="0">
            <a:scrgbClr r="0" g="0" b="0"/>
          </a:effectRef>
          <a:fontRef idx="minor">
            <a:schemeClr val="tx1">
              <a:hueOff val="0"/>
              <a:satOff val="0"/>
              <a:lumOff val="0"/>
              <a:alphaOff val="0"/>
            </a:schemeClr>
          </a:fontRef>
        </p:style>
      </p:sp>
      <p:sp>
        <p:nvSpPr>
          <p:cNvPr id="30" name="TextBox 29"/>
          <p:cNvSpPr txBox="1"/>
          <p:nvPr/>
        </p:nvSpPr>
        <p:spPr>
          <a:xfrm>
            <a:off x="-14465" y="5304082"/>
            <a:ext cx="3168352" cy="584776"/>
          </a:xfrm>
          <a:prstGeom prst="rect">
            <a:avLst/>
          </a:prstGeom>
          <a:noFill/>
        </p:spPr>
        <p:txBody>
          <a:bodyPr wrap="square" rtlCol="0">
            <a:spAutoFit/>
          </a:bodyPr>
          <a:lstStyle/>
          <a:p>
            <a:r>
              <a:rPr lang="en-GB" sz="1400" dirty="0">
                <a:solidFill>
                  <a:srgbClr val="000099"/>
                </a:solidFill>
              </a:rPr>
              <a:t>(Format: AH </a:t>
            </a:r>
            <a:r>
              <a:rPr lang="en-GB" sz="1400" dirty="0" err="1">
                <a:solidFill>
                  <a:srgbClr val="000099"/>
                </a:solidFill>
              </a:rPr>
              <a:t>Raymondson</a:t>
            </a:r>
            <a:r>
              <a:rPr lang="en-GB" sz="1400" dirty="0">
                <a:solidFill>
                  <a:srgbClr val="000099"/>
                </a:solidFill>
              </a:rPr>
              <a:t>, 2013)</a:t>
            </a:r>
          </a:p>
          <a:p>
            <a:endParaRPr lang="en-GB" dirty="0">
              <a:solidFill>
                <a:srgbClr val="000099"/>
              </a:solidFill>
            </a:endParaRPr>
          </a:p>
        </p:txBody>
      </p:sp>
      <p:grpSp>
        <p:nvGrpSpPr>
          <p:cNvPr id="32" name="Group 31"/>
          <p:cNvGrpSpPr/>
          <p:nvPr/>
        </p:nvGrpSpPr>
        <p:grpSpPr>
          <a:xfrm>
            <a:off x="457200" y="1881977"/>
            <a:ext cx="3614650" cy="2921933"/>
            <a:chOff x="2764675" y="1968033"/>
            <a:chExt cx="3614650" cy="2921933"/>
          </a:xfrm>
        </p:grpSpPr>
        <p:grpSp>
          <p:nvGrpSpPr>
            <p:cNvPr id="18" name="Group 17"/>
            <p:cNvGrpSpPr/>
            <p:nvPr/>
          </p:nvGrpSpPr>
          <p:grpSpPr>
            <a:xfrm>
              <a:off x="3898808" y="1968033"/>
              <a:ext cx="1346384" cy="830460"/>
              <a:chOff x="2095407" y="27206"/>
              <a:chExt cx="1346384" cy="830460"/>
            </a:xfrm>
          </p:grpSpPr>
          <p:sp>
            <p:nvSpPr>
              <p:cNvPr id="28" name="Rounded Rectangle 27"/>
              <p:cNvSpPr/>
              <p:nvPr/>
            </p:nvSpPr>
            <p:spPr>
              <a:xfrm>
                <a:off x="2095407" y="27206"/>
                <a:ext cx="1346384" cy="830460"/>
              </a:xfrm>
              <a:prstGeom prst="roundRect">
                <a:avLst/>
              </a:prstGeom>
              <a:solidFill>
                <a:sysClr val="window" lastClr="FFFFFF">
                  <a:hueOff val="0"/>
                  <a:satOff val="0"/>
                  <a:lumOff val="0"/>
                  <a:alphaOff val="0"/>
                </a:sysClr>
              </a:solidFill>
              <a:ln w="25400" cap="flat" cmpd="sng" algn="ctr">
                <a:solidFill>
                  <a:sysClr val="windowText" lastClr="000000">
                    <a:shade val="80000"/>
                    <a:hueOff val="0"/>
                    <a:satOff val="0"/>
                    <a:lumOff val="0"/>
                    <a:alphaOff val="0"/>
                  </a:sysClr>
                </a:solidFill>
                <a:prstDash val="solid"/>
              </a:ln>
              <a:effectLst/>
            </p:spPr>
            <p:style>
              <a:lnRef idx="2">
                <a:scrgbClr r="0" g="0" b="0"/>
              </a:lnRef>
              <a:fillRef idx="1">
                <a:scrgbClr r="0" g="0" b="0"/>
              </a:fillRef>
              <a:effectRef idx="0">
                <a:scrgbClr r="0" g="0" b="0"/>
              </a:effectRef>
              <a:fontRef idx="minor">
                <a:schemeClr val="dk1">
                  <a:hueOff val="0"/>
                  <a:satOff val="0"/>
                  <a:lumOff val="0"/>
                  <a:alphaOff val="0"/>
                </a:schemeClr>
              </a:fontRef>
            </p:style>
          </p:sp>
          <p:sp>
            <p:nvSpPr>
              <p:cNvPr id="29" name="Rounded Rectangle 4"/>
              <p:cNvSpPr/>
              <p:nvPr/>
            </p:nvSpPr>
            <p:spPr>
              <a:xfrm>
                <a:off x="2135947" y="67746"/>
                <a:ext cx="1265304" cy="749380"/>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b="1" kern="1200">
                    <a:solidFill>
                      <a:srgbClr val="000099"/>
                    </a:solidFill>
                    <a:latin typeface="Calibri"/>
                    <a:ea typeface="+mn-ea"/>
                    <a:cs typeface="+mn-cs"/>
                  </a:rPr>
                  <a:t>Direction</a:t>
                </a:r>
                <a:r>
                  <a:rPr lang="en-GB" sz="1600" kern="1200">
                    <a:solidFill>
                      <a:srgbClr val="000099"/>
                    </a:solidFill>
                    <a:latin typeface="Calibri"/>
                    <a:ea typeface="+mn-ea"/>
                    <a:cs typeface="+mn-cs"/>
                  </a:rPr>
                  <a:t> </a:t>
                </a:r>
                <a:br>
                  <a:rPr lang="en-GB" sz="1600" kern="1200">
                    <a:solidFill>
                      <a:srgbClr val="000099"/>
                    </a:solidFill>
                    <a:latin typeface="Calibri"/>
                    <a:ea typeface="+mn-ea"/>
                    <a:cs typeface="+mn-cs"/>
                  </a:rPr>
                </a:br>
                <a:r>
                  <a:rPr lang="en-GB" sz="1200" kern="1200">
                    <a:solidFill>
                      <a:srgbClr val="000099"/>
                    </a:solidFill>
                    <a:latin typeface="Calibri"/>
                    <a:ea typeface="+mn-ea"/>
                    <a:cs typeface="+mn-cs"/>
                  </a:rPr>
                  <a:t>(Toward a beneficial goal)</a:t>
                </a:r>
                <a:endParaRPr lang="en-GB" sz="1600" kern="1200">
                  <a:solidFill>
                    <a:srgbClr val="000099"/>
                  </a:solidFill>
                  <a:latin typeface="Calibri"/>
                  <a:ea typeface="+mn-ea"/>
                  <a:cs typeface="+mn-cs"/>
                </a:endParaRPr>
              </a:p>
            </p:txBody>
          </p:sp>
        </p:grpSp>
        <p:grpSp>
          <p:nvGrpSpPr>
            <p:cNvPr id="20" name="Group 19"/>
            <p:cNvGrpSpPr/>
            <p:nvPr/>
          </p:nvGrpSpPr>
          <p:grpSpPr>
            <a:xfrm>
              <a:off x="4935544" y="3794061"/>
              <a:ext cx="1443781" cy="938458"/>
              <a:chOff x="3132143" y="1853234"/>
              <a:chExt cx="1443781" cy="938458"/>
            </a:xfrm>
          </p:grpSpPr>
          <p:sp>
            <p:nvSpPr>
              <p:cNvPr id="26" name="Rounded Rectangle 25"/>
              <p:cNvSpPr/>
              <p:nvPr/>
            </p:nvSpPr>
            <p:spPr>
              <a:xfrm>
                <a:off x="3132143" y="1853234"/>
                <a:ext cx="1443781" cy="938458"/>
              </a:xfrm>
              <a:prstGeom prst="roundRect">
                <a:avLst/>
              </a:prstGeom>
              <a:solidFill>
                <a:sysClr val="window" lastClr="FFFFFF">
                  <a:hueOff val="0"/>
                  <a:satOff val="0"/>
                  <a:lumOff val="0"/>
                  <a:alphaOff val="0"/>
                </a:sysClr>
              </a:solidFill>
              <a:ln w="25400" cap="flat" cmpd="sng" algn="ctr">
                <a:solidFill>
                  <a:sysClr val="windowText" lastClr="000000">
                    <a:shade val="80000"/>
                    <a:hueOff val="0"/>
                    <a:satOff val="0"/>
                    <a:lumOff val="0"/>
                    <a:alphaOff val="0"/>
                  </a:sysClr>
                </a:solidFill>
                <a:prstDash val="solid"/>
              </a:ln>
              <a:effectLst/>
            </p:spPr>
            <p:style>
              <a:lnRef idx="2">
                <a:scrgbClr r="0" g="0" b="0"/>
              </a:lnRef>
              <a:fillRef idx="1">
                <a:scrgbClr r="0" g="0" b="0"/>
              </a:fillRef>
              <a:effectRef idx="0">
                <a:scrgbClr r="0" g="0" b="0"/>
              </a:effectRef>
              <a:fontRef idx="minor">
                <a:schemeClr val="dk1">
                  <a:hueOff val="0"/>
                  <a:satOff val="0"/>
                  <a:lumOff val="0"/>
                  <a:alphaOff val="0"/>
                </a:schemeClr>
              </a:fontRef>
            </p:style>
          </p:sp>
          <p:sp>
            <p:nvSpPr>
              <p:cNvPr id="27" name="Rounded Rectangle 7"/>
              <p:cNvSpPr/>
              <p:nvPr/>
            </p:nvSpPr>
            <p:spPr>
              <a:xfrm>
                <a:off x="3177955" y="1899046"/>
                <a:ext cx="1352157" cy="846834"/>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b="1" kern="1200" dirty="0">
                    <a:solidFill>
                      <a:srgbClr val="000099"/>
                    </a:solidFill>
                    <a:latin typeface="Calibri"/>
                    <a:ea typeface="+mn-ea"/>
                    <a:cs typeface="+mn-cs"/>
                  </a:rPr>
                  <a:t>Intensity</a:t>
                </a:r>
                <a:br>
                  <a:rPr lang="en-GB" sz="1700" kern="1200" dirty="0">
                    <a:solidFill>
                      <a:srgbClr val="000099"/>
                    </a:solidFill>
                    <a:latin typeface="Calibri"/>
                    <a:ea typeface="+mn-ea"/>
                    <a:cs typeface="+mn-cs"/>
                  </a:rPr>
                </a:br>
                <a:r>
                  <a:rPr lang="en-GB" sz="1200" kern="1200" dirty="0">
                    <a:solidFill>
                      <a:srgbClr val="000099"/>
                    </a:solidFill>
                    <a:latin typeface="Calibri"/>
                    <a:ea typeface="+mn-ea"/>
                    <a:cs typeface="+mn-cs"/>
                  </a:rPr>
                  <a:t>(How hard a person tries)</a:t>
                </a:r>
                <a:endParaRPr lang="en-GB" sz="1600" kern="1200" dirty="0">
                  <a:solidFill>
                    <a:srgbClr val="000099"/>
                  </a:solidFill>
                  <a:latin typeface="Calibri"/>
                  <a:ea typeface="+mn-ea"/>
                  <a:cs typeface="+mn-cs"/>
                </a:endParaRPr>
              </a:p>
            </p:txBody>
          </p:sp>
        </p:grpSp>
        <p:grpSp>
          <p:nvGrpSpPr>
            <p:cNvPr id="22" name="Group 21"/>
            <p:cNvGrpSpPr/>
            <p:nvPr/>
          </p:nvGrpSpPr>
          <p:grpSpPr>
            <a:xfrm>
              <a:off x="2764675" y="3794061"/>
              <a:ext cx="1443781" cy="938458"/>
              <a:chOff x="961274" y="1853234"/>
              <a:chExt cx="1443781" cy="938458"/>
            </a:xfrm>
          </p:grpSpPr>
          <p:sp>
            <p:nvSpPr>
              <p:cNvPr id="24" name="Rounded Rectangle 23"/>
              <p:cNvSpPr/>
              <p:nvPr/>
            </p:nvSpPr>
            <p:spPr>
              <a:xfrm>
                <a:off x="961274" y="1853234"/>
                <a:ext cx="1443781" cy="938458"/>
              </a:xfrm>
              <a:prstGeom prst="roundRect">
                <a:avLst/>
              </a:prstGeom>
              <a:solidFill>
                <a:sysClr val="window" lastClr="FFFFFF">
                  <a:hueOff val="0"/>
                  <a:satOff val="0"/>
                  <a:lumOff val="0"/>
                  <a:alphaOff val="0"/>
                </a:sysClr>
              </a:solidFill>
              <a:ln w="25400" cap="flat" cmpd="sng" algn="ctr">
                <a:solidFill>
                  <a:sysClr val="windowText" lastClr="000000">
                    <a:shade val="80000"/>
                    <a:hueOff val="0"/>
                    <a:satOff val="0"/>
                    <a:lumOff val="0"/>
                    <a:alphaOff val="0"/>
                  </a:sysClr>
                </a:solidFill>
                <a:prstDash val="solid"/>
              </a:ln>
              <a:effectLst/>
            </p:spPr>
            <p:style>
              <a:lnRef idx="2">
                <a:scrgbClr r="0" g="0" b="0"/>
              </a:lnRef>
              <a:fillRef idx="1">
                <a:scrgbClr r="0" g="0" b="0"/>
              </a:fillRef>
              <a:effectRef idx="0">
                <a:scrgbClr r="0" g="0" b="0"/>
              </a:effectRef>
              <a:fontRef idx="minor">
                <a:schemeClr val="dk1">
                  <a:hueOff val="0"/>
                  <a:satOff val="0"/>
                  <a:lumOff val="0"/>
                  <a:alphaOff val="0"/>
                </a:schemeClr>
              </a:fontRef>
            </p:style>
          </p:sp>
          <p:sp>
            <p:nvSpPr>
              <p:cNvPr id="25" name="Rounded Rectangle 10"/>
              <p:cNvSpPr/>
              <p:nvPr/>
            </p:nvSpPr>
            <p:spPr>
              <a:xfrm>
                <a:off x="1007086" y="1899046"/>
                <a:ext cx="1352157" cy="846834"/>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b="1" kern="1200">
                    <a:solidFill>
                      <a:srgbClr val="000099"/>
                    </a:solidFill>
                    <a:latin typeface="Calibri"/>
                    <a:ea typeface="+mn-ea"/>
                    <a:cs typeface="+mn-cs"/>
                  </a:rPr>
                  <a:t>Persistence</a:t>
                </a:r>
                <a:br>
                  <a:rPr lang="en-GB" sz="1600" kern="1200">
                    <a:solidFill>
                      <a:srgbClr val="000099"/>
                    </a:solidFill>
                    <a:latin typeface="Calibri"/>
                    <a:ea typeface="+mn-ea"/>
                    <a:cs typeface="+mn-cs"/>
                  </a:rPr>
                </a:br>
                <a:r>
                  <a:rPr lang="en-GB" sz="1200" kern="1200">
                    <a:solidFill>
                      <a:srgbClr val="000099"/>
                    </a:solidFill>
                    <a:latin typeface="Calibri"/>
                    <a:ea typeface="+mn-ea"/>
                    <a:cs typeface="+mn-cs"/>
                  </a:rPr>
                  <a:t>(How long a person tries)</a:t>
                </a:r>
              </a:p>
            </p:txBody>
          </p:sp>
        </p:grpSp>
        <p:sp>
          <p:nvSpPr>
            <p:cNvPr id="23" name="Straight Connector 11"/>
            <p:cNvSpPr/>
            <p:nvPr/>
          </p:nvSpPr>
          <p:spPr>
            <a:xfrm>
              <a:off x="3318649" y="2383263"/>
              <a:ext cx="2506703" cy="2506703"/>
            </a:xfrm>
            <a:custGeom>
              <a:avLst/>
              <a:gdLst/>
              <a:ahLst/>
              <a:cxnLst/>
              <a:rect l="0" t="0" r="0" b="0"/>
              <a:pathLst>
                <a:path>
                  <a:moveTo>
                    <a:pt x="4893" y="1143019"/>
                  </a:moveTo>
                  <a:arcTo wR="1253678" hR="1253678" stAng="11103836" swAng="2409165"/>
                </a:path>
              </a:pathLst>
            </a:custGeom>
            <a:noFill/>
            <a:ln w="9525" cap="flat" cmpd="sng" algn="ctr">
              <a:solidFill>
                <a:sysClr val="windowText" lastClr="000000">
                  <a:hueOff val="0"/>
                  <a:satOff val="0"/>
                  <a:lumOff val="0"/>
                  <a:alphaOff val="0"/>
                </a:sysClr>
              </a:solidFill>
              <a:prstDash val="solid"/>
              <a:tailEnd type="arrow"/>
            </a:ln>
            <a:effectLst/>
          </p:spPr>
          <p:style>
            <a:lnRef idx="1">
              <a:scrgbClr r="0" g="0" b="0"/>
            </a:lnRef>
            <a:fillRef idx="0">
              <a:scrgbClr r="0" g="0" b="0"/>
            </a:fillRef>
            <a:effectRef idx="0">
              <a:scrgbClr r="0" g="0" b="0"/>
            </a:effectRef>
            <a:fontRef idx="minor">
              <a:schemeClr val="tx1">
                <a:hueOff val="0"/>
                <a:satOff val="0"/>
                <a:lumOff val="0"/>
                <a:alphaOff val="0"/>
              </a:schemeClr>
            </a:fontRef>
          </p:style>
        </p:sp>
        <p:sp>
          <p:nvSpPr>
            <p:cNvPr id="31" name="TextBox 30"/>
            <p:cNvSpPr txBox="1"/>
            <p:nvPr/>
          </p:nvSpPr>
          <p:spPr>
            <a:xfrm>
              <a:off x="3851920" y="3284984"/>
              <a:ext cx="1440160" cy="369332"/>
            </a:xfrm>
            <a:prstGeom prst="rect">
              <a:avLst/>
            </a:prstGeom>
            <a:noFill/>
          </p:spPr>
          <p:txBody>
            <a:bodyPr wrap="square" rtlCol="0">
              <a:spAutoFit/>
            </a:bodyPr>
            <a:lstStyle/>
            <a:p>
              <a:pPr algn="ctr"/>
              <a:r>
                <a:rPr lang="en-GB" b="1" dirty="0">
                  <a:solidFill>
                    <a:srgbClr val="000099"/>
                  </a:solidFill>
                </a:rPr>
                <a:t>Motivation</a:t>
              </a:r>
            </a:p>
          </p:txBody>
        </p:sp>
      </p:grpSp>
      <p:pic>
        <p:nvPicPr>
          <p:cNvPr id="5" name="Picture 4" descr="A close up of a sign&#10;&#10;Description generated with very high confidence">
            <a:extLst>
              <a:ext uri="{FF2B5EF4-FFF2-40B4-BE49-F238E27FC236}">
                <a16:creationId xmlns:a16="http://schemas.microsoft.com/office/drawing/2014/main" id="{95AD76B9-2A1B-4B88-9628-F3C846A992A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294578" y="2189276"/>
            <a:ext cx="4849422" cy="2388636"/>
          </a:xfrm>
          <a:prstGeom prst="rect">
            <a:avLst/>
          </a:prstGeom>
        </p:spPr>
      </p:pic>
    </p:spTree>
    <p:extLst>
      <p:ext uri="{BB962C8B-B14F-4D97-AF65-F5344CB8AC3E}">
        <p14:creationId xmlns:p14="http://schemas.microsoft.com/office/powerpoint/2010/main" val="12550271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388" y="0"/>
            <a:ext cx="8785225" cy="1584325"/>
          </a:xfrm>
        </p:spPr>
        <p:txBody>
          <a:bodyPr/>
          <a:lstStyle/>
          <a:p>
            <a:pPr algn="l">
              <a:defRPr/>
            </a:pPr>
            <a:br>
              <a:rPr lang="en-GB" sz="3200" kern="1200" dirty="0"/>
            </a:br>
            <a:endParaRPr lang="en-US" sz="3200" dirty="0"/>
          </a:p>
        </p:txBody>
      </p:sp>
      <p:sp>
        <p:nvSpPr>
          <p:cNvPr id="18434" name="Slide Number Placeholder 3"/>
          <p:cNvSpPr>
            <a:spLocks noGrp="1"/>
          </p:cNvSpPr>
          <p:nvPr>
            <p:ph type="sldNum" sz="quarter" idx="4294967295"/>
          </p:nvPr>
        </p:nvSpPr>
        <p:spPr>
          <a:xfrm>
            <a:off x="7019925" y="6372225"/>
            <a:ext cx="1905000" cy="45720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072647D9-CD3A-5948-80F6-56763ADD7FB1}" type="slidenum">
              <a:rPr lang="en-GB" sz="1200">
                <a:solidFill>
                  <a:srgbClr val="0000FF"/>
                </a:solidFill>
              </a:rPr>
              <a:pPr eaLnBrk="1" hangingPunct="1"/>
              <a:t>6</a:t>
            </a:fld>
            <a:endParaRPr lang="en-GB" sz="1200">
              <a:solidFill>
                <a:srgbClr val="0000FF"/>
              </a:solidFill>
            </a:endParaRPr>
          </a:p>
        </p:txBody>
      </p:sp>
      <p:grpSp>
        <p:nvGrpSpPr>
          <p:cNvPr id="18435" name="Group 22"/>
          <p:cNvGrpSpPr>
            <a:grpSpLocks/>
          </p:cNvGrpSpPr>
          <p:nvPr/>
        </p:nvGrpSpPr>
        <p:grpSpPr bwMode="auto">
          <a:xfrm>
            <a:off x="467544" y="260648"/>
            <a:ext cx="7956376" cy="3960440"/>
            <a:chOff x="-338994" y="0"/>
            <a:chExt cx="7304004" cy="3289300"/>
          </a:xfrm>
        </p:grpSpPr>
        <p:grpSp>
          <p:nvGrpSpPr>
            <p:cNvPr id="18438" name="Group 21"/>
            <p:cNvGrpSpPr>
              <a:grpSpLocks/>
            </p:cNvGrpSpPr>
            <p:nvPr/>
          </p:nvGrpSpPr>
          <p:grpSpPr bwMode="auto">
            <a:xfrm>
              <a:off x="-338994" y="0"/>
              <a:ext cx="7304004" cy="3289300"/>
              <a:chOff x="-338994" y="0"/>
              <a:chExt cx="7304004" cy="3289300"/>
            </a:xfrm>
          </p:grpSpPr>
          <p:sp>
            <p:nvSpPr>
              <p:cNvPr id="8" name="Oval 1"/>
              <p:cNvSpPr>
                <a:spLocks noChangeArrowheads="1"/>
              </p:cNvSpPr>
              <p:nvPr/>
            </p:nvSpPr>
            <p:spPr bwMode="auto">
              <a:xfrm>
                <a:off x="-338994" y="0"/>
                <a:ext cx="7304004" cy="3289300"/>
              </a:xfrm>
              <a:prstGeom prst="ellipse">
                <a:avLst/>
              </a:prstGeom>
              <a:noFill/>
              <a:ln w="9525">
                <a:solidFill>
                  <a:srgbClr val="93E3FF"/>
                </a:solidFill>
                <a:round/>
                <a:headEnd/>
                <a:tailEnd/>
              </a:ln>
              <a:effectLst>
                <a:outerShdw blurRad="40000" dist="23000" dir="5400000" rotWithShape="0">
                  <a:srgbClr val="000000">
                    <a:alpha val="34999"/>
                  </a:srgbClr>
                </a:outerShdw>
              </a:effectLst>
              <a:extLst>
                <a:ext uri="{909E8E84-426E-40DD-AFC4-6F175D3DCCD1}">
                  <a14:hiddenFill xmlns:a14="http://schemas.microsoft.com/office/drawing/2010/main">
                    <a:solidFill>
                      <a:srgbClr val="FFFFFF"/>
                    </a:solidFill>
                  </a14:hiddenFill>
                </a:ext>
              </a:extLst>
            </p:spPr>
            <p:txBody>
              <a:bodyPr anchor="ctr"/>
              <a:lstStyle/>
              <a:p>
                <a:pPr algn="ctr">
                  <a:defRPr/>
                </a:pPr>
                <a:endParaRPr lang="en-US"/>
              </a:p>
            </p:txBody>
          </p:sp>
          <p:grpSp>
            <p:nvGrpSpPr>
              <p:cNvPr id="18441" name="Group 19"/>
              <p:cNvGrpSpPr>
                <a:grpSpLocks/>
              </p:cNvGrpSpPr>
              <p:nvPr/>
            </p:nvGrpSpPr>
            <p:grpSpPr bwMode="auto">
              <a:xfrm>
                <a:off x="-252767" y="1341173"/>
                <a:ext cx="7217777" cy="1059450"/>
                <a:chOff x="-481367" y="426773"/>
                <a:chExt cx="7217777" cy="1059450"/>
              </a:xfrm>
            </p:grpSpPr>
            <p:sp>
              <p:nvSpPr>
                <p:cNvPr id="10" name="Isosceles Triangle 2"/>
                <p:cNvSpPr>
                  <a:spLocks noChangeArrowheads="1"/>
                </p:cNvSpPr>
                <p:nvPr/>
              </p:nvSpPr>
              <p:spPr bwMode="auto">
                <a:xfrm>
                  <a:off x="2629176" y="685653"/>
                  <a:ext cx="686018" cy="800570"/>
                </a:xfrm>
                <a:prstGeom prst="triangle">
                  <a:avLst>
                    <a:gd name="adj" fmla="val 50000"/>
                  </a:avLst>
                </a:prstGeom>
                <a:solidFill>
                  <a:srgbClr val="000099"/>
                </a:solidFill>
                <a:ln w="9525">
                  <a:solidFill>
                    <a:srgbClr val="93E3FF"/>
                  </a:solidFill>
                  <a:miter lim="800000"/>
                  <a:headEnd/>
                  <a:tailEnd/>
                </a:ln>
                <a:effectLst>
                  <a:outerShdw blurRad="40000" dist="23000" dir="5400000" rotWithShape="0">
                    <a:srgbClr val="000000">
                      <a:alpha val="34999"/>
                    </a:srgbClr>
                  </a:outerShdw>
                </a:effectLst>
              </p:spPr>
              <p:txBody>
                <a:bodyPr anchor="ctr"/>
                <a:lstStyle/>
                <a:p>
                  <a:pPr>
                    <a:defRPr/>
                  </a:pPr>
                  <a:endParaRPr lang="en-US"/>
                </a:p>
              </p:txBody>
            </p:sp>
            <p:cxnSp>
              <p:nvCxnSpPr>
                <p:cNvPr id="11" name="Straight Connector 3"/>
                <p:cNvCxnSpPr>
                  <a:cxnSpLocks noChangeShapeType="1"/>
                </p:cNvCxnSpPr>
                <p:nvPr/>
              </p:nvCxnSpPr>
              <p:spPr bwMode="auto">
                <a:xfrm>
                  <a:off x="1257139" y="457229"/>
                  <a:ext cx="3542949" cy="457935"/>
                </a:xfrm>
                <a:prstGeom prst="line">
                  <a:avLst/>
                </a:prstGeom>
                <a:noFill/>
                <a:ln w="25400">
                  <a:solidFill>
                    <a:srgbClr val="000099"/>
                  </a:solidFill>
                  <a:round/>
                  <a:headEnd/>
                  <a:tailEnd/>
                </a:ln>
                <a:effectLst>
                  <a:outerShdw blurRad="40000" dist="20000" dir="5400000" rotWithShape="0">
                    <a:srgbClr val="000000">
                      <a:alpha val="37999"/>
                    </a:srgbClr>
                  </a:outerShdw>
                </a:effectLst>
                <a:extLst>
                  <a:ext uri="{909E8E84-426E-40DD-AFC4-6F175D3DCCD1}">
                    <a14:hiddenFill xmlns:a14="http://schemas.microsoft.com/office/drawing/2010/main">
                      <a:noFill/>
                    </a14:hiddenFill>
                  </a:ext>
                </a:extLst>
              </p:spPr>
            </p:cxnSp>
            <p:sp>
              <p:nvSpPr>
                <p:cNvPr id="12" name="Text Box 14"/>
                <p:cNvSpPr txBox="1">
                  <a:spLocks noChangeArrowheads="1"/>
                </p:cNvSpPr>
                <p:nvPr/>
              </p:nvSpPr>
              <p:spPr bwMode="auto">
                <a:xfrm>
                  <a:off x="-481367" y="455054"/>
                  <a:ext cx="1815857" cy="536803"/>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eaLnBrk="0" fontAlgn="base" hangingPunct="0">
                    <a:spcBef>
                      <a:spcPct val="0"/>
                    </a:spcBef>
                    <a:spcAft>
                      <a:spcPct val="0"/>
                    </a:spcAft>
                    <a:defRPr sz="2400">
                      <a:solidFill>
                        <a:schemeClr val="tx1"/>
                      </a:solidFill>
                      <a:latin typeface="Arial" charset="0"/>
                      <a:ea typeface="ＭＳ Ｐゴシック" charset="0"/>
                    </a:defRPr>
                  </a:lvl6pPr>
                  <a:lvl7pPr eaLnBrk="0" fontAlgn="base" hangingPunct="0">
                    <a:spcBef>
                      <a:spcPct val="0"/>
                    </a:spcBef>
                    <a:spcAft>
                      <a:spcPct val="0"/>
                    </a:spcAft>
                    <a:defRPr sz="2400">
                      <a:solidFill>
                        <a:schemeClr val="tx1"/>
                      </a:solidFill>
                      <a:latin typeface="Arial" charset="0"/>
                      <a:ea typeface="ＭＳ Ｐゴシック" charset="0"/>
                    </a:defRPr>
                  </a:lvl7pPr>
                  <a:lvl8pPr eaLnBrk="0" fontAlgn="base" hangingPunct="0">
                    <a:spcBef>
                      <a:spcPct val="0"/>
                    </a:spcBef>
                    <a:spcAft>
                      <a:spcPct val="0"/>
                    </a:spcAft>
                    <a:defRPr sz="2400">
                      <a:solidFill>
                        <a:schemeClr val="tx1"/>
                      </a:solidFill>
                      <a:latin typeface="Arial" charset="0"/>
                      <a:ea typeface="ＭＳ Ｐゴシック" charset="0"/>
                    </a:defRPr>
                  </a:lvl8pPr>
                  <a:lvl9pPr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defRPr/>
                  </a:pPr>
                  <a:r>
                    <a:rPr lang="en-US" sz="1800" dirty="0" err="1">
                      <a:solidFill>
                        <a:srgbClr val="000099"/>
                      </a:solidFill>
                      <a:latin typeface="+mn-lt"/>
                      <a:ea typeface="ÇlÇr ñæí©" charset="0"/>
                    </a:rPr>
                    <a:t>Organisation</a:t>
                  </a:r>
                  <a:r>
                    <a:rPr lang="en-US" altLang="en-US" sz="1800" dirty="0" err="1">
                      <a:solidFill>
                        <a:srgbClr val="000099"/>
                      </a:solidFill>
                      <a:latin typeface="+mn-lt"/>
                      <a:ea typeface="ÇlÇr ñæí©" charset="0"/>
                    </a:rPr>
                    <a:t>’</a:t>
                  </a:r>
                  <a:r>
                    <a:rPr lang="en-US" sz="1800" dirty="0" err="1">
                      <a:solidFill>
                        <a:srgbClr val="000099"/>
                      </a:solidFill>
                      <a:latin typeface="+mn-lt"/>
                      <a:ea typeface="ÇlÇr ñæí©" charset="0"/>
                    </a:rPr>
                    <a:t>s</a:t>
                  </a:r>
                  <a:r>
                    <a:rPr lang="en-US" sz="1800" dirty="0">
                      <a:solidFill>
                        <a:srgbClr val="0000FF"/>
                      </a:solidFill>
                      <a:latin typeface="+mn-lt"/>
                      <a:ea typeface="ÇlÇr ñæí©" charset="0"/>
                    </a:rPr>
                    <a:t> </a:t>
                  </a:r>
                </a:p>
                <a:p>
                  <a:pPr eaLnBrk="1" hangingPunct="1">
                    <a:defRPr/>
                  </a:pPr>
                  <a:r>
                    <a:rPr lang="en-US" sz="1800" dirty="0">
                      <a:solidFill>
                        <a:srgbClr val="000099"/>
                      </a:solidFill>
                      <a:latin typeface="+mn-lt"/>
                      <a:ea typeface="ÇlÇr ñæí©" charset="0"/>
                    </a:rPr>
                    <a:t>expectations</a:t>
                  </a:r>
                  <a:endParaRPr lang="en-US" sz="2800" dirty="0">
                    <a:solidFill>
                      <a:srgbClr val="000099"/>
                    </a:solidFill>
                    <a:latin typeface="+mn-lt"/>
                  </a:endParaRPr>
                </a:p>
              </p:txBody>
            </p:sp>
            <p:sp>
              <p:nvSpPr>
                <p:cNvPr id="13" name="Text Box 15"/>
                <p:cNvSpPr txBox="1">
                  <a:spLocks noChangeArrowheads="1"/>
                </p:cNvSpPr>
                <p:nvPr/>
              </p:nvSpPr>
              <p:spPr bwMode="auto">
                <a:xfrm>
                  <a:off x="5129783" y="426773"/>
                  <a:ext cx="1606627" cy="536803"/>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eaLnBrk="0" fontAlgn="base" hangingPunct="0">
                    <a:spcBef>
                      <a:spcPct val="0"/>
                    </a:spcBef>
                    <a:spcAft>
                      <a:spcPct val="0"/>
                    </a:spcAft>
                    <a:defRPr sz="2400">
                      <a:solidFill>
                        <a:schemeClr val="tx1"/>
                      </a:solidFill>
                      <a:latin typeface="Arial" charset="0"/>
                      <a:ea typeface="ＭＳ Ｐゴシック" charset="0"/>
                    </a:defRPr>
                  </a:lvl6pPr>
                  <a:lvl7pPr eaLnBrk="0" fontAlgn="base" hangingPunct="0">
                    <a:spcBef>
                      <a:spcPct val="0"/>
                    </a:spcBef>
                    <a:spcAft>
                      <a:spcPct val="0"/>
                    </a:spcAft>
                    <a:defRPr sz="2400">
                      <a:solidFill>
                        <a:schemeClr val="tx1"/>
                      </a:solidFill>
                      <a:latin typeface="Arial" charset="0"/>
                      <a:ea typeface="ＭＳ Ｐゴシック" charset="0"/>
                    </a:defRPr>
                  </a:lvl7pPr>
                  <a:lvl8pPr eaLnBrk="0" fontAlgn="base" hangingPunct="0">
                    <a:spcBef>
                      <a:spcPct val="0"/>
                    </a:spcBef>
                    <a:spcAft>
                      <a:spcPct val="0"/>
                    </a:spcAft>
                    <a:defRPr sz="2400">
                      <a:solidFill>
                        <a:schemeClr val="tx1"/>
                      </a:solidFill>
                      <a:latin typeface="Arial" charset="0"/>
                      <a:ea typeface="ＭＳ Ｐゴシック" charset="0"/>
                    </a:defRPr>
                  </a:lvl8pPr>
                  <a:lvl9pPr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defRPr/>
                  </a:pPr>
                  <a:r>
                    <a:rPr lang="en-US" sz="1800" dirty="0">
                      <a:solidFill>
                        <a:srgbClr val="000099"/>
                      </a:solidFill>
                      <a:latin typeface="+mn-lt"/>
                      <a:ea typeface="ÇlÇr ñæí©" charset="0"/>
                    </a:rPr>
                    <a:t>Individual's </a:t>
                  </a:r>
                </a:p>
                <a:p>
                  <a:pPr eaLnBrk="1" hangingPunct="1">
                    <a:defRPr/>
                  </a:pPr>
                  <a:r>
                    <a:rPr lang="en-US" sz="1800" dirty="0">
                      <a:solidFill>
                        <a:srgbClr val="000099"/>
                      </a:solidFill>
                      <a:latin typeface="+mn-lt"/>
                      <a:ea typeface="ÇlÇr ñæí©" charset="0"/>
                    </a:rPr>
                    <a:t>expectations </a:t>
                  </a:r>
                  <a:endParaRPr lang="en-US" sz="2800" dirty="0">
                    <a:solidFill>
                      <a:srgbClr val="000099"/>
                    </a:solidFill>
                    <a:latin typeface="+mn-lt"/>
                  </a:endParaRPr>
                </a:p>
              </p:txBody>
            </p:sp>
            <p:sp>
              <p:nvSpPr>
                <p:cNvPr id="14" name="Up-Down Arrow 16"/>
                <p:cNvSpPr>
                  <a:spLocks noChangeArrowheads="1"/>
                </p:cNvSpPr>
                <p:nvPr/>
              </p:nvSpPr>
              <p:spPr bwMode="auto">
                <a:xfrm>
                  <a:off x="4935770" y="571441"/>
                  <a:ext cx="114125" cy="457935"/>
                </a:xfrm>
                <a:prstGeom prst="upDownArrow">
                  <a:avLst>
                    <a:gd name="adj1" fmla="val 50000"/>
                    <a:gd name="adj2" fmla="val 50000"/>
                  </a:avLst>
                </a:prstGeom>
                <a:solidFill>
                  <a:srgbClr val="0000FF">
                    <a:alpha val="21960"/>
                  </a:srgbClr>
                </a:solidFill>
                <a:ln w="9525">
                  <a:solidFill>
                    <a:srgbClr val="0000FF"/>
                  </a:solidFill>
                  <a:miter lim="800000"/>
                  <a:headEnd/>
                  <a:tailEnd/>
                </a:ln>
                <a:effectLst>
                  <a:outerShdw blurRad="40000" dist="23000" dir="5400000" rotWithShape="0">
                    <a:srgbClr val="000000">
                      <a:alpha val="34999"/>
                    </a:srgbClr>
                  </a:outerShdw>
                </a:effectLst>
              </p:spPr>
              <p:txBody>
                <a:bodyPr anchor="ctr"/>
                <a:lstStyle/>
                <a:p>
                  <a:pPr>
                    <a:defRPr/>
                  </a:pPr>
                  <a:endParaRPr lang="en-US"/>
                </a:p>
              </p:txBody>
            </p:sp>
            <p:sp>
              <p:nvSpPr>
                <p:cNvPr id="15" name="Up-Down Arrow 17"/>
                <p:cNvSpPr>
                  <a:spLocks noChangeArrowheads="1"/>
                </p:cNvSpPr>
                <p:nvPr/>
              </p:nvSpPr>
              <p:spPr bwMode="auto">
                <a:xfrm>
                  <a:off x="1028889" y="457229"/>
                  <a:ext cx="114125" cy="457935"/>
                </a:xfrm>
                <a:prstGeom prst="upDownArrow">
                  <a:avLst>
                    <a:gd name="adj1" fmla="val 50000"/>
                    <a:gd name="adj2" fmla="val 50000"/>
                  </a:avLst>
                </a:prstGeom>
                <a:solidFill>
                  <a:srgbClr val="0000FF">
                    <a:alpha val="21960"/>
                  </a:srgbClr>
                </a:solidFill>
                <a:ln w="6350">
                  <a:solidFill>
                    <a:srgbClr val="0000FF"/>
                  </a:solidFill>
                  <a:miter lim="800000"/>
                  <a:headEnd/>
                  <a:tailEnd/>
                </a:ln>
                <a:effectLst>
                  <a:outerShdw blurRad="40000" dist="23000" dir="5400000" rotWithShape="0">
                    <a:srgbClr val="000000">
                      <a:alpha val="34999"/>
                    </a:srgbClr>
                  </a:outerShdw>
                </a:effectLst>
              </p:spPr>
              <p:txBody>
                <a:bodyPr anchor="ctr"/>
                <a:lstStyle/>
                <a:p>
                  <a:pPr>
                    <a:defRPr/>
                  </a:pPr>
                  <a:endParaRPr lang="en-US"/>
                </a:p>
              </p:txBody>
            </p:sp>
            <p:cxnSp>
              <p:nvCxnSpPr>
                <p:cNvPr id="18" name="Straight Connector 18"/>
                <p:cNvCxnSpPr>
                  <a:cxnSpLocks noChangeShapeType="1"/>
                  <a:stCxn id="12" idx="3"/>
                </p:cNvCxnSpPr>
                <p:nvPr/>
              </p:nvCxnSpPr>
              <p:spPr bwMode="auto">
                <a:xfrm>
                  <a:off x="1334490" y="723456"/>
                  <a:ext cx="3351473" cy="76410"/>
                </a:xfrm>
                <a:prstGeom prst="line">
                  <a:avLst/>
                </a:prstGeom>
                <a:noFill/>
                <a:ln w="15875">
                  <a:solidFill>
                    <a:srgbClr val="93E3FF"/>
                  </a:solidFill>
                  <a:prstDash val="dashDot"/>
                  <a:round/>
                  <a:headEnd/>
                  <a:tailEnd/>
                </a:ln>
                <a:effectLst>
                  <a:outerShdw blurRad="40000" dist="20000" dir="5400000" rotWithShape="0">
                    <a:srgbClr val="000000">
                      <a:alpha val="37999"/>
                    </a:srgbClr>
                  </a:outerShdw>
                </a:effectLst>
                <a:extLst>
                  <a:ext uri="{909E8E84-426E-40DD-AFC4-6F175D3DCCD1}">
                    <a14:hiddenFill xmlns:a14="http://schemas.microsoft.com/office/drawing/2010/main">
                      <a:noFill/>
                    </a14:hiddenFill>
                  </a:ext>
                </a:extLst>
              </p:spPr>
            </p:cxnSp>
          </p:grpSp>
        </p:grpSp>
        <p:sp>
          <p:nvSpPr>
            <p:cNvPr id="7" name="Oval 20"/>
            <p:cNvSpPr>
              <a:spLocks noChangeArrowheads="1"/>
            </p:cNvSpPr>
            <p:nvPr/>
          </p:nvSpPr>
          <p:spPr bwMode="auto">
            <a:xfrm>
              <a:off x="3086026" y="1485841"/>
              <a:ext cx="228250" cy="228424"/>
            </a:xfrm>
            <a:prstGeom prst="ellipse">
              <a:avLst/>
            </a:prstGeom>
            <a:solidFill>
              <a:srgbClr val="000099"/>
            </a:solidFill>
            <a:ln w="9525">
              <a:solidFill>
                <a:srgbClr val="93E3FF"/>
              </a:solidFill>
              <a:round/>
              <a:headEnd/>
              <a:tailEnd/>
            </a:ln>
            <a:effectLst>
              <a:outerShdw blurRad="40000" dist="23000" dir="5400000" rotWithShape="0">
                <a:srgbClr val="000000">
                  <a:alpha val="34999"/>
                </a:srgbClr>
              </a:outerShdw>
            </a:effectLst>
          </p:spPr>
          <p:txBody>
            <a:bodyPr anchor="ctr"/>
            <a:lstStyle/>
            <a:p>
              <a:pPr>
                <a:defRPr/>
              </a:pPr>
              <a:endParaRPr lang="en-US"/>
            </a:p>
          </p:txBody>
        </p:sp>
      </p:grpSp>
      <p:sp>
        <p:nvSpPr>
          <p:cNvPr id="18436" name="TextBox 18"/>
          <p:cNvSpPr txBox="1">
            <a:spLocks noChangeArrowheads="1"/>
          </p:cNvSpPr>
          <p:nvPr/>
        </p:nvSpPr>
        <p:spPr bwMode="auto">
          <a:xfrm>
            <a:off x="6012160" y="4057327"/>
            <a:ext cx="3131840"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US" sz="1400" dirty="0">
                <a:solidFill>
                  <a:srgbClr val="000099"/>
                </a:solidFill>
              </a:rPr>
              <a:t>Format: AH </a:t>
            </a:r>
            <a:r>
              <a:rPr lang="en-US" sz="1400" dirty="0" err="1">
                <a:solidFill>
                  <a:srgbClr val="000099"/>
                </a:solidFill>
              </a:rPr>
              <a:t>Raymondson</a:t>
            </a:r>
            <a:r>
              <a:rPr lang="en-US" sz="1400" dirty="0">
                <a:solidFill>
                  <a:srgbClr val="000099"/>
                </a:solidFill>
              </a:rPr>
              <a:t>, 2012</a:t>
            </a:r>
          </a:p>
        </p:txBody>
      </p:sp>
      <p:sp>
        <p:nvSpPr>
          <p:cNvPr id="18437" name="Rectangle 2"/>
          <p:cNvSpPr>
            <a:spLocks noChangeArrowheads="1"/>
          </p:cNvSpPr>
          <p:nvPr/>
        </p:nvSpPr>
        <p:spPr bwMode="auto">
          <a:xfrm>
            <a:off x="2267744" y="980728"/>
            <a:ext cx="4556125"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US" sz="2800" dirty="0">
                <a:solidFill>
                  <a:srgbClr val="000099"/>
                </a:solidFill>
              </a:rPr>
              <a:t>The Psychological Contract </a:t>
            </a:r>
          </a:p>
        </p:txBody>
      </p:sp>
      <p:sp>
        <p:nvSpPr>
          <p:cNvPr id="3" name="Rectangle 2"/>
          <p:cNvSpPr/>
          <p:nvPr/>
        </p:nvSpPr>
        <p:spPr>
          <a:xfrm>
            <a:off x="395536" y="4594483"/>
            <a:ext cx="8208912" cy="1138773"/>
          </a:xfrm>
          <a:prstGeom prst="rect">
            <a:avLst/>
          </a:prstGeom>
        </p:spPr>
        <p:txBody>
          <a:bodyPr wrap="square">
            <a:spAutoFit/>
          </a:bodyPr>
          <a:lstStyle/>
          <a:p>
            <a:r>
              <a:rPr lang="en-GB" i="1" dirty="0">
                <a:solidFill>
                  <a:srgbClr val="000090"/>
                </a:solidFill>
              </a:rPr>
              <a:t>Psychological Contract: '…the perceptions of the two parties, employee and employer, of what their mutual obligations are towards each other.'</a:t>
            </a:r>
            <a:endParaRPr lang="en-GB" dirty="0">
              <a:solidFill>
                <a:srgbClr val="000090"/>
              </a:solidFill>
            </a:endParaRPr>
          </a:p>
          <a:p>
            <a:r>
              <a:rPr lang="en-GB" i="1" dirty="0">
                <a:solidFill>
                  <a:srgbClr val="000090"/>
                </a:solidFill>
              </a:rPr>
              <a:t> </a:t>
            </a:r>
          </a:p>
          <a:p>
            <a:pPr algn="r"/>
            <a:r>
              <a:rPr lang="en-GB" sz="1200" dirty="0">
                <a:solidFill>
                  <a:srgbClr val="000090"/>
                </a:solidFill>
              </a:rPr>
              <a:t>http://</a:t>
            </a:r>
            <a:r>
              <a:rPr lang="en-GB" sz="1200" dirty="0" err="1">
                <a:solidFill>
                  <a:srgbClr val="000090"/>
                </a:solidFill>
              </a:rPr>
              <a:t>www.cipd.co.uk</a:t>
            </a:r>
            <a:r>
              <a:rPr lang="en-GB" sz="1200" dirty="0">
                <a:solidFill>
                  <a:srgbClr val="000090"/>
                </a:solidFill>
              </a:rPr>
              <a:t>/subjects/</a:t>
            </a:r>
            <a:r>
              <a:rPr lang="en-GB" sz="1200" dirty="0" err="1">
                <a:solidFill>
                  <a:srgbClr val="000090"/>
                </a:solidFill>
              </a:rPr>
              <a:t>empreltns</a:t>
            </a:r>
            <a:r>
              <a:rPr lang="en-GB" sz="1200" dirty="0">
                <a:solidFill>
                  <a:srgbClr val="000090"/>
                </a:solidFill>
              </a:rPr>
              <a:t>/</a:t>
            </a:r>
            <a:r>
              <a:rPr lang="en-GB" sz="1200" dirty="0" err="1">
                <a:solidFill>
                  <a:srgbClr val="000090"/>
                </a:solidFill>
              </a:rPr>
              <a:t>psycntrct</a:t>
            </a:r>
            <a:r>
              <a:rPr lang="en-GB" sz="1200" dirty="0">
                <a:solidFill>
                  <a:srgbClr val="000090"/>
                </a:solidFill>
              </a:rPr>
              <a:t>/</a:t>
            </a:r>
            <a:r>
              <a:rPr lang="en-GB" sz="1200" dirty="0" err="1">
                <a:solidFill>
                  <a:srgbClr val="000090"/>
                </a:solidFill>
              </a:rPr>
              <a:t>psycontr.htm</a:t>
            </a:r>
            <a:endParaRPr lang="en-GB" sz="1200" dirty="0">
              <a:solidFill>
                <a:srgbClr val="000090"/>
              </a:solidFill>
            </a:endParaRPr>
          </a:p>
        </p:txBody>
      </p:sp>
    </p:spTree>
    <p:extLst>
      <p:ext uri="{BB962C8B-B14F-4D97-AF65-F5344CB8AC3E}">
        <p14:creationId xmlns:p14="http://schemas.microsoft.com/office/powerpoint/2010/main" val="325986759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PowerPoint Presentation Template</Template>
  <TotalTime>48462</TotalTime>
  <Words>601</Words>
  <Application>Microsoft Office PowerPoint</Application>
  <PresentationFormat>On-screen Show (4:3)</PresentationFormat>
  <Paragraphs>63</Paragraphs>
  <Slides>6</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Calibri</vt:lpstr>
      <vt:lpstr>Myriad Pro</vt:lpstr>
      <vt:lpstr>20140311PresentationUWTSDTemplate</vt:lpstr>
      <vt:lpstr>BMSW6001 EMERGENT LEADERSHIP SKILLS  FOR THE WORKPLACE</vt:lpstr>
      <vt:lpstr>Motivation is …..</vt:lpstr>
      <vt:lpstr>Motivation is …..</vt:lpstr>
      <vt:lpstr>Types of Motivation</vt:lpstr>
      <vt:lpstr>Drivers of Motivation</vt:lpstr>
      <vt:lpst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harris</dc:creator>
  <cp:lastModifiedBy>Brynach Heffernan</cp:lastModifiedBy>
  <cp:revision>714</cp:revision>
  <cp:lastPrinted>2013-06-14T16:15:20Z</cp:lastPrinted>
  <dcterms:created xsi:type="dcterms:W3CDTF">2009-10-03T09:07:46Z</dcterms:created>
  <dcterms:modified xsi:type="dcterms:W3CDTF">2020-12-21T13:06:53Z</dcterms:modified>
</cp:coreProperties>
</file>