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7" r:id="rId2"/>
    <p:sldId id="256"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C68D34-86BC-D102-9493-CB90A6CE39D3}" v="364" dt="2025-10-27T16:38:37.119"/>
    <p1510:client id="{BA75CB13-E290-1DA0-DEA0-F099FAB9CA96}" v="940" dt="2025-10-26T19:48:55.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1498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61607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178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85989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01105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84645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53754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7960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41385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85575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10/27/2025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2186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t="-8000" b="-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10/27/2025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9317925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84"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cruse.org.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ruse.org.uk" TargetMode="External"/><Relationship Id="rId2" Type="http://schemas.openxmlformats.org/officeDocument/2006/relationships/hyperlink" Target="https://www.nes.scot.nhs.uk/media/5x3n4z2j/the-matrix-2022.pdf" TargetMode="External"/><Relationship Id="rId1" Type="http://schemas.openxmlformats.org/officeDocument/2006/relationships/slideLayout" Target="../slideLayouts/slideLayout2.xml"/><Relationship Id="rId4" Type="http://schemas.openxmlformats.org/officeDocument/2006/relationships/hyperlink" Target="https://www.comptoncare.org.uk"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A8B4C-2E46-A4E1-AE9B-6F72B8072EED}"/>
              </a:ext>
            </a:extLst>
          </p:cNvPr>
          <p:cNvSpPr>
            <a:spLocks noGrp="1"/>
          </p:cNvSpPr>
          <p:nvPr>
            <p:ph type="title"/>
          </p:nvPr>
        </p:nvSpPr>
        <p:spPr/>
        <p:txBody>
          <a:bodyPr/>
          <a:lstStyle/>
          <a:p>
            <a:r>
              <a:rPr lang="en-GB" dirty="0"/>
              <a:t>                        Cover page..</a:t>
            </a:r>
            <a:endParaRPr lang="en-US"/>
          </a:p>
        </p:txBody>
      </p:sp>
      <p:sp>
        <p:nvSpPr>
          <p:cNvPr id="3" name="Content Placeholder 2">
            <a:extLst>
              <a:ext uri="{FF2B5EF4-FFF2-40B4-BE49-F238E27FC236}">
                <a16:creationId xmlns:a16="http://schemas.microsoft.com/office/drawing/2014/main" id="{9B19482D-2E0C-34BE-65C4-100244C624CE}"/>
              </a:ext>
            </a:extLst>
          </p:cNvPr>
          <p:cNvSpPr>
            <a:spLocks noGrp="1"/>
          </p:cNvSpPr>
          <p:nvPr>
            <p:ph idx="1"/>
          </p:nvPr>
        </p:nvSpPr>
        <p:spPr>
          <a:xfrm>
            <a:off x="521208" y="2306465"/>
            <a:ext cx="11155680" cy="4556542"/>
          </a:xfrm>
        </p:spPr>
        <p:txBody>
          <a:bodyPr vert="horz" lIns="91440" tIns="45720" rIns="91440" bIns="45720" rtlCol="0" anchor="t">
            <a:normAutofit/>
          </a:bodyPr>
          <a:lstStyle/>
          <a:p>
            <a:pPr algn="ctr"/>
            <a:r>
              <a:rPr lang="en-GB" sz="2000" b="1" dirty="0">
                <a:latin typeface="Arial"/>
                <a:cs typeface="Arial"/>
              </a:rPr>
              <a:t>Name Shannon Ashfield </a:t>
            </a:r>
            <a:endParaRPr lang="en-US" sz="2000"/>
          </a:p>
          <a:p>
            <a:pPr algn="ctr"/>
            <a:r>
              <a:rPr lang="en-GB" sz="2000" b="1" dirty="0">
                <a:latin typeface="Arial"/>
                <a:cs typeface="Arial"/>
              </a:rPr>
              <a:t>2316065</a:t>
            </a:r>
          </a:p>
          <a:p>
            <a:pPr algn="ctr"/>
            <a:r>
              <a:rPr lang="en-GB" sz="2000" b="1" dirty="0">
                <a:latin typeface="Arial"/>
                <a:cs typeface="Arial"/>
              </a:rPr>
              <a:t>Tomy </a:t>
            </a:r>
            <a:r>
              <a:rPr lang="en-GB" sz="2000" b="1" err="1">
                <a:latin typeface="Arial"/>
                <a:cs typeface="Arial"/>
              </a:rPr>
              <a:t>Adattu</a:t>
            </a:r>
            <a:r>
              <a:rPr lang="en-GB" sz="2000" b="1" dirty="0">
                <a:latin typeface="Arial"/>
                <a:cs typeface="Arial"/>
              </a:rPr>
              <a:t> </a:t>
            </a:r>
          </a:p>
          <a:p>
            <a:pPr algn="ctr"/>
            <a:r>
              <a:rPr lang="en-GB" sz="2000" b="1" err="1">
                <a:latin typeface="Arial"/>
                <a:cs typeface="Arial"/>
              </a:rPr>
              <a:t>Bmhp</a:t>
            </a:r>
            <a:r>
              <a:rPr lang="en-GB" sz="2000" b="1" dirty="0">
                <a:latin typeface="Arial"/>
                <a:cs typeface="Arial"/>
              </a:rPr>
              <a:t> 6029</a:t>
            </a:r>
          </a:p>
          <a:p>
            <a:pPr algn="ctr"/>
            <a:r>
              <a:rPr lang="en-GB" sz="2000" b="1" dirty="0">
                <a:latin typeface="Arial"/>
                <a:cs typeface="Arial"/>
              </a:rPr>
              <a:t>Academic poster </a:t>
            </a:r>
          </a:p>
          <a:p>
            <a:pPr algn="ctr"/>
            <a:r>
              <a:rPr lang="en-GB" sz="2000" b="1">
                <a:latin typeface="Arial"/>
                <a:cs typeface="Arial"/>
              </a:rPr>
              <a:t>Prolonged grief disorder </a:t>
            </a:r>
            <a:endParaRPr lang="en-GB" sz="2000" b="1" dirty="0">
              <a:latin typeface="Arial"/>
              <a:cs typeface="Arial"/>
            </a:endParaRPr>
          </a:p>
          <a:p>
            <a:pPr marL="0" indent="0" algn="ctr">
              <a:buNone/>
            </a:pPr>
            <a:endParaRPr lang="en-GB" sz="1600" b="1" dirty="0">
              <a:latin typeface="Arial"/>
              <a:cs typeface="Arial"/>
            </a:endParaRPr>
          </a:p>
          <a:p>
            <a:pPr algn="ctr"/>
            <a:endParaRPr lang="en-GB" sz="1600" b="1" dirty="0">
              <a:latin typeface="Arial"/>
              <a:cs typeface="Arial"/>
            </a:endParaRPr>
          </a:p>
          <a:p>
            <a:endParaRPr lang="en-GB" dirty="0"/>
          </a:p>
        </p:txBody>
      </p:sp>
    </p:spTree>
    <p:extLst>
      <p:ext uri="{BB962C8B-B14F-4D97-AF65-F5344CB8AC3E}">
        <p14:creationId xmlns:p14="http://schemas.microsoft.com/office/powerpoint/2010/main" val="279076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438910" y="978408"/>
            <a:ext cx="4795819" cy="3969960"/>
          </a:xfrm>
        </p:spPr>
        <p:txBody>
          <a:bodyPr anchor="t">
            <a:normAutofit/>
          </a:bodyPr>
          <a:lstStyle/>
          <a:p>
            <a:br>
              <a:rPr lang="en-GB" sz="6600" dirty="0"/>
            </a:br>
            <a:endParaRPr lang="en-GB" sz="6600"/>
          </a:p>
        </p:txBody>
      </p:sp>
      <p:sp>
        <p:nvSpPr>
          <p:cNvPr id="5" name="TextBox 4">
            <a:extLst>
              <a:ext uri="{FF2B5EF4-FFF2-40B4-BE49-F238E27FC236}">
                <a16:creationId xmlns:a16="http://schemas.microsoft.com/office/drawing/2014/main" id="{E387E0BA-C3EC-1F2D-9F7A-2CE8A536295B}"/>
              </a:ext>
            </a:extLst>
          </p:cNvPr>
          <p:cNvSpPr txBox="1"/>
          <p:nvPr/>
        </p:nvSpPr>
        <p:spPr>
          <a:xfrm>
            <a:off x="428029" y="1161"/>
            <a:ext cx="11497139" cy="9741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i="1" u="sng">
                <a:solidFill>
                  <a:schemeClr val="bg1"/>
                </a:solidFill>
              </a:rPr>
              <a:t>When Grief Doesn’t End. </a:t>
            </a:r>
            <a:endParaRPr lang="en-US" sz="2800">
              <a:solidFill>
                <a:schemeClr val="bg1"/>
              </a:solidFill>
            </a:endParaRPr>
          </a:p>
          <a:p>
            <a:pPr algn="ctr"/>
            <a:r>
              <a:rPr lang="en-GB" sz="2800" b="1" i="1" u="sng">
                <a:solidFill>
                  <a:schemeClr val="bg1"/>
                </a:solidFill>
              </a:rPr>
              <a:t>Understanding Prolonged Grief Disorder.</a:t>
            </a:r>
            <a:endParaRPr lang="en-GB" sz="2800">
              <a:solidFill>
                <a:schemeClr val="bg1"/>
              </a:solidFill>
            </a:endParaRPr>
          </a:p>
        </p:txBody>
      </p:sp>
      <p:sp>
        <p:nvSpPr>
          <p:cNvPr id="6" name="TextBox 5">
            <a:extLst>
              <a:ext uri="{FF2B5EF4-FFF2-40B4-BE49-F238E27FC236}">
                <a16:creationId xmlns:a16="http://schemas.microsoft.com/office/drawing/2014/main" id="{19FF8D21-5E41-F51F-65F1-567067502752}"/>
              </a:ext>
            </a:extLst>
          </p:cNvPr>
          <p:cNvSpPr txBox="1"/>
          <p:nvPr/>
        </p:nvSpPr>
        <p:spPr>
          <a:xfrm>
            <a:off x="3676677" y="5858191"/>
            <a:ext cx="46894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bg1"/>
                </a:solidFill>
              </a:rPr>
              <a:t>Student - Shannon Ashfield - 2316065</a:t>
            </a:r>
          </a:p>
          <a:p>
            <a:r>
              <a:rPr lang="en-GB" b="1" i="1">
                <a:solidFill>
                  <a:schemeClr val="bg1"/>
                </a:solidFill>
              </a:rPr>
              <a:t>Lecturer - Tomy </a:t>
            </a:r>
            <a:r>
              <a:rPr lang="en-GB" b="1" i="1" err="1">
                <a:solidFill>
                  <a:schemeClr val="bg1"/>
                </a:solidFill>
              </a:rPr>
              <a:t>Adattu</a:t>
            </a:r>
            <a:r>
              <a:rPr lang="en-GB" b="1" i="1">
                <a:solidFill>
                  <a:schemeClr val="bg1"/>
                </a:solidFill>
              </a:rPr>
              <a:t> Chacko </a:t>
            </a:r>
          </a:p>
          <a:p>
            <a:r>
              <a:rPr lang="en-GB" b="1" i="1">
                <a:solidFill>
                  <a:schemeClr val="bg1"/>
                </a:solidFill>
              </a:rPr>
              <a:t>Module - BMHP6029</a:t>
            </a:r>
          </a:p>
        </p:txBody>
      </p:sp>
      <p:pic>
        <p:nvPicPr>
          <p:cNvPr id="15" name="Picture 14" descr="A person sitting on a chair&#10;&#10;AI-generated content may be incorrect.">
            <a:extLst>
              <a:ext uri="{FF2B5EF4-FFF2-40B4-BE49-F238E27FC236}">
                <a16:creationId xmlns:a16="http://schemas.microsoft.com/office/drawing/2014/main" id="{D25858C5-458B-803C-871C-2AB3CD195D16}"/>
              </a:ext>
            </a:extLst>
          </p:cNvPr>
          <p:cNvPicPr>
            <a:picLocks noChangeAspect="1"/>
          </p:cNvPicPr>
          <p:nvPr/>
        </p:nvPicPr>
        <p:blipFill>
          <a:blip r:embed="rId2"/>
          <a:stretch>
            <a:fillRect/>
          </a:stretch>
        </p:blipFill>
        <p:spPr>
          <a:xfrm>
            <a:off x="431999" y="978697"/>
            <a:ext cx="4540519" cy="4723727"/>
          </a:xfrm>
          <a:prstGeom prst="rect">
            <a:avLst/>
          </a:prstGeom>
        </p:spPr>
      </p:pic>
      <p:pic>
        <p:nvPicPr>
          <p:cNvPr id="16" name="Picture 15" descr="A white background with text and purple text&#10;&#10;AI-generated content may be incorrect.">
            <a:extLst>
              <a:ext uri="{FF2B5EF4-FFF2-40B4-BE49-F238E27FC236}">
                <a16:creationId xmlns:a16="http://schemas.microsoft.com/office/drawing/2014/main" id="{224D91BB-B899-162A-1C4B-BF226C4F3652}"/>
              </a:ext>
            </a:extLst>
          </p:cNvPr>
          <p:cNvPicPr>
            <a:picLocks noChangeAspect="1"/>
          </p:cNvPicPr>
          <p:nvPr/>
        </p:nvPicPr>
        <p:blipFill>
          <a:blip r:embed="rId3"/>
          <a:stretch>
            <a:fillRect/>
          </a:stretch>
        </p:blipFill>
        <p:spPr>
          <a:xfrm>
            <a:off x="6823380" y="1159836"/>
            <a:ext cx="4974566" cy="454324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4EECD3D-8CD6-E333-B055-3B7DC943EE24}"/>
              </a:ext>
            </a:extLst>
          </p:cNvPr>
          <p:cNvSpPr txBox="1"/>
          <p:nvPr/>
        </p:nvSpPr>
        <p:spPr>
          <a:xfrm>
            <a:off x="4031682" y="961800"/>
            <a:ext cx="387516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HISTORICAL UNDERSTANDING. </a:t>
            </a:r>
            <a:endParaRPr lang="en-US" b="1"/>
          </a:p>
          <a:p>
            <a:pPr algn="ctr"/>
            <a:r>
              <a:rPr lang="en-GB" sz="1600"/>
              <a:t>FREUD (2017) distinguished mourning, suggesting unresolved grief could mimic depression. </a:t>
            </a:r>
          </a:p>
          <a:p>
            <a:pPr algn="ctr"/>
            <a:r>
              <a:rPr lang="en-GB" sz="1600"/>
              <a:t>BOWLBY'S attachment theory (1969-1980) emphasized the psychological disruptions caused by loss of attachment figures. KUBLER-ROSS five stages model (1969) shaped public discourage but lacked empirical grounding.</a:t>
            </a:r>
          </a:p>
        </p:txBody>
      </p:sp>
      <p:sp>
        <p:nvSpPr>
          <p:cNvPr id="9" name="TextBox 8">
            <a:extLst>
              <a:ext uri="{FF2B5EF4-FFF2-40B4-BE49-F238E27FC236}">
                <a16:creationId xmlns:a16="http://schemas.microsoft.com/office/drawing/2014/main" id="{F7CEE29D-F691-A379-361A-F97E0B2BBA7E}"/>
              </a:ext>
            </a:extLst>
          </p:cNvPr>
          <p:cNvSpPr txBox="1"/>
          <p:nvPr/>
        </p:nvSpPr>
        <p:spPr>
          <a:xfrm>
            <a:off x="8087555" y="824691"/>
            <a:ext cx="389325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CONTEMPORARY UNDERSTANDING. </a:t>
            </a:r>
            <a:endParaRPr lang="en-US"/>
          </a:p>
          <a:p>
            <a:pPr algn="ctr"/>
            <a:r>
              <a:rPr lang="en-GB" sz="1600">
                <a:latin typeface="Bierstadt"/>
                <a:cs typeface="Arial"/>
              </a:rPr>
              <a:t>PGD was formally recognized in DSM-5-TR and ICD-11 2022, WHO, 2019  Diagnostic criteria include persistent yarning, identity-disruptions, and functional impairment lasting 12 months in adults and 6 months in children PGD is distinct from depression and PTSD, though often comorbid (Boelena and Lenferink, 2020)</a:t>
            </a:r>
          </a:p>
        </p:txBody>
      </p:sp>
      <p:sp>
        <p:nvSpPr>
          <p:cNvPr id="10" name="TextBox 9">
            <a:extLst>
              <a:ext uri="{FF2B5EF4-FFF2-40B4-BE49-F238E27FC236}">
                <a16:creationId xmlns:a16="http://schemas.microsoft.com/office/drawing/2014/main" id="{05AA4DE7-E42F-09A9-41AE-45DFF08BB6C1}"/>
              </a:ext>
            </a:extLst>
          </p:cNvPr>
          <p:cNvSpPr txBox="1"/>
          <p:nvPr/>
        </p:nvSpPr>
        <p:spPr>
          <a:xfrm>
            <a:off x="322096" y="959925"/>
            <a:ext cx="3457754"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a:cs typeface="Arial"/>
              </a:rPr>
              <a:t>INTRODUCTION.</a:t>
            </a:r>
            <a:endParaRPr lang="en-US"/>
          </a:p>
          <a:p>
            <a:pPr algn="ctr"/>
            <a:r>
              <a:rPr lang="en-GB" sz="1600">
                <a:latin typeface="Bierstadt"/>
                <a:cs typeface="Arial"/>
              </a:rPr>
              <a:t>Prolonged grief disorder isa newly recognised mental health condition by persistent intense grief that impairs functioning. It has gained diagnostic status in both DSM-5-TR and ICD-11, reflecting a shift in how pathological grief is understood and tested. (APA, 2022; WHO,2019)</a:t>
            </a:r>
            <a:endParaRPr lang="en-GB" sz="1600">
              <a:latin typeface="Bierstadt"/>
            </a:endParaRPr>
          </a:p>
        </p:txBody>
      </p:sp>
      <p:sp>
        <p:nvSpPr>
          <p:cNvPr id="12" name="TextBox 11">
            <a:extLst>
              <a:ext uri="{FF2B5EF4-FFF2-40B4-BE49-F238E27FC236}">
                <a16:creationId xmlns:a16="http://schemas.microsoft.com/office/drawing/2014/main" id="{9D881F6A-F1D6-200D-F207-0AAC1A9E5627}"/>
              </a:ext>
            </a:extLst>
          </p:cNvPr>
          <p:cNvSpPr txBox="1"/>
          <p:nvPr/>
        </p:nvSpPr>
        <p:spPr>
          <a:xfrm>
            <a:off x="419687" y="4132686"/>
            <a:ext cx="2941469"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EPIDEMLOLOGY AND RISK FACTORS.</a:t>
            </a:r>
            <a:r>
              <a:rPr lang="en-GB"/>
              <a:t> </a:t>
            </a:r>
          </a:p>
          <a:p>
            <a:pPr algn="ctr"/>
            <a:r>
              <a:rPr lang="en-GB" sz="1600"/>
              <a:t>Prevalence 7-10% of bereaved individuals (lundarff,2017) </a:t>
            </a:r>
          </a:p>
          <a:p>
            <a:pPr algn="ctr"/>
            <a:r>
              <a:rPr lang="en-GB" sz="1600"/>
              <a:t>Risk factors, sudden, violent death, loss of a child, pre-existing mental health issues, lack of support.</a:t>
            </a:r>
          </a:p>
        </p:txBody>
      </p:sp>
      <p:sp>
        <p:nvSpPr>
          <p:cNvPr id="13" name="TextBox 12">
            <a:extLst>
              <a:ext uri="{FF2B5EF4-FFF2-40B4-BE49-F238E27FC236}">
                <a16:creationId xmlns:a16="http://schemas.microsoft.com/office/drawing/2014/main" id="{F38BCEDF-450F-487A-B477-AD27C21859EB}"/>
              </a:ext>
            </a:extLst>
          </p:cNvPr>
          <p:cNvSpPr txBox="1"/>
          <p:nvPr/>
        </p:nvSpPr>
        <p:spPr>
          <a:xfrm>
            <a:off x="3511787" y="4132731"/>
            <a:ext cx="4586067"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CRITICAL ANALYSIS, ATTITUDES, PRACTICES AND POLICES. </a:t>
            </a:r>
            <a:br>
              <a:rPr lang="en-GB" b="1"/>
            </a:br>
            <a:r>
              <a:rPr lang="en-GB" sz="1400"/>
              <a:t> Prolonged grief disorder (PGD) is now formally recognised, but critics warn it may </a:t>
            </a:r>
            <a:r>
              <a:rPr lang="en-GB" sz="1400" err="1"/>
              <a:t>pathologise</a:t>
            </a:r>
            <a:r>
              <a:rPr lang="en-GB" sz="1400"/>
              <a:t> natural mourning (Eisma and </a:t>
            </a:r>
            <a:r>
              <a:rPr lang="en-GB" sz="1400" err="1"/>
              <a:t>Lenferink</a:t>
            </a:r>
            <a:r>
              <a:rPr lang="en-GB" sz="1400"/>
              <a:t>, 2023). Therapies exist, yet access is unequal. PGD overlaps with depression and PTSD, risking misdiagnosis. Cultural norms challenge standardised care, and UK policies lack consistency (NHS Scotland, 2022). Co-produced, equitable services are essential for compassionate support.</a:t>
            </a:r>
          </a:p>
        </p:txBody>
      </p:sp>
      <p:sp>
        <p:nvSpPr>
          <p:cNvPr id="2" name="TextBox 1">
            <a:extLst>
              <a:ext uri="{FF2B5EF4-FFF2-40B4-BE49-F238E27FC236}">
                <a16:creationId xmlns:a16="http://schemas.microsoft.com/office/drawing/2014/main" id="{F33D920B-B4A0-4238-E32A-18BCDCC7CEEE}"/>
              </a:ext>
            </a:extLst>
          </p:cNvPr>
          <p:cNvSpPr txBox="1"/>
          <p:nvPr/>
        </p:nvSpPr>
        <p:spPr>
          <a:xfrm>
            <a:off x="8433241" y="4137369"/>
            <a:ext cx="3885245"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Bierstadt"/>
                <a:cs typeface="Arial"/>
              </a:rPr>
              <a:t>LOCAL SUPPORT SERVICES IN WOLVERHAMPTON</a:t>
            </a:r>
            <a:r>
              <a:rPr lang="en-GB" b="1"/>
              <a:t>. </a:t>
            </a:r>
          </a:p>
          <a:p>
            <a:pPr algn="ctr"/>
            <a:r>
              <a:rPr lang="en-GB" sz="1600"/>
              <a:t>Compton care bereavement services provide one-to-one counselling, group sessions, and telephone </a:t>
            </a:r>
            <a:r>
              <a:rPr lang="en-GB" sz="1600">
                <a:hlinkClick r:id="rId2"/>
              </a:rPr>
              <a:t> Cruse Bereavement Support</a:t>
            </a:r>
            <a:endParaRPr lang="en-GB" sz="1600"/>
          </a:p>
          <a:p>
            <a:pPr algn="ctr"/>
            <a:r>
              <a:rPr lang="en-GB" sz="1600"/>
              <a:t>Also, there are help lines </a:t>
            </a:r>
          </a:p>
          <a:p>
            <a:pPr algn="ctr"/>
            <a:r>
              <a:rPr lang="en-GB" sz="1600"/>
              <a:t>Samaritans- 24/7 emotional support; call 116123  </a:t>
            </a:r>
          </a:p>
          <a:p>
            <a:pPr algn="ctr"/>
            <a:endParaRPr lang="en-GB"/>
          </a:p>
          <a:p>
            <a:pPr algn="ctr"/>
            <a:endParaRPr lang="en-GB"/>
          </a:p>
        </p:txBody>
      </p:sp>
      <p:sp>
        <p:nvSpPr>
          <p:cNvPr id="4" name="Arrow: Right 3">
            <a:extLst>
              <a:ext uri="{FF2B5EF4-FFF2-40B4-BE49-F238E27FC236}">
                <a16:creationId xmlns:a16="http://schemas.microsoft.com/office/drawing/2014/main" id="{AE7315E8-E3DF-80C6-88DB-BC833F2A907F}"/>
              </a:ext>
            </a:extLst>
          </p:cNvPr>
          <p:cNvSpPr/>
          <p:nvPr/>
        </p:nvSpPr>
        <p:spPr>
          <a:xfrm>
            <a:off x="3583694" y="1868048"/>
            <a:ext cx="598428" cy="202529"/>
          </a:xfrm>
          <a:prstGeom prst="rightArrow">
            <a:avLst/>
          </a:prstGeom>
          <a:solidFill>
            <a:schemeClr val="accent2">
              <a:lumMod val="20000"/>
              <a:lumOff val="80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Right 4">
            <a:extLst>
              <a:ext uri="{FF2B5EF4-FFF2-40B4-BE49-F238E27FC236}">
                <a16:creationId xmlns:a16="http://schemas.microsoft.com/office/drawing/2014/main" id="{A24B60D9-B9B1-FD96-B67F-348BCED6E0F6}"/>
              </a:ext>
            </a:extLst>
          </p:cNvPr>
          <p:cNvSpPr/>
          <p:nvPr/>
        </p:nvSpPr>
        <p:spPr>
          <a:xfrm>
            <a:off x="7784720" y="1968311"/>
            <a:ext cx="598428" cy="202529"/>
          </a:xfrm>
          <a:prstGeom prst="rightArrow">
            <a:avLst/>
          </a:prstGeom>
          <a:solidFill>
            <a:schemeClr val="accent2">
              <a:lumMod val="20000"/>
              <a:lumOff val="80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Bent 5">
            <a:extLst>
              <a:ext uri="{FF2B5EF4-FFF2-40B4-BE49-F238E27FC236}">
                <a16:creationId xmlns:a16="http://schemas.microsoft.com/office/drawing/2014/main" id="{AD9BB5C6-AF29-BAE4-F419-616F2D8A34A1}"/>
              </a:ext>
            </a:extLst>
          </p:cNvPr>
          <p:cNvSpPr/>
          <p:nvPr/>
        </p:nvSpPr>
        <p:spPr>
          <a:xfrm rot="10800000">
            <a:off x="2639212" y="3550748"/>
            <a:ext cx="6335485" cy="337457"/>
          </a:xfrm>
          <a:prstGeom prst="bentArrow">
            <a:avLst/>
          </a:prstGeom>
          <a:solidFill>
            <a:schemeClr val="accent2">
              <a:lumMod val="20000"/>
              <a:lumOff val="80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Arrow: Right 6">
            <a:extLst>
              <a:ext uri="{FF2B5EF4-FFF2-40B4-BE49-F238E27FC236}">
                <a16:creationId xmlns:a16="http://schemas.microsoft.com/office/drawing/2014/main" id="{23141B2E-CD20-3CAF-680C-00E015B41037}"/>
              </a:ext>
            </a:extLst>
          </p:cNvPr>
          <p:cNvSpPr/>
          <p:nvPr/>
        </p:nvSpPr>
        <p:spPr>
          <a:xfrm>
            <a:off x="3282904" y="4494941"/>
            <a:ext cx="598428" cy="202529"/>
          </a:xfrm>
          <a:prstGeom prst="rightArrow">
            <a:avLst/>
          </a:prstGeom>
          <a:solidFill>
            <a:schemeClr val="accent2">
              <a:lumMod val="20000"/>
              <a:lumOff val="80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51649B66-A156-3844-1F55-90A7D39DD184}"/>
              </a:ext>
            </a:extLst>
          </p:cNvPr>
          <p:cNvSpPr/>
          <p:nvPr/>
        </p:nvSpPr>
        <p:spPr>
          <a:xfrm>
            <a:off x="8085509" y="4494941"/>
            <a:ext cx="598428" cy="202529"/>
          </a:xfrm>
          <a:prstGeom prst="rightArrow">
            <a:avLst/>
          </a:prstGeom>
          <a:solidFill>
            <a:schemeClr val="accent2">
              <a:lumMod val="20000"/>
              <a:lumOff val="80000"/>
            </a:schemeClr>
          </a:soli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5611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24">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Rectangle 28">
            <a:extLst>
              <a:ext uri="{FF2B5EF4-FFF2-40B4-BE49-F238E27FC236}">
                <a16:creationId xmlns:a16="http://schemas.microsoft.com/office/drawing/2014/main" id="{DCF2551A-9BF2-8941-138F-1BC803007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2E51A-6E9A-4CA0-7F68-C3738F5D0C07}"/>
              </a:ext>
            </a:extLst>
          </p:cNvPr>
          <p:cNvSpPr>
            <a:spLocks noGrp="1"/>
          </p:cNvSpPr>
          <p:nvPr>
            <p:ph type="title"/>
          </p:nvPr>
        </p:nvSpPr>
        <p:spPr>
          <a:xfrm>
            <a:off x="-196" y="-146131"/>
            <a:ext cx="11275398" cy="7167505"/>
          </a:xfrm>
        </p:spPr>
        <p:txBody>
          <a:bodyPr vert="horz" lIns="91440" tIns="45720" rIns="91440" bIns="45720" rtlCol="0" anchor="t">
            <a:noAutofit/>
          </a:bodyPr>
          <a:lstStyle/>
          <a:p>
            <a:pPr>
              <a:lnSpc>
                <a:spcPct val="150000"/>
              </a:lnSpc>
            </a:pPr>
            <a:r>
              <a:rPr lang="en-US" sz="4000" i="1" u="sng" dirty="0">
                <a:latin typeface="Arial"/>
                <a:cs typeface="Arial"/>
              </a:rPr>
              <a:t>References..</a:t>
            </a:r>
            <a:br>
              <a:rPr lang="en-US" sz="4000" i="1" u="sng" dirty="0">
                <a:latin typeface="Arial"/>
                <a:cs typeface="Arial"/>
              </a:rPr>
            </a:br>
            <a:r>
              <a:rPr lang="en-US" sz="1400" b="0" err="1">
                <a:latin typeface="Arial"/>
                <a:ea typeface="+mj-lt"/>
                <a:cs typeface="+mj-lt"/>
              </a:rPr>
              <a:t>Boelen</a:t>
            </a:r>
            <a:r>
              <a:rPr lang="en-US" sz="1400" b="0" dirty="0">
                <a:latin typeface="Arial"/>
                <a:ea typeface="+mj-lt"/>
                <a:cs typeface="+mj-lt"/>
              </a:rPr>
              <a:t>, P.A. and </a:t>
            </a:r>
            <a:r>
              <a:rPr lang="en-US" sz="1400" b="0" err="1">
                <a:latin typeface="Arial"/>
                <a:ea typeface="+mj-lt"/>
                <a:cs typeface="+mj-lt"/>
              </a:rPr>
              <a:t>Lenferink</a:t>
            </a:r>
            <a:r>
              <a:rPr lang="en-US" sz="1400" b="0" dirty="0">
                <a:latin typeface="Arial"/>
                <a:ea typeface="+mj-lt"/>
                <a:cs typeface="+mj-lt"/>
              </a:rPr>
              <a:t>, L.I.M. (2020) ‘Prolonged grief disorder in DSM-5-TR’, </a:t>
            </a:r>
            <a:r>
              <a:rPr lang="en-US" sz="1400" b="0" i="1" dirty="0">
                <a:latin typeface="Arial"/>
                <a:ea typeface="+mj-lt"/>
                <a:cs typeface="+mj-lt"/>
              </a:rPr>
              <a:t>Psychiatry Research</a:t>
            </a:r>
            <a:r>
              <a:rPr lang="en-US" sz="1400" b="0" dirty="0">
                <a:latin typeface="Arial"/>
                <a:ea typeface="+mj-lt"/>
                <a:cs typeface="+mj-lt"/>
              </a:rPr>
              <a:t>, 304, p.114143.</a:t>
            </a:r>
            <a:endParaRPr lang="en-US" sz="1400" b="0" i="1" u="sng">
              <a:latin typeface="Arial"/>
              <a:cs typeface="Arial"/>
            </a:endParaRPr>
          </a:p>
          <a:p>
            <a:pPr>
              <a:lnSpc>
                <a:spcPct val="150000"/>
              </a:lnSpc>
            </a:pPr>
            <a:r>
              <a:rPr lang="en-US" sz="1400" b="0" dirty="0">
                <a:latin typeface="Arial"/>
                <a:ea typeface="+mj-lt"/>
                <a:cs typeface="+mj-lt"/>
              </a:rPr>
              <a:t>Bowlby, J. (1969–1980) </a:t>
            </a:r>
            <a:r>
              <a:rPr lang="en-US" sz="1400" b="0" i="1" dirty="0">
                <a:latin typeface="Arial"/>
                <a:ea typeface="+mj-lt"/>
                <a:cs typeface="+mj-lt"/>
              </a:rPr>
              <a:t>Attachment and Loss</a:t>
            </a:r>
            <a:r>
              <a:rPr lang="en-US" sz="1400" b="0" dirty="0">
                <a:latin typeface="Arial"/>
                <a:ea typeface="+mj-lt"/>
                <a:cs typeface="+mj-lt"/>
              </a:rPr>
              <a:t>. London: Penguin.</a:t>
            </a:r>
            <a:endParaRPr lang="en-US" sz="1400" b="0">
              <a:latin typeface="Arial"/>
              <a:cs typeface="Arial"/>
            </a:endParaRPr>
          </a:p>
          <a:p>
            <a:pPr>
              <a:lnSpc>
                <a:spcPct val="150000"/>
              </a:lnSpc>
            </a:pPr>
            <a:r>
              <a:rPr lang="en-US" sz="1400" b="0" dirty="0">
                <a:latin typeface="Arial"/>
                <a:ea typeface="+mj-lt"/>
                <a:cs typeface="+mj-lt"/>
              </a:rPr>
              <a:t>Bryant, R.A. et al. (2014) ‘Treating prolonged grief disorder’, </a:t>
            </a:r>
            <a:r>
              <a:rPr lang="en-US" sz="1400" b="0" i="1" dirty="0">
                <a:latin typeface="Arial"/>
                <a:ea typeface="+mj-lt"/>
                <a:cs typeface="+mj-lt"/>
              </a:rPr>
              <a:t>JAMA Psychiatry</a:t>
            </a:r>
            <a:r>
              <a:rPr lang="en-US" sz="1400" b="0" dirty="0">
                <a:latin typeface="Arial"/>
                <a:ea typeface="+mj-lt"/>
                <a:cs typeface="+mj-lt"/>
              </a:rPr>
              <a:t>, 71(12), pp.1332–1339.</a:t>
            </a:r>
            <a:endParaRPr lang="en-US" sz="1400" b="0">
              <a:latin typeface="Arial"/>
              <a:cs typeface="Arial"/>
            </a:endParaRPr>
          </a:p>
          <a:p>
            <a:pPr>
              <a:lnSpc>
                <a:spcPct val="150000"/>
              </a:lnSpc>
            </a:pPr>
            <a:r>
              <a:rPr lang="en-US" sz="1400" b="0" dirty="0">
                <a:latin typeface="Arial"/>
                <a:ea typeface="+mj-lt"/>
                <a:cs typeface="+mj-lt"/>
              </a:rPr>
              <a:t>Eisma, M.C. et al. (2021) ‘Prolonged grief disorder and COVID-19’, </a:t>
            </a:r>
            <a:r>
              <a:rPr lang="en-US" sz="1400" b="0" i="1" dirty="0">
                <a:latin typeface="Arial"/>
                <a:ea typeface="+mj-lt"/>
                <a:cs typeface="+mj-lt"/>
              </a:rPr>
              <a:t>Psychiatry Research</a:t>
            </a:r>
            <a:r>
              <a:rPr lang="en-US" sz="1400" b="0" dirty="0">
                <a:latin typeface="Arial"/>
                <a:ea typeface="+mj-lt"/>
                <a:cs typeface="+mj-lt"/>
              </a:rPr>
              <a:t>, 300, p.113937.</a:t>
            </a:r>
            <a:endParaRPr lang="en-US" sz="1400" b="0">
              <a:latin typeface="Arial"/>
              <a:cs typeface="Arial"/>
            </a:endParaRPr>
          </a:p>
          <a:p>
            <a:pPr>
              <a:lnSpc>
                <a:spcPct val="150000"/>
              </a:lnSpc>
            </a:pPr>
            <a:r>
              <a:rPr lang="en-US" sz="1400" b="0" dirty="0">
                <a:latin typeface="Arial"/>
                <a:ea typeface="+mj-lt"/>
                <a:cs typeface="+mj-lt"/>
              </a:rPr>
              <a:t>Freud, S. (1917) ‘Mourning and Melancholia’, </a:t>
            </a:r>
            <a:r>
              <a:rPr lang="en-US" sz="1400" b="0" i="1" dirty="0">
                <a:latin typeface="Arial"/>
                <a:ea typeface="+mj-lt"/>
                <a:cs typeface="+mj-lt"/>
              </a:rPr>
              <a:t>Standard Edition</a:t>
            </a:r>
            <a:r>
              <a:rPr lang="en-US" sz="1400" b="0" dirty="0">
                <a:latin typeface="Arial"/>
                <a:ea typeface="+mj-lt"/>
                <a:cs typeface="+mj-lt"/>
              </a:rPr>
              <a:t>, Vol. 14, pp.243–258.</a:t>
            </a:r>
            <a:endParaRPr lang="en-US" sz="1400" b="0">
              <a:latin typeface="Arial"/>
              <a:cs typeface="Arial"/>
            </a:endParaRPr>
          </a:p>
          <a:p>
            <a:pPr>
              <a:lnSpc>
                <a:spcPct val="150000"/>
              </a:lnSpc>
            </a:pPr>
            <a:r>
              <a:rPr lang="en-US" sz="1400" b="0" err="1">
                <a:latin typeface="Arial"/>
                <a:ea typeface="+mj-lt"/>
                <a:cs typeface="+mj-lt"/>
              </a:rPr>
              <a:t>Hilberdink</a:t>
            </a:r>
            <a:r>
              <a:rPr lang="en-US" sz="1400" b="0" dirty="0">
                <a:latin typeface="Arial"/>
                <a:ea typeface="+mj-lt"/>
                <a:cs typeface="+mj-lt"/>
              </a:rPr>
              <a:t>, M. et al. (2023) ‘Cultural variations in PGD’, </a:t>
            </a:r>
            <a:r>
              <a:rPr lang="en-US" sz="1400" b="0" i="1" dirty="0">
                <a:latin typeface="Arial"/>
                <a:ea typeface="+mj-lt"/>
                <a:cs typeface="+mj-lt"/>
              </a:rPr>
              <a:t>Global Mental Health</a:t>
            </a:r>
            <a:r>
              <a:rPr lang="en-US" sz="1400" b="0" dirty="0">
                <a:latin typeface="Arial"/>
                <a:ea typeface="+mj-lt"/>
                <a:cs typeface="+mj-lt"/>
              </a:rPr>
              <a:t>, 10, pp.1–12.</a:t>
            </a:r>
            <a:endParaRPr lang="en-US" sz="1400" b="0">
              <a:latin typeface="Arial"/>
              <a:cs typeface="Arial"/>
            </a:endParaRPr>
          </a:p>
          <a:p>
            <a:pPr>
              <a:lnSpc>
                <a:spcPct val="150000"/>
              </a:lnSpc>
            </a:pPr>
            <a:r>
              <a:rPr lang="en-US" sz="1400" b="0" dirty="0">
                <a:latin typeface="Arial"/>
                <a:ea typeface="+mj-lt"/>
                <a:cs typeface="+mj-lt"/>
              </a:rPr>
              <a:t>Kübler-Ross, E. (1969) </a:t>
            </a:r>
            <a:r>
              <a:rPr lang="en-US" sz="1400" b="0" i="1" dirty="0">
                <a:latin typeface="Arial"/>
                <a:ea typeface="+mj-lt"/>
                <a:cs typeface="+mj-lt"/>
              </a:rPr>
              <a:t>On Death and Dying</a:t>
            </a:r>
            <a:r>
              <a:rPr lang="en-US" sz="1400" b="0" dirty="0">
                <a:latin typeface="Arial"/>
                <a:ea typeface="+mj-lt"/>
                <a:cs typeface="+mj-lt"/>
              </a:rPr>
              <a:t>. New York: Macmillan.</a:t>
            </a:r>
            <a:endParaRPr lang="en-US" sz="1400" b="0">
              <a:latin typeface="Arial"/>
              <a:cs typeface="Arial"/>
            </a:endParaRPr>
          </a:p>
          <a:p>
            <a:pPr>
              <a:lnSpc>
                <a:spcPct val="150000"/>
              </a:lnSpc>
            </a:pPr>
            <a:r>
              <a:rPr lang="en-US" sz="1400" b="0" dirty="0">
                <a:latin typeface="Arial"/>
                <a:ea typeface="+mj-lt"/>
                <a:cs typeface="+mj-lt"/>
              </a:rPr>
              <a:t>Litz, B.T. et al. (2014) ‘Internet-based intervention for PGD’, </a:t>
            </a:r>
            <a:r>
              <a:rPr lang="en-US" sz="1400" b="0" i="1" err="1">
                <a:latin typeface="Arial"/>
                <a:ea typeface="+mj-lt"/>
                <a:cs typeface="+mj-lt"/>
              </a:rPr>
              <a:t>Behaviour</a:t>
            </a:r>
            <a:r>
              <a:rPr lang="en-US" sz="1400" b="0" i="1" dirty="0">
                <a:latin typeface="Arial"/>
                <a:ea typeface="+mj-lt"/>
                <a:cs typeface="+mj-lt"/>
              </a:rPr>
              <a:t> Research and Therapy</a:t>
            </a:r>
            <a:r>
              <a:rPr lang="en-US" sz="1400" b="0" dirty="0">
                <a:latin typeface="Arial"/>
                <a:ea typeface="+mj-lt"/>
                <a:cs typeface="+mj-lt"/>
              </a:rPr>
              <a:t>, 61, pp.23–34.</a:t>
            </a:r>
            <a:endParaRPr lang="en-US" sz="1400" b="0">
              <a:latin typeface="Arial"/>
              <a:cs typeface="Arial"/>
            </a:endParaRPr>
          </a:p>
          <a:p>
            <a:pPr>
              <a:lnSpc>
                <a:spcPct val="150000"/>
              </a:lnSpc>
            </a:pPr>
            <a:r>
              <a:rPr lang="en-US" sz="1400" b="0" dirty="0">
                <a:latin typeface="Arial"/>
                <a:ea typeface="+mj-lt"/>
                <a:cs typeface="+mj-lt"/>
              </a:rPr>
              <a:t>Lundorff, M. et al. (2017) ‘Prevalence of PGD’, </a:t>
            </a:r>
            <a:r>
              <a:rPr lang="en-US" sz="1400" b="0" i="1" dirty="0">
                <a:latin typeface="Arial"/>
                <a:ea typeface="+mj-lt"/>
                <a:cs typeface="+mj-lt"/>
              </a:rPr>
              <a:t>Journal of Affective Disorders</a:t>
            </a:r>
            <a:r>
              <a:rPr lang="en-US" sz="1400" b="0" dirty="0">
                <a:latin typeface="Arial"/>
                <a:ea typeface="+mj-lt"/>
                <a:cs typeface="+mj-lt"/>
              </a:rPr>
              <a:t>, 212, pp.138–149.</a:t>
            </a:r>
            <a:endParaRPr lang="en-US" sz="1400" b="0">
              <a:latin typeface="Arial"/>
              <a:cs typeface="Arial"/>
            </a:endParaRPr>
          </a:p>
          <a:p>
            <a:pPr>
              <a:lnSpc>
                <a:spcPct val="150000"/>
              </a:lnSpc>
            </a:pPr>
            <a:r>
              <a:rPr lang="en-US" sz="1400" b="0" err="1">
                <a:latin typeface="Arial"/>
                <a:ea typeface="+mj-lt"/>
                <a:cs typeface="+mj-lt"/>
              </a:rPr>
              <a:t>Prigerson</a:t>
            </a:r>
            <a:r>
              <a:rPr lang="en-US" sz="1400" b="0" dirty="0">
                <a:latin typeface="Arial"/>
                <a:ea typeface="+mj-lt"/>
                <a:cs typeface="+mj-lt"/>
              </a:rPr>
              <a:t>, H.G. et al. (2009) ‘Validation of PGD criteria’, </a:t>
            </a:r>
            <a:r>
              <a:rPr lang="en-US" sz="1400" b="0" i="1" err="1">
                <a:latin typeface="Arial"/>
                <a:ea typeface="+mj-lt"/>
                <a:cs typeface="+mj-lt"/>
              </a:rPr>
              <a:t>PLoS</a:t>
            </a:r>
            <a:r>
              <a:rPr lang="en-US" sz="1400" b="0" i="1" dirty="0">
                <a:latin typeface="Arial"/>
                <a:ea typeface="+mj-lt"/>
                <a:cs typeface="+mj-lt"/>
              </a:rPr>
              <a:t> Medicine</a:t>
            </a:r>
            <a:r>
              <a:rPr lang="en-US" sz="1400" b="0" dirty="0">
                <a:latin typeface="Arial"/>
                <a:ea typeface="+mj-lt"/>
                <a:cs typeface="+mj-lt"/>
              </a:rPr>
              <a:t>, 6(8), p.e1000121.</a:t>
            </a:r>
            <a:endParaRPr lang="en-US" sz="1400" b="0">
              <a:latin typeface="Arial"/>
              <a:cs typeface="Arial"/>
            </a:endParaRPr>
          </a:p>
          <a:p>
            <a:pPr>
              <a:lnSpc>
                <a:spcPct val="150000"/>
              </a:lnSpc>
            </a:pPr>
            <a:r>
              <a:rPr lang="en-US" sz="1400" b="0" dirty="0">
                <a:latin typeface="Arial"/>
                <a:ea typeface="+mj-lt"/>
                <a:cs typeface="+mj-lt"/>
              </a:rPr>
              <a:t>Shear, M.K. et al. (2016) ‘Treatment of complicated grief’, </a:t>
            </a:r>
            <a:r>
              <a:rPr lang="en-US" sz="1400" b="0" i="1" dirty="0">
                <a:latin typeface="Arial"/>
                <a:ea typeface="+mj-lt"/>
                <a:cs typeface="+mj-lt"/>
              </a:rPr>
              <a:t>JAMA Psychiatry</a:t>
            </a:r>
            <a:r>
              <a:rPr lang="en-US" sz="1400" b="0" dirty="0">
                <a:latin typeface="Arial"/>
                <a:ea typeface="+mj-lt"/>
                <a:cs typeface="+mj-lt"/>
              </a:rPr>
              <a:t>, 73(6), pp.577–584.</a:t>
            </a:r>
            <a:endParaRPr lang="en-US" sz="1400" b="0">
              <a:latin typeface="Arial"/>
              <a:cs typeface="Arial"/>
            </a:endParaRPr>
          </a:p>
          <a:p>
            <a:pPr>
              <a:lnSpc>
                <a:spcPct val="150000"/>
              </a:lnSpc>
            </a:pPr>
            <a:r>
              <a:rPr lang="en-US" sz="1400" b="0" dirty="0">
                <a:latin typeface="Arial"/>
                <a:ea typeface="+mj-lt"/>
                <a:cs typeface="+mj-lt"/>
              </a:rPr>
              <a:t>Stroebe, M. et al. (2007) ‘Stages of grief critique’, </a:t>
            </a:r>
            <a:r>
              <a:rPr lang="en-US" sz="1400" b="0" i="1" dirty="0">
                <a:latin typeface="Arial"/>
                <a:ea typeface="+mj-lt"/>
                <a:cs typeface="+mj-lt"/>
              </a:rPr>
              <a:t>Omega</a:t>
            </a:r>
            <a:r>
              <a:rPr lang="en-US" sz="1400" b="0" dirty="0">
                <a:latin typeface="Arial"/>
                <a:ea typeface="+mj-lt"/>
                <a:cs typeface="+mj-lt"/>
              </a:rPr>
              <a:t>, 54(4), pp.343–360.</a:t>
            </a:r>
            <a:br>
              <a:rPr lang="en-US" sz="1400" b="0" dirty="0">
                <a:latin typeface="Arial"/>
                <a:ea typeface="+mj-lt"/>
                <a:cs typeface="+mj-lt"/>
              </a:rPr>
            </a:br>
            <a:r>
              <a:rPr lang="en-US" sz="1400" b="0" dirty="0">
                <a:latin typeface="Arial"/>
                <a:ea typeface="+mj-lt"/>
                <a:cs typeface="+mj-lt"/>
              </a:rPr>
              <a:t>  World Health Organization (WHO) (2019) </a:t>
            </a:r>
            <a:r>
              <a:rPr lang="en-US" sz="1400" b="0" i="1" dirty="0">
                <a:latin typeface="Arial"/>
                <a:ea typeface="+mj-lt"/>
                <a:cs typeface="+mj-lt"/>
              </a:rPr>
              <a:t>ICD-11</a:t>
            </a:r>
            <a:r>
              <a:rPr lang="en-US" sz="1400" b="0" dirty="0">
                <a:latin typeface="Arial"/>
                <a:ea typeface="+mj-lt"/>
                <a:cs typeface="+mj-lt"/>
              </a:rPr>
              <a:t>. Geneva: WHO </a:t>
            </a:r>
            <a:br>
              <a:rPr lang="en-US" sz="1400" b="0" dirty="0">
                <a:latin typeface="Arial"/>
                <a:ea typeface="+mj-lt"/>
                <a:cs typeface="+mj-lt"/>
              </a:rPr>
            </a:br>
            <a:r>
              <a:rPr lang="en-US" sz="1400" b="0" dirty="0">
                <a:latin typeface="Arial"/>
                <a:ea typeface="+mj-lt"/>
                <a:cs typeface="+mj-lt"/>
              </a:rPr>
              <a:t>Eisma, M.C. and </a:t>
            </a:r>
            <a:r>
              <a:rPr lang="en-US" sz="1400" b="0" dirty="0" err="1">
                <a:latin typeface="Arial"/>
                <a:ea typeface="+mj-lt"/>
                <a:cs typeface="+mj-lt"/>
              </a:rPr>
              <a:t>Lenferink</a:t>
            </a:r>
            <a:r>
              <a:rPr lang="en-US" sz="1400" b="0" dirty="0">
                <a:latin typeface="Arial"/>
                <a:ea typeface="+mj-lt"/>
                <a:cs typeface="+mj-lt"/>
              </a:rPr>
              <a:t>, L.I.M. (2023) ‘Prolonged grief disorder in DSM-5-TR and ICD-11: current status and          future directions’, </a:t>
            </a:r>
            <a:r>
              <a:rPr lang="en-US" sz="1400" b="0" i="1" dirty="0">
                <a:latin typeface="Arial"/>
                <a:ea typeface="+mj-lt"/>
                <a:cs typeface="+mj-lt"/>
              </a:rPr>
              <a:t>European Journal of </a:t>
            </a:r>
            <a:r>
              <a:rPr lang="en-US" sz="1400" b="0" i="1" dirty="0" err="1">
                <a:latin typeface="Arial"/>
                <a:ea typeface="+mj-lt"/>
                <a:cs typeface="+mj-lt"/>
              </a:rPr>
              <a:t>Psychotraumatology</a:t>
            </a:r>
            <a:r>
              <a:rPr lang="en-US" sz="1400" b="0" dirty="0">
                <a:latin typeface="Arial"/>
                <a:ea typeface="+mj-lt"/>
                <a:cs typeface="+mj-lt"/>
              </a:rPr>
              <a:t>, 14(1), pp. 1–13. doi:10.1080/20008198.2023.2214232.</a:t>
            </a:r>
            <a:endParaRPr lang="en-US" sz="1400" b="0">
              <a:latin typeface="Arial"/>
              <a:ea typeface="+mj-lt"/>
              <a:cs typeface="Arial"/>
            </a:endParaRPr>
          </a:p>
          <a:p>
            <a:r>
              <a:rPr lang="en-US" sz="1400" b="0" dirty="0">
                <a:latin typeface="Arial"/>
                <a:ea typeface="+mj-lt"/>
                <a:cs typeface="+mj-lt"/>
              </a:rPr>
              <a:t>National Health Service Scotland (2022) </a:t>
            </a:r>
            <a:r>
              <a:rPr lang="en-US" sz="1400" b="0" i="1" dirty="0">
                <a:latin typeface="Arial"/>
                <a:ea typeface="+mj-lt"/>
                <a:cs typeface="+mj-lt"/>
              </a:rPr>
              <a:t>The Matrix: A Guide to Delivering Evidence-Based Psychological Therapies in Scotland</a:t>
            </a:r>
            <a:r>
              <a:rPr lang="en-US" sz="1400" b="0" dirty="0">
                <a:latin typeface="Arial"/>
                <a:ea typeface="+mj-lt"/>
                <a:cs typeface="+mj-lt"/>
              </a:rPr>
              <a:t>. Available at: </a:t>
            </a:r>
            <a:r>
              <a:rPr lang="en-US" sz="1400" b="0" dirty="0">
                <a:latin typeface="Arial"/>
                <a:ea typeface="+mj-lt"/>
                <a:cs typeface="+mj-lt"/>
                <a:hlinkClick r:id="rId2"/>
              </a:rPr>
              <a:t>https://www.nes.scot.nhs.uk/media/5x3n4z2j/the-matrix-2022.pdf</a:t>
            </a:r>
            <a:r>
              <a:rPr lang="en-US" sz="1400" b="0" dirty="0">
                <a:latin typeface="Arial"/>
                <a:ea typeface="+mj-lt"/>
                <a:cs typeface="+mj-lt"/>
              </a:rPr>
              <a:t> (Accessed: 26 October 2025).</a:t>
            </a:r>
            <a:br>
              <a:rPr lang="en-US" sz="1400" b="0" dirty="0">
                <a:latin typeface="Arial"/>
                <a:ea typeface="+mj-lt"/>
                <a:cs typeface="+mj-lt"/>
              </a:rPr>
            </a:br>
            <a:r>
              <a:rPr lang="en-US" sz="1400" b="0" dirty="0">
                <a:latin typeface="Arial"/>
                <a:ea typeface="+mj-lt"/>
                <a:cs typeface="+mj-lt"/>
              </a:rPr>
              <a:t>National Health Service Scotland (2022) </a:t>
            </a:r>
            <a:r>
              <a:rPr lang="en-US" sz="1400" b="0" i="1" dirty="0">
                <a:latin typeface="Arial"/>
                <a:ea typeface="+mj-lt"/>
                <a:cs typeface="+mj-lt"/>
              </a:rPr>
              <a:t>The Matrix: A Guide to Delivering Evidence-Based Psychological Therapies in Scotland</a:t>
            </a:r>
            <a:r>
              <a:rPr lang="en-US" sz="1400" b="0" dirty="0">
                <a:latin typeface="Arial"/>
                <a:ea typeface="+mj-lt"/>
                <a:cs typeface="+mj-lt"/>
              </a:rPr>
              <a:t>. Available at: </a:t>
            </a:r>
            <a:r>
              <a:rPr lang="en-US" sz="1400" b="0" dirty="0">
                <a:latin typeface="Arial"/>
                <a:ea typeface="+mj-lt"/>
                <a:cs typeface="+mj-lt"/>
                <a:hlinkClick r:id="rId2"/>
              </a:rPr>
              <a:t>https://www.nes.scot.nhs.uk/media/5x3n4z2j/the-matrix-2022.pdf</a:t>
            </a:r>
            <a:r>
              <a:rPr lang="en-US" sz="1400" b="0" dirty="0">
                <a:latin typeface="Arial"/>
                <a:ea typeface="+mj-lt"/>
                <a:cs typeface="+mj-lt"/>
              </a:rPr>
              <a:t> (Accessed: 26 October 2025).</a:t>
            </a:r>
            <a:endParaRPr lang="en-US" sz="1400" b="0">
              <a:latin typeface="Arial"/>
              <a:cs typeface="Arial"/>
            </a:endParaRPr>
          </a:p>
          <a:p>
            <a:r>
              <a:rPr lang="en-US" sz="1400" b="0" dirty="0">
                <a:latin typeface="Arial"/>
                <a:ea typeface="+mj-lt"/>
                <a:cs typeface="+mj-lt"/>
              </a:rPr>
              <a:t>Cruse Bereavement Support (2025) </a:t>
            </a:r>
            <a:r>
              <a:rPr lang="en-US" sz="1400" b="0" i="1" dirty="0">
                <a:latin typeface="Arial"/>
                <a:ea typeface="+mj-lt"/>
                <a:cs typeface="+mj-lt"/>
              </a:rPr>
              <a:t>Support in Your Area</a:t>
            </a:r>
            <a:r>
              <a:rPr lang="en-US" sz="1400" b="0" dirty="0">
                <a:latin typeface="Arial"/>
                <a:ea typeface="+mj-lt"/>
                <a:cs typeface="+mj-lt"/>
              </a:rPr>
              <a:t>. Available at: </a:t>
            </a:r>
            <a:r>
              <a:rPr lang="en-US" sz="1400" b="0" dirty="0">
                <a:latin typeface="Arial"/>
                <a:ea typeface="+mj-lt"/>
                <a:cs typeface="+mj-lt"/>
                <a:hlinkClick r:id="rId3"/>
              </a:rPr>
              <a:t>https://www.cruse.org.uk</a:t>
            </a:r>
            <a:r>
              <a:rPr lang="en-US" sz="1400" b="0" dirty="0">
                <a:latin typeface="Arial"/>
                <a:ea typeface="+mj-lt"/>
                <a:cs typeface="+mj-lt"/>
              </a:rPr>
              <a:t> (Accessed: 26 October 2025).</a:t>
            </a:r>
            <a:endParaRPr lang="en-US" sz="1400" b="0">
              <a:latin typeface="Arial"/>
              <a:cs typeface="Arial"/>
            </a:endParaRPr>
          </a:p>
          <a:p>
            <a:r>
              <a:rPr lang="en-US" sz="1400" b="0" dirty="0">
                <a:latin typeface="Arial"/>
                <a:ea typeface="+mj-lt"/>
                <a:cs typeface="+mj-lt"/>
              </a:rPr>
              <a:t>Compton Care (2025) </a:t>
            </a:r>
            <a:r>
              <a:rPr lang="en-US" sz="1400" b="0" i="1" dirty="0">
                <a:latin typeface="Arial"/>
                <a:ea typeface="+mj-lt"/>
                <a:cs typeface="+mj-lt"/>
              </a:rPr>
              <a:t>Bereavement Services</a:t>
            </a:r>
            <a:r>
              <a:rPr lang="en-US" sz="1400" b="0" dirty="0">
                <a:latin typeface="Arial"/>
                <a:ea typeface="+mj-lt"/>
                <a:cs typeface="+mj-lt"/>
              </a:rPr>
              <a:t>. Available at: </a:t>
            </a:r>
            <a:r>
              <a:rPr lang="en-US" sz="1400" b="0" dirty="0">
                <a:latin typeface="Arial"/>
                <a:ea typeface="+mj-lt"/>
                <a:cs typeface="+mj-lt"/>
                <a:hlinkClick r:id="rId4"/>
              </a:rPr>
              <a:t>https://www.comptoncare.org.uk</a:t>
            </a:r>
            <a:r>
              <a:rPr lang="en-US" sz="1400" b="0" dirty="0">
                <a:latin typeface="Arial"/>
                <a:ea typeface="+mj-lt"/>
                <a:cs typeface="+mj-lt"/>
              </a:rPr>
              <a:t> (Accessed: 26 October 2025).</a:t>
            </a:r>
            <a:endParaRPr lang="en-US" sz="1400" b="0">
              <a:latin typeface="Arial"/>
              <a:cs typeface="Arial"/>
            </a:endParaRPr>
          </a:p>
          <a:p>
            <a:endParaRPr lang="en-US" sz="1100" b="0" dirty="0">
              <a:latin typeface="Arial"/>
              <a:ea typeface="+mj-lt"/>
              <a:cs typeface="+mj-lt"/>
            </a:endParaRPr>
          </a:p>
          <a:p>
            <a:pPr marL="285750" indent="-285750" algn="ctr">
              <a:lnSpc>
                <a:spcPct val="150000"/>
              </a:lnSpc>
              <a:buFont typeface="Arial"/>
              <a:buChar char="•"/>
            </a:pPr>
            <a:br>
              <a:rPr lang="en-US" sz="1600" dirty="0">
                <a:latin typeface="Arial"/>
                <a:ea typeface="+mj-lt"/>
                <a:cs typeface="+mj-lt"/>
              </a:rPr>
            </a:br>
            <a:endParaRPr lang="en-US" sz="1600">
              <a:latin typeface="Arial"/>
              <a:cs typeface="Arial"/>
            </a:endParaRPr>
          </a:p>
          <a:p>
            <a:pPr algn="ctr">
              <a:lnSpc>
                <a:spcPct val="150000"/>
              </a:lnSpc>
            </a:pPr>
            <a:endParaRPr lang="en-US" sz="1600" i="1" u="sng" dirty="0">
              <a:latin typeface="Arial"/>
              <a:cs typeface="Arial"/>
            </a:endParaRPr>
          </a:p>
        </p:txBody>
      </p:sp>
      <p:sp>
        <p:nvSpPr>
          <p:cNvPr id="31" name="Freeform: Shape 30">
            <a:extLst>
              <a:ext uri="{FF2B5EF4-FFF2-40B4-BE49-F238E27FC236}">
                <a16:creationId xmlns:a16="http://schemas.microsoft.com/office/drawing/2014/main" id="{2CFEB66D-D958-4734-9DDE-0C683FD5D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209925"/>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5647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web page&#10;&#10;AI-generated content may be incorrect.">
            <a:extLst>
              <a:ext uri="{FF2B5EF4-FFF2-40B4-BE49-F238E27FC236}">
                <a16:creationId xmlns:a16="http://schemas.microsoft.com/office/drawing/2014/main" id="{45ECA6BC-AE9C-A495-5923-9FC9C0F98910}"/>
              </a:ext>
            </a:extLst>
          </p:cNvPr>
          <p:cNvPicPr>
            <a:picLocks noChangeAspect="1"/>
          </p:cNvPicPr>
          <p:nvPr/>
        </p:nvPicPr>
        <p:blipFill>
          <a:blip r:embed="rId2"/>
          <a:stretch>
            <a:fillRect/>
          </a:stretch>
        </p:blipFill>
        <p:spPr>
          <a:xfrm>
            <a:off x="2574702" y="10026"/>
            <a:ext cx="6681650" cy="6847974"/>
          </a:xfrm>
          <a:prstGeom prst="rect">
            <a:avLst/>
          </a:prstGeom>
        </p:spPr>
      </p:pic>
    </p:spTree>
    <p:extLst>
      <p:ext uri="{BB962C8B-B14F-4D97-AF65-F5344CB8AC3E}">
        <p14:creationId xmlns:p14="http://schemas.microsoft.com/office/powerpoint/2010/main" val="327354786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GestaltVTI</vt:lpstr>
      <vt:lpstr>                        Cover page..</vt:lpstr>
      <vt:lpstr> </vt:lpstr>
      <vt:lpstr>PowerPoint Presentation</vt:lpstr>
      <vt:lpstr>References.. Boelen, P.A. and Lenferink, L.I.M. (2020) ‘Prolonged grief disorder in DSM-5-TR’, Psychiatry Research, 304, p.114143. Bowlby, J. (1969–1980) Attachment and Loss. London: Penguin. Bryant, R.A. et al. (2014) ‘Treating prolonged grief disorder’, JAMA Psychiatry, 71(12), pp.1332–1339. Eisma, M.C. et al. (2021) ‘Prolonged grief disorder and COVID-19’, Psychiatry Research, 300, p.113937. Freud, S. (1917) ‘Mourning and Melancholia’, Standard Edition, Vol. 14, pp.243–258. Hilberdink, M. et al. (2023) ‘Cultural variations in PGD’, Global Mental Health, 10, pp.1–12. Kübler-Ross, E. (1969) On Death and Dying. New York: Macmillan. Litz, B.T. et al. (2014) ‘Internet-based intervention for PGD’, Behaviour Research and Therapy, 61, pp.23–34. Lundorff, M. et al. (2017) ‘Prevalence of PGD’, Journal of Affective Disorders, 212, pp.138–149. Prigerson, H.G. et al. (2009) ‘Validation of PGD criteria’, PLoS Medicine, 6(8), p.e1000121. Shear, M.K. et al. (2016) ‘Treatment of complicated grief’, JAMA Psychiatry, 73(6), pp.577–584. Stroebe, M. et al. (2007) ‘Stages of grief critique’, Omega, 54(4), pp.343–360.   World Health Organization (WHO) (2019) ICD-11. Geneva: WHO  Eisma, M.C. and Lenferink, L.I.M. (2023) ‘Prolonged grief disorder in DSM-5-TR and ICD-11: current status and          future directions’, European Journal of Psychotraumatology, 14(1), pp. 1–13. doi:10.1080/20008198.2023.2214232. National Health Service Scotland (2022) The Matrix: A Guide to Delivering Evidence-Based Psychological Therapies in Scotland. Available at: https://www.nes.scot.nhs.uk/media/5x3n4z2j/the-matrix-2022.pdf (Accessed: 26 October 2025). National Health Service Scotland (2022) The Matrix: A Guide to Delivering Evidence-Based Psychological Therapies in Scotland. Available at: https://www.nes.scot.nhs.uk/media/5x3n4z2j/the-matrix-2022.pdf (Accessed: 26 October 2025). Cruse Bereavement Support (2025) Support in Your Area. Available at: https://www.cruse.org.uk (Accessed: 26 October 2025). Compton Care (2025) Bereavement Services. Available at: https://www.comptoncare.org.uk (Accessed: 26 October 2025).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648</cp:revision>
  <dcterms:created xsi:type="dcterms:W3CDTF">2025-09-23T07:08:34Z</dcterms:created>
  <dcterms:modified xsi:type="dcterms:W3CDTF">2025-10-27T16:41:08Z</dcterms:modified>
</cp:coreProperties>
</file>