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2" r:id="rId1"/>
  </p:sldMasterIdLst>
  <p:sldIdLst>
    <p:sldId id="256" r:id="rId2"/>
    <p:sldId id="268" r:id="rId3"/>
    <p:sldId id="269" r:id="rId4"/>
    <p:sldId id="270" r:id="rId5"/>
    <p:sldId id="271" r:id="rId6"/>
    <p:sldId id="272" r:id="rId7"/>
    <p:sldId id="273" r:id="rId8"/>
    <p:sldId id="276" r:id="rId9"/>
    <p:sldId id="277" r:id="rId10"/>
    <p:sldId id="278" r:id="rId11"/>
    <p:sldId id="279" r:id="rId12"/>
    <p:sldId id="280" r:id="rId13"/>
    <p:sldId id="275" r:id="rId14"/>
    <p:sldId id="281" r:id="rId15"/>
    <p:sldId id="282" r:id="rId16"/>
    <p:sldId id="283" r:id="rId17"/>
    <p:sldId id="284" r:id="rId18"/>
    <p:sldId id="274" r:id="rId19"/>
    <p:sldId id="285" r:id="rId20"/>
    <p:sldId id="28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F3B70-BAF4-81D7-3DE9-36933B985F02}" v="46" dt="2026-02-15T17:17:59.175"/>
    <p1510:client id="{7E3A034A-9457-1446-B554-33CFF69292EF}" v="331" dt="2026-02-15T17:26:23.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11"/>
    <p:restoredTop sz="96081"/>
  </p:normalViewPr>
  <p:slideViewPr>
    <p:cSldViewPr snapToGrid="0">
      <p:cViewPr varScale="1">
        <p:scale>
          <a:sx n="75" d="100"/>
          <a:sy n="75" d="100"/>
        </p:scale>
        <p:origin x="176" y="1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2/14/26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157921931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81116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2/14/26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txBody>
          <a:bodyPr/>
          <a:lstStyle/>
          <a:p>
            <a:endParaRPr lang="en-US"/>
          </a:p>
        </p:txBody>
      </p:sp>
    </p:spTree>
    <p:extLst>
      <p:ext uri="{BB962C8B-B14F-4D97-AF65-F5344CB8AC3E}">
        <p14:creationId xmlns:p14="http://schemas.microsoft.com/office/powerpoint/2010/main" val="419114764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2/14/26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705228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2/14/26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29342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2/14/26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95306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2/14/26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485561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2/14/26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646992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2/14/26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004870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601969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324045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2/14/26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8403994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bookcentral.proquest.com/lib/trinity/detail.action?docID=6234945&amp;pq-origsite=primo" TargetMode="External"/><Relationship Id="rId2" Type="http://schemas.openxmlformats.org/officeDocument/2006/relationships/hyperlink" Target="https://librarysearch.uwtsd.ac.uk/discovery/fulldisplay?context=L&amp;docid=alma99100504302602421&amp;search_scope=Search_ELEC&amp;tab=Everything&amp;vid=44WHELF_UWTSD%3A44WHELF_UWTSD_VU1" TargetMode="External"/><Relationship Id="rId1" Type="http://schemas.openxmlformats.org/officeDocument/2006/relationships/slideLayout" Target="../slideLayouts/slideLayout2.xml"/><Relationship Id="rId5" Type="http://schemas.openxmlformats.org/officeDocument/2006/relationships/hyperlink" Target="https://librarysearch.uwtsd.ac.uk/discovery/fulldisplay?adaptor=Local+Search+Engine&amp;context=L&amp;docid=alma99100151060202421&amp;lang=en&amp;vid=44WHELF_UWTSD%3A44WHELF_UWTSD_VU1" TargetMode="External"/><Relationship Id="rId4" Type="http://schemas.openxmlformats.org/officeDocument/2006/relationships/hyperlink" Target="https://librarysearch.uwtsd.ac.uk/discovery/fulldisplay?context=L&amp;docid=alma99100360957002421&amp;search_scope=Search_ELEC&amp;tab=Everything&amp;vid=44WHELF_UWTSD%3A44WHELF_UWTSD_VU1"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fulldisplay?adaptor=Local+Search+Engine&amp;context=L&amp;docid=alma99100151060202421&amp;lang=en&amp;vid=44WHELF_UWTSD:44WHELF_UWTSD_VU1&amp;utm_source=chatgpt.com" TargetMode="External"/><Relationship Id="rId2" Type="http://schemas.openxmlformats.org/officeDocument/2006/relationships/hyperlink" Target="https://librarysearch.uwtsd.ac.uk/discovery/fulldisplay?context=L&amp;docid=alma99100360957002421&amp;search_scope=Search_ELEC&amp;tab=Everything&amp;vid=44WHELF_UWTSD:44WHELF_UWTSD_VU1&amp;utm_source=chatgpt.com" TargetMode="External"/><Relationship Id="rId1" Type="http://schemas.openxmlformats.org/officeDocument/2006/relationships/slideLayout" Target="../slideLayouts/slideLayout2.xml"/><Relationship Id="rId5" Type="http://schemas.openxmlformats.org/officeDocument/2006/relationships/hyperlink" Target="https://librarysearch.uwtsd.ac.uk/discovery/fulldisplay?adaptor=Local+Search+Engine&amp;context=L&amp;docid=alma99100324757602421&amp;lang=en&amp;vid=44WHELF_UWTSD:44WHELF_UWTSD_VU1&amp;utm_source=chatgpt.com" TargetMode="External"/><Relationship Id="rId4" Type="http://schemas.openxmlformats.org/officeDocument/2006/relationships/hyperlink" Target="https://librarysearch.uwtsd.ac.uk/discovery/fulldisplay?context=L&amp;docid=alma99100743053602421&amp;vid=44WHELF_UWTSD:44WHELF_UWTSD_VU1&amp;utm_source=chatgpt.com"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overnment/publications/data-protection-act-2018-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95AB6-7BDB-7BD0-E749-E4A9EFB0E6B3}"/>
              </a:ext>
            </a:extLst>
          </p:cNvPr>
          <p:cNvSpPr>
            <a:spLocks noGrp="1"/>
          </p:cNvSpPr>
          <p:nvPr>
            <p:ph type="ctrTitle"/>
          </p:nvPr>
        </p:nvSpPr>
        <p:spPr>
          <a:xfrm>
            <a:off x="1983157" y="1510519"/>
            <a:ext cx="8225686" cy="1325880"/>
          </a:xfrm>
        </p:spPr>
        <p:txBody>
          <a:bodyPr/>
          <a:lstStyle/>
          <a:p>
            <a:r>
              <a:rPr lang="en-GB" sz="2800" b="1" dirty="0"/>
              <a:t>Digital Skills and Research Methods (LCHS4007_BIRM)</a:t>
            </a:r>
            <a:br>
              <a:rPr lang="en-GB" sz="2400" b="1" dirty="0"/>
            </a:br>
            <a:br>
              <a:rPr lang="en-GB" sz="2400" dirty="0"/>
            </a:br>
            <a:endParaRPr lang="en-US" sz="2400" dirty="0"/>
          </a:p>
        </p:txBody>
      </p:sp>
      <p:sp>
        <p:nvSpPr>
          <p:cNvPr id="5" name="TextBox 4">
            <a:extLst>
              <a:ext uri="{FF2B5EF4-FFF2-40B4-BE49-F238E27FC236}">
                <a16:creationId xmlns:a16="http://schemas.microsoft.com/office/drawing/2014/main" id="{0EE3C02D-C5A7-6652-30C8-315A132946B8}"/>
              </a:ext>
            </a:extLst>
          </p:cNvPr>
          <p:cNvSpPr txBox="1"/>
          <p:nvPr/>
        </p:nvSpPr>
        <p:spPr>
          <a:xfrm>
            <a:off x="1983157" y="4269656"/>
            <a:ext cx="7695027" cy="404501"/>
          </a:xfrm>
          <a:prstGeom prst="rect">
            <a:avLst/>
          </a:prstGeom>
          <a:noFill/>
        </p:spPr>
        <p:txBody>
          <a:bodyPr wrap="square" rtlCol="0">
            <a:spAutoFit/>
          </a:bodyPr>
          <a:lstStyle/>
          <a:p>
            <a:endParaRPr lang="en-US" dirty="0"/>
          </a:p>
        </p:txBody>
      </p:sp>
      <p:sp>
        <p:nvSpPr>
          <p:cNvPr id="8" name="TextBox 7">
            <a:extLst>
              <a:ext uri="{FF2B5EF4-FFF2-40B4-BE49-F238E27FC236}">
                <a16:creationId xmlns:a16="http://schemas.microsoft.com/office/drawing/2014/main" id="{B86AF88D-13A7-8191-6D5B-9ADC29A91436}"/>
              </a:ext>
            </a:extLst>
          </p:cNvPr>
          <p:cNvSpPr txBox="1"/>
          <p:nvPr/>
        </p:nvSpPr>
        <p:spPr>
          <a:xfrm>
            <a:off x="1983157" y="2588344"/>
            <a:ext cx="7484400" cy="2677656"/>
          </a:xfrm>
          <a:prstGeom prst="rect">
            <a:avLst/>
          </a:prstGeom>
          <a:noFill/>
        </p:spPr>
        <p:txBody>
          <a:bodyPr wrap="square" rtlCol="0">
            <a:spAutoFit/>
          </a:bodyPr>
          <a:lstStyle/>
          <a:p>
            <a:r>
              <a:rPr lang="en-US" sz="2400" dirty="0"/>
              <a:t>Ramzan Islam- 2520332</a:t>
            </a:r>
          </a:p>
          <a:p>
            <a:endParaRPr lang="en-US" sz="2400" dirty="0"/>
          </a:p>
          <a:p>
            <a:r>
              <a:rPr lang="en-US" sz="2400" dirty="0"/>
              <a:t>Muhammed Munir- 2520391</a:t>
            </a:r>
          </a:p>
          <a:p>
            <a:endParaRPr lang="en-US" sz="2400" dirty="0"/>
          </a:p>
          <a:p>
            <a:r>
              <a:rPr lang="en-US" sz="2400" dirty="0"/>
              <a:t>Adhel Hussain- 2521629</a:t>
            </a:r>
          </a:p>
          <a:p>
            <a:endParaRPr lang="en-US" sz="2400" dirty="0"/>
          </a:p>
          <a:p>
            <a:r>
              <a:rPr lang="en-US" sz="2400" dirty="0"/>
              <a:t>Lecturer- Bianca Dodgen</a:t>
            </a:r>
          </a:p>
        </p:txBody>
      </p:sp>
    </p:spTree>
    <p:extLst>
      <p:ext uri="{BB962C8B-B14F-4D97-AF65-F5344CB8AC3E}">
        <p14:creationId xmlns:p14="http://schemas.microsoft.com/office/powerpoint/2010/main" val="2689964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DCF5E-353F-3D81-61B5-0C447C5DF19E}"/>
              </a:ext>
            </a:extLst>
          </p:cNvPr>
          <p:cNvSpPr>
            <a:spLocks noGrp="1"/>
          </p:cNvSpPr>
          <p:nvPr>
            <p:ph type="title"/>
          </p:nvPr>
        </p:nvSpPr>
        <p:spPr>
          <a:xfrm>
            <a:off x="1371600" y="732559"/>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E18D28A8-2C51-AF8B-AF16-AF8ECD3321F1}"/>
              </a:ext>
            </a:extLst>
          </p:cNvPr>
          <p:cNvSpPr>
            <a:spLocks noGrp="1"/>
          </p:cNvSpPr>
          <p:nvPr>
            <p:ph idx="1"/>
          </p:nvPr>
        </p:nvSpPr>
        <p:spPr>
          <a:xfrm>
            <a:off x="1371600" y="1801091"/>
            <a:ext cx="9601200" cy="3581400"/>
          </a:xfrm>
        </p:spPr>
        <p:txBody>
          <a:bodyPr/>
          <a:lstStyle/>
          <a:p>
            <a:pPr marL="0" indent="0">
              <a:buNone/>
            </a:pPr>
            <a:r>
              <a:rPr lang="en-GB" u="sng" dirty="0"/>
              <a:t>Greenfield's Efficiency Issues </a:t>
            </a:r>
          </a:p>
          <a:p>
            <a:endParaRPr lang="en-GB" dirty="0"/>
          </a:p>
          <a:p>
            <a:r>
              <a:rPr lang="en-GB" dirty="0"/>
              <a:t>Employees in various roles and locations  </a:t>
            </a:r>
          </a:p>
          <a:p>
            <a:endParaRPr lang="en-GB" dirty="0"/>
          </a:p>
          <a:p>
            <a:r>
              <a:rPr lang="en-GB" dirty="0"/>
              <a:t>Inconsistent training delivery and time spent repeating information  </a:t>
            </a:r>
          </a:p>
          <a:p>
            <a:endParaRPr lang="en-GB" dirty="0"/>
          </a:p>
          <a:p>
            <a:r>
              <a:rPr lang="en-GB" dirty="0"/>
              <a:t>Employees adjusting to Microsoft 365  </a:t>
            </a:r>
          </a:p>
          <a:p>
            <a:pPr marL="0" indent="0">
              <a:buNone/>
            </a:pPr>
            <a:endParaRPr lang="en-US" dirty="0"/>
          </a:p>
        </p:txBody>
      </p:sp>
    </p:spTree>
    <p:extLst>
      <p:ext uri="{BB962C8B-B14F-4D97-AF65-F5344CB8AC3E}">
        <p14:creationId xmlns:p14="http://schemas.microsoft.com/office/powerpoint/2010/main" val="409877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827FC-F734-D02E-B792-7364EA76A481}"/>
              </a:ext>
            </a:extLst>
          </p:cNvPr>
          <p:cNvSpPr>
            <a:spLocks noGrp="1"/>
          </p:cNvSpPr>
          <p:nvPr>
            <p:ph type="title"/>
          </p:nvPr>
        </p:nvSpPr>
        <p:spPr>
          <a:xfrm>
            <a:off x="1371600" y="732559"/>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0DE31316-822E-5053-7DFB-51E8B74B7DC6}"/>
              </a:ext>
            </a:extLst>
          </p:cNvPr>
          <p:cNvSpPr>
            <a:spLocks noGrp="1"/>
          </p:cNvSpPr>
          <p:nvPr>
            <p:ph idx="1"/>
          </p:nvPr>
        </p:nvSpPr>
        <p:spPr>
          <a:xfrm>
            <a:off x="1371600" y="1801091"/>
            <a:ext cx="9601200" cy="3581400"/>
          </a:xfrm>
        </p:spPr>
        <p:txBody>
          <a:bodyPr/>
          <a:lstStyle/>
          <a:p>
            <a:pPr marL="0" indent="0">
              <a:buNone/>
            </a:pPr>
            <a:r>
              <a:rPr lang="en-GB" u="sng" dirty="0"/>
              <a:t>Standardised Training Presentations Using PowerPoint for Effective Staff Training  </a:t>
            </a:r>
          </a:p>
          <a:p>
            <a:pPr marL="0" indent="0">
              <a:buNone/>
            </a:pPr>
            <a:endParaRPr lang="en-GB" u="sng" dirty="0"/>
          </a:p>
          <a:p>
            <a:r>
              <a:rPr lang="en-GB" dirty="0"/>
              <a:t>PowerPoint is used for refresher and introductory training. </a:t>
            </a:r>
          </a:p>
          <a:p>
            <a:endParaRPr lang="en-GB" dirty="0"/>
          </a:p>
          <a:p>
            <a:r>
              <a:rPr lang="en-GB" dirty="0"/>
              <a:t>When policies change updates are made quickly.  </a:t>
            </a:r>
          </a:p>
          <a:p>
            <a:endParaRPr lang="en-GB" dirty="0"/>
          </a:p>
          <a:p>
            <a:r>
              <a:rPr lang="en-GB" dirty="0"/>
              <a:t>Staff updates and meetings</a:t>
            </a:r>
          </a:p>
          <a:p>
            <a:endParaRPr lang="en-US" dirty="0"/>
          </a:p>
        </p:txBody>
      </p:sp>
    </p:spTree>
    <p:extLst>
      <p:ext uri="{BB962C8B-B14F-4D97-AF65-F5344CB8AC3E}">
        <p14:creationId xmlns:p14="http://schemas.microsoft.com/office/powerpoint/2010/main" val="3555285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F4370-A35E-BD13-A3AD-F1B796434E04}"/>
              </a:ext>
            </a:extLst>
          </p:cNvPr>
          <p:cNvSpPr>
            <a:spLocks noGrp="1"/>
          </p:cNvSpPr>
          <p:nvPr>
            <p:ph type="title"/>
          </p:nvPr>
        </p:nvSpPr>
        <p:spPr>
          <a:xfrm>
            <a:off x="1371600" y="732559"/>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C4028C1D-F0F5-D257-8447-46E3AB1AE8EA}"/>
              </a:ext>
            </a:extLst>
          </p:cNvPr>
          <p:cNvSpPr>
            <a:spLocks noGrp="1"/>
          </p:cNvSpPr>
          <p:nvPr>
            <p:ph idx="1"/>
          </p:nvPr>
        </p:nvSpPr>
        <p:spPr>
          <a:xfrm>
            <a:off x="1371600" y="1801091"/>
            <a:ext cx="9601200" cy="3581400"/>
          </a:xfrm>
        </p:spPr>
        <p:txBody>
          <a:bodyPr/>
          <a:lstStyle/>
          <a:p>
            <a:pPr marL="0" indent="0">
              <a:buNone/>
            </a:pPr>
            <a:r>
              <a:rPr lang="en-GB" u="sng" dirty="0"/>
              <a:t>PowerPoint for Effective Information Exchange </a:t>
            </a:r>
          </a:p>
          <a:p>
            <a:r>
              <a:rPr lang="en-GB" dirty="0"/>
              <a:t>Clear information on care standards presented in staff meetings reduces the chances of miscommunication  </a:t>
            </a:r>
          </a:p>
          <a:p>
            <a:endParaRPr lang="en-GB" dirty="0"/>
          </a:p>
          <a:p>
            <a:r>
              <a:rPr lang="en-GB" dirty="0"/>
              <a:t>Less need for follow up communication  </a:t>
            </a:r>
          </a:p>
          <a:p>
            <a:pPr marL="0" indent="0">
              <a:buNone/>
            </a:pPr>
            <a:endParaRPr lang="en-GB" u="sng" dirty="0"/>
          </a:p>
        </p:txBody>
      </p:sp>
    </p:spTree>
    <p:extLst>
      <p:ext uri="{BB962C8B-B14F-4D97-AF65-F5344CB8AC3E}">
        <p14:creationId xmlns:p14="http://schemas.microsoft.com/office/powerpoint/2010/main" val="1436704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44E27-5607-69CD-C665-1E884849A286}"/>
              </a:ext>
            </a:extLst>
          </p:cNvPr>
          <p:cNvSpPr>
            <a:spLocks noGrp="1"/>
          </p:cNvSpPr>
          <p:nvPr>
            <p:ph type="title"/>
          </p:nvPr>
        </p:nvSpPr>
        <p:spPr>
          <a:xfrm>
            <a:off x="1371600" y="732560"/>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4498A594-0EF4-0DA1-C385-A79664AA8C16}"/>
              </a:ext>
            </a:extLst>
          </p:cNvPr>
          <p:cNvSpPr>
            <a:spLocks noGrp="1"/>
          </p:cNvSpPr>
          <p:nvPr>
            <p:ph idx="1"/>
          </p:nvPr>
        </p:nvSpPr>
        <p:spPr>
          <a:xfrm>
            <a:off x="1371600" y="1801090"/>
            <a:ext cx="9601200" cy="3581400"/>
          </a:xfrm>
        </p:spPr>
        <p:txBody>
          <a:bodyPr>
            <a:normAutofit/>
          </a:bodyPr>
          <a:lstStyle/>
          <a:p>
            <a:pPr marL="0" indent="0">
              <a:buNone/>
            </a:pPr>
            <a:r>
              <a:rPr lang="en-GB" u="sng" dirty="0"/>
              <a:t>Time Management and PowerPoint  </a:t>
            </a:r>
            <a:endParaRPr lang="en-GB" dirty="0"/>
          </a:p>
          <a:p>
            <a:r>
              <a:rPr lang="en-GB" dirty="0"/>
              <a:t>Meets more effectively  </a:t>
            </a:r>
          </a:p>
          <a:p>
            <a:endParaRPr lang="en-GB" dirty="0"/>
          </a:p>
          <a:p>
            <a:r>
              <a:rPr lang="en-GB" dirty="0"/>
              <a:t>Has a clear structure and main ideas  </a:t>
            </a:r>
          </a:p>
          <a:p>
            <a:endParaRPr lang="en-GB" dirty="0"/>
          </a:p>
          <a:p>
            <a:r>
              <a:rPr lang="en-GB" dirty="0"/>
              <a:t>Makes organizing and planning easier  </a:t>
            </a:r>
          </a:p>
          <a:p>
            <a:endParaRPr lang="en-GB" dirty="0"/>
          </a:p>
          <a:p>
            <a:r>
              <a:rPr lang="en-GB" dirty="0"/>
              <a:t>Available through Microsoft 365  </a:t>
            </a:r>
          </a:p>
          <a:p>
            <a:endParaRPr lang="en-US" dirty="0"/>
          </a:p>
        </p:txBody>
      </p:sp>
    </p:spTree>
    <p:extLst>
      <p:ext uri="{BB962C8B-B14F-4D97-AF65-F5344CB8AC3E}">
        <p14:creationId xmlns:p14="http://schemas.microsoft.com/office/powerpoint/2010/main" val="1911020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DD804-0DA6-61B9-D69F-4BDECD1CF6D0}"/>
              </a:ext>
            </a:extLst>
          </p:cNvPr>
          <p:cNvSpPr>
            <a:spLocks noGrp="1"/>
          </p:cNvSpPr>
          <p:nvPr>
            <p:ph type="title"/>
          </p:nvPr>
        </p:nvSpPr>
        <p:spPr>
          <a:xfrm>
            <a:off x="1371600" y="732559"/>
            <a:ext cx="9601200" cy="1485900"/>
          </a:xfrm>
        </p:spPr>
        <p:txBody>
          <a:bodyPr>
            <a:normAutofit/>
          </a:bodyPr>
          <a:lstStyle/>
          <a:p>
            <a:r>
              <a:rPr lang="en-US" sz="2400" dirty="0"/>
              <a:t>Productivity</a:t>
            </a:r>
          </a:p>
        </p:txBody>
      </p:sp>
      <p:sp>
        <p:nvSpPr>
          <p:cNvPr id="3" name="Content Placeholder 2">
            <a:extLst>
              <a:ext uri="{FF2B5EF4-FFF2-40B4-BE49-F238E27FC236}">
                <a16:creationId xmlns:a16="http://schemas.microsoft.com/office/drawing/2014/main" id="{0C41A63F-4051-EDF9-71B9-4506BB51108B}"/>
              </a:ext>
            </a:extLst>
          </p:cNvPr>
          <p:cNvSpPr>
            <a:spLocks noGrp="1"/>
          </p:cNvSpPr>
          <p:nvPr>
            <p:ph idx="1"/>
          </p:nvPr>
        </p:nvSpPr>
        <p:spPr>
          <a:xfrm>
            <a:off x="1371600" y="1801091"/>
            <a:ext cx="9601200" cy="3581400"/>
          </a:xfrm>
        </p:spPr>
        <p:txBody>
          <a:bodyPr/>
          <a:lstStyle/>
          <a:p>
            <a:pPr marL="0" indent="0">
              <a:buNone/>
            </a:pPr>
            <a:r>
              <a:rPr lang="en-GB" u="sng" dirty="0"/>
              <a:t>Increasing Productivity </a:t>
            </a:r>
          </a:p>
          <a:p>
            <a:r>
              <a:rPr lang="en-GB" dirty="0"/>
              <a:t>Saves time for employees and supervisors  </a:t>
            </a:r>
          </a:p>
          <a:p>
            <a:endParaRPr lang="en-GB" dirty="0"/>
          </a:p>
          <a:p>
            <a:r>
              <a:rPr lang="en-GB" dirty="0"/>
              <a:t>Increases consistency across the organization  </a:t>
            </a:r>
          </a:p>
          <a:p>
            <a:endParaRPr lang="en-GB" dirty="0"/>
          </a:p>
          <a:p>
            <a:r>
              <a:rPr lang="en-GB" dirty="0"/>
              <a:t>Supports productive work  </a:t>
            </a:r>
          </a:p>
          <a:p>
            <a:endParaRPr lang="en-GB" dirty="0"/>
          </a:p>
          <a:p>
            <a:r>
              <a:rPr lang="en-GB" dirty="0"/>
              <a:t>Allows Greenfield to provide efficient care  </a:t>
            </a:r>
          </a:p>
          <a:p>
            <a:endParaRPr lang="en-US" dirty="0"/>
          </a:p>
        </p:txBody>
      </p:sp>
    </p:spTree>
    <p:extLst>
      <p:ext uri="{BB962C8B-B14F-4D97-AF65-F5344CB8AC3E}">
        <p14:creationId xmlns:p14="http://schemas.microsoft.com/office/powerpoint/2010/main" val="691719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33F9C-206E-BBE3-178E-2D442FEA05C2}"/>
              </a:ext>
            </a:extLst>
          </p:cNvPr>
          <p:cNvSpPr>
            <a:spLocks noGrp="1"/>
          </p:cNvSpPr>
          <p:nvPr>
            <p:ph type="title"/>
          </p:nvPr>
        </p:nvSpPr>
        <p:spPr>
          <a:xfrm>
            <a:off x="1371600" y="732558"/>
            <a:ext cx="9601200" cy="1485900"/>
          </a:xfrm>
          <a:solidFill>
            <a:schemeClr val="bg1"/>
          </a:solidFill>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9FA1E510-19AA-612E-D459-D0EF5DE789AD}"/>
              </a:ext>
            </a:extLst>
          </p:cNvPr>
          <p:cNvSpPr>
            <a:spLocks noGrp="1"/>
          </p:cNvSpPr>
          <p:nvPr>
            <p:ph idx="1"/>
          </p:nvPr>
        </p:nvSpPr>
        <p:spPr>
          <a:xfrm>
            <a:off x="1371600" y="1801092"/>
            <a:ext cx="9601200" cy="3581400"/>
          </a:xfrm>
        </p:spPr>
        <p:txBody>
          <a:bodyPr/>
          <a:lstStyle/>
          <a:p>
            <a:pPr marL="0" indent="0" fontAlgn="base">
              <a:buNone/>
            </a:pPr>
            <a:r>
              <a:rPr lang="en-US" u="sng" dirty="0"/>
              <a:t>What is Microsoft Teams?​</a:t>
            </a:r>
          </a:p>
          <a:p>
            <a:pPr fontAlgn="base"/>
            <a:r>
              <a:rPr lang="en-US" dirty="0"/>
              <a:t>Microsoft Teams is a communication and collaboration platform​</a:t>
            </a:r>
          </a:p>
          <a:p>
            <a:pPr fontAlgn="base"/>
            <a:r>
              <a:rPr lang="en-US" dirty="0"/>
              <a:t>Part of the Microsoft 365 package​</a:t>
            </a:r>
          </a:p>
          <a:p>
            <a:pPr marL="0" indent="0" fontAlgn="base">
              <a:buNone/>
            </a:pPr>
            <a:r>
              <a:rPr lang="en-US" dirty="0"/>
              <a:t>Allows:​</a:t>
            </a:r>
          </a:p>
          <a:p>
            <a:pPr fontAlgn="base"/>
            <a:r>
              <a:rPr lang="en-US" dirty="0"/>
              <a:t>Instant messaging​</a:t>
            </a:r>
          </a:p>
          <a:p>
            <a:pPr fontAlgn="base"/>
            <a:r>
              <a:rPr lang="en-US" dirty="0"/>
              <a:t>Video and audio calls​</a:t>
            </a:r>
          </a:p>
          <a:p>
            <a:pPr fontAlgn="base"/>
            <a:r>
              <a:rPr lang="en-US" dirty="0"/>
              <a:t>File sharing​</a:t>
            </a:r>
          </a:p>
          <a:p>
            <a:pPr fontAlgn="base"/>
            <a:r>
              <a:rPr lang="en-US" dirty="0"/>
              <a:t>Team-based communication channels</a:t>
            </a:r>
          </a:p>
          <a:p>
            <a:endParaRPr lang="en-US" dirty="0"/>
          </a:p>
        </p:txBody>
      </p:sp>
      <p:sp>
        <p:nvSpPr>
          <p:cNvPr id="5" name="TextBox 4">
            <a:extLst>
              <a:ext uri="{FF2B5EF4-FFF2-40B4-BE49-F238E27FC236}">
                <a16:creationId xmlns:a16="http://schemas.microsoft.com/office/drawing/2014/main" id="{675613D7-204C-492D-1879-A7D8E12821B0}"/>
              </a:ext>
            </a:extLst>
          </p:cNvPr>
          <p:cNvSpPr txBox="1"/>
          <p:nvPr/>
        </p:nvSpPr>
        <p:spPr>
          <a:xfrm>
            <a:off x="11305309" y="318655"/>
            <a:ext cx="184731" cy="369332"/>
          </a:xfrm>
          <a:prstGeom prst="rect">
            <a:avLst/>
          </a:prstGeom>
          <a:solidFill>
            <a:schemeClr val="bg1"/>
          </a:solidFill>
        </p:spPr>
        <p:txBody>
          <a:bodyPr wrap="none" rtlCol="0">
            <a:spAutoFit/>
          </a:bodyPr>
          <a:lstStyle/>
          <a:p>
            <a:endParaRPr lang="en-US" dirty="0"/>
          </a:p>
        </p:txBody>
      </p:sp>
    </p:spTree>
    <p:extLst>
      <p:ext uri="{BB962C8B-B14F-4D97-AF65-F5344CB8AC3E}">
        <p14:creationId xmlns:p14="http://schemas.microsoft.com/office/powerpoint/2010/main" val="2912843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76EEE-20B7-5E42-39AF-87EB1E63C011}"/>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FAF1857E-33B3-BC4B-B59A-343FCC468900}"/>
              </a:ext>
            </a:extLst>
          </p:cNvPr>
          <p:cNvSpPr>
            <a:spLocks noGrp="1"/>
          </p:cNvSpPr>
          <p:nvPr>
            <p:ph idx="1"/>
          </p:nvPr>
        </p:nvSpPr>
        <p:spPr>
          <a:xfrm>
            <a:off x="1371600" y="1801090"/>
            <a:ext cx="9601200" cy="3581400"/>
          </a:xfrm>
        </p:spPr>
        <p:txBody>
          <a:bodyPr>
            <a:normAutofit fontScale="92500" lnSpcReduction="10000"/>
          </a:bodyPr>
          <a:lstStyle/>
          <a:p>
            <a:pPr marL="0" indent="0" fontAlgn="base">
              <a:buNone/>
            </a:pPr>
            <a:r>
              <a:rPr lang="en-US" u="sng" dirty="0"/>
              <a:t>Supporting Communication Across Locations​</a:t>
            </a:r>
          </a:p>
          <a:p>
            <a:pPr fontAlgn="base"/>
            <a:endParaRPr lang="en-US" dirty="0"/>
          </a:p>
          <a:p>
            <a:pPr fontAlgn="base"/>
            <a:r>
              <a:rPr lang="en-US" dirty="0"/>
              <a:t>Enables real-time communication​</a:t>
            </a:r>
          </a:p>
          <a:p>
            <a:pPr marL="0" indent="0" fontAlgn="base">
              <a:buNone/>
            </a:pPr>
            <a:endParaRPr lang="en-US" dirty="0"/>
          </a:p>
          <a:p>
            <a:pPr fontAlgn="base"/>
            <a:r>
              <a:rPr lang="en-US" dirty="0"/>
              <a:t>Staff can message or call instantly​</a:t>
            </a:r>
          </a:p>
          <a:p>
            <a:pPr marL="0" indent="0" fontAlgn="base">
              <a:buNone/>
            </a:pPr>
            <a:endParaRPr lang="en-US" dirty="0"/>
          </a:p>
          <a:p>
            <a:pPr fontAlgn="base"/>
            <a:r>
              <a:rPr lang="en-US" dirty="0"/>
              <a:t>Accessible on mobile phones and tablets​</a:t>
            </a:r>
          </a:p>
          <a:p>
            <a:pPr marL="0" indent="0" fontAlgn="base">
              <a:buNone/>
            </a:pPr>
            <a:endParaRPr lang="en-US" dirty="0"/>
          </a:p>
          <a:p>
            <a:pPr fontAlgn="base"/>
            <a:r>
              <a:rPr lang="en-US" dirty="0"/>
              <a:t>Connects carers in the field with office staff</a:t>
            </a:r>
          </a:p>
          <a:p>
            <a:endParaRPr lang="en-US" dirty="0"/>
          </a:p>
        </p:txBody>
      </p:sp>
    </p:spTree>
    <p:extLst>
      <p:ext uri="{BB962C8B-B14F-4D97-AF65-F5344CB8AC3E}">
        <p14:creationId xmlns:p14="http://schemas.microsoft.com/office/powerpoint/2010/main" val="1009337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FA529E-82F5-FA1C-5F9B-EFB4FF30F5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D52337-2793-8E01-CE51-B17C39F30A69}"/>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5E8FD387-7A64-0747-03E3-FF1791959949}"/>
              </a:ext>
            </a:extLst>
          </p:cNvPr>
          <p:cNvSpPr>
            <a:spLocks noGrp="1"/>
          </p:cNvSpPr>
          <p:nvPr>
            <p:ph idx="1"/>
          </p:nvPr>
        </p:nvSpPr>
        <p:spPr>
          <a:xfrm>
            <a:off x="1371600" y="1801091"/>
            <a:ext cx="9601200" cy="3581400"/>
          </a:xfrm>
        </p:spPr>
        <p:txBody>
          <a:bodyPr>
            <a:normAutofit fontScale="92500" lnSpcReduction="10000"/>
          </a:bodyPr>
          <a:lstStyle/>
          <a:p>
            <a:pPr marL="0" indent="0" fontAlgn="base">
              <a:buNone/>
            </a:pPr>
            <a:r>
              <a:rPr lang="en-GB" u="sng" dirty="0"/>
              <a:t>Improving Collaboration at Greenfield​</a:t>
            </a:r>
          </a:p>
          <a:p>
            <a:pPr fontAlgn="base"/>
            <a:endParaRPr lang="en-GB" dirty="0"/>
          </a:p>
          <a:p>
            <a:pPr fontAlgn="base"/>
            <a:r>
              <a:rPr lang="en-GB" dirty="0"/>
              <a:t>Shared channels for teams or departments​</a:t>
            </a:r>
          </a:p>
          <a:p>
            <a:pPr marL="0" indent="0" fontAlgn="base">
              <a:buNone/>
            </a:pPr>
            <a:endParaRPr lang="en-GB" dirty="0"/>
          </a:p>
          <a:p>
            <a:pPr fontAlgn="base"/>
            <a:r>
              <a:rPr lang="en-GB" dirty="0"/>
              <a:t>Easy access to policies and updates​</a:t>
            </a:r>
          </a:p>
          <a:p>
            <a:pPr marL="0" indent="0" fontAlgn="base">
              <a:buNone/>
            </a:pPr>
            <a:endParaRPr lang="en-GB" dirty="0"/>
          </a:p>
          <a:p>
            <a:pPr fontAlgn="base"/>
            <a:r>
              <a:rPr lang="en-GB" dirty="0"/>
              <a:t>Supports multi-disciplinary working​</a:t>
            </a:r>
          </a:p>
          <a:p>
            <a:pPr marL="0" indent="0" fontAlgn="base">
              <a:buNone/>
            </a:pPr>
            <a:endParaRPr lang="en-GB" dirty="0"/>
          </a:p>
          <a:p>
            <a:pPr fontAlgn="base"/>
            <a:r>
              <a:rPr lang="en-GB" dirty="0"/>
              <a:t>Reduces repeated emails and phone calls​</a:t>
            </a:r>
          </a:p>
          <a:p>
            <a:pPr marL="0" indent="0" fontAlgn="base">
              <a:buNone/>
            </a:pPr>
            <a:endParaRPr lang="en-GB" dirty="0"/>
          </a:p>
          <a:p>
            <a:endParaRPr lang="en-US" dirty="0"/>
          </a:p>
        </p:txBody>
      </p:sp>
    </p:spTree>
    <p:extLst>
      <p:ext uri="{BB962C8B-B14F-4D97-AF65-F5344CB8AC3E}">
        <p14:creationId xmlns:p14="http://schemas.microsoft.com/office/powerpoint/2010/main" val="715698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7E3862-EE8C-29C0-7000-BB699DBAD2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28AAA7-F1F0-A5ED-32FB-745A2F3844C1}"/>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B7AC10B8-4240-00ED-5AD5-395E60C2D847}"/>
              </a:ext>
            </a:extLst>
          </p:cNvPr>
          <p:cNvSpPr>
            <a:spLocks noGrp="1"/>
          </p:cNvSpPr>
          <p:nvPr>
            <p:ph idx="1"/>
          </p:nvPr>
        </p:nvSpPr>
        <p:spPr>
          <a:xfrm>
            <a:off x="1371600" y="1801091"/>
            <a:ext cx="9601200" cy="3581400"/>
          </a:xfrm>
        </p:spPr>
        <p:txBody>
          <a:bodyPr>
            <a:normAutofit/>
          </a:bodyPr>
          <a:lstStyle/>
          <a:p>
            <a:pPr marL="0" indent="0" fontAlgn="base">
              <a:buNone/>
            </a:pPr>
            <a:r>
              <a:rPr lang="en-GB" u="sng" dirty="0"/>
              <a:t>Advantages of Microsoft Teams​</a:t>
            </a:r>
          </a:p>
          <a:p>
            <a:pPr fontAlgn="base"/>
            <a:r>
              <a:rPr lang="en-GB" dirty="0"/>
              <a:t>Improves communication efficiency​</a:t>
            </a:r>
          </a:p>
          <a:p>
            <a:pPr marL="0" indent="0" fontAlgn="base">
              <a:buNone/>
            </a:pPr>
            <a:endParaRPr lang="en-GB" dirty="0"/>
          </a:p>
          <a:p>
            <a:pPr fontAlgn="base"/>
            <a:r>
              <a:rPr lang="en-GB" dirty="0"/>
              <a:t>Supports flexible and remote working​</a:t>
            </a:r>
          </a:p>
          <a:p>
            <a:pPr marL="0" indent="0" fontAlgn="base">
              <a:buNone/>
            </a:pPr>
            <a:endParaRPr lang="en-GB" dirty="0"/>
          </a:p>
          <a:p>
            <a:pPr fontAlgn="base"/>
            <a:r>
              <a:rPr lang="en-GB" dirty="0"/>
              <a:t>Integrates with other Microsoft 365 tools​</a:t>
            </a:r>
          </a:p>
          <a:p>
            <a:pPr marL="0" indent="0" fontAlgn="base">
              <a:buNone/>
            </a:pPr>
            <a:endParaRPr lang="en-GB" dirty="0"/>
          </a:p>
          <a:p>
            <a:pPr fontAlgn="base"/>
            <a:r>
              <a:rPr lang="en-GB" dirty="0"/>
              <a:t>Saves time for staff and managers​</a:t>
            </a:r>
          </a:p>
          <a:p>
            <a:pPr marL="0" indent="0" fontAlgn="base">
              <a:buNone/>
            </a:pPr>
            <a:endParaRPr lang="en-GB" dirty="0"/>
          </a:p>
          <a:p>
            <a:endParaRPr lang="en-US" dirty="0"/>
          </a:p>
        </p:txBody>
      </p:sp>
    </p:spTree>
    <p:extLst>
      <p:ext uri="{BB962C8B-B14F-4D97-AF65-F5344CB8AC3E}">
        <p14:creationId xmlns:p14="http://schemas.microsoft.com/office/powerpoint/2010/main" val="3622000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356F91-1286-9101-1733-51F622CBA9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ADC2A5-2CB6-C488-7BF2-46F760BE1D84}"/>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638482F5-9085-E9BB-8B89-DD440AA77C3B}"/>
              </a:ext>
            </a:extLst>
          </p:cNvPr>
          <p:cNvSpPr>
            <a:spLocks noGrp="1"/>
          </p:cNvSpPr>
          <p:nvPr>
            <p:ph idx="1"/>
          </p:nvPr>
        </p:nvSpPr>
        <p:spPr>
          <a:xfrm>
            <a:off x="1371600" y="1801091"/>
            <a:ext cx="9601200" cy="3581400"/>
          </a:xfrm>
        </p:spPr>
        <p:txBody>
          <a:bodyPr/>
          <a:lstStyle/>
          <a:p>
            <a:pPr marL="0" indent="0" fontAlgn="base">
              <a:buNone/>
            </a:pPr>
            <a:r>
              <a:rPr lang="en-GB" u="sng" dirty="0"/>
              <a:t>Challenges of Using Microsoft Teams​</a:t>
            </a:r>
          </a:p>
          <a:p>
            <a:pPr fontAlgn="base"/>
            <a:r>
              <a:rPr lang="en-GB" dirty="0"/>
              <a:t>Staff confidence with digital technology​</a:t>
            </a:r>
          </a:p>
          <a:p>
            <a:pPr marL="0" indent="0" fontAlgn="base">
              <a:buNone/>
            </a:pPr>
            <a:endParaRPr lang="en-GB" dirty="0"/>
          </a:p>
          <a:p>
            <a:pPr fontAlgn="base"/>
            <a:r>
              <a:rPr lang="en-GB" dirty="0"/>
              <a:t>Requires training and ongoing support​</a:t>
            </a:r>
          </a:p>
          <a:p>
            <a:pPr marL="0" indent="0" fontAlgn="base">
              <a:buNone/>
            </a:pPr>
            <a:endParaRPr lang="en-GB" dirty="0"/>
          </a:p>
          <a:p>
            <a:pPr fontAlgn="base"/>
            <a:r>
              <a:rPr lang="en-GB" dirty="0"/>
              <a:t>Risk of information overload​</a:t>
            </a:r>
          </a:p>
          <a:p>
            <a:pPr marL="0" indent="0" fontAlgn="base">
              <a:buNone/>
            </a:pPr>
            <a:endParaRPr lang="en-GB" dirty="0"/>
          </a:p>
          <a:p>
            <a:pPr fontAlgn="base"/>
            <a:r>
              <a:rPr lang="en-GB" dirty="0"/>
              <a:t>Data protection and confidentiality concerns</a:t>
            </a:r>
          </a:p>
          <a:p>
            <a:endParaRPr lang="en-US" dirty="0"/>
          </a:p>
        </p:txBody>
      </p:sp>
    </p:spTree>
    <p:extLst>
      <p:ext uri="{BB962C8B-B14F-4D97-AF65-F5344CB8AC3E}">
        <p14:creationId xmlns:p14="http://schemas.microsoft.com/office/powerpoint/2010/main" val="422546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3BDA72-FB74-545F-BE0C-6CC6509E99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CFDFD0-0018-1592-F9AA-863F73A2CA09}"/>
              </a:ext>
            </a:extLst>
          </p:cNvPr>
          <p:cNvSpPr>
            <a:spLocks noGrp="1"/>
          </p:cNvSpPr>
          <p:nvPr>
            <p:ph type="title"/>
          </p:nvPr>
        </p:nvSpPr>
        <p:spPr>
          <a:xfrm>
            <a:off x="1371600" y="699655"/>
            <a:ext cx="9601200" cy="1485900"/>
          </a:xfrm>
        </p:spPr>
        <p:txBody>
          <a:bodyPr>
            <a:normAutofit/>
          </a:bodyPr>
          <a:lstStyle/>
          <a:p>
            <a:r>
              <a:rPr lang="en-US" sz="2400" dirty="0"/>
              <a:t>Communication</a:t>
            </a:r>
          </a:p>
        </p:txBody>
      </p:sp>
      <p:sp>
        <p:nvSpPr>
          <p:cNvPr id="3" name="Content Placeholder 2">
            <a:extLst>
              <a:ext uri="{FF2B5EF4-FFF2-40B4-BE49-F238E27FC236}">
                <a16:creationId xmlns:a16="http://schemas.microsoft.com/office/drawing/2014/main" id="{1166074B-2E2C-E8F4-05CF-C0EC5E8ABDFB}"/>
              </a:ext>
            </a:extLst>
          </p:cNvPr>
          <p:cNvSpPr>
            <a:spLocks noGrp="1"/>
          </p:cNvSpPr>
          <p:nvPr>
            <p:ph idx="1"/>
          </p:nvPr>
        </p:nvSpPr>
        <p:spPr>
          <a:xfrm>
            <a:off x="1371600" y="1801091"/>
            <a:ext cx="9601200" cy="3581400"/>
          </a:xfrm>
        </p:spPr>
        <p:txBody>
          <a:bodyPr/>
          <a:lstStyle/>
          <a:p>
            <a:pPr marL="0" indent="0" fontAlgn="base">
              <a:buNone/>
            </a:pPr>
            <a:r>
              <a:rPr lang="en-GB" u="sng" dirty="0"/>
              <a:t>Conclusion​</a:t>
            </a:r>
          </a:p>
          <a:p>
            <a:pPr fontAlgn="base"/>
            <a:r>
              <a:rPr lang="en-GB" dirty="0"/>
              <a:t>Microsoft Teams supports communication and collaboration​</a:t>
            </a:r>
          </a:p>
          <a:p>
            <a:pPr marL="0" indent="0" fontAlgn="base">
              <a:buNone/>
            </a:pPr>
            <a:endParaRPr lang="en-GB" dirty="0"/>
          </a:p>
          <a:p>
            <a:pPr fontAlgn="base"/>
            <a:r>
              <a:rPr lang="en-GB" dirty="0"/>
              <a:t>Useful for staff working across multiple locations​</a:t>
            </a:r>
          </a:p>
          <a:p>
            <a:pPr marL="0" indent="0" fontAlgn="base">
              <a:buNone/>
            </a:pPr>
            <a:endParaRPr lang="en-GB" dirty="0"/>
          </a:p>
          <a:p>
            <a:pPr fontAlgn="base"/>
            <a:r>
              <a:rPr lang="en-GB" dirty="0"/>
              <a:t>Training is essential for effective use​</a:t>
            </a:r>
          </a:p>
          <a:p>
            <a:pPr marL="0" indent="0" fontAlgn="base">
              <a:buNone/>
            </a:pPr>
            <a:endParaRPr lang="en-GB" dirty="0"/>
          </a:p>
          <a:p>
            <a:pPr fontAlgn="base"/>
            <a:r>
              <a:rPr lang="en-GB" dirty="0"/>
              <a:t>Can improve efficiency and quality of care</a:t>
            </a:r>
          </a:p>
          <a:p>
            <a:endParaRPr lang="en-US" dirty="0"/>
          </a:p>
        </p:txBody>
      </p:sp>
    </p:spTree>
    <p:extLst>
      <p:ext uri="{BB962C8B-B14F-4D97-AF65-F5344CB8AC3E}">
        <p14:creationId xmlns:p14="http://schemas.microsoft.com/office/powerpoint/2010/main" val="3216092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0AC34-1864-864F-8B1A-5C441FA949E9}"/>
              </a:ext>
            </a:extLst>
          </p:cNvPr>
          <p:cNvSpPr>
            <a:spLocks noGrp="1"/>
          </p:cNvSpPr>
          <p:nvPr>
            <p:ph type="title"/>
          </p:nvPr>
        </p:nvSpPr>
        <p:spPr>
          <a:xfrm>
            <a:off x="1371600" y="732559"/>
            <a:ext cx="9601200" cy="1485900"/>
          </a:xfrm>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B24917DB-1528-6837-A470-082E11595AF0}"/>
              </a:ext>
            </a:extLst>
          </p:cNvPr>
          <p:cNvSpPr>
            <a:spLocks noGrp="1"/>
          </p:cNvSpPr>
          <p:nvPr>
            <p:ph idx="1"/>
          </p:nvPr>
        </p:nvSpPr>
        <p:spPr>
          <a:xfrm>
            <a:off x="1371600" y="1801091"/>
            <a:ext cx="9601200" cy="1884218"/>
          </a:xfrm>
        </p:spPr>
        <p:txBody>
          <a:bodyPr vert="horz" lIns="91440" tIns="45720" rIns="91440" bIns="45720" rtlCol="0" anchor="t">
            <a:normAutofit/>
          </a:bodyPr>
          <a:lstStyle/>
          <a:p>
            <a:pPr marL="383540" indent="-383540" fontAlgn="base"/>
            <a:r>
              <a:rPr lang="en-GB" b="1" dirty="0"/>
              <a:t>Digital safety action plan for Greenfield. </a:t>
            </a:r>
            <a:r>
              <a:rPr lang="en-US" dirty="0"/>
              <a:t>​</a:t>
            </a:r>
            <a:endParaRPr lang="en-US"/>
          </a:p>
          <a:p>
            <a:pPr marL="383540" indent="-383540" fontAlgn="base"/>
            <a:r>
              <a:rPr lang="en-GB" b="1" dirty="0"/>
              <a:t>Why this matters at Greenfield? </a:t>
            </a:r>
            <a:r>
              <a:rPr lang="en-US" dirty="0"/>
              <a:t>​</a:t>
            </a:r>
          </a:p>
          <a:p>
            <a:pPr marL="383540" indent="-383540" fontAlgn="base"/>
            <a:r>
              <a:rPr lang="en-US" b="1" dirty="0"/>
              <a:t>The action plan will help Greenfield with staff confidence, ensuring compliance with protected data, and protecting information for users which may be sensitive whilst using Microsoft 365.</a:t>
            </a:r>
            <a:endParaRPr lang="en-US" dirty="0"/>
          </a:p>
          <a:p>
            <a:pPr marL="383540" indent="-383540"/>
            <a:endParaRPr lang="en-US" dirty="0"/>
          </a:p>
        </p:txBody>
      </p:sp>
      <p:graphicFrame>
        <p:nvGraphicFramePr>
          <p:cNvPr id="4" name="Table 3">
            <a:extLst>
              <a:ext uri="{FF2B5EF4-FFF2-40B4-BE49-F238E27FC236}">
                <a16:creationId xmlns:a16="http://schemas.microsoft.com/office/drawing/2014/main" id="{EAD17EF1-EA7F-368B-4F7F-C22BFDBFD6BD}"/>
              </a:ext>
            </a:extLst>
          </p:cNvPr>
          <p:cNvGraphicFramePr>
            <a:graphicFrameLocks noGrp="1"/>
          </p:cNvGraphicFramePr>
          <p:nvPr>
            <p:extLst>
              <p:ext uri="{D42A27DB-BD31-4B8C-83A1-F6EECF244321}">
                <p14:modId xmlns:p14="http://schemas.microsoft.com/office/powerpoint/2010/main" val="2222050134"/>
              </p:ext>
            </p:extLst>
          </p:nvPr>
        </p:nvGraphicFramePr>
        <p:xfrm>
          <a:off x="1371600" y="3782291"/>
          <a:ext cx="9601200" cy="2942862"/>
        </p:xfrm>
        <a:graphic>
          <a:graphicData uri="http://schemas.openxmlformats.org/drawingml/2006/table">
            <a:tbl>
              <a:tblPr/>
              <a:tblGrid>
                <a:gridCol w="2400300">
                  <a:extLst>
                    <a:ext uri="{9D8B030D-6E8A-4147-A177-3AD203B41FA5}">
                      <a16:colId xmlns:a16="http://schemas.microsoft.com/office/drawing/2014/main" val="1822359379"/>
                    </a:ext>
                  </a:extLst>
                </a:gridCol>
                <a:gridCol w="2400300">
                  <a:extLst>
                    <a:ext uri="{9D8B030D-6E8A-4147-A177-3AD203B41FA5}">
                      <a16:colId xmlns:a16="http://schemas.microsoft.com/office/drawing/2014/main" val="1029465316"/>
                    </a:ext>
                  </a:extLst>
                </a:gridCol>
                <a:gridCol w="2400300">
                  <a:extLst>
                    <a:ext uri="{9D8B030D-6E8A-4147-A177-3AD203B41FA5}">
                      <a16:colId xmlns:a16="http://schemas.microsoft.com/office/drawing/2014/main" val="3591317744"/>
                    </a:ext>
                  </a:extLst>
                </a:gridCol>
                <a:gridCol w="2400300">
                  <a:extLst>
                    <a:ext uri="{9D8B030D-6E8A-4147-A177-3AD203B41FA5}">
                      <a16:colId xmlns:a16="http://schemas.microsoft.com/office/drawing/2014/main" val="730619186"/>
                    </a:ext>
                  </a:extLst>
                </a:gridCol>
              </a:tblGrid>
              <a:tr h="737099">
                <a:tc>
                  <a:txBody>
                    <a:bodyPr/>
                    <a:lstStyle/>
                    <a:p>
                      <a:pPr algn="l" fontAlgn="base">
                        <a:lnSpc>
                          <a:spcPts val="1950"/>
                        </a:lnSpc>
                        <a:buNone/>
                      </a:pPr>
                      <a:r>
                        <a:rPr lang="en-US" sz="1400" b="1" i="0" dirty="0">
                          <a:solidFill>
                            <a:srgbClr val="FFFFFF"/>
                          </a:solidFill>
                          <a:effectLst/>
                          <a:latin typeface="Arial"/>
                        </a:rPr>
                        <a:t>Secure Access​</a:t>
                      </a:r>
                      <a:endParaRPr lang="en-US" sz="1600" b="1" i="0" dirty="0">
                        <a:solidFill>
                          <a:srgbClr val="FFFFFF"/>
                        </a:solidFill>
                        <a:effectLst/>
                        <a:latin typeface="Arial"/>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tc>
                  <a:txBody>
                    <a:bodyPr/>
                    <a:lstStyle/>
                    <a:p>
                      <a:pPr algn="l" fontAlgn="base">
                        <a:lnSpc>
                          <a:spcPts val="1950"/>
                        </a:lnSpc>
                        <a:buNone/>
                      </a:pPr>
                      <a:r>
                        <a:rPr lang="en-US" sz="1400" b="1" i="0" dirty="0">
                          <a:solidFill>
                            <a:srgbClr val="FFFFFF"/>
                          </a:solidFill>
                          <a:effectLst/>
                          <a:latin typeface="Arial"/>
                        </a:rPr>
                        <a:t>Email Awareness​</a:t>
                      </a:r>
                      <a:endParaRPr lang="en-US" sz="1600" b="1" i="0" dirty="0">
                        <a:solidFill>
                          <a:srgbClr val="FFFFFF"/>
                        </a:solidFill>
                        <a:effectLst/>
                        <a:latin typeface="Arial"/>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tc>
                  <a:txBody>
                    <a:bodyPr/>
                    <a:lstStyle/>
                    <a:p>
                      <a:pPr algn="l" fontAlgn="base">
                        <a:lnSpc>
                          <a:spcPts val="1950"/>
                        </a:lnSpc>
                        <a:buNone/>
                      </a:pPr>
                      <a:r>
                        <a:rPr lang="en-US" sz="1400" b="1" i="0" dirty="0">
                          <a:solidFill>
                            <a:srgbClr val="FFFFFF"/>
                          </a:solidFill>
                          <a:effectLst/>
                          <a:latin typeface="Arial" panose="020B0604020202020204" pitchFamily="34" charset="0"/>
                        </a:rPr>
                        <a:t>Data Management​</a:t>
                      </a:r>
                      <a:endParaRPr lang="en-US" sz="1600" b="1" i="0" dirty="0">
                        <a:solidFill>
                          <a:srgbClr val="FFFFFF"/>
                        </a:solidFill>
                        <a:effectLst/>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tc>
                  <a:txBody>
                    <a:bodyPr/>
                    <a:lstStyle/>
                    <a:p>
                      <a:pPr algn="l" fontAlgn="base">
                        <a:lnSpc>
                          <a:spcPts val="1950"/>
                        </a:lnSpc>
                        <a:buNone/>
                      </a:pPr>
                      <a:r>
                        <a:rPr lang="en-GB" sz="1400" b="1" i="0" dirty="0">
                          <a:solidFill>
                            <a:srgbClr val="FFFFFF"/>
                          </a:solidFill>
                          <a:effectLst/>
                          <a:latin typeface="Arial"/>
                        </a:rPr>
                        <a:t>Confidentiality and Compliance​</a:t>
                      </a:r>
                      <a:endParaRPr lang="en-GB" sz="1600" b="1" i="0" dirty="0">
                        <a:solidFill>
                          <a:srgbClr val="FFFFFF"/>
                        </a:solidFill>
                        <a:effectLst/>
                        <a:latin typeface="Arial"/>
                      </a:endParaRPr>
                    </a:p>
                    <a:p>
                      <a:pPr algn="l" fontAlgn="base">
                        <a:lnSpc>
                          <a:spcPts val="1950"/>
                        </a:lnSpc>
                        <a:buNone/>
                      </a:pPr>
                      <a:r>
                        <a:rPr lang="en-GB" sz="1400" b="1" i="0" dirty="0">
                          <a:solidFill>
                            <a:srgbClr val="FFFFFF"/>
                          </a:solidFill>
                          <a:effectLst/>
                          <a:latin typeface="Arial"/>
                        </a:rPr>
                        <a:t>​</a:t>
                      </a:r>
                      <a:endParaRPr lang="en-GB" sz="1600" b="1" i="0" dirty="0">
                        <a:solidFill>
                          <a:srgbClr val="FFFFFF"/>
                        </a:solidFill>
                        <a:effectLst/>
                        <a:latin typeface="Arial"/>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1332204497"/>
                  </a:ext>
                </a:extLst>
              </a:tr>
              <a:tr h="2123342">
                <a:tc>
                  <a:txBody>
                    <a:bodyPr/>
                    <a:lstStyle/>
                    <a:p>
                      <a:pPr algn="l" fontAlgn="base">
                        <a:lnSpc>
                          <a:spcPts val="1950"/>
                        </a:lnSpc>
                        <a:buFont typeface="Arial" panose="020B0604020202020204" pitchFamily="34" charset="0"/>
                        <a:buChar char="•"/>
                      </a:pPr>
                      <a:r>
                        <a:rPr lang="en-US" sz="1400" b="1" i="0" dirty="0">
                          <a:solidFill>
                            <a:srgbClr val="000000"/>
                          </a:solidFill>
                          <a:effectLst/>
                          <a:latin typeface="Arial"/>
                        </a:rPr>
                        <a:t>Staff always access records remotely</a:t>
                      </a:r>
                      <a:r>
                        <a:rPr lang="en-US" sz="1400" b="0" i="0" dirty="0">
                          <a:solidFill>
                            <a:srgbClr val="000000"/>
                          </a:solidFill>
                          <a:effectLst/>
                          <a:latin typeface="Arial"/>
                        </a:rPr>
                        <a:t>​</a:t>
                      </a:r>
                      <a:endParaRPr lang="en-US" sz="1100" b="0" i="0" dirty="0">
                        <a:solidFill>
                          <a:srgbClr val="000000"/>
                        </a:solidFill>
                        <a:effectLst/>
                        <a:latin typeface="Arial"/>
                      </a:endParaRPr>
                    </a:p>
                    <a:p>
                      <a:pPr algn="l" fontAlgn="base">
                        <a:lnSpc>
                          <a:spcPts val="1950"/>
                        </a:lnSpc>
                        <a:buNone/>
                      </a:pPr>
                      <a:r>
                        <a:rPr lang="en-US" sz="1400" b="0" i="0" dirty="0">
                          <a:solidFill>
                            <a:srgbClr val="000000"/>
                          </a:solidFill>
                          <a:effectLst/>
                          <a:latin typeface="Arial"/>
                        </a:rPr>
                        <a:t>​</a:t>
                      </a:r>
                      <a:endParaRPr lang="en-US" sz="1600" b="0" i="0" dirty="0">
                        <a:solidFill>
                          <a:srgbClr val="000000"/>
                        </a:solidFill>
                        <a:effectLst/>
                        <a:latin typeface="Arial"/>
                      </a:endParaRPr>
                    </a:p>
                    <a:p>
                      <a:pPr algn="l" fontAlgn="base">
                        <a:lnSpc>
                          <a:spcPts val="1950"/>
                        </a:lnSpc>
                        <a:buFont typeface="Arial" panose="020B0604020202020204" pitchFamily="34" charset="0"/>
                        <a:buChar char="•"/>
                      </a:pPr>
                      <a:r>
                        <a:rPr lang="en-US" sz="1400" b="1" i="0" dirty="0">
                          <a:solidFill>
                            <a:srgbClr val="000000"/>
                          </a:solidFill>
                          <a:effectLst/>
                          <a:latin typeface="Arial"/>
                        </a:rPr>
                        <a:t>Increases the level of risk for </a:t>
                      </a:r>
                      <a:r>
                        <a:rPr lang="en-US" sz="1400" b="1" i="0" dirty="0" err="1">
                          <a:solidFill>
                            <a:srgbClr val="000000"/>
                          </a:solidFill>
                          <a:effectLst/>
                          <a:latin typeface="Arial"/>
                        </a:rPr>
                        <a:t>unauthorisedaccess</a:t>
                      </a:r>
                      <a:r>
                        <a:rPr lang="en-US" sz="1400" b="1" i="0" dirty="0">
                          <a:solidFill>
                            <a:srgbClr val="000000"/>
                          </a:solidFill>
                          <a:effectLst/>
                          <a:latin typeface="Arial"/>
                        </a:rPr>
                        <a:t> if these accounts are not fully protected.</a:t>
                      </a:r>
                      <a:r>
                        <a:rPr lang="en-US" sz="1400" b="0" i="0" dirty="0">
                          <a:solidFill>
                            <a:srgbClr val="000000"/>
                          </a:solidFill>
                          <a:effectLst/>
                          <a:latin typeface="Arial"/>
                        </a:rPr>
                        <a:t>​</a:t>
                      </a:r>
                      <a:endParaRPr lang="en-US" sz="1100" b="0" i="0" dirty="0">
                        <a:solidFill>
                          <a:srgbClr val="000000"/>
                        </a:solidFill>
                        <a:effectLst/>
                        <a:latin typeface="Arial"/>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tc>
                  <a:txBody>
                    <a:bodyPr/>
                    <a:lstStyle/>
                    <a:p>
                      <a:pPr algn="l" fontAlgn="base">
                        <a:lnSpc>
                          <a:spcPts val="1950"/>
                        </a:lnSpc>
                        <a:buFont typeface="Arial" panose="020B0604020202020204" pitchFamily="34" charset="0"/>
                        <a:buChar char="•"/>
                      </a:pPr>
                      <a:r>
                        <a:rPr lang="en-US" sz="1400" b="1" i="0" dirty="0">
                          <a:solidFill>
                            <a:srgbClr val="000000"/>
                          </a:solidFill>
                          <a:effectLst/>
                          <a:latin typeface="Arial" panose="020B0604020202020204" pitchFamily="34" charset="0"/>
                        </a:rPr>
                        <a:t>Can have information such as </a:t>
                      </a:r>
                      <a:r>
                        <a:rPr lang="en-US" sz="1400" b="1" i="0" dirty="0" err="1">
                          <a:solidFill>
                            <a:srgbClr val="000000"/>
                          </a:solidFill>
                          <a:effectLst/>
                          <a:latin typeface="Arial" panose="020B0604020202020204" pitchFamily="34" charset="0"/>
                        </a:rPr>
                        <a:t>rotas</a:t>
                      </a:r>
                      <a:r>
                        <a:rPr lang="en-US" sz="1400" b="1" i="0" dirty="0">
                          <a:solidFill>
                            <a:srgbClr val="000000"/>
                          </a:solidFill>
                          <a:effectLst/>
                          <a:latin typeface="Arial" panose="020B0604020202020204" pitchFamily="34" charset="0"/>
                        </a:rPr>
                        <a:t>, personal data and care plans</a:t>
                      </a:r>
                      <a:r>
                        <a:rPr lang="en-US" sz="1400" b="0" i="0" dirty="0">
                          <a:solidFill>
                            <a:srgbClr val="000000"/>
                          </a:solidFill>
                          <a:effectLst/>
                          <a:latin typeface="Arial" panose="020B0604020202020204" pitchFamily="34" charset="0"/>
                        </a:rPr>
                        <a:t>​</a:t>
                      </a:r>
                      <a:br>
                        <a:rPr lang="en-US" sz="1400" b="0" i="0" dirty="0">
                          <a:solidFill>
                            <a:srgbClr val="000000"/>
                          </a:solidFill>
                          <a:effectLst/>
                          <a:latin typeface="Arial" panose="020B0604020202020204" pitchFamily="34" charset="0"/>
                        </a:rPr>
                      </a:br>
                      <a:r>
                        <a:rPr lang="en-US" sz="1400" b="0" i="0" dirty="0">
                          <a:solidFill>
                            <a:srgbClr val="000000"/>
                          </a:solidFill>
                          <a:effectLst/>
                          <a:latin typeface="Arial" panose="020B0604020202020204" pitchFamily="34" charset="0"/>
                        </a:rPr>
                        <a:t>​</a:t>
                      </a:r>
                      <a:endParaRPr lang="en-US" sz="1100" b="0" i="0" dirty="0">
                        <a:solidFill>
                          <a:srgbClr val="000000"/>
                        </a:solidFill>
                        <a:effectLst/>
                        <a:latin typeface="Arial" panose="020B0604020202020204" pitchFamily="34" charset="0"/>
                      </a:endParaRPr>
                    </a:p>
                    <a:p>
                      <a:pPr algn="l" fontAlgn="base">
                        <a:lnSpc>
                          <a:spcPts val="1950"/>
                        </a:lnSpc>
                        <a:buFont typeface="Arial" panose="020B0604020202020204" pitchFamily="34" charset="0"/>
                        <a:buChar char="•"/>
                      </a:pPr>
                      <a:r>
                        <a:rPr lang="en-US" sz="1400" b="1" i="0" dirty="0">
                          <a:solidFill>
                            <a:srgbClr val="000000"/>
                          </a:solidFill>
                          <a:effectLst/>
                          <a:latin typeface="Arial" panose="020B0604020202020204" pitchFamily="34" charset="0"/>
                        </a:rPr>
                        <a:t>Big risk for phishing,</a:t>
                      </a:r>
                      <a:r>
                        <a:rPr lang="en-US" sz="1400" b="0" i="0" dirty="0">
                          <a:solidFill>
                            <a:srgbClr val="000000"/>
                          </a:solidFill>
                          <a:effectLst/>
                          <a:latin typeface="Arial" panose="020B0604020202020204" pitchFamily="34" charset="0"/>
                        </a:rPr>
                        <a:t>​</a:t>
                      </a:r>
                      <a:endParaRPr lang="en-US" sz="1100" b="0" i="0" dirty="0">
                        <a:solidFill>
                          <a:srgbClr val="000000"/>
                        </a:solidFill>
                        <a:effectLst/>
                        <a:latin typeface="Arial" panose="020B0604020202020204" pitchFamily="34" charset="0"/>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tc>
                  <a:txBody>
                    <a:bodyPr/>
                    <a:lstStyle/>
                    <a:p>
                      <a:pPr algn="l" fontAlgn="base">
                        <a:lnSpc>
                          <a:spcPts val="1950"/>
                        </a:lnSpc>
                        <a:buFont typeface="Arial" panose="020B0604020202020204" pitchFamily="34" charset="0"/>
                        <a:buChar char="•"/>
                      </a:pPr>
                      <a:r>
                        <a:rPr lang="en-GB" sz="1400" b="1" i="0" dirty="0">
                          <a:solidFill>
                            <a:srgbClr val="000000"/>
                          </a:solidFill>
                          <a:effectLst/>
                          <a:latin typeface="Arial" panose="020B0604020202020204" pitchFamily="34" charset="0"/>
                        </a:rPr>
                        <a:t>Records for users must be stored the safest way whilst also being easy for staff to find without having to have multiple copies</a:t>
                      </a:r>
                      <a:r>
                        <a:rPr lang="en-GB" sz="1400" b="0" i="0" dirty="0">
                          <a:solidFill>
                            <a:srgbClr val="000000"/>
                          </a:solidFill>
                          <a:effectLst/>
                          <a:latin typeface="Arial" panose="020B0604020202020204" pitchFamily="34" charset="0"/>
                        </a:rPr>
                        <a:t>​</a:t>
                      </a:r>
                      <a:endParaRPr lang="en-GB" sz="1100" b="0" i="0" dirty="0">
                        <a:solidFill>
                          <a:srgbClr val="000000"/>
                        </a:solidFill>
                        <a:effectLst/>
                        <a:latin typeface="Arial" panose="020B0604020202020204" pitchFamily="34" charset="0"/>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tc>
                  <a:txBody>
                    <a:bodyPr/>
                    <a:lstStyle/>
                    <a:p>
                      <a:pPr algn="l" fontAlgn="base">
                        <a:lnSpc>
                          <a:spcPts val="1950"/>
                        </a:lnSpc>
                        <a:buFont typeface="Arial" panose="020B0604020202020204" pitchFamily="34" charset="0"/>
                        <a:buChar char="•"/>
                      </a:pPr>
                      <a:r>
                        <a:rPr lang="en-US" sz="1400" b="1" i="0" dirty="0">
                          <a:solidFill>
                            <a:srgbClr val="000000"/>
                          </a:solidFill>
                          <a:effectLst/>
                          <a:latin typeface="Arial" panose="020B0604020202020204" pitchFamily="34" charset="0"/>
                        </a:rPr>
                        <a:t>Greenfield home care agency must comply with UK GDPR which will protect user privacy and their dignity. </a:t>
                      </a:r>
                      <a:r>
                        <a:rPr lang="en-US" sz="1400" b="0" i="0" dirty="0">
                          <a:solidFill>
                            <a:srgbClr val="000000"/>
                          </a:solidFill>
                          <a:effectLst/>
                          <a:latin typeface="Arial" panose="020B0604020202020204" pitchFamily="34" charset="0"/>
                        </a:rPr>
                        <a:t>​</a:t>
                      </a:r>
                      <a:endParaRPr lang="en-US" sz="1100" b="0" i="0" dirty="0">
                        <a:solidFill>
                          <a:srgbClr val="000000"/>
                        </a:solidFill>
                        <a:effectLst/>
                        <a:latin typeface="Arial" panose="020B0604020202020204" pitchFamily="34" charset="0"/>
                      </a:endParaRPr>
                    </a:p>
                  </a:txBody>
                  <a:tcPr marL="80570" marR="80570" marT="40285" marB="40285">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4030519958"/>
                  </a:ext>
                </a:extLst>
              </a:tr>
            </a:tbl>
          </a:graphicData>
        </a:graphic>
      </p:graphicFrame>
    </p:spTree>
    <p:extLst>
      <p:ext uri="{BB962C8B-B14F-4D97-AF65-F5344CB8AC3E}">
        <p14:creationId xmlns:p14="http://schemas.microsoft.com/office/powerpoint/2010/main" val="747925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DD3EF-1839-759D-AA34-C66F29502CEC}"/>
              </a:ext>
            </a:extLst>
          </p:cNvPr>
          <p:cNvSpPr>
            <a:spLocks noGrp="1"/>
          </p:cNvSpPr>
          <p:nvPr>
            <p:ph type="title"/>
          </p:nvPr>
        </p:nvSpPr>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7D36CFC1-6849-1024-0A3D-A3378CF8FC3C}"/>
              </a:ext>
            </a:extLst>
          </p:cNvPr>
          <p:cNvSpPr>
            <a:spLocks noGrp="1"/>
          </p:cNvSpPr>
          <p:nvPr>
            <p:ph idx="1"/>
          </p:nvPr>
        </p:nvSpPr>
        <p:spPr>
          <a:xfrm>
            <a:off x="1371600" y="1801091"/>
            <a:ext cx="9601200" cy="720436"/>
          </a:xfrm>
        </p:spPr>
        <p:txBody>
          <a:bodyPr/>
          <a:lstStyle/>
          <a:p>
            <a:r>
              <a:rPr lang="en-US" b="1" dirty="0"/>
              <a:t>Practical Actions Using Microsoft 365</a:t>
            </a:r>
            <a:r>
              <a:rPr lang="en-US" dirty="0"/>
              <a:t>​</a:t>
            </a:r>
          </a:p>
        </p:txBody>
      </p:sp>
      <p:graphicFrame>
        <p:nvGraphicFramePr>
          <p:cNvPr id="4" name="Table 3">
            <a:extLst>
              <a:ext uri="{FF2B5EF4-FFF2-40B4-BE49-F238E27FC236}">
                <a16:creationId xmlns:a16="http://schemas.microsoft.com/office/drawing/2014/main" id="{A4FE27F4-2732-B503-8B2A-59378887D653}"/>
              </a:ext>
            </a:extLst>
          </p:cNvPr>
          <p:cNvGraphicFramePr>
            <a:graphicFrameLocks noGrp="1"/>
          </p:cNvGraphicFramePr>
          <p:nvPr/>
        </p:nvGraphicFramePr>
        <p:xfrm>
          <a:off x="1371600" y="2412082"/>
          <a:ext cx="9601200" cy="3329235"/>
        </p:xfrm>
        <a:graphic>
          <a:graphicData uri="http://schemas.openxmlformats.org/drawingml/2006/table">
            <a:tbl>
              <a:tblPr/>
              <a:tblGrid>
                <a:gridCol w="9601200">
                  <a:extLst>
                    <a:ext uri="{9D8B030D-6E8A-4147-A177-3AD203B41FA5}">
                      <a16:colId xmlns:a16="http://schemas.microsoft.com/office/drawing/2014/main" val="2783732293"/>
                    </a:ext>
                  </a:extLst>
                </a:gridCol>
              </a:tblGrid>
              <a:tr h="1045327">
                <a:tc>
                  <a:txBody>
                    <a:bodyPr/>
                    <a:lstStyle/>
                    <a:p>
                      <a:pPr algn="ctr" fontAlgn="base">
                        <a:lnSpc>
                          <a:spcPts val="2175"/>
                        </a:lnSpc>
                        <a:buNone/>
                      </a:pPr>
                      <a:r>
                        <a:rPr lang="en-US" sz="1700" b="1" i="0">
                          <a:solidFill>
                            <a:srgbClr val="FFFFFF"/>
                          </a:solidFill>
                          <a:effectLst/>
                          <a:latin typeface="Arial" panose="020B0604020202020204" pitchFamily="34" charset="0"/>
                        </a:rPr>
                        <a:t>Secure Access​</a:t>
                      </a:r>
                      <a:endParaRPr lang="en-US" sz="1700" b="1" i="0">
                        <a:solidFill>
                          <a:srgbClr val="FFFFFF"/>
                        </a:solidFill>
                        <a:effectLst/>
                      </a:endParaRPr>
                    </a:p>
                  </a:txBody>
                  <a:tcPr marL="84329" marR="84329" marT="42164" marB="4216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1066399797"/>
                  </a:ext>
                </a:extLst>
              </a:tr>
              <a:tr h="2283908">
                <a:tc>
                  <a:txBody>
                    <a:bodyPr/>
                    <a:lstStyle/>
                    <a:p>
                      <a:pPr algn="l" fontAlgn="base">
                        <a:lnSpc>
                          <a:spcPts val="2175"/>
                        </a:lnSpc>
                        <a:buFont typeface="Arial" panose="020B0604020202020204" pitchFamily="34" charset="0"/>
                        <a:buChar char="•"/>
                      </a:pPr>
                      <a:r>
                        <a:rPr lang="en-GB" sz="1700" b="0" i="0" dirty="0">
                          <a:solidFill>
                            <a:srgbClr val="000000"/>
                          </a:solidFill>
                          <a:effectLst/>
                          <a:latin typeface="Franklin Gothic Book" panose="020B0503020102020204" pitchFamily="34" charset="0"/>
                        </a:rPr>
                        <a:t>Secure access is essential when staff remotely access sensitive service-user information. The UK GDPR states that organisations must implement </a:t>
                      </a:r>
                      <a:r>
                        <a:rPr lang="en-GB" sz="1700" b="0" i="1" dirty="0">
                          <a:solidFill>
                            <a:srgbClr val="000000"/>
                          </a:solidFill>
                          <a:effectLst/>
                          <a:latin typeface="Franklin Gothic Book" panose="020B0503020102020204" pitchFamily="34" charset="0"/>
                        </a:rPr>
                        <a:t>“appropriate technical and organisational measures to ensure a level of security appropriate to the risk”</a:t>
                      </a:r>
                      <a:r>
                        <a:rPr lang="en-GB" sz="1700" b="0" i="0" dirty="0">
                          <a:solidFill>
                            <a:srgbClr val="000000"/>
                          </a:solidFill>
                          <a:effectLst/>
                          <a:latin typeface="Franklin Gothic Book" panose="020B0503020102020204" pitchFamily="34" charset="0"/>
                        </a:rPr>
                        <a:t> (UK GDPR, 2018, Art. 32). ​</a:t>
                      </a:r>
                      <a:br>
                        <a:rPr lang="en-GB" sz="1700" b="0" i="0" dirty="0">
                          <a:solidFill>
                            <a:srgbClr val="000000"/>
                          </a:solidFill>
                          <a:effectLst/>
                          <a:latin typeface="Franklin Gothic Book" panose="020B0503020102020204" pitchFamily="34" charset="0"/>
                        </a:rPr>
                      </a:br>
                      <a:r>
                        <a:rPr lang="en-GB" sz="1700" b="0" i="0" dirty="0">
                          <a:solidFill>
                            <a:srgbClr val="000000"/>
                          </a:solidFill>
                          <a:effectLst/>
                          <a:latin typeface="Franklin Gothic Book" panose="020B0503020102020204" pitchFamily="34" charset="0"/>
                        </a:rPr>
                        <a:t>​</a:t>
                      </a:r>
                      <a:endParaRPr lang="en-GB" sz="13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GB" sz="1700" b="0" i="0" dirty="0">
                          <a:solidFill>
                            <a:srgbClr val="000000"/>
                          </a:solidFill>
                          <a:effectLst/>
                          <a:latin typeface="Franklin Gothic Book" panose="020B0503020102020204" pitchFamily="34" charset="0"/>
                        </a:rPr>
                        <a:t>For Greenfield Home Care Agency, this supports the use of secure log-ins, multi-factor authentication, and role-based access within Microsoft 365 to ensure that only authorised staff can access personal data.​</a:t>
                      </a:r>
                      <a:endParaRPr lang="en-GB" sz="1300" b="0" i="0" dirty="0">
                        <a:solidFill>
                          <a:srgbClr val="000000"/>
                        </a:solidFill>
                        <a:effectLst/>
                        <a:latin typeface="Arial" panose="020B0604020202020204" pitchFamily="34" charset="0"/>
                      </a:endParaRPr>
                    </a:p>
                  </a:txBody>
                  <a:tcPr marL="84329" marR="84329" marT="42164" marB="4216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340826866"/>
                  </a:ext>
                </a:extLst>
              </a:tr>
            </a:tbl>
          </a:graphicData>
        </a:graphic>
      </p:graphicFrame>
    </p:spTree>
    <p:extLst>
      <p:ext uri="{BB962C8B-B14F-4D97-AF65-F5344CB8AC3E}">
        <p14:creationId xmlns:p14="http://schemas.microsoft.com/office/powerpoint/2010/main" val="3203898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1CE6F7-512D-503F-FE52-E6C889C7BA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19036D-5512-5166-09AA-F2D6A4F2F4DA}"/>
              </a:ext>
            </a:extLst>
          </p:cNvPr>
          <p:cNvSpPr>
            <a:spLocks noGrp="1"/>
          </p:cNvSpPr>
          <p:nvPr>
            <p:ph type="title"/>
          </p:nvPr>
        </p:nvSpPr>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CE422622-77AB-21E3-B4FF-CE384102A2E0}"/>
              </a:ext>
            </a:extLst>
          </p:cNvPr>
          <p:cNvSpPr>
            <a:spLocks noGrp="1"/>
          </p:cNvSpPr>
          <p:nvPr>
            <p:ph idx="1"/>
          </p:nvPr>
        </p:nvSpPr>
        <p:spPr>
          <a:xfrm>
            <a:off x="1371600" y="1801091"/>
            <a:ext cx="9601200" cy="484909"/>
          </a:xfrm>
        </p:spPr>
        <p:txBody>
          <a:bodyPr/>
          <a:lstStyle/>
          <a:p>
            <a:r>
              <a:rPr lang="en-US" b="1" dirty="0"/>
              <a:t>Practical Actions Using Microsoft 365</a:t>
            </a:r>
            <a:r>
              <a:rPr lang="en-US" dirty="0"/>
              <a:t>​</a:t>
            </a:r>
          </a:p>
        </p:txBody>
      </p:sp>
      <p:graphicFrame>
        <p:nvGraphicFramePr>
          <p:cNvPr id="4" name="Table 3">
            <a:extLst>
              <a:ext uri="{FF2B5EF4-FFF2-40B4-BE49-F238E27FC236}">
                <a16:creationId xmlns:a16="http://schemas.microsoft.com/office/drawing/2014/main" id="{94B435DC-292C-41D9-81E3-87859F118A0E}"/>
              </a:ext>
            </a:extLst>
          </p:cNvPr>
          <p:cNvGraphicFramePr>
            <a:graphicFrameLocks noGrp="1"/>
          </p:cNvGraphicFramePr>
          <p:nvPr/>
        </p:nvGraphicFramePr>
        <p:xfrm>
          <a:off x="1371600" y="2320495"/>
          <a:ext cx="9601200" cy="3512409"/>
        </p:xfrm>
        <a:graphic>
          <a:graphicData uri="http://schemas.openxmlformats.org/drawingml/2006/table">
            <a:tbl>
              <a:tblPr/>
              <a:tblGrid>
                <a:gridCol w="9601200">
                  <a:extLst>
                    <a:ext uri="{9D8B030D-6E8A-4147-A177-3AD203B41FA5}">
                      <a16:colId xmlns:a16="http://schemas.microsoft.com/office/drawing/2014/main" val="939648813"/>
                    </a:ext>
                  </a:extLst>
                </a:gridCol>
              </a:tblGrid>
              <a:tr h="1102841">
                <a:tc>
                  <a:txBody>
                    <a:bodyPr/>
                    <a:lstStyle/>
                    <a:p>
                      <a:pPr algn="ctr" fontAlgn="base">
                        <a:lnSpc>
                          <a:spcPts val="2400"/>
                        </a:lnSpc>
                        <a:buNone/>
                      </a:pPr>
                      <a:r>
                        <a:rPr lang="en-US" sz="1900" b="1" i="0">
                          <a:solidFill>
                            <a:srgbClr val="FFFFFF"/>
                          </a:solidFill>
                          <a:effectLst/>
                          <a:latin typeface="Arial" panose="020B0604020202020204" pitchFamily="34" charset="0"/>
                        </a:rPr>
                        <a:t>Email Awareness​</a:t>
                      </a:r>
                      <a:endParaRPr lang="en-US" sz="1800" b="1" i="0">
                        <a:solidFill>
                          <a:srgbClr val="FFFFFF"/>
                        </a:solidFill>
                        <a:effectLst/>
                      </a:endParaRPr>
                    </a:p>
                  </a:txBody>
                  <a:tcPr marL="88969" marR="88969" marT="44484" marB="4448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3208820007"/>
                  </a:ext>
                </a:extLst>
              </a:tr>
              <a:tr h="2409568">
                <a:tc>
                  <a:txBody>
                    <a:bodyPr/>
                    <a:lstStyle/>
                    <a:p>
                      <a:pPr algn="l" fontAlgn="base">
                        <a:lnSpc>
                          <a:spcPts val="2400"/>
                        </a:lnSpc>
                        <a:buFont typeface="Arial" panose="020B0604020202020204" pitchFamily="34" charset="0"/>
                        <a:buChar char="•"/>
                      </a:pPr>
                      <a:r>
                        <a:rPr lang="en-GB" sz="1900" b="0" i="0" dirty="0">
                          <a:solidFill>
                            <a:srgbClr val="000000"/>
                          </a:solidFill>
                          <a:effectLst/>
                          <a:latin typeface="Arial" panose="020B0604020202020204" pitchFamily="34" charset="0"/>
                        </a:rPr>
                        <a:t>Email communication is a key risk area when personal data is transmitted electronically. The UK GDPR makes clear that security measures must protect personal data </a:t>
                      </a:r>
                      <a:r>
                        <a:rPr lang="en-GB" sz="1900" b="0" i="1" dirty="0">
                          <a:solidFill>
                            <a:srgbClr val="000000"/>
                          </a:solidFill>
                          <a:effectLst/>
                          <a:latin typeface="Arial" panose="020B0604020202020204" pitchFamily="34" charset="0"/>
                        </a:rPr>
                        <a:t>“including protection against unauthorised or unlawful processing and against accidental loss”</a:t>
                      </a:r>
                      <a:r>
                        <a:rPr lang="en-GB" sz="1900" b="1" i="0" dirty="0">
                          <a:solidFill>
                            <a:srgbClr val="000000"/>
                          </a:solidFill>
                          <a:effectLst/>
                          <a:latin typeface="Arial" panose="020B0604020202020204" pitchFamily="34" charset="0"/>
                        </a:rPr>
                        <a:t>(UK GDPR, 2018, Art. 5(1)(f))</a:t>
                      </a:r>
                      <a:r>
                        <a:rPr lang="en-GB" sz="1900" b="0" i="0" dirty="0">
                          <a:solidFill>
                            <a:srgbClr val="000000"/>
                          </a:solidFill>
                          <a:effectLst/>
                          <a:latin typeface="Arial" panose="020B0604020202020204" pitchFamily="34" charset="0"/>
                        </a:rPr>
                        <a:t>. ​</a:t>
                      </a:r>
                      <a:br>
                        <a:rPr lang="en-GB" sz="1900" b="0" i="0" dirty="0">
                          <a:solidFill>
                            <a:srgbClr val="000000"/>
                          </a:solidFill>
                          <a:effectLst/>
                          <a:latin typeface="Arial" panose="020B0604020202020204" pitchFamily="34" charset="0"/>
                        </a:rPr>
                      </a:br>
                      <a:r>
                        <a:rPr lang="en-GB" sz="1900" b="0" i="0" dirty="0">
                          <a:solidFill>
                            <a:srgbClr val="000000"/>
                          </a:solidFill>
                          <a:effectLst/>
                          <a:latin typeface="Arial" panose="020B0604020202020204" pitchFamily="34" charset="0"/>
                        </a:rPr>
                        <a:t>​</a:t>
                      </a:r>
                      <a:endParaRPr lang="en-GB" sz="1600" b="0" i="0" dirty="0">
                        <a:solidFill>
                          <a:srgbClr val="000000"/>
                        </a:solidFill>
                        <a:effectLst/>
                        <a:latin typeface="Arial" panose="020B0604020202020204" pitchFamily="34" charset="0"/>
                      </a:endParaRPr>
                    </a:p>
                    <a:p>
                      <a:pPr algn="l" fontAlgn="base">
                        <a:lnSpc>
                          <a:spcPts val="2400"/>
                        </a:lnSpc>
                        <a:buFont typeface="Arial" panose="020B0604020202020204" pitchFamily="34" charset="0"/>
                        <a:buChar char="•"/>
                      </a:pPr>
                      <a:r>
                        <a:rPr lang="en-GB" sz="1900" b="0" i="0" dirty="0">
                          <a:solidFill>
                            <a:srgbClr val="000000"/>
                          </a:solidFill>
                          <a:effectLst/>
                          <a:latin typeface="Arial" panose="020B0604020202020204" pitchFamily="34" charset="0"/>
                        </a:rPr>
                        <a:t>This applies directly to staff email use and highlights the need for email awareness training and secure email practices when sharing service-user information.​</a:t>
                      </a:r>
                      <a:endParaRPr lang="en-GB" sz="1600" b="0" i="0" dirty="0">
                        <a:solidFill>
                          <a:srgbClr val="000000"/>
                        </a:solidFill>
                        <a:effectLst/>
                        <a:latin typeface="Arial" panose="020B0604020202020204" pitchFamily="34" charset="0"/>
                      </a:endParaRPr>
                    </a:p>
                  </a:txBody>
                  <a:tcPr marL="88969" marR="88969" marT="44484" marB="4448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3540573367"/>
                  </a:ext>
                </a:extLst>
              </a:tr>
            </a:tbl>
          </a:graphicData>
        </a:graphic>
      </p:graphicFrame>
    </p:spTree>
    <p:extLst>
      <p:ext uri="{BB962C8B-B14F-4D97-AF65-F5344CB8AC3E}">
        <p14:creationId xmlns:p14="http://schemas.microsoft.com/office/powerpoint/2010/main" val="591117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8855DF-79EC-E24D-1B2C-E494DCE6B2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70631A-3B2D-7A5A-3200-3FCD5DE229E9}"/>
              </a:ext>
            </a:extLst>
          </p:cNvPr>
          <p:cNvSpPr>
            <a:spLocks noGrp="1"/>
          </p:cNvSpPr>
          <p:nvPr>
            <p:ph type="title"/>
          </p:nvPr>
        </p:nvSpPr>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C4966069-76B7-3487-0A0C-30D52DF89DC7}"/>
              </a:ext>
            </a:extLst>
          </p:cNvPr>
          <p:cNvSpPr>
            <a:spLocks noGrp="1"/>
          </p:cNvSpPr>
          <p:nvPr>
            <p:ph idx="1"/>
          </p:nvPr>
        </p:nvSpPr>
        <p:spPr>
          <a:xfrm>
            <a:off x="1371600" y="1801090"/>
            <a:ext cx="9601200" cy="568037"/>
          </a:xfrm>
        </p:spPr>
        <p:txBody>
          <a:bodyPr/>
          <a:lstStyle/>
          <a:p>
            <a:r>
              <a:rPr lang="en-US" b="1" dirty="0"/>
              <a:t>Practical Actions Using Microsoft 365</a:t>
            </a:r>
            <a:r>
              <a:rPr lang="en-US" dirty="0"/>
              <a:t>​</a:t>
            </a:r>
          </a:p>
        </p:txBody>
      </p:sp>
      <p:graphicFrame>
        <p:nvGraphicFramePr>
          <p:cNvPr id="4" name="Table 3">
            <a:extLst>
              <a:ext uri="{FF2B5EF4-FFF2-40B4-BE49-F238E27FC236}">
                <a16:creationId xmlns:a16="http://schemas.microsoft.com/office/drawing/2014/main" id="{86A27FF9-1123-DEFC-099A-57D169258E7B}"/>
              </a:ext>
            </a:extLst>
          </p:cNvPr>
          <p:cNvGraphicFramePr>
            <a:graphicFrameLocks noGrp="1"/>
          </p:cNvGraphicFramePr>
          <p:nvPr>
            <p:extLst>
              <p:ext uri="{D42A27DB-BD31-4B8C-83A1-F6EECF244321}">
                <p14:modId xmlns:p14="http://schemas.microsoft.com/office/powerpoint/2010/main" val="3985316262"/>
              </p:ext>
            </p:extLst>
          </p:nvPr>
        </p:nvGraphicFramePr>
        <p:xfrm>
          <a:off x="1371600" y="2300287"/>
          <a:ext cx="9601199" cy="3552825"/>
        </p:xfrm>
        <a:graphic>
          <a:graphicData uri="http://schemas.openxmlformats.org/drawingml/2006/table">
            <a:tbl>
              <a:tblPr/>
              <a:tblGrid>
                <a:gridCol w="9601199">
                  <a:extLst>
                    <a:ext uri="{9D8B030D-6E8A-4147-A177-3AD203B41FA5}">
                      <a16:colId xmlns:a16="http://schemas.microsoft.com/office/drawing/2014/main" val="3339677225"/>
                    </a:ext>
                  </a:extLst>
                </a:gridCol>
              </a:tblGrid>
              <a:tr h="857250">
                <a:tc>
                  <a:txBody>
                    <a:bodyPr/>
                    <a:lstStyle/>
                    <a:p>
                      <a:pPr algn="ctr" fontAlgn="base">
                        <a:lnSpc>
                          <a:spcPts val="2175"/>
                        </a:lnSpc>
                        <a:buNone/>
                      </a:pPr>
                      <a:r>
                        <a:rPr lang="en-US" sz="1800" b="1" i="0">
                          <a:solidFill>
                            <a:srgbClr val="FFFFFF"/>
                          </a:solidFill>
                          <a:effectLst/>
                          <a:latin typeface="Arial" panose="020B0604020202020204" pitchFamily="34" charset="0"/>
                        </a:rPr>
                        <a:t>Data Management​</a:t>
                      </a:r>
                      <a:endParaRPr lang="en-US"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3474007161"/>
                  </a:ext>
                </a:extLst>
              </a:tr>
              <a:tr h="2695575">
                <a:tc>
                  <a:txBody>
                    <a:bodyPr/>
                    <a:lstStyle/>
                    <a:p>
                      <a:pPr algn="l" fontAlgn="base">
                        <a:lnSpc>
                          <a:spcPts val="2175"/>
                        </a:lnSpc>
                        <a:buFont typeface="Arial" panose="020B0604020202020204" pitchFamily="34" charset="0"/>
                        <a:buChar char="•"/>
                      </a:pPr>
                      <a:r>
                        <a:rPr lang="en-US" sz="1800" b="1" i="0" dirty="0">
                          <a:solidFill>
                            <a:srgbClr val="000000"/>
                          </a:solidFill>
                          <a:effectLst/>
                          <a:latin typeface="Arial" panose="020B0604020202020204" pitchFamily="34" charset="0"/>
                        </a:rPr>
                        <a:t>Save files in Microsoft </a:t>
                      </a:r>
                      <a:r>
                        <a:rPr lang="en-US" sz="1800" b="1" i="0" dirty="0" err="1">
                          <a:solidFill>
                            <a:srgbClr val="000000"/>
                          </a:solidFill>
                          <a:effectLst/>
                          <a:latin typeface="Arial" panose="020B0604020202020204" pitchFamily="34" charset="0"/>
                        </a:rPr>
                        <a:t>Onedrive</a:t>
                      </a:r>
                      <a:r>
                        <a:rPr lang="en-US" sz="1800" b="1" i="0" dirty="0">
                          <a:solidFill>
                            <a:srgbClr val="000000"/>
                          </a:solidFill>
                          <a:effectLst/>
                          <a:latin typeface="Arial" panose="020B0604020202020204" pitchFamily="34" charset="0"/>
                        </a:rPr>
                        <a:t> or </a:t>
                      </a:r>
                      <a:r>
                        <a:rPr lang="en-US" sz="1800" b="1" i="0" dirty="0" err="1">
                          <a:solidFill>
                            <a:srgbClr val="000000"/>
                          </a:solidFill>
                          <a:effectLst/>
                          <a:latin typeface="Arial" panose="020B0604020202020204" pitchFamily="34" charset="0"/>
                        </a:rPr>
                        <a:t>Sharepoint</a:t>
                      </a:r>
                      <a:r>
                        <a:rPr lang="en-US" sz="1800" b="1" i="0" dirty="0">
                          <a:solidFill>
                            <a:srgbClr val="000000"/>
                          </a:solidFill>
                          <a:effectLst/>
                          <a:latin typeface="Arial" panose="020B0604020202020204" pitchFamily="34" charset="0"/>
                        </a:rPr>
                        <a:t> , Not locally on personal devices.</a:t>
                      </a:r>
                      <a:r>
                        <a:rPr lang="en-US" sz="1800" b="0" i="0" dirty="0">
                          <a:solidFill>
                            <a:srgbClr val="000000"/>
                          </a:solidFill>
                          <a:effectLst/>
                          <a:latin typeface="Arial" panose="020B0604020202020204" pitchFamily="34" charset="0"/>
                        </a:rPr>
                        <a:t>​</a:t>
                      </a:r>
                      <a:br>
                        <a:rPr lang="en-US" sz="1800" b="0" i="0" dirty="0">
                          <a:solidFill>
                            <a:srgbClr val="000000"/>
                          </a:solidFill>
                          <a:effectLst/>
                          <a:latin typeface="Arial" panose="020B0604020202020204" pitchFamily="34" charset="0"/>
                        </a:rPr>
                      </a:br>
                      <a:r>
                        <a:rPr lang="en-US" sz="1800" b="0" i="0" dirty="0">
                          <a:solidFill>
                            <a:srgbClr val="000000"/>
                          </a:solidFill>
                          <a:effectLst/>
                          <a:latin typeface="Arial" panose="020B0604020202020204" pitchFamily="34" charset="0"/>
                        </a:rPr>
                        <a:t>​</a:t>
                      </a:r>
                      <a:endParaRPr lang="en-US" sz="144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800" b="1" i="0" dirty="0">
                          <a:solidFill>
                            <a:srgbClr val="000000"/>
                          </a:solidFill>
                          <a:effectLst/>
                          <a:latin typeface="Arial" panose="020B0604020202020204" pitchFamily="34" charset="0"/>
                        </a:rPr>
                        <a:t>Set up automatic cloud backups to help prevent data loss</a:t>
                      </a:r>
                      <a:r>
                        <a:rPr lang="en-US" sz="1800" b="0" i="0" dirty="0">
                          <a:solidFill>
                            <a:srgbClr val="000000"/>
                          </a:solidFill>
                          <a:effectLst/>
                          <a:latin typeface="Arial" panose="020B0604020202020204" pitchFamily="34" charset="0"/>
                        </a:rPr>
                        <a:t>​</a:t>
                      </a:r>
                      <a:br>
                        <a:rPr lang="en-US" sz="1800" b="0" i="0" dirty="0">
                          <a:solidFill>
                            <a:srgbClr val="000000"/>
                          </a:solidFill>
                          <a:effectLst/>
                          <a:latin typeface="Arial" panose="020B0604020202020204" pitchFamily="34" charset="0"/>
                        </a:rPr>
                      </a:br>
                      <a:r>
                        <a:rPr lang="en-US" sz="1800" b="0" i="0" dirty="0">
                          <a:solidFill>
                            <a:srgbClr val="000000"/>
                          </a:solidFill>
                          <a:effectLst/>
                          <a:latin typeface="Arial" panose="020B0604020202020204" pitchFamily="34" charset="0"/>
                        </a:rPr>
                        <a:t>​</a:t>
                      </a:r>
                      <a:endParaRPr lang="en-US" sz="144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800" b="1" i="0" dirty="0">
                          <a:solidFill>
                            <a:srgbClr val="000000"/>
                          </a:solidFill>
                          <a:effectLst/>
                          <a:latin typeface="Arial" panose="020B0604020202020204" pitchFamily="34" charset="0"/>
                        </a:rPr>
                        <a:t>Limit access for file permissions for documents</a:t>
                      </a:r>
                      <a:r>
                        <a:rPr lang="en-US" sz="1800" b="0" i="0" dirty="0">
                          <a:solidFill>
                            <a:srgbClr val="000000"/>
                          </a:solidFill>
                          <a:effectLst/>
                          <a:latin typeface="Arial" panose="020B0604020202020204" pitchFamily="34" charset="0"/>
                        </a:rPr>
                        <a:t>​</a:t>
                      </a:r>
                      <a:br>
                        <a:rPr lang="en-US" sz="1800" b="0" i="0" dirty="0">
                          <a:solidFill>
                            <a:srgbClr val="000000"/>
                          </a:solidFill>
                          <a:effectLst/>
                          <a:latin typeface="Arial" panose="020B0604020202020204" pitchFamily="34" charset="0"/>
                        </a:rPr>
                      </a:br>
                      <a:r>
                        <a:rPr lang="en-US" sz="1800" b="0" i="0" dirty="0">
                          <a:solidFill>
                            <a:srgbClr val="000000"/>
                          </a:solidFill>
                          <a:effectLst/>
                          <a:latin typeface="Arial" panose="020B0604020202020204" pitchFamily="34" charset="0"/>
                        </a:rPr>
                        <a:t>​</a:t>
                      </a:r>
                      <a:endParaRPr lang="en-US" sz="144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800" b="1" i="0" dirty="0">
                          <a:solidFill>
                            <a:srgbClr val="000000"/>
                          </a:solidFill>
                          <a:effectLst/>
                          <a:latin typeface="Arial" panose="020B0604020202020204" pitchFamily="34" charset="0"/>
                        </a:rPr>
                        <a:t>’Version History’ should be used to track changes and restore older versions of documents </a:t>
                      </a:r>
                      <a:r>
                        <a:rPr lang="en-US" sz="1800" b="0" i="0" dirty="0">
                          <a:solidFill>
                            <a:srgbClr val="000000"/>
                          </a:solidFill>
                          <a:effectLst/>
                          <a:latin typeface="Arial" panose="020B0604020202020204" pitchFamily="34" charset="0"/>
                        </a:rPr>
                        <a:t>​</a:t>
                      </a:r>
                      <a:endParaRPr lang="en-US" sz="1440" b="0" i="0" dirty="0">
                        <a:solidFill>
                          <a:srgbClr val="000000"/>
                        </a:solidFill>
                        <a:effectLst/>
                        <a:latin typeface="Arial" panose="020B0604020202020204" pitchFamily="34" charset="0"/>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3718945345"/>
                  </a:ext>
                </a:extLst>
              </a:tr>
            </a:tbl>
          </a:graphicData>
        </a:graphic>
      </p:graphicFrame>
    </p:spTree>
    <p:extLst>
      <p:ext uri="{BB962C8B-B14F-4D97-AF65-F5344CB8AC3E}">
        <p14:creationId xmlns:p14="http://schemas.microsoft.com/office/powerpoint/2010/main" val="1348217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9B838C-8A9D-6E93-09B6-F47F182708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F3AE9-81E8-791D-2B80-A1A3073275E8}"/>
              </a:ext>
            </a:extLst>
          </p:cNvPr>
          <p:cNvSpPr>
            <a:spLocks noGrp="1"/>
          </p:cNvSpPr>
          <p:nvPr>
            <p:ph type="title"/>
          </p:nvPr>
        </p:nvSpPr>
        <p:spPr/>
        <p:txBody>
          <a:bodyPr>
            <a:normAutofit/>
          </a:bodyPr>
          <a:lstStyle/>
          <a:p>
            <a:r>
              <a:rPr lang="en-US" sz="2400" dirty="0"/>
              <a:t>Digital Safety</a:t>
            </a:r>
          </a:p>
        </p:txBody>
      </p:sp>
      <p:sp>
        <p:nvSpPr>
          <p:cNvPr id="3" name="Content Placeholder 2">
            <a:extLst>
              <a:ext uri="{FF2B5EF4-FFF2-40B4-BE49-F238E27FC236}">
                <a16:creationId xmlns:a16="http://schemas.microsoft.com/office/drawing/2014/main" id="{9AE12B3E-EB63-3308-58D2-A37A2E16E2E7}"/>
              </a:ext>
            </a:extLst>
          </p:cNvPr>
          <p:cNvSpPr>
            <a:spLocks noGrp="1"/>
          </p:cNvSpPr>
          <p:nvPr>
            <p:ph idx="1"/>
          </p:nvPr>
        </p:nvSpPr>
        <p:spPr>
          <a:xfrm>
            <a:off x="1371600" y="1801091"/>
            <a:ext cx="9601200" cy="526473"/>
          </a:xfrm>
        </p:spPr>
        <p:txBody>
          <a:bodyPr/>
          <a:lstStyle/>
          <a:p>
            <a:r>
              <a:rPr lang="en-US" b="1" dirty="0"/>
              <a:t>Practical Actions Using Microsoft 365</a:t>
            </a:r>
            <a:r>
              <a:rPr lang="en-US" dirty="0"/>
              <a:t>​</a:t>
            </a:r>
          </a:p>
        </p:txBody>
      </p:sp>
      <p:graphicFrame>
        <p:nvGraphicFramePr>
          <p:cNvPr id="4" name="Table 3">
            <a:extLst>
              <a:ext uri="{FF2B5EF4-FFF2-40B4-BE49-F238E27FC236}">
                <a16:creationId xmlns:a16="http://schemas.microsoft.com/office/drawing/2014/main" id="{DB17FBC0-9B4E-257F-EC96-95AA749C9EAB}"/>
              </a:ext>
            </a:extLst>
          </p:cNvPr>
          <p:cNvGraphicFramePr>
            <a:graphicFrameLocks noGrp="1"/>
          </p:cNvGraphicFramePr>
          <p:nvPr>
            <p:extLst>
              <p:ext uri="{D42A27DB-BD31-4B8C-83A1-F6EECF244321}">
                <p14:modId xmlns:p14="http://schemas.microsoft.com/office/powerpoint/2010/main" val="3358047780"/>
              </p:ext>
            </p:extLst>
          </p:nvPr>
        </p:nvGraphicFramePr>
        <p:xfrm>
          <a:off x="1371600" y="2339058"/>
          <a:ext cx="9601199" cy="4119552"/>
        </p:xfrm>
        <a:graphic>
          <a:graphicData uri="http://schemas.openxmlformats.org/drawingml/2006/table">
            <a:tbl>
              <a:tblPr/>
              <a:tblGrid>
                <a:gridCol w="9601199">
                  <a:extLst>
                    <a:ext uri="{9D8B030D-6E8A-4147-A177-3AD203B41FA5}">
                      <a16:colId xmlns:a16="http://schemas.microsoft.com/office/drawing/2014/main" val="2381587134"/>
                    </a:ext>
                  </a:extLst>
                </a:gridCol>
              </a:tblGrid>
              <a:tr h="453286">
                <a:tc>
                  <a:txBody>
                    <a:bodyPr/>
                    <a:lstStyle/>
                    <a:p>
                      <a:pPr algn="ctr" fontAlgn="base">
                        <a:lnSpc>
                          <a:spcPts val="2175"/>
                        </a:lnSpc>
                        <a:buNone/>
                      </a:pPr>
                      <a:r>
                        <a:rPr lang="en-US" sz="1300" b="1" i="0">
                          <a:solidFill>
                            <a:srgbClr val="FFFFFF"/>
                          </a:solidFill>
                          <a:effectLst/>
                          <a:latin typeface="Arial" panose="020B0604020202020204" pitchFamily="34" charset="0"/>
                        </a:rPr>
                        <a:t>Confidentiality and Compliance​</a:t>
                      </a:r>
                      <a:endParaRPr lang="en-US" sz="1300" b="1" i="0">
                        <a:solidFill>
                          <a:srgbClr val="FFFFFF"/>
                        </a:solidFill>
                        <a:effectLst/>
                      </a:endParaRPr>
                    </a:p>
                  </a:txBody>
                  <a:tcPr marL="66323" marR="66323" marT="33162" marB="33162">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6432" cap="flat" cmpd="sng" algn="ctr">
                      <a:solidFill>
                        <a:srgbClr val="FFFFFF"/>
                      </a:solidFill>
                      <a:prstDash val="solid"/>
                      <a:round/>
                      <a:headEnd type="none" w="med" len="med"/>
                      <a:tailEnd type="none" w="med" len="med"/>
                    </a:lnB>
                    <a:solidFill>
                      <a:srgbClr val="8C8D86"/>
                    </a:solidFill>
                  </a:tcPr>
                </a:tc>
                <a:extLst>
                  <a:ext uri="{0D108BD9-81ED-4DB2-BD59-A6C34878D82A}">
                    <a16:rowId xmlns:a16="http://schemas.microsoft.com/office/drawing/2014/main" val="1619145118"/>
                  </a:ext>
                </a:extLst>
              </a:tr>
              <a:tr h="3457377">
                <a:tc>
                  <a:txBody>
                    <a:bodyPr/>
                    <a:lstStyle/>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Staff should share files through secure links only and not as attachments</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Audit logs can be used to track who has accessed sensitive data</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Using sensitivity labels on Microsoft purview for files</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Regular refresher training for staff for data protection</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1" i="0" dirty="0">
                          <a:solidFill>
                            <a:srgbClr val="000000"/>
                          </a:solidFill>
                          <a:effectLst/>
                          <a:latin typeface="Arial" panose="020B0604020202020204" pitchFamily="34" charset="0"/>
                        </a:rPr>
                        <a:t>“</a:t>
                      </a:r>
                      <a:r>
                        <a:rPr lang="en-US" sz="1300" b="1" i="1" dirty="0">
                          <a:solidFill>
                            <a:srgbClr val="000000"/>
                          </a:solidFill>
                          <a:effectLst/>
                          <a:latin typeface="Arial" panose="020B0604020202020204" pitchFamily="34" charset="0"/>
                        </a:rPr>
                        <a:t>When carrying out functions under the GDPR, the applied GDPR and this Act, the Commissioner must have regard to the importance of securing an appropriate level of protection for personal data, taking account of the interests of data subjects, controllers and others and matters of general public interest.</a:t>
                      </a:r>
                      <a:r>
                        <a:rPr lang="en-US" sz="1300" b="1" i="0" dirty="0">
                          <a:solidFill>
                            <a:srgbClr val="000000"/>
                          </a:solidFill>
                          <a:effectLst/>
                          <a:latin typeface="Arial" panose="020B0604020202020204" pitchFamily="34" charset="0"/>
                        </a:rPr>
                        <a:t>” (Data Protection Act 2018, s.2(2)</a:t>
                      </a:r>
                      <a:r>
                        <a:rPr lang="en-US" sz="1300" b="0" i="0" dirty="0">
                          <a:solidFill>
                            <a:srgbClr val="000000"/>
                          </a:solidFill>
                          <a:effectLst/>
                          <a:latin typeface="Arial" panose="020B0604020202020204" pitchFamily="34" charset="0"/>
                        </a:rPr>
                        <a:t>​</a:t>
                      </a:r>
                      <a:br>
                        <a:rPr lang="en-US" sz="1300" b="0" i="0" dirty="0">
                          <a:solidFill>
                            <a:srgbClr val="000000"/>
                          </a:solidFill>
                          <a:effectLst/>
                          <a:latin typeface="Arial" panose="020B0604020202020204" pitchFamily="34" charset="0"/>
                        </a:rPr>
                      </a:b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p>
                      <a:pPr algn="l" fontAlgn="base">
                        <a:lnSpc>
                          <a:spcPts val="2175"/>
                        </a:lnSpc>
                        <a:buFont typeface="Arial" panose="020B0604020202020204" pitchFamily="34" charset="0"/>
                        <a:buChar char="•"/>
                      </a:pPr>
                      <a:r>
                        <a:rPr lang="en-US" sz="1300" b="0" i="0" dirty="0">
                          <a:solidFill>
                            <a:srgbClr val="000000"/>
                          </a:solidFill>
                          <a:effectLst/>
                          <a:latin typeface="Arial" panose="020B0604020202020204" pitchFamily="34" charset="0"/>
                        </a:rPr>
                        <a:t>​</a:t>
                      </a:r>
                      <a:endParaRPr lang="en-US" sz="1000" b="0" i="0" dirty="0">
                        <a:solidFill>
                          <a:srgbClr val="000000"/>
                        </a:solidFill>
                        <a:effectLst/>
                        <a:latin typeface="Arial" panose="020B0604020202020204" pitchFamily="34" charset="0"/>
                      </a:endParaRPr>
                    </a:p>
                  </a:txBody>
                  <a:tcPr marL="66323" marR="66323" marT="33162" marB="33162">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6432"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BDBD9"/>
                    </a:solidFill>
                  </a:tcPr>
                </a:tc>
                <a:extLst>
                  <a:ext uri="{0D108BD9-81ED-4DB2-BD59-A6C34878D82A}">
                    <a16:rowId xmlns:a16="http://schemas.microsoft.com/office/drawing/2014/main" val="494849880"/>
                  </a:ext>
                </a:extLst>
              </a:tr>
            </a:tbl>
          </a:graphicData>
        </a:graphic>
      </p:graphicFrame>
    </p:spTree>
    <p:extLst>
      <p:ext uri="{BB962C8B-B14F-4D97-AF65-F5344CB8AC3E}">
        <p14:creationId xmlns:p14="http://schemas.microsoft.com/office/powerpoint/2010/main" val="4130360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33BE8B-03EF-0C88-AD3E-CD4DA29179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582AA0-DF38-79CC-75E2-188BA2507EB5}"/>
              </a:ext>
            </a:extLst>
          </p:cNvPr>
          <p:cNvSpPr>
            <a:spLocks noGrp="1"/>
          </p:cNvSpPr>
          <p:nvPr>
            <p:ph type="title"/>
          </p:nvPr>
        </p:nvSpPr>
        <p:spPr>
          <a:xfrm>
            <a:off x="1371600" y="732559"/>
            <a:ext cx="9601200" cy="1485900"/>
          </a:xfrm>
        </p:spPr>
        <p:txBody>
          <a:bodyPr>
            <a:normAutofit/>
          </a:bodyPr>
          <a:lstStyle/>
          <a:p>
            <a:r>
              <a:rPr lang="en-US" sz="2400" dirty="0"/>
              <a:t>Reference’s</a:t>
            </a:r>
          </a:p>
        </p:txBody>
      </p:sp>
      <p:sp>
        <p:nvSpPr>
          <p:cNvPr id="3" name="Content Placeholder 2">
            <a:extLst>
              <a:ext uri="{FF2B5EF4-FFF2-40B4-BE49-F238E27FC236}">
                <a16:creationId xmlns:a16="http://schemas.microsoft.com/office/drawing/2014/main" id="{605BC468-E594-1069-B0A1-CA32ACD7BAAE}"/>
              </a:ext>
            </a:extLst>
          </p:cNvPr>
          <p:cNvSpPr>
            <a:spLocks noGrp="1"/>
          </p:cNvSpPr>
          <p:nvPr>
            <p:ph idx="1"/>
          </p:nvPr>
        </p:nvSpPr>
        <p:spPr>
          <a:xfrm>
            <a:off x="1371600" y="1801091"/>
            <a:ext cx="9601200" cy="3581400"/>
          </a:xfrm>
        </p:spPr>
        <p:txBody>
          <a:bodyPr>
            <a:normAutofit fontScale="70000" lnSpcReduction="20000"/>
          </a:bodyPr>
          <a:lstStyle/>
          <a:p>
            <a:r>
              <a:rPr lang="en-GB" sz="2400" i="1" dirty="0" err="1"/>
              <a:t>Awell</a:t>
            </a:r>
            <a:r>
              <a:rPr lang="en-GB" sz="2400" i="1" dirty="0"/>
              <a:t>. A (2022) Preparing for professional practice in health and social care</a:t>
            </a:r>
            <a:r>
              <a:rPr lang="en-GB" sz="2400" dirty="0"/>
              <a:t>. </a:t>
            </a:r>
            <a:r>
              <a:rPr lang="en-GB" sz="2400" dirty="0">
                <a:hlinkClick r:id="rId2"/>
              </a:rPr>
              <a:t>https://librarysearch.uwtsd.ac.uk/discovery/fulldisplay?context=L&amp;docid=alma99100504302602421&amp;search_scope=Search_ELEC&amp;tab=Everything&amp;vid=44WHELF_UWTSD%3A44WHELF_UWTSD_VU1</a:t>
            </a:r>
            <a:r>
              <a:rPr lang="en-GB" sz="2400" dirty="0"/>
              <a:t> </a:t>
            </a:r>
          </a:p>
          <a:p>
            <a:r>
              <a:rPr lang="en-GB" sz="2400" dirty="0"/>
              <a:t>Cottrell, S. (2019) </a:t>
            </a:r>
            <a:r>
              <a:rPr lang="en-GB" sz="2400" i="1" dirty="0"/>
              <a:t>The study skills handbook</a:t>
            </a:r>
            <a:r>
              <a:rPr lang="en-GB" sz="2400" dirty="0"/>
              <a:t>. 5th edn. London: Red Globe Press.  </a:t>
            </a:r>
            <a:r>
              <a:rPr lang="en-GB" sz="2400" dirty="0">
                <a:hlinkClick r:id="rId3"/>
              </a:rPr>
              <a:t>https://ebookcentral.proquest.com/lib/trinity/detail.action?docID=6234945&amp;pq-origsite=primo</a:t>
            </a:r>
            <a:endParaRPr lang="en-GB" sz="2400" dirty="0"/>
          </a:p>
          <a:p>
            <a:r>
              <a:rPr lang="en-GB" sz="2400" b="1" dirty="0"/>
              <a:t>Craig, C. (2009)</a:t>
            </a:r>
            <a:r>
              <a:rPr lang="en-GB" sz="2400" dirty="0"/>
              <a:t> </a:t>
            </a:r>
            <a:r>
              <a:rPr lang="en-GB" sz="2400" i="1" dirty="0"/>
              <a:t>Study skills for health and social care students</a:t>
            </a:r>
            <a:r>
              <a:rPr lang="en-GB" sz="2400" dirty="0"/>
              <a:t>. London: SAGE Publications Ltd. </a:t>
            </a:r>
            <a:r>
              <a:rPr lang="en-GB" sz="2400" dirty="0">
                <a:hlinkClick r:id="rId4"/>
              </a:rPr>
              <a:t>https://librarysearch.uwtsd.ac.uk/discovery/fulldisplay?context=L&amp;docid=alma99100360957002421&amp;search_scope=Search_ELEC&amp;tab=Everything&amp;vid=44WHELF_UWTSD%3A44WHELF_UWTSD_VU1</a:t>
            </a:r>
            <a:endParaRPr lang="en-GB" sz="2400" dirty="0"/>
          </a:p>
          <a:p>
            <a:r>
              <a:rPr lang="en-GB" sz="2400" dirty="0"/>
              <a:t>Moss, B. (2017) </a:t>
            </a:r>
            <a:r>
              <a:rPr lang="en-GB" sz="2400" i="1" dirty="0"/>
              <a:t>Communication skills in health and social care</a:t>
            </a:r>
            <a:r>
              <a:rPr lang="en-GB" sz="2400" dirty="0"/>
              <a:t>. London: SAGE Publications Ltd  </a:t>
            </a:r>
            <a:r>
              <a:rPr lang="en-GB" sz="2400" dirty="0">
                <a:hlinkClick r:id="rId5"/>
              </a:rPr>
              <a:t>https://librarysearch.uwtsd.ac.uk/discovery/fulldisplay?adaptor=Local+Search+Engine&amp;context=L&amp;docid=alma99100151060202421&amp;lang=en&amp;vid=44WHELF_UWTSD%3A44WHELF_UWTSD_VU1</a:t>
            </a:r>
            <a:r>
              <a:rPr lang="en-GB" sz="2400" dirty="0"/>
              <a:t> </a:t>
            </a:r>
          </a:p>
          <a:p>
            <a:endParaRPr lang="en-GB" dirty="0"/>
          </a:p>
        </p:txBody>
      </p:sp>
    </p:spTree>
    <p:extLst>
      <p:ext uri="{BB962C8B-B14F-4D97-AF65-F5344CB8AC3E}">
        <p14:creationId xmlns:p14="http://schemas.microsoft.com/office/powerpoint/2010/main" val="2768889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0829-AD6F-943F-77A9-D7D4EF001D27}"/>
              </a:ext>
            </a:extLst>
          </p:cNvPr>
          <p:cNvSpPr>
            <a:spLocks noGrp="1"/>
          </p:cNvSpPr>
          <p:nvPr>
            <p:ph type="title"/>
          </p:nvPr>
        </p:nvSpPr>
        <p:spPr/>
        <p:txBody>
          <a:bodyPr>
            <a:normAutofit/>
          </a:bodyPr>
          <a:lstStyle/>
          <a:p>
            <a:r>
              <a:rPr lang="en-US" sz="2400" dirty="0"/>
              <a:t>Reference’s</a:t>
            </a:r>
          </a:p>
        </p:txBody>
      </p:sp>
      <p:sp>
        <p:nvSpPr>
          <p:cNvPr id="3" name="Content Placeholder 2">
            <a:extLst>
              <a:ext uri="{FF2B5EF4-FFF2-40B4-BE49-F238E27FC236}">
                <a16:creationId xmlns:a16="http://schemas.microsoft.com/office/drawing/2014/main" id="{6A6A4CC1-D39A-5562-BF5F-E58C4E643757}"/>
              </a:ext>
            </a:extLst>
          </p:cNvPr>
          <p:cNvSpPr>
            <a:spLocks noGrp="1"/>
          </p:cNvSpPr>
          <p:nvPr>
            <p:ph idx="1"/>
          </p:nvPr>
        </p:nvSpPr>
        <p:spPr>
          <a:xfrm>
            <a:off x="1371600" y="1801091"/>
            <a:ext cx="9601200" cy="3581400"/>
          </a:xfrm>
          <a:solidFill>
            <a:schemeClr val="bg1"/>
          </a:solidFill>
        </p:spPr>
        <p:txBody>
          <a:bodyPr>
            <a:normAutofit fontScale="77500" lnSpcReduction="20000"/>
          </a:bodyPr>
          <a:lstStyle/>
          <a:p>
            <a:pPr fontAlgn="base"/>
            <a:r>
              <a:rPr lang="en-GB" b="1" dirty="0"/>
              <a:t>Craig, C. (2009)</a:t>
            </a:r>
            <a:r>
              <a:rPr lang="en-GB" dirty="0"/>
              <a:t> </a:t>
            </a:r>
            <a:r>
              <a:rPr lang="en-GB" i="1" dirty="0"/>
              <a:t>Study skills for health and social care students</a:t>
            </a:r>
            <a:r>
              <a:rPr lang="en-GB" dirty="0"/>
              <a:t>. London: SAGE Publications Ltd </a:t>
            </a:r>
            <a:r>
              <a:rPr lang="en-GB" u="sng" dirty="0">
                <a:hlinkClick r:id="rId2"/>
              </a:rPr>
              <a:t>https://librarysearch.uwtsd.ac.uk/discovery/fulldisplay?context=L&amp;docid=alma99100360957002421&amp;search_scope=Search_ELEC&amp;tab=Everything&amp;vid=44WHELF_UWTSD%3A44WHELF_UWTSD_VU1</a:t>
            </a:r>
            <a:r>
              <a:rPr lang="en-GB" dirty="0"/>
              <a:t> (Accessed: 5 February 2026).</a:t>
            </a:r>
            <a:r>
              <a:rPr lang="en-US" dirty="0"/>
              <a:t>​</a:t>
            </a:r>
          </a:p>
          <a:p>
            <a:pPr fontAlgn="base"/>
            <a:r>
              <a:rPr lang="en-GB" b="1" dirty="0"/>
              <a:t>Moss, B. (2017)</a:t>
            </a:r>
            <a:r>
              <a:rPr lang="en-GB" dirty="0"/>
              <a:t> </a:t>
            </a:r>
            <a:r>
              <a:rPr lang="en-GB" i="1" dirty="0"/>
              <a:t>Communication skills in health and social care</a:t>
            </a:r>
            <a:r>
              <a:rPr lang="en-GB" dirty="0"/>
              <a:t>. London: SAGE Publications Ltd. Available at: </a:t>
            </a:r>
            <a:r>
              <a:rPr lang="en-GB" u="sng" dirty="0">
                <a:hlinkClick r:id="rId3"/>
              </a:rPr>
              <a:t>https://librarysearch.uwtsd.ac.uk/discovery/fulldisplay?adaptor=Local+Search+Engine&amp;context=L&amp;docid=alma99100151060202421&amp;lang=en&amp;vid=44WHELF_UWTSD%3A44WHELF_UWTSD_VU1</a:t>
            </a:r>
            <a:r>
              <a:rPr lang="en-GB" dirty="0"/>
              <a:t> (Accessed: 5 February 2026).</a:t>
            </a:r>
            <a:r>
              <a:rPr lang="en-US" dirty="0"/>
              <a:t>​</a:t>
            </a:r>
          </a:p>
          <a:p>
            <a:pPr fontAlgn="base"/>
            <a:r>
              <a:rPr lang="en-GB" b="1" dirty="0"/>
              <a:t>Segal, L., Dempsey, K. and Leach, M. (2021)</a:t>
            </a:r>
            <a:r>
              <a:rPr lang="en-GB" dirty="0"/>
              <a:t> </a:t>
            </a:r>
            <a:r>
              <a:rPr lang="en-GB" i="1" dirty="0"/>
              <a:t>Understanding health and social care</a:t>
            </a:r>
            <a:r>
              <a:rPr lang="en-GB" dirty="0"/>
              <a:t>. 4th edn. London: SAGE Publications Ltd. Available at: </a:t>
            </a:r>
            <a:r>
              <a:rPr lang="en-GB" u="sng" dirty="0">
                <a:hlinkClick r:id="rId4"/>
              </a:rPr>
              <a:t>https://librarysearch.uwtsd.ac.uk/discovery/fulldisplay?context=L&amp;docid=alma99100743053602421&amp;vid=44WHELF_UWTSD%3A44WHELF_UWTSD_VU1</a:t>
            </a:r>
            <a:r>
              <a:rPr lang="en-GB" dirty="0"/>
              <a:t> (Accessed: 5 February 2026). ​</a:t>
            </a:r>
          </a:p>
          <a:p>
            <a:pPr fontAlgn="base"/>
            <a:r>
              <a:rPr lang="en-GB" b="1" dirty="0"/>
              <a:t>Wright, P. and Rowe, J. (2019)</a:t>
            </a:r>
            <a:r>
              <a:rPr lang="en-GB" dirty="0"/>
              <a:t> </a:t>
            </a:r>
            <a:r>
              <a:rPr lang="en-GB" i="1" dirty="0"/>
              <a:t>The textbook of health and social care</a:t>
            </a:r>
            <a:r>
              <a:rPr lang="en-GB" dirty="0"/>
              <a:t>. London: Routledge. Available at: </a:t>
            </a:r>
            <a:r>
              <a:rPr lang="en-GB" u="sng" dirty="0">
                <a:hlinkClick r:id="rId5"/>
              </a:rPr>
              <a:t>https://librarysearch.uwtsd.ac.uk/discovery/fulldisplay?adaptor=Local+Search+Engine&amp;context=L&amp;docid=alma99100324757602421&amp;lang=en&amp;vid=44WHELF_UWTSD%3A44WHELF_UWTSD_VU1</a:t>
            </a:r>
            <a:r>
              <a:rPr lang="en-GB" dirty="0"/>
              <a:t> (Accessed: 5 February 2026).</a:t>
            </a:r>
          </a:p>
          <a:p>
            <a:endParaRPr lang="en-US" dirty="0"/>
          </a:p>
        </p:txBody>
      </p:sp>
    </p:spTree>
    <p:extLst>
      <p:ext uri="{BB962C8B-B14F-4D97-AF65-F5344CB8AC3E}">
        <p14:creationId xmlns:p14="http://schemas.microsoft.com/office/powerpoint/2010/main" val="1143753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A2875-3D8D-D9F2-AD25-1E4CAFF5B9F5}"/>
              </a:ext>
            </a:extLst>
          </p:cNvPr>
          <p:cNvSpPr>
            <a:spLocks noGrp="1"/>
          </p:cNvSpPr>
          <p:nvPr>
            <p:ph type="title"/>
          </p:nvPr>
        </p:nvSpPr>
        <p:spPr/>
        <p:txBody>
          <a:bodyPr>
            <a:normAutofit/>
          </a:bodyPr>
          <a:lstStyle/>
          <a:p>
            <a:r>
              <a:rPr lang="en-US" sz="2400" dirty="0"/>
              <a:t>Reference’s</a:t>
            </a:r>
          </a:p>
        </p:txBody>
      </p:sp>
      <p:sp>
        <p:nvSpPr>
          <p:cNvPr id="3" name="Content Placeholder 2">
            <a:extLst>
              <a:ext uri="{FF2B5EF4-FFF2-40B4-BE49-F238E27FC236}">
                <a16:creationId xmlns:a16="http://schemas.microsoft.com/office/drawing/2014/main" id="{F173AE57-4222-5500-44EA-7AD3B2C6AED0}"/>
              </a:ext>
            </a:extLst>
          </p:cNvPr>
          <p:cNvSpPr>
            <a:spLocks noGrp="1"/>
          </p:cNvSpPr>
          <p:nvPr>
            <p:ph idx="1"/>
          </p:nvPr>
        </p:nvSpPr>
        <p:spPr>
          <a:xfrm>
            <a:off x="1540042" y="2359890"/>
            <a:ext cx="9601200" cy="3581400"/>
          </a:xfrm>
        </p:spPr>
        <p:txBody>
          <a:bodyPr/>
          <a:lstStyle/>
          <a:p>
            <a:pPr marL="0" indent="0">
              <a:buNone/>
            </a:pPr>
            <a:r>
              <a:rPr lang="en-US" dirty="0"/>
              <a:t> </a:t>
            </a:r>
          </a:p>
        </p:txBody>
      </p:sp>
      <p:sp>
        <p:nvSpPr>
          <p:cNvPr id="5" name="Rectangle 2">
            <a:extLst>
              <a:ext uri="{FF2B5EF4-FFF2-40B4-BE49-F238E27FC236}">
                <a16:creationId xmlns:a16="http://schemas.microsoft.com/office/drawing/2014/main" id="{28000A41-E7F1-C328-B5D2-C03F2EC16F8D}"/>
              </a:ext>
            </a:extLst>
          </p:cNvPr>
          <p:cNvSpPr>
            <a:spLocks noChangeArrowheads="1"/>
          </p:cNvSpPr>
          <p:nvPr/>
        </p:nvSpPr>
        <p:spPr bwMode="auto">
          <a:xfrm>
            <a:off x="1371600" y="1632418"/>
            <a:ext cx="10363200"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Moore, M. (ed.) (2017). Cybersecurity breaches and issues surrounding online threat protection. IGI Global, Hershey, PA.</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Stokes, C.K., Lyons, J.B., Schwartz, D.H. &amp; Swindler, S.D. (2007). An Adaptive Workforce as the Foundation for E‑Collaboration.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In: Encyclopedia of E‑Collaboration. IGI Global.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UK Government. (2018). Data Protection Act 2018 overview. GOV.UK.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Available at: </a:t>
            </a:r>
            <a:r>
              <a:rPr kumimoji="0" lang="en-US" altLang="en-US" sz="2000" b="0" i="0" u="sng" strike="noStrike" cap="none" normalizeH="0" baseline="0" dirty="0">
                <a:ln>
                  <a:noFill/>
                </a:ln>
                <a:solidFill>
                  <a:srgbClr val="77A2BB"/>
                </a:solidFill>
                <a:effectLst/>
                <a:latin typeface="Arial" panose="020B0604020202020204" pitchFamily="34" charset="0"/>
                <a:cs typeface="Arial" panose="020B0604020202020204" pitchFamily="34" charset="0"/>
                <a:hlinkClick r:id="rId2"/>
              </a:rPr>
              <a:t>https://www.gov.uk/government/publications/data-protection-act-2018-overview </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(Accessed: 04 February 2026).</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UK Government. (2018). Data Protection Act 2018 overview. GOV.UK.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Available at: </a:t>
            </a:r>
            <a:r>
              <a:rPr kumimoji="0" lang="en-US" altLang="en-US" sz="2000" b="0" i="0" u="sng" strike="noStrike" cap="none" normalizeH="0" baseline="0" dirty="0">
                <a:ln>
                  <a:noFill/>
                </a:ln>
                <a:solidFill>
                  <a:srgbClr val="77A2BB"/>
                </a:solidFill>
                <a:effectLst/>
                <a:latin typeface="Arial" panose="020B0604020202020204" pitchFamily="34" charset="0"/>
                <a:cs typeface="Arial" panose="020B0604020202020204" pitchFamily="34" charset="0"/>
                <a:hlinkClick r:id="rId2"/>
              </a:rPr>
              <a:t>https://www.gov.uk/government/publications/data-protection-act-2018-overview </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(Accessed: 04 February 2026).</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5960267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34944</TotalTime>
  <Words>1515</Words>
  <Application>Microsoft Macintosh PowerPoint</Application>
  <PresentationFormat>Widescreen</PresentationFormat>
  <Paragraphs>167</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Franklin Gothic Book</vt:lpstr>
      <vt:lpstr>Crop</vt:lpstr>
      <vt:lpstr>Digital Skills and Research Methods (LCHS4007_BIRM)  </vt:lpstr>
      <vt:lpstr>Productivity</vt:lpstr>
      <vt:lpstr>Productivity</vt:lpstr>
      <vt:lpstr>Productivity</vt:lpstr>
      <vt:lpstr>Productivity</vt:lpstr>
      <vt:lpstr>Productivity</vt:lpstr>
      <vt:lpstr>Communication</vt:lpstr>
      <vt:lpstr>Communication</vt:lpstr>
      <vt:lpstr>Communication</vt:lpstr>
      <vt:lpstr>Communication</vt:lpstr>
      <vt:lpstr>Communication</vt:lpstr>
      <vt:lpstr>Communication</vt:lpstr>
      <vt:lpstr>Digital Safety</vt:lpstr>
      <vt:lpstr>Digital Safety</vt:lpstr>
      <vt:lpstr>Digital Safety</vt:lpstr>
      <vt:lpstr>Digital Safety</vt:lpstr>
      <vt:lpstr>Digital Safety</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Ramzan Islam (2520332)</dc:creator>
  <cp:lastModifiedBy>Ramzan Islam (2520332)</cp:lastModifiedBy>
  <cp:revision>2</cp:revision>
  <dcterms:created xsi:type="dcterms:W3CDTF">2026-01-21T16:08:55Z</dcterms:created>
  <dcterms:modified xsi:type="dcterms:W3CDTF">2026-02-15T17:33:12Z</dcterms:modified>
</cp:coreProperties>
</file>