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69" r:id="rId2"/>
    <p:sldId id="256" r:id="rId3"/>
    <p:sldId id="257" r:id="rId4"/>
    <p:sldId id="258" r:id="rId5"/>
    <p:sldId id="265" r:id="rId6"/>
    <p:sldId id="260" r:id="rId7"/>
    <p:sldId id="264" r:id="rId8"/>
    <p:sldId id="261" r:id="rId9"/>
    <p:sldId id="266" r:id="rId10"/>
    <p:sldId id="262" r:id="rId11"/>
    <p:sldId id="263" r:id="rId12"/>
    <p:sldId id="270"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2035735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1358132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1313845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E6F60A-1DF9-4176-B49F-A5C04D743236}" type="datetimeFigureOut">
              <a:rPr lang="en-GB" smtClean="0"/>
              <a:t>25/05/2020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983995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E6F60A-1DF9-4176-B49F-A5C04D743236}" type="datetimeFigureOut">
              <a:rPr lang="en-GB" smtClean="0"/>
              <a:t>25/05/2020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2218616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E6F60A-1DF9-4176-B49F-A5C04D743236}" type="datetimeFigureOut">
              <a:rPr lang="en-GB" smtClean="0"/>
              <a:t>25/05/2020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3835475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E6F60A-1DF9-4176-B49F-A5C04D743236}" type="datetimeFigureOut">
              <a:rPr lang="en-GB" smtClean="0"/>
              <a:t>25/05/2020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2121199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E6F60A-1DF9-4176-B49F-A5C04D743236}" type="datetimeFigureOut">
              <a:rPr lang="en-GB" smtClean="0"/>
              <a:t>25/05/2020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229355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E6F60A-1DF9-4176-B49F-A5C04D743236}" type="datetimeFigureOut">
              <a:rPr lang="en-GB" smtClean="0"/>
              <a:t>25/05/2020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3131200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586608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406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18296541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613684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2829929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12904345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E6F60A-1DF9-4176-B49F-A5C04D743236}"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632817-66A8-4E72-8EE1-E0F84D686804}" type="slidenum">
              <a:rPr lang="en-GB" smtClean="0"/>
              <a:t>‹#›</a:t>
            </a:fld>
            <a:endParaRPr lang="en-GB"/>
          </a:p>
        </p:txBody>
      </p:sp>
    </p:spTree>
    <p:extLst>
      <p:ext uri="{BB962C8B-B14F-4D97-AF65-F5344CB8AC3E}">
        <p14:creationId xmlns:p14="http://schemas.microsoft.com/office/powerpoint/2010/main" val="1278955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4E6F60A-1DF9-4176-B49F-A5C04D743236}" type="datetimeFigureOut">
              <a:rPr lang="en-GB" smtClean="0"/>
              <a:t>25/05/2020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E8632817-66A8-4E72-8EE1-E0F84D686804}" type="slidenum">
              <a:rPr lang="en-GB" smtClean="0"/>
              <a:t>‹#›</a:t>
            </a:fld>
            <a:endParaRPr lang="en-GB"/>
          </a:p>
        </p:txBody>
      </p:sp>
    </p:spTree>
    <p:extLst>
      <p:ext uri="{BB962C8B-B14F-4D97-AF65-F5344CB8AC3E}">
        <p14:creationId xmlns:p14="http://schemas.microsoft.com/office/powerpoint/2010/main" val="109666334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oundationyears.org.uk/files/2015/03/Eary-Childhood-Matters-a-presentation-by-Iram-and-Denise.pdf" TargetMode="External"/><Relationship Id="rId2" Type="http://schemas.openxmlformats.org/officeDocument/2006/relationships/hyperlink" Target="https://assets.publishing.service.gov.uk/government/uploads/system/uploads/attachment_data/file/175463/Nutbrown-Review.pdf" TargetMode="External"/><Relationship Id="rId1" Type="http://schemas.openxmlformats.org/officeDocument/2006/relationships/slideLayout" Target="../slideLayouts/slideLayout2.xml"/><Relationship Id="rId5" Type="http://schemas.openxmlformats.org/officeDocument/2006/relationships/hyperlink" Target="https://cache.org.uk/news-media/commission-launched-on-future-of-the-early-years-workforce" TargetMode="External"/><Relationship Id="rId4" Type="http://schemas.openxmlformats.org/officeDocument/2006/relationships/hyperlink" Target="http://www.birthtosevenmatters.co.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socialcare.wales/cms_assets/file-uploads/List-of-Required-Qualifications-FINAL-ENG.pdf" TargetMode="External"/><Relationship Id="rId2" Type="http://schemas.openxmlformats.org/officeDocument/2006/relationships/hyperlink" Target="https://dera.ioe.ac.uk/18189/2/SSU-SF-2004-01.pdf" TargetMode="External"/><Relationship Id="rId1" Type="http://schemas.openxmlformats.org/officeDocument/2006/relationships/slideLayout" Target="../slideLayouts/slideLayout2.xml"/><Relationship Id="rId4" Type="http://schemas.openxmlformats.org/officeDocument/2006/relationships/hyperlink" Target="https://www.estyn.gov.wales/sites/www.estyn.gov.wales/files/Annual_Report_2018_2019_en.pdf"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ache.org.uk/news-media/commission-launched-on-future-of-the-early-years-workforce" TargetMode="External"/><Relationship Id="rId7" Type="http://schemas.openxmlformats.org/officeDocument/2006/relationships/hyperlink" Target="https://web.b.ebscohost.com/abstract?direct=true&amp;profile=ehost&amp;scope=site&amp;authtype=crawler&amp;jrnl=07351968&amp;AN=31733688&amp;h" TargetMode="External"/><Relationship Id="rId2" Type="http://schemas.openxmlformats.org/officeDocument/2006/relationships/hyperlink" Target="http://www.birthtosevenmatters.co.uk/" TargetMode="External"/><Relationship Id="rId1" Type="http://schemas.openxmlformats.org/officeDocument/2006/relationships/slideLayout" Target="../slideLayouts/slideLayout2.xml"/><Relationship Id="rId6" Type="http://schemas.openxmlformats.org/officeDocument/2006/relationships/hyperlink" Target="http://sru.soc.surrey.ac.uk/SRU19.html" TargetMode="External"/><Relationship Id="rId5" Type="http://schemas.openxmlformats.org/officeDocument/2006/relationships/hyperlink" Target="https://www.estyn.gov.wales/sites/www.estyn.gov.wales/files/Annual_Report_2018_2019_en.pdf" TargetMode="External"/><Relationship Id="rId4" Type="http://schemas.openxmlformats.org/officeDocument/2006/relationships/hyperlink" Target="https://gov.wales/sites/default/files/publications/2018-03/succesful-futures-a-summary-of-professor-graham-donaldsons-report.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oundationyears.org.uk/files/2015/03/Eary-Childhood-Matters-a-presentation-by-Iram-and-Denise.pdf" TargetMode="External"/><Relationship Id="rId2" Type="http://schemas.openxmlformats.org/officeDocument/2006/relationships/hyperlink" Target="http://dsc.du.ac.in/wp-content/uploads/2020/04/3.4-Semi_structured-Interviews-Focus-Groups.pdf" TargetMode="External"/><Relationship Id="rId1" Type="http://schemas.openxmlformats.org/officeDocument/2006/relationships/slideLayout" Target="../slideLayouts/slideLayout2.xml"/><Relationship Id="rId5" Type="http://schemas.openxmlformats.org/officeDocument/2006/relationships/hyperlink" Target="https://dera.ioe.ac.uk/18189/2/SSU-SF-2004-01.pdf" TargetMode="External"/><Relationship Id="rId4" Type="http://schemas.openxmlformats.org/officeDocument/2006/relationships/hyperlink" Target="https://socialcare.wales/cms_assets/file-uploads/List-of-Required-Qualifications-FINAL-ENG.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 name="Group 103">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5" name="Straight Connector 104">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6" name="Straight Connector 105">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7"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Isosceles Triangle 108">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Isosceles Triangle 112">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Isosceles Triangle 113">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16" name="Rectangle 115">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8" name="Group 117">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9" name="Straight Connector 118">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0"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2" name="Isosceles Triangle 121">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3"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4"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5"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6" name="Isosceles Triangle 125">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7" name="Isosceles Triangle 126">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29" name="Rectangle 128">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7646140-1F13-4864-91E8-C052A0D530C2}"/>
              </a:ext>
            </a:extLst>
          </p:cNvPr>
          <p:cNvPicPr>
            <a:picLocks noChangeAspect="1"/>
          </p:cNvPicPr>
          <p:nvPr/>
        </p:nvPicPr>
        <p:blipFill>
          <a:blip r:embed="rId2"/>
          <a:stretch>
            <a:fillRect/>
          </a:stretch>
        </p:blipFill>
        <p:spPr>
          <a:xfrm>
            <a:off x="485245" y="480060"/>
            <a:ext cx="8292994" cy="5897880"/>
          </a:xfrm>
          <a:prstGeom prst="rect">
            <a:avLst/>
          </a:prstGeom>
        </p:spPr>
      </p:pic>
    </p:spTree>
    <p:extLst>
      <p:ext uri="{BB962C8B-B14F-4D97-AF65-F5344CB8AC3E}">
        <p14:creationId xmlns:p14="http://schemas.microsoft.com/office/powerpoint/2010/main" val="154077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80ECD-3B6E-49BF-9836-EA84F5875FCB}"/>
              </a:ext>
            </a:extLst>
          </p:cNvPr>
          <p:cNvSpPr>
            <a:spLocks noGrp="1"/>
          </p:cNvSpPr>
          <p:nvPr>
            <p:ph type="ctrTitle"/>
          </p:nvPr>
        </p:nvSpPr>
        <p:spPr>
          <a:xfrm>
            <a:off x="1531053" y="3729751"/>
            <a:ext cx="7766936" cy="1646302"/>
          </a:xfrm>
        </p:spPr>
        <p:txBody>
          <a:bodyPr/>
          <a:lstStyle/>
          <a:p>
            <a:pPr algn="ctr"/>
            <a:r>
              <a:rPr lang="en-GB" sz="4000" dirty="0"/>
              <a:t>A Proposed research project that will look at the impact of professional development in the delivery of high quality care that meets the diverse needs of young children. </a:t>
            </a:r>
          </a:p>
        </p:txBody>
      </p:sp>
      <p:sp>
        <p:nvSpPr>
          <p:cNvPr id="3" name="Subtitle 2">
            <a:extLst>
              <a:ext uri="{FF2B5EF4-FFF2-40B4-BE49-F238E27FC236}">
                <a16:creationId xmlns:a16="http://schemas.microsoft.com/office/drawing/2014/main" id="{086C1535-C005-4431-BB30-C00BC0C8F79E}"/>
              </a:ext>
            </a:extLst>
          </p:cNvPr>
          <p:cNvSpPr>
            <a:spLocks noGrp="1"/>
          </p:cNvSpPr>
          <p:nvPr>
            <p:ph type="subTitle" idx="1"/>
          </p:nvPr>
        </p:nvSpPr>
        <p:spPr>
          <a:xfrm>
            <a:off x="1531053" y="5667598"/>
            <a:ext cx="7766936" cy="1096899"/>
          </a:xfrm>
        </p:spPr>
        <p:txBody>
          <a:bodyPr/>
          <a:lstStyle/>
          <a:p>
            <a:r>
              <a:rPr lang="en-GB" dirty="0"/>
              <a:t>Joanna Coghlin (1502546)</a:t>
            </a:r>
          </a:p>
        </p:txBody>
      </p:sp>
    </p:spTree>
    <p:extLst>
      <p:ext uri="{BB962C8B-B14F-4D97-AF65-F5344CB8AC3E}">
        <p14:creationId xmlns:p14="http://schemas.microsoft.com/office/powerpoint/2010/main" val="4279341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7F259-21A0-43CD-9593-FAC3024134EE}"/>
              </a:ext>
            </a:extLst>
          </p:cNvPr>
          <p:cNvSpPr>
            <a:spLocks noGrp="1"/>
          </p:cNvSpPr>
          <p:nvPr>
            <p:ph type="title"/>
          </p:nvPr>
        </p:nvSpPr>
        <p:spPr/>
        <p:txBody>
          <a:bodyPr/>
          <a:lstStyle/>
          <a:p>
            <a:r>
              <a:rPr lang="en-GB" dirty="0"/>
              <a:t>Intended Research</a:t>
            </a:r>
          </a:p>
        </p:txBody>
      </p:sp>
      <p:sp>
        <p:nvSpPr>
          <p:cNvPr id="5" name="Title 1">
            <a:extLst>
              <a:ext uri="{FF2B5EF4-FFF2-40B4-BE49-F238E27FC236}">
                <a16:creationId xmlns:a16="http://schemas.microsoft.com/office/drawing/2014/main" id="{1DA7ABB2-5B55-454B-A956-954CD092E9D0}"/>
              </a:ext>
            </a:extLst>
          </p:cNvPr>
          <p:cNvSpPr>
            <a:spLocks noGrp="1"/>
          </p:cNvSpPr>
          <p:nvPr>
            <p:ph idx="1"/>
          </p:nvPr>
        </p:nvSpPr>
        <p:spPr>
          <a:xfrm>
            <a:off x="531560" y="1809840"/>
            <a:ext cx="8596668" cy="4311036"/>
          </a:xfrm>
        </p:spPr>
        <p:txBody>
          <a:bodyPr/>
          <a:lstStyle/>
          <a:p>
            <a:pPr marL="0" indent="0">
              <a:buNone/>
            </a:pPr>
            <a:endParaRPr lang="en-GB" sz="2400" dirty="0"/>
          </a:p>
          <a:p>
            <a:pPr>
              <a:buFont typeface="Wingdings" panose="05000000000000000000" pitchFamily="2" charset="2"/>
              <a:buChar char="Ø"/>
            </a:pPr>
            <a:r>
              <a:rPr lang="en-GB" dirty="0"/>
              <a:t>Group discussion / Focus groups</a:t>
            </a:r>
          </a:p>
          <a:p>
            <a:pPr>
              <a:buFont typeface="Wingdings" panose="05000000000000000000" pitchFamily="2" charset="2"/>
              <a:buChar char="Ø"/>
            </a:pPr>
            <a:r>
              <a:rPr lang="en-GB" dirty="0"/>
              <a:t>Questionnaires (with the possibilities of leading to Interviews)</a:t>
            </a:r>
          </a:p>
          <a:p>
            <a:pPr marL="0" indent="0">
              <a:buNone/>
            </a:pPr>
            <a:endParaRPr lang="en-GB" dirty="0"/>
          </a:p>
          <a:p>
            <a:pPr marL="0" indent="0">
              <a:buNone/>
            </a:pPr>
            <a:r>
              <a:rPr lang="en-GB" dirty="0"/>
              <a:t>A mixed method of study including both </a:t>
            </a:r>
            <a:r>
              <a:rPr lang="en-GB" b="1" i="1" dirty="0"/>
              <a:t>quantitative</a:t>
            </a:r>
            <a:r>
              <a:rPr lang="en-GB" dirty="0"/>
              <a:t> and </a:t>
            </a:r>
            <a:r>
              <a:rPr lang="en-GB" b="1" i="1" dirty="0"/>
              <a:t>qualitive </a:t>
            </a:r>
            <a:r>
              <a:rPr lang="en-GB" dirty="0"/>
              <a:t>Data. </a:t>
            </a:r>
          </a:p>
          <a:p>
            <a:pPr marL="0" indent="0">
              <a:buNone/>
            </a:pPr>
            <a:endParaRPr lang="en-GB" dirty="0"/>
          </a:p>
          <a:p>
            <a:pPr marL="0" indent="0">
              <a:buNone/>
            </a:pPr>
            <a:r>
              <a:rPr lang="en-GB" dirty="0"/>
              <a:t>The research leads this study to a mixed paradigm.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73632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uiExpan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9ABEF-7D60-45F7-88AD-5AC2E6C808D4}"/>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4C30A665-FC39-4FC9-A86F-845DD7F53495}"/>
              </a:ext>
            </a:extLst>
          </p:cNvPr>
          <p:cNvSpPr>
            <a:spLocks noGrp="1"/>
          </p:cNvSpPr>
          <p:nvPr>
            <p:ph idx="1"/>
          </p:nvPr>
        </p:nvSpPr>
        <p:spPr>
          <a:xfrm>
            <a:off x="677334" y="1404731"/>
            <a:ext cx="8596668" cy="5221356"/>
          </a:xfrm>
        </p:spPr>
        <p:txBody>
          <a:bodyPr>
            <a:normAutofit/>
          </a:bodyPr>
          <a:lstStyle/>
          <a:p>
            <a:r>
              <a:rPr lang="en-GB" dirty="0"/>
              <a:t>Nutbrown, C. (2012) </a:t>
            </a:r>
            <a:r>
              <a:rPr lang="en-GB" i="1" dirty="0"/>
              <a:t>FOUNDATIONS FOR QUALITY The independent review of early education and childcare qualifications Final Report</a:t>
            </a:r>
            <a:r>
              <a:rPr lang="en-GB" dirty="0"/>
              <a:t>. Available at:  </a:t>
            </a:r>
            <a:r>
              <a:rPr lang="en-GB" u="sng" dirty="0">
                <a:hlinkClick r:id="rId2"/>
              </a:rPr>
              <a:t>https://assets.publishing.service.gov.uk/government/uploads/system/uploads/attachment_data/file/175463/Nutbrown-Review.pdf</a:t>
            </a:r>
            <a:endParaRPr lang="en-GB" u="sng" dirty="0"/>
          </a:p>
          <a:p>
            <a:r>
              <a:rPr lang="en-GB" dirty="0" err="1"/>
              <a:t>Melhuish</a:t>
            </a:r>
            <a:r>
              <a:rPr lang="en-GB" dirty="0"/>
              <a:t>. T, Siraj. I &amp; Kingston. D. (2015) </a:t>
            </a:r>
            <a:r>
              <a:rPr lang="en-GB" i="1" dirty="0"/>
              <a:t>Early Childhood Matters; How SSTEW Scale Supports Quality Improvement. </a:t>
            </a:r>
            <a:r>
              <a:rPr lang="en-GB" dirty="0"/>
              <a:t>Available at:</a:t>
            </a:r>
            <a:r>
              <a:rPr lang="en-GB" i="1" dirty="0"/>
              <a:t> </a:t>
            </a:r>
            <a:r>
              <a:rPr lang="en-GB" u="sng" dirty="0">
                <a:hlinkClick r:id="rId3"/>
              </a:rPr>
              <a:t>https://www.foundationyears.org.uk/files/2015/03/Eary-Childhood-Matters-a-presentation-by-Iram-and-Denise.pdf</a:t>
            </a:r>
            <a:endParaRPr lang="en-GB" u="sng" dirty="0"/>
          </a:p>
          <a:p>
            <a:r>
              <a:rPr lang="en-GB" dirty="0"/>
              <a:t>Birth To Seven Matters (2020) </a:t>
            </a:r>
            <a:r>
              <a:rPr lang="en-GB" i="1" dirty="0"/>
              <a:t>Professional development, consultancy and research for those working in early childhood education and care. </a:t>
            </a:r>
            <a:r>
              <a:rPr lang="en-GB" dirty="0"/>
              <a:t>Available at</a:t>
            </a:r>
            <a:r>
              <a:rPr lang="en-GB" i="1" dirty="0"/>
              <a:t>: </a:t>
            </a:r>
            <a:r>
              <a:rPr lang="en-GB" u="sng" dirty="0">
                <a:hlinkClick r:id="rId4"/>
              </a:rPr>
              <a:t>http://www.birthtosevenmatters.co.uk/</a:t>
            </a:r>
            <a:r>
              <a:rPr lang="en-GB" dirty="0"/>
              <a:t> </a:t>
            </a:r>
          </a:p>
          <a:p>
            <a:r>
              <a:rPr lang="en-GB" dirty="0"/>
              <a:t>Cache. (2020) </a:t>
            </a:r>
            <a:r>
              <a:rPr lang="en-GB" i="1" dirty="0"/>
              <a:t>Commission Launched on Future of the Early Years Workforce. </a:t>
            </a:r>
            <a:r>
              <a:rPr lang="en-GB" dirty="0"/>
              <a:t>Available at: </a:t>
            </a:r>
            <a:r>
              <a:rPr lang="en-GB" i="1" u="sng" dirty="0">
                <a:hlinkClick r:id="rId5"/>
              </a:rPr>
              <a:t>https://cache.org.uk/news-media/commission-launched-on-future-of-the-early-years-workforce</a:t>
            </a:r>
            <a:r>
              <a:rPr lang="en-GB" i="1" dirty="0"/>
              <a:t> </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740621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D35F8C-2C4D-4730-BE29-6A60FC9E75D3}"/>
              </a:ext>
            </a:extLst>
          </p:cNvPr>
          <p:cNvSpPr>
            <a:spLocks noGrp="1"/>
          </p:cNvSpPr>
          <p:nvPr>
            <p:ph idx="1"/>
          </p:nvPr>
        </p:nvSpPr>
        <p:spPr>
          <a:xfrm>
            <a:off x="677334" y="861391"/>
            <a:ext cx="8596668" cy="5179972"/>
          </a:xfrm>
        </p:spPr>
        <p:txBody>
          <a:bodyPr>
            <a:normAutofit/>
          </a:bodyPr>
          <a:lstStyle/>
          <a:p>
            <a:pPr>
              <a:buFont typeface="Wingdings" panose="05000000000000000000" pitchFamily="2" charset="2"/>
              <a:buChar char="Ø"/>
            </a:pPr>
            <a:r>
              <a:rPr lang="en-GB" dirty="0"/>
              <a:t>Sylva. K  et al..(2014) </a:t>
            </a:r>
            <a:r>
              <a:rPr lang="en-GB" i="1" dirty="0"/>
              <a:t>The Effective Provision of Pre-School Education (EPPE) Project: Findings from Pre-school to end of Key Stage1</a:t>
            </a:r>
            <a:r>
              <a:rPr lang="en-GB" dirty="0"/>
              <a:t> </a:t>
            </a:r>
            <a:r>
              <a:rPr lang="en-GB" u="sng" dirty="0">
                <a:hlinkClick r:id="rId2"/>
              </a:rPr>
              <a:t>https://dera.ioe.ac.uk/18189/2/SSU-SF-2004-01.pdf</a:t>
            </a:r>
            <a:endParaRPr lang="en-GB" dirty="0"/>
          </a:p>
          <a:p>
            <a:pPr>
              <a:buFont typeface="Wingdings" panose="05000000000000000000" pitchFamily="2" charset="2"/>
              <a:buChar char="Ø"/>
            </a:pPr>
            <a:r>
              <a:rPr lang="en-GB" dirty="0"/>
              <a:t>Donaldson (2018) Successful Futures – Independent capable learners. The new national curriculum (2022) </a:t>
            </a:r>
          </a:p>
          <a:p>
            <a:pPr>
              <a:buFont typeface="Wingdings" panose="05000000000000000000" pitchFamily="2" charset="2"/>
              <a:buChar char="Ø"/>
            </a:pPr>
            <a:r>
              <a:rPr lang="en-GB" dirty="0"/>
              <a:t>Social Care Wales (2017) </a:t>
            </a:r>
            <a:r>
              <a:rPr lang="en-GB" i="1" dirty="0"/>
              <a:t>List of Required Qualifications to work within the Early Years and Childcare Sector in Wales updated April 2017. </a:t>
            </a:r>
            <a:r>
              <a:rPr lang="en-GB" dirty="0"/>
              <a:t>Available at: </a:t>
            </a:r>
            <a:r>
              <a:rPr lang="en-GB" u="sng" dirty="0">
                <a:hlinkClick r:id="rId3"/>
              </a:rPr>
              <a:t>https://socialcare.wales/cms_assets/file-uploads/List-of-Required-Qualifications-FINAL-ENG.pdf</a:t>
            </a:r>
            <a:r>
              <a:rPr lang="en-GB" dirty="0"/>
              <a:t> </a:t>
            </a:r>
          </a:p>
          <a:p>
            <a:pPr>
              <a:buFont typeface="Wingdings" panose="05000000000000000000" pitchFamily="2" charset="2"/>
              <a:buChar char="Ø"/>
            </a:pPr>
            <a:r>
              <a:rPr lang="en-GB" dirty="0"/>
              <a:t> Estyn (2019). </a:t>
            </a:r>
            <a:r>
              <a:rPr lang="en-GB" i="1" dirty="0"/>
              <a:t>The Annual Report of Her Majesty’s Chief Inspector of Education and Training in Wales 2018-2019</a:t>
            </a:r>
            <a:r>
              <a:rPr lang="en-GB" dirty="0"/>
              <a:t>. Available at: </a:t>
            </a:r>
            <a:r>
              <a:rPr lang="en-GB" u="sng" dirty="0">
                <a:hlinkClick r:id="rId4"/>
              </a:rPr>
              <a:t>https://www.estyn.gov.wales/sites/www.estyn.gov.wales/files/Annual_Report_2018_2019_en.pdf</a:t>
            </a:r>
            <a:endParaRPr lang="en-GB" dirty="0"/>
          </a:p>
          <a:p>
            <a:pPr>
              <a:buFont typeface="Wingdings" panose="05000000000000000000" pitchFamily="2" charset="2"/>
              <a:buChar char="Ø"/>
            </a:pPr>
            <a:endParaRPr lang="en-GB" dirty="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2707886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FD936-5836-48D3-B44A-AD18D51CDAB3}"/>
              </a:ext>
            </a:extLst>
          </p:cNvPr>
          <p:cNvSpPr>
            <a:spLocks noGrp="1"/>
          </p:cNvSpPr>
          <p:nvPr>
            <p:ph type="title"/>
          </p:nvPr>
        </p:nvSpPr>
        <p:spPr/>
        <p:txBody>
          <a:bodyPr/>
          <a:lstStyle/>
          <a:p>
            <a:r>
              <a:rPr lang="en-GB" dirty="0"/>
              <a:t>Research question?</a:t>
            </a:r>
          </a:p>
        </p:txBody>
      </p:sp>
      <p:sp>
        <p:nvSpPr>
          <p:cNvPr id="3" name="Content Placeholder 2">
            <a:extLst>
              <a:ext uri="{FF2B5EF4-FFF2-40B4-BE49-F238E27FC236}">
                <a16:creationId xmlns:a16="http://schemas.microsoft.com/office/drawing/2014/main" id="{B33FDAEA-7BF3-413F-A4F5-63CEAA1CAF52}"/>
              </a:ext>
            </a:extLst>
          </p:cNvPr>
          <p:cNvSpPr>
            <a:spLocks noGrp="1"/>
          </p:cNvSpPr>
          <p:nvPr>
            <p:ph idx="1"/>
          </p:nvPr>
        </p:nvSpPr>
        <p:spPr>
          <a:xfrm>
            <a:off x="518308" y="1404730"/>
            <a:ext cx="8596668" cy="4923183"/>
          </a:xfrm>
        </p:spPr>
        <p:txBody>
          <a:bodyPr>
            <a:noAutofit/>
          </a:bodyPr>
          <a:lstStyle/>
          <a:p>
            <a:r>
              <a:rPr lang="en-GB" sz="1600" dirty="0">
                <a:solidFill>
                  <a:schemeClr val="tx1"/>
                </a:solidFill>
              </a:rPr>
              <a:t>What is your understanding of Continuous Profession Development (CPD)?</a:t>
            </a:r>
          </a:p>
          <a:p>
            <a:endParaRPr lang="en-GB" sz="1600" dirty="0">
              <a:solidFill>
                <a:schemeClr val="tx1"/>
              </a:solidFill>
            </a:endParaRPr>
          </a:p>
          <a:p>
            <a:r>
              <a:rPr lang="en-GB" sz="1600" dirty="0">
                <a:solidFill>
                  <a:schemeClr val="tx1"/>
                </a:solidFill>
              </a:rPr>
              <a:t>Do you feel within your role, you have enough opportunities for CPD? (for example courses, training and opportunities for new roles)</a:t>
            </a:r>
          </a:p>
          <a:p>
            <a:endParaRPr lang="en-GB" sz="1600" dirty="0">
              <a:solidFill>
                <a:schemeClr val="tx1"/>
              </a:solidFill>
            </a:endParaRPr>
          </a:p>
          <a:p>
            <a:r>
              <a:rPr lang="en-GB" sz="1600" dirty="0">
                <a:solidFill>
                  <a:schemeClr val="tx1"/>
                </a:solidFill>
              </a:rPr>
              <a:t>Would you want the opportunity for further CPD?</a:t>
            </a:r>
          </a:p>
          <a:p>
            <a:endParaRPr lang="en-GB" sz="1600" dirty="0">
              <a:solidFill>
                <a:schemeClr val="tx1"/>
              </a:solidFill>
            </a:endParaRPr>
          </a:p>
          <a:p>
            <a:r>
              <a:rPr lang="en-GB" sz="1600" dirty="0">
                <a:solidFill>
                  <a:schemeClr val="tx1"/>
                </a:solidFill>
              </a:rPr>
              <a:t>What impact do you think your further CPD has on you being able to do your job?</a:t>
            </a:r>
          </a:p>
          <a:p>
            <a:endParaRPr lang="en-GB" sz="1600" dirty="0">
              <a:solidFill>
                <a:schemeClr val="tx1"/>
              </a:solidFill>
            </a:endParaRPr>
          </a:p>
          <a:p>
            <a:r>
              <a:rPr lang="en-GB" sz="1600" dirty="0">
                <a:solidFill>
                  <a:schemeClr val="tx1"/>
                </a:solidFill>
              </a:rPr>
              <a:t>What impact do you think your CPD  has on delivery of high quality care/education that meets the diverse needs of young children within your setting/ school? </a:t>
            </a:r>
          </a:p>
          <a:p>
            <a:pPr marL="0" indent="0">
              <a:buNone/>
            </a:pPr>
            <a:endParaRPr lang="en-GB" sz="1600" dirty="0">
              <a:solidFill>
                <a:schemeClr val="tx1"/>
              </a:solidFill>
            </a:endParaRPr>
          </a:p>
          <a:p>
            <a:pPr marL="0" indent="0">
              <a:buNone/>
            </a:pPr>
            <a:r>
              <a:rPr lang="en-GB" sz="1600" i="1" dirty="0">
                <a:solidFill>
                  <a:schemeClr val="tx1"/>
                </a:solidFill>
                <a:latin typeface="Times New Roman" panose="02020603050405020304" pitchFamily="18" charset="0"/>
                <a:cs typeface="Times New Roman" panose="02020603050405020304" pitchFamily="18" charset="0"/>
              </a:rPr>
              <a:t>‘The facilitator keeps the group on the topic but is otherwise non-directive, allowing the group to explore the subject from as many angles as they please’ (Longhurst 2016)</a:t>
            </a:r>
          </a:p>
          <a:p>
            <a:pPr marL="0" indent="0">
              <a:buNone/>
            </a:pPr>
            <a:endParaRPr lang="en-GB" sz="1600" dirty="0">
              <a:solidFill>
                <a:schemeClr val="tx1"/>
              </a:solidFill>
            </a:endParaRPr>
          </a:p>
        </p:txBody>
      </p:sp>
    </p:spTree>
    <p:extLst>
      <p:ext uri="{BB962C8B-B14F-4D97-AF65-F5344CB8AC3E}">
        <p14:creationId xmlns:p14="http://schemas.microsoft.com/office/powerpoint/2010/main" val="286401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B15DE-5A64-443B-B6CB-3A7C33627F3E}"/>
              </a:ext>
            </a:extLst>
          </p:cNvPr>
          <p:cNvSpPr>
            <a:spLocks noGrp="1"/>
          </p:cNvSpPr>
          <p:nvPr>
            <p:ph type="title"/>
          </p:nvPr>
        </p:nvSpPr>
        <p:spPr>
          <a:xfrm>
            <a:off x="783351" y="586933"/>
            <a:ext cx="8596668" cy="459409"/>
          </a:xfrm>
        </p:spPr>
        <p:txBody>
          <a:bodyPr>
            <a:normAutofit fontScale="90000"/>
          </a:bodyPr>
          <a:lstStyle/>
          <a:p>
            <a:r>
              <a:rPr lang="en-GB" dirty="0"/>
              <a:t>Methodology</a:t>
            </a:r>
          </a:p>
        </p:txBody>
      </p:sp>
      <p:sp>
        <p:nvSpPr>
          <p:cNvPr id="3" name="Content Placeholder 2">
            <a:extLst>
              <a:ext uri="{FF2B5EF4-FFF2-40B4-BE49-F238E27FC236}">
                <a16:creationId xmlns:a16="http://schemas.microsoft.com/office/drawing/2014/main" id="{D1DDC4EF-BAF7-4041-AA37-8F3A2D6B313C}"/>
              </a:ext>
            </a:extLst>
          </p:cNvPr>
          <p:cNvSpPr>
            <a:spLocks noGrp="1"/>
          </p:cNvSpPr>
          <p:nvPr>
            <p:ph idx="1"/>
          </p:nvPr>
        </p:nvSpPr>
        <p:spPr>
          <a:xfrm>
            <a:off x="677334" y="1232453"/>
            <a:ext cx="8596668" cy="4808910"/>
          </a:xfrm>
        </p:spPr>
        <p:txBody>
          <a:bodyPr>
            <a:normAutofit/>
          </a:bodyPr>
          <a:lstStyle/>
          <a:p>
            <a:endParaRPr lang="en-GB" dirty="0"/>
          </a:p>
          <a:p>
            <a:r>
              <a:rPr lang="en-GB" dirty="0"/>
              <a:t>2 Focus group discussion (3/4 participants in each)</a:t>
            </a:r>
          </a:p>
          <a:p>
            <a:pPr>
              <a:buFont typeface="Arial" panose="020B0604020202020204" pitchFamily="34" charset="0"/>
              <a:buChar char="•"/>
            </a:pPr>
            <a:r>
              <a:rPr lang="en-GB" dirty="0"/>
              <a:t>Each discussion lasting around 30-45 minutes.</a:t>
            </a:r>
          </a:p>
          <a:p>
            <a:pPr>
              <a:buFont typeface="Arial" panose="020B0604020202020204" pitchFamily="34" charset="0"/>
              <a:buChar char="•"/>
            </a:pPr>
            <a:r>
              <a:rPr lang="en-GB" i="1" dirty="0">
                <a:latin typeface="Times New Roman" panose="02020603050405020304" pitchFamily="18" charset="0"/>
                <a:cs typeface="Times New Roman" panose="02020603050405020304" pitchFamily="18" charset="0"/>
              </a:rPr>
              <a:t>‘Focus groups are particularly useful when there are power differences between the participants and decision-makers or professionals.’ (Gibbs 1997)</a:t>
            </a:r>
          </a:p>
          <a:p>
            <a:r>
              <a:rPr lang="en-GB" dirty="0"/>
              <a:t>Questionnaires </a:t>
            </a:r>
          </a:p>
          <a:p>
            <a:pPr>
              <a:buFont typeface="Arial" panose="020B0604020202020204" pitchFamily="34" charset="0"/>
              <a:buChar char="•"/>
            </a:pPr>
            <a:r>
              <a:rPr lang="en-GB" i="1" dirty="0">
                <a:latin typeface="Times New Roman" panose="02020603050405020304" pitchFamily="18" charset="0"/>
                <a:cs typeface="Times New Roman" panose="02020603050405020304" pitchFamily="18" charset="0"/>
              </a:rPr>
              <a:t>Questionnaires are measurable data, the answers are measurable and analysed. </a:t>
            </a:r>
            <a:r>
              <a:rPr lang="en-GB" i="1" dirty="0" err="1">
                <a:latin typeface="Times New Roman" panose="02020603050405020304" pitchFamily="18" charset="0"/>
                <a:cs typeface="Times New Roman" panose="02020603050405020304" pitchFamily="18" charset="0"/>
              </a:rPr>
              <a:t>Makherji</a:t>
            </a:r>
            <a:r>
              <a:rPr lang="en-GB" i="1" dirty="0">
                <a:latin typeface="Times New Roman" panose="02020603050405020304" pitchFamily="18" charset="0"/>
                <a:cs typeface="Times New Roman" panose="02020603050405020304" pitchFamily="18" charset="0"/>
              </a:rPr>
              <a:t> and </a:t>
            </a:r>
            <a:r>
              <a:rPr lang="en-GB" i="1" dirty="0" err="1">
                <a:latin typeface="Times New Roman" panose="02020603050405020304" pitchFamily="18" charset="0"/>
                <a:cs typeface="Times New Roman" panose="02020603050405020304" pitchFamily="18" charset="0"/>
              </a:rPr>
              <a:t>Albon</a:t>
            </a:r>
            <a:r>
              <a:rPr lang="en-GB" i="1" dirty="0">
                <a:latin typeface="Times New Roman" panose="02020603050405020304" pitchFamily="18" charset="0"/>
                <a:cs typeface="Times New Roman" panose="02020603050405020304" pitchFamily="18" charset="0"/>
              </a:rPr>
              <a:t>(2012)</a:t>
            </a:r>
          </a:p>
          <a:p>
            <a:r>
              <a:rPr lang="en-GB" dirty="0"/>
              <a:t>Interviews to accompany questionnaires.</a:t>
            </a:r>
          </a:p>
          <a:p>
            <a:pPr>
              <a:buFont typeface="Wingdings" panose="05000000000000000000" pitchFamily="2" charset="2"/>
              <a:buChar char="§"/>
            </a:pPr>
            <a:r>
              <a:rPr lang="en-GB" i="1" dirty="0">
                <a:latin typeface="Times New Roman" panose="02020603050405020304" pitchFamily="18" charset="0"/>
                <a:cs typeface="Times New Roman" panose="02020603050405020304" pitchFamily="18" charset="0"/>
              </a:rPr>
              <a:t>Holmes (2012) Advised the best way to carry out an interview would be to tape record so that the interviewer can actively listen.</a:t>
            </a:r>
          </a:p>
          <a:p>
            <a:pPr>
              <a:buFont typeface="Wingdings" panose="05000000000000000000" pitchFamily="2" charset="2"/>
              <a:buChar char="§"/>
            </a:pPr>
            <a:r>
              <a:rPr lang="en-GB" i="1" dirty="0">
                <a:latin typeface="Times New Roman" panose="02020603050405020304" pitchFamily="18" charset="0"/>
                <a:cs typeface="Times New Roman" panose="02020603050405020304" pitchFamily="18" charset="0"/>
              </a:rPr>
              <a:t>Additional person (Bell, 2005) keeping note of  the interview, and the minutes of our conversation</a:t>
            </a:r>
            <a:r>
              <a:rPr lang="en-GB" dirty="0"/>
              <a:t>.</a:t>
            </a:r>
          </a:p>
        </p:txBody>
      </p:sp>
    </p:spTree>
    <p:extLst>
      <p:ext uri="{BB962C8B-B14F-4D97-AF65-F5344CB8AC3E}">
        <p14:creationId xmlns:p14="http://schemas.microsoft.com/office/powerpoint/2010/main" val="2519752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3792F-14E8-4C62-A609-C8848E6E783F}"/>
              </a:ext>
            </a:extLst>
          </p:cNvPr>
          <p:cNvSpPr>
            <a:spLocks noGrp="1"/>
          </p:cNvSpPr>
          <p:nvPr>
            <p:ph type="title"/>
          </p:nvPr>
        </p:nvSpPr>
        <p:spPr/>
        <p:txBody>
          <a:bodyPr/>
          <a:lstStyle/>
          <a:p>
            <a:r>
              <a:rPr lang="en-GB" dirty="0"/>
              <a:t>Exactly what I plan to do…</a:t>
            </a:r>
          </a:p>
        </p:txBody>
      </p:sp>
      <p:sp>
        <p:nvSpPr>
          <p:cNvPr id="3" name="Content Placeholder 2">
            <a:extLst>
              <a:ext uri="{FF2B5EF4-FFF2-40B4-BE49-F238E27FC236}">
                <a16:creationId xmlns:a16="http://schemas.microsoft.com/office/drawing/2014/main" id="{F65808EC-1229-48CC-A74B-F627965C4D87}"/>
              </a:ext>
            </a:extLst>
          </p:cNvPr>
          <p:cNvSpPr>
            <a:spLocks noGrp="1"/>
          </p:cNvSpPr>
          <p:nvPr>
            <p:ph idx="1"/>
          </p:nvPr>
        </p:nvSpPr>
        <p:spPr/>
        <p:txBody>
          <a:bodyPr>
            <a:normAutofit lnSpcReduction="10000"/>
          </a:bodyPr>
          <a:lstStyle/>
          <a:p>
            <a:r>
              <a:rPr lang="en-GB" sz="2800" dirty="0"/>
              <a:t>¾ participants in each focus group.</a:t>
            </a:r>
          </a:p>
          <a:p>
            <a:r>
              <a:rPr lang="en-GB" sz="2800" dirty="0"/>
              <a:t>2 focused groups in two settings (School and Day Nursery)</a:t>
            </a:r>
          </a:p>
          <a:p>
            <a:r>
              <a:rPr lang="en-GB" sz="2800" dirty="0"/>
              <a:t>A range of different roles within the setting</a:t>
            </a:r>
          </a:p>
          <a:p>
            <a:pPr marL="0" indent="0">
              <a:buNone/>
            </a:pPr>
            <a:r>
              <a:rPr lang="en-GB" sz="2800" dirty="0"/>
              <a:t>	(Teacher, Teaching Assistant, Supervisor, Nursery   	  Nurse)</a:t>
            </a:r>
          </a:p>
          <a:p>
            <a:r>
              <a:rPr lang="en-GB" sz="2800" dirty="0"/>
              <a:t>Questionnaires will be given out to participants as well as any other willing participants.</a:t>
            </a:r>
          </a:p>
          <a:p>
            <a:endParaRPr lang="en-GB" dirty="0"/>
          </a:p>
        </p:txBody>
      </p:sp>
    </p:spTree>
    <p:extLst>
      <p:ext uri="{BB962C8B-B14F-4D97-AF65-F5344CB8AC3E}">
        <p14:creationId xmlns:p14="http://schemas.microsoft.com/office/powerpoint/2010/main" val="142179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4D579-58BC-4E7F-99D7-9678CC0DC280}"/>
              </a:ext>
            </a:extLst>
          </p:cNvPr>
          <p:cNvSpPr>
            <a:spLocks noGrp="1"/>
          </p:cNvSpPr>
          <p:nvPr>
            <p:ph type="title"/>
          </p:nvPr>
        </p:nvSpPr>
        <p:spPr/>
        <p:txBody>
          <a:bodyPr/>
          <a:lstStyle/>
          <a:p>
            <a:r>
              <a:rPr lang="en-GB" dirty="0"/>
              <a:t>Ethics</a:t>
            </a:r>
          </a:p>
        </p:txBody>
      </p:sp>
      <p:sp>
        <p:nvSpPr>
          <p:cNvPr id="3" name="Content Placeholder 2">
            <a:extLst>
              <a:ext uri="{FF2B5EF4-FFF2-40B4-BE49-F238E27FC236}">
                <a16:creationId xmlns:a16="http://schemas.microsoft.com/office/drawing/2014/main" id="{E0D4F8D2-9178-4B2C-AE2F-DFBBDD489A24}"/>
              </a:ext>
            </a:extLst>
          </p:cNvPr>
          <p:cNvSpPr>
            <a:spLocks noGrp="1"/>
          </p:cNvSpPr>
          <p:nvPr>
            <p:ph idx="1"/>
          </p:nvPr>
        </p:nvSpPr>
        <p:spPr>
          <a:xfrm>
            <a:off x="677334" y="1444487"/>
            <a:ext cx="8596668" cy="5234609"/>
          </a:xfrm>
        </p:spPr>
        <p:txBody>
          <a:bodyPr>
            <a:normAutofit/>
          </a:bodyPr>
          <a:lstStyle/>
          <a:p>
            <a:r>
              <a:rPr lang="en-GB" dirty="0"/>
              <a:t>Consent from Headteachers / Nursery Manager</a:t>
            </a:r>
          </a:p>
          <a:p>
            <a:r>
              <a:rPr lang="en-GB" dirty="0"/>
              <a:t>Policy and procedures</a:t>
            </a:r>
          </a:p>
          <a:p>
            <a:r>
              <a:rPr lang="en-GB" dirty="0"/>
              <a:t>Authorisation from the individuals being involved in the discussion groups.</a:t>
            </a:r>
          </a:p>
          <a:p>
            <a:r>
              <a:rPr lang="en-GB" dirty="0"/>
              <a:t>Optional choice to complete a fully confidential questionnaire.</a:t>
            </a:r>
          </a:p>
          <a:p>
            <a:r>
              <a:rPr lang="en-GB" dirty="0"/>
              <a:t>Possibility of interviews which stem from questionnaires. </a:t>
            </a:r>
          </a:p>
          <a:p>
            <a:pPr marL="0" indent="0">
              <a:buNone/>
            </a:pPr>
            <a:r>
              <a:rPr lang="en-GB" sz="1400" dirty="0"/>
              <a:t>Questionnaires will pay particular awareness that some members of staff may consider this as personal as it could be misconstrued as questioning their ability to progress and develop within their job role, Therefore it’s important to keep the questions relevant to the research, non-intrusive and all questionnaires will remain anonymous for confidentiality reasons.  </a:t>
            </a:r>
          </a:p>
          <a:p>
            <a:pPr marL="0" indent="0">
              <a:buNone/>
            </a:pPr>
            <a:r>
              <a:rPr lang="en-GB" sz="1400" dirty="0"/>
              <a:t>Data taken from the discussion groups will be kept completely anonymous, no names or identities will be used when evaluating results, pseudo names or labelling with numbers or letters will be used at all times– Data protection and confidentiality. Pseudo names will also be used if interviews are carried out after the data collected from questionnaires.</a:t>
            </a:r>
          </a:p>
          <a:p>
            <a:pPr marL="0" indent="0">
              <a:buNone/>
            </a:pPr>
            <a:r>
              <a:rPr lang="en-GB" sz="1400" dirty="0"/>
              <a:t>Schools and Day Nursery will at no point be disclosed or named through the research.</a:t>
            </a:r>
          </a:p>
          <a:p>
            <a:pPr marL="0" indent="0">
              <a:buNone/>
            </a:pPr>
            <a:r>
              <a:rPr lang="en-GB" sz="1400" dirty="0"/>
              <a:t>All participants in the discussion groups will have the right to withdraw or not participate in any particular are of the discussion at anytime.</a:t>
            </a:r>
          </a:p>
          <a:p>
            <a:pPr marL="0" indent="0">
              <a:buNone/>
            </a:pPr>
            <a:r>
              <a:rPr lang="en-GB" sz="1400" dirty="0"/>
              <a:t>Headteachers or nursery managers has the right to stop the discussion at any time or cancel.</a:t>
            </a:r>
          </a:p>
          <a:p>
            <a:endParaRPr lang="en-GB" dirty="0"/>
          </a:p>
        </p:txBody>
      </p:sp>
    </p:spTree>
    <p:extLst>
      <p:ext uri="{BB962C8B-B14F-4D97-AF65-F5344CB8AC3E}">
        <p14:creationId xmlns:p14="http://schemas.microsoft.com/office/powerpoint/2010/main" val="1095437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B4222-7D10-4C40-AC74-42C2993CB235}"/>
              </a:ext>
            </a:extLst>
          </p:cNvPr>
          <p:cNvSpPr>
            <a:spLocks noGrp="1"/>
          </p:cNvSpPr>
          <p:nvPr>
            <p:ph type="title"/>
          </p:nvPr>
        </p:nvSpPr>
        <p:spPr/>
        <p:txBody>
          <a:bodyPr/>
          <a:lstStyle/>
          <a:p>
            <a:r>
              <a:rPr lang="en-GB" dirty="0"/>
              <a:t>Analysis</a:t>
            </a:r>
          </a:p>
        </p:txBody>
      </p:sp>
      <p:sp>
        <p:nvSpPr>
          <p:cNvPr id="3" name="Content Placeholder 2">
            <a:extLst>
              <a:ext uri="{FF2B5EF4-FFF2-40B4-BE49-F238E27FC236}">
                <a16:creationId xmlns:a16="http://schemas.microsoft.com/office/drawing/2014/main" id="{A1E4CA99-A782-4B96-845D-4B337852A35D}"/>
              </a:ext>
            </a:extLst>
          </p:cNvPr>
          <p:cNvSpPr>
            <a:spLocks noGrp="1"/>
          </p:cNvSpPr>
          <p:nvPr>
            <p:ph idx="1"/>
          </p:nvPr>
        </p:nvSpPr>
        <p:spPr>
          <a:xfrm>
            <a:off x="677334" y="2160589"/>
            <a:ext cx="8596668" cy="4087811"/>
          </a:xfrm>
        </p:spPr>
        <p:txBody>
          <a:bodyPr/>
          <a:lstStyle/>
          <a:p>
            <a:r>
              <a:rPr lang="en-GB" dirty="0"/>
              <a:t>Discussion Groups: </a:t>
            </a:r>
            <a:r>
              <a:rPr lang="en-GB" b="1" i="1" dirty="0"/>
              <a:t>Qualitative Data </a:t>
            </a:r>
          </a:p>
          <a:p>
            <a:pPr>
              <a:buFont typeface="Wingdings" panose="05000000000000000000" pitchFamily="2" charset="2"/>
              <a:buChar char="§"/>
            </a:pPr>
            <a:r>
              <a:rPr lang="en-GB" i="1" dirty="0">
                <a:latin typeface="Times New Roman" panose="02020603050405020304" pitchFamily="18" charset="0"/>
                <a:cs typeface="Times New Roman" panose="02020603050405020304" pitchFamily="18" charset="0"/>
              </a:rPr>
              <a:t>Focus group interviews, like other qualitative methods, provide a richer data set and a fuller understanding of individuals experiences and views (Henderson 1991, Cited in Knapp 2001) </a:t>
            </a:r>
          </a:p>
          <a:p>
            <a:endParaRPr lang="en-GB" dirty="0"/>
          </a:p>
          <a:p>
            <a:r>
              <a:rPr lang="en-GB" dirty="0"/>
              <a:t>Questionnaires, check list: </a:t>
            </a:r>
            <a:r>
              <a:rPr lang="en-GB" b="1" i="1" dirty="0" err="1"/>
              <a:t>Quantative</a:t>
            </a:r>
            <a:r>
              <a:rPr lang="en-GB" b="1" i="1" dirty="0"/>
              <a:t> Data</a:t>
            </a:r>
          </a:p>
          <a:p>
            <a:pPr>
              <a:buFont typeface="Wingdings" panose="05000000000000000000" pitchFamily="2" charset="2"/>
              <a:buChar char="§"/>
            </a:pPr>
            <a:r>
              <a:rPr lang="en-GB" dirty="0"/>
              <a:t> Analysed and presented in graphs, tables and charts to show and compare the measurable data. </a:t>
            </a:r>
          </a:p>
          <a:p>
            <a:pPr>
              <a:buFont typeface="Wingdings" panose="05000000000000000000" pitchFamily="2" charset="2"/>
              <a:buChar char="§"/>
            </a:pPr>
            <a:r>
              <a:rPr lang="en-GB" i="1" dirty="0">
                <a:latin typeface="Times New Roman" panose="02020603050405020304" pitchFamily="18" charset="0"/>
                <a:cs typeface="Times New Roman" panose="02020603050405020304" pitchFamily="18" charset="0"/>
              </a:rPr>
              <a:t>Numerical data and see if there are any trends within the findings. (Mukherji &amp; </a:t>
            </a:r>
            <a:r>
              <a:rPr lang="en-GB" i="1" dirty="0" err="1">
                <a:latin typeface="Times New Roman" panose="02020603050405020304" pitchFamily="18" charset="0"/>
                <a:cs typeface="Times New Roman" panose="02020603050405020304" pitchFamily="18" charset="0"/>
              </a:rPr>
              <a:t>Albon</a:t>
            </a:r>
            <a:r>
              <a:rPr lang="en-GB" i="1" dirty="0">
                <a:latin typeface="Times New Roman" panose="02020603050405020304" pitchFamily="18" charset="0"/>
                <a:cs typeface="Times New Roman" panose="02020603050405020304" pitchFamily="18" charset="0"/>
              </a:rPr>
              <a:t>, 2012)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56073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50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68F78-B2DA-4447-91D4-8D71F07AE84F}"/>
              </a:ext>
            </a:extLst>
          </p:cNvPr>
          <p:cNvSpPr>
            <a:spLocks noGrp="1"/>
          </p:cNvSpPr>
          <p:nvPr>
            <p:ph type="title"/>
          </p:nvPr>
        </p:nvSpPr>
        <p:spPr/>
        <p:txBody>
          <a:bodyPr/>
          <a:lstStyle/>
          <a:p>
            <a:r>
              <a:rPr lang="en-GB"/>
              <a:t>Reference</a:t>
            </a:r>
            <a:endParaRPr lang="en-GB" dirty="0"/>
          </a:p>
        </p:txBody>
      </p:sp>
      <p:sp>
        <p:nvSpPr>
          <p:cNvPr id="3" name="Content Placeholder 2">
            <a:extLst>
              <a:ext uri="{FF2B5EF4-FFF2-40B4-BE49-F238E27FC236}">
                <a16:creationId xmlns:a16="http://schemas.microsoft.com/office/drawing/2014/main" id="{E3BEF932-8DD9-43E3-BD38-0FFBC882BD76}"/>
              </a:ext>
            </a:extLst>
          </p:cNvPr>
          <p:cNvSpPr>
            <a:spLocks noGrp="1"/>
          </p:cNvSpPr>
          <p:nvPr>
            <p:ph idx="1"/>
          </p:nvPr>
        </p:nvSpPr>
        <p:spPr>
          <a:xfrm>
            <a:off x="677334" y="1338470"/>
            <a:ext cx="8596668" cy="4909931"/>
          </a:xfrm>
        </p:spPr>
        <p:txBody>
          <a:bodyPr>
            <a:normAutofit fontScale="85000" lnSpcReduction="20000"/>
          </a:bodyPr>
          <a:lstStyle/>
          <a:p>
            <a:r>
              <a:rPr lang="en-GB" dirty="0"/>
              <a:t>Bell, J. (2005) Doing your research project: </a:t>
            </a:r>
            <a:r>
              <a:rPr lang="en-GB" i="1" dirty="0"/>
              <a:t>A guide for first time researchers in Education, health and social science. </a:t>
            </a:r>
            <a:r>
              <a:rPr lang="en-GB" dirty="0"/>
              <a:t>4</a:t>
            </a:r>
            <a:r>
              <a:rPr lang="en-GB" baseline="30000" dirty="0"/>
              <a:t>th</a:t>
            </a:r>
            <a:r>
              <a:rPr lang="en-GB" dirty="0"/>
              <a:t> </a:t>
            </a:r>
            <a:r>
              <a:rPr lang="en-GB" dirty="0" err="1"/>
              <a:t>edn</a:t>
            </a:r>
            <a:r>
              <a:rPr lang="en-GB" dirty="0"/>
              <a:t>. Maidenhead: Open University Press.</a:t>
            </a:r>
          </a:p>
          <a:p>
            <a:endParaRPr lang="en-GB" dirty="0"/>
          </a:p>
          <a:p>
            <a:r>
              <a:rPr lang="en-GB" dirty="0"/>
              <a:t>Birth To Seven Matters (2020) </a:t>
            </a:r>
            <a:r>
              <a:rPr lang="en-GB" i="1" dirty="0"/>
              <a:t>Professional development, consultancy and research for those working in early childhood education and care. </a:t>
            </a:r>
            <a:r>
              <a:rPr lang="en-GB" dirty="0"/>
              <a:t>Available at</a:t>
            </a:r>
            <a:r>
              <a:rPr lang="en-GB" i="1" dirty="0"/>
              <a:t>: </a:t>
            </a:r>
            <a:r>
              <a:rPr lang="en-GB" u="sng" dirty="0">
                <a:hlinkClick r:id="rId2"/>
              </a:rPr>
              <a:t>http://www.birthtosevenmatters.co.uk/</a:t>
            </a:r>
            <a:endParaRPr lang="en-GB" u="sng" dirty="0"/>
          </a:p>
          <a:p>
            <a:r>
              <a:rPr lang="en-GB" dirty="0"/>
              <a:t>Cache. (2020) </a:t>
            </a:r>
            <a:r>
              <a:rPr lang="en-GB" i="1" dirty="0"/>
              <a:t>Commission Launched on Future of the Early Years Workforce. </a:t>
            </a:r>
            <a:r>
              <a:rPr lang="en-GB" dirty="0"/>
              <a:t>Available at: </a:t>
            </a:r>
            <a:r>
              <a:rPr lang="en-GB" i="1" u="sng" dirty="0">
                <a:hlinkClick r:id="rId3"/>
              </a:rPr>
              <a:t>https://cache.org.uk/news-media/commission-launched-on-future-of-the-early-years-workforce</a:t>
            </a:r>
            <a:r>
              <a:rPr lang="en-GB" i="1" dirty="0"/>
              <a:t> </a:t>
            </a:r>
            <a:endParaRPr lang="en-GB" dirty="0"/>
          </a:p>
          <a:p>
            <a:r>
              <a:rPr lang="en-GB" dirty="0"/>
              <a:t> Donaldson, G. (2018) </a:t>
            </a:r>
            <a:r>
              <a:rPr lang="en-GB" i="1" dirty="0"/>
              <a:t>Successful Futures Looking at the Curriculum and Assessment Arrangements in Wales. </a:t>
            </a:r>
            <a:r>
              <a:rPr lang="en-GB" dirty="0"/>
              <a:t>Available at: </a:t>
            </a:r>
            <a:r>
              <a:rPr lang="en-GB" u="sng" dirty="0">
                <a:hlinkClick r:id="rId4"/>
              </a:rPr>
              <a:t>https://gov.wales/sites/default/files/publications/2018-03/succesful-futures-a-summary-of-professor-graham-donaldsons-report.pdf</a:t>
            </a:r>
            <a:r>
              <a:rPr lang="en-GB" dirty="0"/>
              <a:t> </a:t>
            </a:r>
          </a:p>
          <a:p>
            <a:r>
              <a:rPr lang="en-GB" sz="1600" dirty="0"/>
              <a:t> Estyn (2019). </a:t>
            </a:r>
            <a:r>
              <a:rPr lang="en-GB" sz="1600" i="1" dirty="0"/>
              <a:t>The Annual Report of Her Majesty’s Chief Inspector of Education and Training in Wales 2018-2019</a:t>
            </a:r>
            <a:r>
              <a:rPr lang="en-GB" sz="1600" dirty="0"/>
              <a:t>. Available at: </a:t>
            </a:r>
            <a:r>
              <a:rPr lang="en-GB" sz="1600" u="sng" dirty="0">
                <a:hlinkClick r:id="rId5"/>
              </a:rPr>
              <a:t>https://www.estyn.gov.wales/sites/www.estyn.gov.wales/files/Annual_Report_2018_2019_en.pdf</a:t>
            </a:r>
            <a:endParaRPr lang="en-GB" sz="1600" u="sng" dirty="0"/>
          </a:p>
          <a:p>
            <a:r>
              <a:rPr lang="en-GB" sz="1600" dirty="0"/>
              <a:t>Gibbs, A. (1997) </a:t>
            </a:r>
            <a:r>
              <a:rPr lang="en-GB" i="1" dirty="0"/>
              <a:t>Focus Groups</a:t>
            </a:r>
            <a:r>
              <a:rPr lang="en-GB" sz="1600" dirty="0"/>
              <a:t> Available at: </a:t>
            </a:r>
            <a:r>
              <a:rPr lang="en-GB" sz="1600" u="sng" dirty="0">
                <a:hlinkClick r:id="rId6"/>
              </a:rPr>
              <a:t>http://sru.soc.surrey.ac.uk/SRU19.html</a:t>
            </a:r>
            <a:endParaRPr lang="en-GB" sz="1600" u="sng" dirty="0"/>
          </a:p>
          <a:p>
            <a:r>
              <a:rPr lang="en-GB" dirty="0"/>
              <a:t>Knap, N. and Propst, D. (2001) Focus Group Interviews as an Alternative to Traditional Survey Methods for Recreation Needs Assessments. Available at: </a:t>
            </a:r>
            <a:r>
              <a:rPr lang="en-GB" dirty="0">
                <a:hlinkClick r:id="rId7"/>
              </a:rPr>
              <a:t>https://web.b.ebscohost.com/abstract?direct=true&amp;profile=ehost&amp;scope=site&amp;authtype=crawler&amp;jrnl=07351968&amp;AN=31733688&amp;h</a:t>
            </a:r>
            <a:endParaRPr lang="en-GB" dirty="0"/>
          </a:p>
          <a:p>
            <a:endParaRPr lang="en-GB" dirty="0"/>
          </a:p>
          <a:p>
            <a:pPr marL="0" indent="0">
              <a:buNone/>
            </a:pPr>
            <a:endParaRPr lang="en-GB" sz="1700" dirty="0"/>
          </a:p>
          <a:p>
            <a:endParaRPr lang="en-GB" dirty="0"/>
          </a:p>
        </p:txBody>
      </p:sp>
    </p:spTree>
    <p:extLst>
      <p:ext uri="{BB962C8B-B14F-4D97-AF65-F5344CB8AC3E}">
        <p14:creationId xmlns:p14="http://schemas.microsoft.com/office/powerpoint/2010/main" val="4186161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B84155-2AF7-4000-B222-38FB51EC190E}"/>
              </a:ext>
            </a:extLst>
          </p:cNvPr>
          <p:cNvSpPr>
            <a:spLocks noGrp="1"/>
          </p:cNvSpPr>
          <p:nvPr>
            <p:ph idx="1"/>
          </p:nvPr>
        </p:nvSpPr>
        <p:spPr>
          <a:xfrm>
            <a:off x="677334" y="609601"/>
            <a:ext cx="8596668" cy="5431762"/>
          </a:xfrm>
        </p:spPr>
        <p:txBody>
          <a:bodyPr/>
          <a:lstStyle/>
          <a:p>
            <a:r>
              <a:rPr lang="en-GB" dirty="0"/>
              <a:t>Longhurst, R. (2016) </a:t>
            </a:r>
            <a:r>
              <a:rPr lang="en-GB" i="1" dirty="0"/>
              <a:t>Semi Structured interviews and focused groups. </a:t>
            </a:r>
            <a:r>
              <a:rPr lang="en-GB" dirty="0"/>
              <a:t>Available at: </a:t>
            </a:r>
            <a:r>
              <a:rPr lang="en-GB" i="1" dirty="0"/>
              <a:t> </a:t>
            </a:r>
            <a:r>
              <a:rPr lang="en-GB" dirty="0">
                <a:hlinkClick r:id="rId2"/>
              </a:rPr>
              <a:t>http://dsc.du.ac.in/wp-content/uploads/2020/04/3.4-Semi_structured-Interviews-Focus-Groups.pdf</a:t>
            </a:r>
            <a:endParaRPr lang="en-GB" dirty="0"/>
          </a:p>
          <a:p>
            <a:r>
              <a:rPr lang="en-GB" dirty="0" err="1"/>
              <a:t>Melhuish</a:t>
            </a:r>
            <a:r>
              <a:rPr lang="en-GB" dirty="0"/>
              <a:t>. T, Siraj. I &amp; Kingston. D. (2015) Early Childhood Matters; How SSTEW Scale Supports Quality Improvement. Available at: </a:t>
            </a:r>
            <a:r>
              <a:rPr lang="en-GB" dirty="0">
                <a:hlinkClick r:id="rId3"/>
              </a:rPr>
              <a:t>https://www.foundationyears.org.uk/files/2015/03/Eary-Childhood-Matters-a-presentation-by-Iram-and-Denise.pdf</a:t>
            </a:r>
            <a:endParaRPr lang="en-GB" dirty="0"/>
          </a:p>
          <a:p>
            <a:r>
              <a:rPr lang="en-GB" dirty="0"/>
              <a:t>Social Care Wales (2017) List of Required Qualifications to work within the Early Years and Childcare Sector in Wales updated April 2017. Available at: </a:t>
            </a:r>
            <a:r>
              <a:rPr lang="en-GB" dirty="0">
                <a:hlinkClick r:id="rId4"/>
              </a:rPr>
              <a:t>https://socialcare.wales/cms_assets/file-uploads/List-of-Required-Qualifications-FINAL-ENG.pdf</a:t>
            </a:r>
            <a:endParaRPr lang="en-GB" dirty="0"/>
          </a:p>
          <a:p>
            <a:r>
              <a:rPr lang="en-GB" dirty="0"/>
              <a:t> Sylva. K  et al..(2014) The Effective Provision of Pre-School Education (EPPE) Project: Findings from Pre-school to end of Key Stage1 </a:t>
            </a:r>
            <a:r>
              <a:rPr lang="en-GB" dirty="0">
                <a:hlinkClick r:id="rId5"/>
              </a:rPr>
              <a:t>https://dera.ioe.ac.uk/18189/2/SSU-SF-2004-01.pdf</a:t>
            </a:r>
            <a:endParaRPr lang="en-GB" dirty="0"/>
          </a:p>
          <a:p>
            <a:endParaRPr lang="en-GB" dirty="0"/>
          </a:p>
          <a:p>
            <a:endParaRPr lang="en-GB" dirty="0"/>
          </a:p>
        </p:txBody>
      </p:sp>
    </p:spTree>
    <p:extLst>
      <p:ext uri="{BB962C8B-B14F-4D97-AF65-F5344CB8AC3E}">
        <p14:creationId xmlns:p14="http://schemas.microsoft.com/office/powerpoint/2010/main" val="170657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E09B7E24-271E-4A3A-9D65-EE95ED972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45C59434-03B2-4F06-8362-A01DD785E2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4FDF3815-C9F7-4B9E-A371-DE71C4E9D1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34C30A41-6D9F-42F2-BE4A-B6D2E4400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8577AE11-EC00-4E67-9DDD-624E9DA12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406A24DE-7A6F-4459-9A79-712243D2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BFEBE697-7D77-4AC8-8E68-0483B47D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49FC7B15-C721-4A23-8F6A-2CFA77C61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164E8ACB-FC50-451D-AF0A-879ABC6EA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D5F354A0-F0C9-4254-A913-DD68E7816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9B01B525-8D81-44A3-BC1F-C711B89D2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F8D44AF-6517-470C-8FD0-D6483249F46C}"/>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dirty="0"/>
              <a:t>Any Questions?</a:t>
            </a:r>
          </a:p>
        </p:txBody>
      </p:sp>
      <p:pic>
        <p:nvPicPr>
          <p:cNvPr id="7" name="Content Placeholder 6" descr="Question mark">
            <a:extLst>
              <a:ext uri="{FF2B5EF4-FFF2-40B4-BE49-F238E27FC236}">
                <a16:creationId xmlns:a16="http://schemas.microsoft.com/office/drawing/2014/main" id="{EE6911FF-71E0-4654-AE15-0A13AB365369}"/>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9" y="934222"/>
            <a:ext cx="3299450" cy="3299450"/>
          </a:xfrm>
          <a:prstGeom prst="rect">
            <a:avLst/>
          </a:prstGeom>
        </p:spPr>
      </p:pic>
    </p:spTree>
    <p:extLst>
      <p:ext uri="{BB962C8B-B14F-4D97-AF65-F5344CB8AC3E}">
        <p14:creationId xmlns:p14="http://schemas.microsoft.com/office/powerpoint/2010/main" val="365964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otalTime>0</TotalTime>
  <Words>1463</Words>
  <Application>Microsoft Office PowerPoint</Application>
  <PresentationFormat>Widescreen</PresentationFormat>
  <Paragraphs>80</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Times New Roman</vt:lpstr>
      <vt:lpstr>Trebuchet MS</vt:lpstr>
      <vt:lpstr>Wingdings</vt:lpstr>
      <vt:lpstr>Wingdings 3</vt:lpstr>
      <vt:lpstr>Facet</vt:lpstr>
      <vt:lpstr>PowerPoint Presentation</vt:lpstr>
      <vt:lpstr>A Proposed research project that will look at the impact of professional development in the delivery of high quality care that meets the diverse needs of young children. </vt:lpstr>
      <vt:lpstr>Intended Research</vt:lpstr>
      <vt:lpstr>Literature Review</vt:lpstr>
      <vt:lpstr>PowerPoint Presentation</vt:lpstr>
      <vt:lpstr>Research question?</vt:lpstr>
      <vt:lpstr>Methodology</vt:lpstr>
      <vt:lpstr>Exactly what I plan to do…</vt:lpstr>
      <vt:lpstr>Ethics</vt:lpstr>
      <vt:lpstr>Analysis</vt:lpstr>
      <vt:lpstr>Reference</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Joanna Coghlin</dc:creator>
  <cp:lastModifiedBy>Joanna Coghlin</cp:lastModifiedBy>
  <cp:revision>19</cp:revision>
  <dcterms:created xsi:type="dcterms:W3CDTF">2020-05-11T13:52:41Z</dcterms:created>
  <dcterms:modified xsi:type="dcterms:W3CDTF">2020-05-25T19:40:31Z</dcterms:modified>
</cp:coreProperties>
</file>