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4"/>
  </p:sldMasterIdLst>
  <p:notesMasterIdLst>
    <p:notesMasterId r:id="rId17"/>
  </p:notesMasterIdLst>
  <p:sldIdLst>
    <p:sldId id="256" r:id="rId5"/>
    <p:sldId id="267" r:id="rId6"/>
    <p:sldId id="263" r:id="rId7"/>
    <p:sldId id="257" r:id="rId8"/>
    <p:sldId id="258" r:id="rId9"/>
    <p:sldId id="265" r:id="rId10"/>
    <p:sldId id="268" r:id="rId11"/>
    <p:sldId id="260" r:id="rId12"/>
    <p:sldId id="261" r:id="rId13"/>
    <p:sldId id="264" r:id="rId14"/>
    <p:sldId id="262" r:id="rId15"/>
    <p:sldId id="266"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BD447D1-5016-B88C-E47F-60F81E0D9BFC}" v="91" dt="2026-06-14T13:15:03.199"/>
    <p1510:client id="{1CE766E4-1FD0-4138-BC60-635BB7C23319}" v="29" dt="2026-06-14T19:13:13.806"/>
    <p1510:client id="{45371C87-D16A-5B0C-1886-5CA5D0D65892}" v="71" dt="2026-06-14T18:57:59.360"/>
    <p1510:client id="{4C7BF73F-0A4F-0C6E-0CB1-CB6562B4B79A}" v="32" dt="2026-06-14T19:27:26.196"/>
    <p1510:client id="{64E69C1B-0BD4-AA0E-2C46-CC54C4C7E300}" v="34" dt="2026-06-14T10:26:17.510"/>
    <p1510:client id="{D3F76DFB-BF18-B782-893F-9864922EEB61}" v="13" dt="2026-06-14T19:27:38.95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microsoft.com/office/2015/10/relationships/revisionInfo" Target="revisionInfo.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986E9B5-4307-435A-8851-F799CCBE40F7}" type="datetimeFigureOut">
              <a:rPr lang="en-GB" smtClean="0"/>
              <a:t>14/06/2026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A403CFE-15ED-4607-8B7C-DF556A014C3F}" type="slidenum">
              <a:rPr lang="en-GB" smtClean="0"/>
              <a:t>‹#›</a:t>
            </a:fld>
            <a:endParaRPr lang="en-GB"/>
          </a:p>
        </p:txBody>
      </p:sp>
    </p:spTree>
    <p:extLst>
      <p:ext uri="{BB962C8B-B14F-4D97-AF65-F5344CB8AC3E}">
        <p14:creationId xmlns:p14="http://schemas.microsoft.com/office/powerpoint/2010/main" val="219324545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hyperlink" Target="https://office.com/" TargetMode="External"/><Relationship Id="rId2" Type="http://schemas.openxmlformats.org/officeDocument/2006/relationships/slide" Target="../slides/slide3.xml"/><Relationship Id="rId1" Type="http://schemas.openxmlformats.org/officeDocument/2006/relationships/notesMaster" Target="../notesMasters/notesMaster1.xml"/><Relationship Id="rId6" Type="http://schemas.openxmlformats.org/officeDocument/2006/relationships/hyperlink" Target="https://learninghub.nhs.uk/Resource/12366/Item" TargetMode="External"/><Relationship Id="rId5" Type="http://schemas.openxmlformats.org/officeDocument/2006/relationships/hyperlink" Target="https://support.microsoft.com/en-gb/office/how-onedrive-safeguards-your-data-in-the-cloud-23c6ea94-3608-48d7-8bf0-80e142edd1e1" TargetMode="External"/><Relationship Id="rId4" Type="http://schemas.openxmlformats.org/officeDocument/2006/relationships/hyperlink" Target="https://onedrive.live.com/login" TargetMode="Externa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spcBef>
                <a:spcPts val="1000"/>
              </a:spcBef>
            </a:pPr>
            <a:r>
              <a:rPr lang="en-GB"/>
              <a:t>Microsoft Corporation (2025) </a:t>
            </a:r>
            <a:r>
              <a:rPr lang="en-GB" i="1"/>
              <a:t>Microsoft OneDrive logo [Logo]. </a:t>
            </a:r>
            <a:r>
              <a:rPr lang="en-GB"/>
              <a:t>Available at: </a:t>
            </a:r>
            <a:r>
              <a:rPr lang="en-GB">
                <a:hlinkClick r:id="rId3"/>
              </a:rPr>
              <a:t>https://office.com</a:t>
            </a:r>
            <a:r>
              <a:rPr lang="en-GB"/>
              <a:t> (Accessed: 3 June 2026)</a:t>
            </a:r>
          </a:p>
          <a:p>
            <a:pPr>
              <a:spcBef>
                <a:spcPts val="1000"/>
              </a:spcBef>
            </a:pPr>
            <a:r>
              <a:rPr lang="en-GB"/>
              <a:t>Microsoft Corporation (2025</a:t>
            </a:r>
            <a:r>
              <a:rPr lang="en-GB" i="1"/>
              <a:t>) OneDrive Cloud Storage. </a:t>
            </a:r>
            <a:r>
              <a:rPr lang="en-GB"/>
              <a:t>Available at: </a:t>
            </a:r>
            <a:r>
              <a:rPr lang="en-GB">
                <a:hlinkClick r:id="rId4"/>
              </a:rPr>
              <a:t>https://onedrive.live.com/login</a:t>
            </a:r>
            <a:r>
              <a:rPr lang="en-GB"/>
              <a:t> (Accessed 3 June 2026)</a:t>
            </a:r>
          </a:p>
          <a:p>
            <a:pPr>
              <a:spcBef>
                <a:spcPts val="1000"/>
              </a:spcBef>
            </a:pPr>
            <a:r>
              <a:rPr lang="en-GB"/>
              <a:t>Microsoft Corporation (2025)</a:t>
            </a:r>
            <a:r>
              <a:rPr lang="en-GB" i="1"/>
              <a:t> How OneDrive safeguards your data in the cloud.</a:t>
            </a:r>
            <a:r>
              <a:rPr lang="en-GB"/>
              <a:t> Available at: </a:t>
            </a:r>
            <a:r>
              <a:rPr lang="en-GB">
                <a:hlinkClick r:id="rId5"/>
              </a:rPr>
              <a:t>https://support.microsoft.com/en-gb/office/how-onedrive-safeguards-your-data-in-the-cloud-23c6ea94-3608-48d7-8bf0-80e142edd1e1</a:t>
            </a:r>
            <a:r>
              <a:rPr lang="en-GB"/>
              <a:t> (Accessed 3 June 2026)</a:t>
            </a:r>
          </a:p>
          <a:p>
            <a:pPr>
              <a:spcBef>
                <a:spcPts val="1000"/>
              </a:spcBef>
            </a:pPr>
            <a:r>
              <a:rPr lang="en-GB"/>
              <a:t>NHS Digital Academy (2024) </a:t>
            </a:r>
            <a:r>
              <a:rPr lang="en-GB" i="1"/>
              <a:t>Using OneDrive and understanding documents. </a:t>
            </a:r>
            <a:r>
              <a:rPr lang="en-GB"/>
              <a:t>Available at: </a:t>
            </a:r>
            <a:r>
              <a:rPr lang="en-GB">
                <a:hlinkClick r:id="rId6"/>
              </a:rPr>
              <a:t>https://learninghub.nhs.uk/Resource/12366/Item</a:t>
            </a:r>
            <a:r>
              <a:rPr lang="en-GB"/>
              <a:t> (Accessed 3 June 2026)</a:t>
            </a:r>
            <a:endParaRPr lang="en-US"/>
          </a:p>
        </p:txBody>
      </p:sp>
      <p:sp>
        <p:nvSpPr>
          <p:cNvPr id="4" name="Slide Number Placeholder 3"/>
          <p:cNvSpPr>
            <a:spLocks noGrp="1"/>
          </p:cNvSpPr>
          <p:nvPr>
            <p:ph type="sldNum" sz="quarter" idx="5"/>
          </p:nvPr>
        </p:nvSpPr>
        <p:spPr/>
        <p:txBody>
          <a:bodyPr/>
          <a:lstStyle/>
          <a:p>
            <a:fld id="{3A403CFE-15ED-4607-8B7C-DF556A014C3F}" type="slidenum">
              <a:rPr lang="en-GB" smtClean="0"/>
              <a:t>3</a:t>
            </a:fld>
            <a:endParaRPr lang="en-GB"/>
          </a:p>
        </p:txBody>
      </p:sp>
    </p:spTree>
    <p:extLst>
      <p:ext uri="{BB962C8B-B14F-4D97-AF65-F5344CB8AC3E}">
        <p14:creationId xmlns:p14="http://schemas.microsoft.com/office/powerpoint/2010/main" val="352133308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A403CFE-15ED-4607-8B7C-DF556A014C3F}" type="slidenum">
              <a:rPr lang="en-GB" smtClean="0"/>
              <a:t>8</a:t>
            </a:fld>
            <a:endParaRPr lang="en-GB"/>
          </a:p>
        </p:txBody>
      </p:sp>
    </p:spTree>
    <p:extLst>
      <p:ext uri="{BB962C8B-B14F-4D97-AF65-F5344CB8AC3E}">
        <p14:creationId xmlns:p14="http://schemas.microsoft.com/office/powerpoint/2010/main" val="169916574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GB" smtClean="0"/>
              <a:t>14/06/2026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90005930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14/06/2026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87979078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14/06/2026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3221710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46CE7D5-CF57-46EF-B807-FDD0502418D4}" type="datetimeFigureOut">
              <a:rPr lang="en-GB" smtClean="0"/>
              <a:t>14/06/2026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77656137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46CE7D5-CF57-46EF-B807-FDD0502418D4}" type="datetimeFigureOut">
              <a:rPr lang="en-GB" smtClean="0"/>
              <a:t>14/06/2026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1648374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GB" smtClean="0"/>
              <a:t>14/06/2026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2961985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14/06/2026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80311631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14/06/2026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02221943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14/06/2026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425339097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14/06/2026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522536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14/06/2026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latin typeface="Arial"/>
              </a:rPr>
              <a:t>”</a:t>
            </a:r>
            <a:endParaRPr lang="en-US">
              <a:solidFill>
                <a:schemeClr val="accent1">
                  <a:lumMod val="60000"/>
                  <a:lumOff val="40000"/>
                </a:schemeClr>
              </a:solidFill>
              <a:latin typeface="Arial"/>
            </a:endParaRPr>
          </a:p>
        </p:txBody>
      </p:sp>
    </p:spTree>
    <p:extLst>
      <p:ext uri="{BB962C8B-B14F-4D97-AF65-F5344CB8AC3E}">
        <p14:creationId xmlns:p14="http://schemas.microsoft.com/office/powerpoint/2010/main" val="182777723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14/06/2026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8910855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14/06/2026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8460691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14/06/2026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84903120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14/06/2026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42061187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14/06/2026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3786101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846CE7D5-CF57-46EF-B807-FDD0502418D4}" type="datetimeFigureOut">
              <a:rPr lang="en-GB" smtClean="0"/>
              <a:t>14/06/2026</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81990332"/>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 id="2147483686" r:id="rId14"/>
    <p:sldLayoutId id="2147483687" r:id="rId15"/>
    <p:sldLayoutId id="2147483688"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2.jpeg"/></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2.jpeg"/><Relationship Id="rId1" Type="http://schemas.openxmlformats.org/officeDocument/2006/relationships/slideLayout" Target="../slideLayouts/slideLayout2.xml"/><Relationship Id="rId4" Type="http://schemas.openxmlformats.org/officeDocument/2006/relationships/image" Target="../media/image5.jpe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8" Type="http://schemas.openxmlformats.org/officeDocument/2006/relationships/hyperlink" Target="https://onedrive.live.com/login" TargetMode="External"/><Relationship Id="rId3" Type="http://schemas.openxmlformats.org/officeDocument/2006/relationships/hyperlink" Target="https://doi.org/10.1055/s-0040-1721013" TargetMode="External"/><Relationship Id="rId7" Type="http://schemas.openxmlformats.org/officeDocument/2006/relationships/hyperlink" Target="https://office.com/" TargetMode="External"/><Relationship Id="rId2" Type="http://schemas.openxmlformats.org/officeDocument/2006/relationships/hyperlink" Target="https://www.cqc.org.uk/" TargetMode="External"/><Relationship Id="rId1" Type="http://schemas.openxmlformats.org/officeDocument/2006/relationships/slideLayout" Target="../slideLayouts/slideLayout2.xml"/><Relationship Id="rId6" Type="http://schemas.openxmlformats.org/officeDocument/2006/relationships/hyperlink" Target="http://www.hcpc-uk.org/standards/meeting-our-standards/record-keeping/" TargetMode="External"/><Relationship Id="rId11" Type="http://schemas.openxmlformats.org/officeDocument/2006/relationships/image" Target="../media/image2.jpeg"/><Relationship Id="rId5" Type="http://schemas.openxmlformats.org/officeDocument/2006/relationships/hyperlink" Target="https://doi.org/10.2196/jmir.5576" TargetMode="External"/><Relationship Id="rId10" Type="http://schemas.openxmlformats.org/officeDocument/2006/relationships/hyperlink" Target="https://learninghub.nhs.uk/Resource/12366/Item" TargetMode="External"/><Relationship Id="rId4" Type="http://schemas.openxmlformats.org/officeDocument/2006/relationships/hyperlink" Target="https://blog.nursecram.com/nursing-content-reviews-ngn-focused/nursing-care-plans-documentation-guidelines/" TargetMode="External"/><Relationship Id="rId9" Type="http://schemas.openxmlformats.org/officeDocument/2006/relationships/hyperlink" Target="https://support.microsoft.com/en-gb/office/how-onedrive-safeguards-your-data-in-the-cloud-23c6ea94-3608-48d7-8bf0-80e142edd1e1" TargetMode="External"/></Relationships>
</file>

<file path=ppt/slides/_rels/slide12.xml.rels><?xml version="1.0" encoding="UTF-8" standalone="yes"?>
<Relationships xmlns="http://schemas.openxmlformats.org/package/2006/relationships"><Relationship Id="rId8" Type="http://schemas.openxmlformats.org/officeDocument/2006/relationships/hyperlink" Target="https://www.applytosupply.digitalmarketplace.service.gov.uk/g-cloud/services/168478198038993" TargetMode="External"/><Relationship Id="rId3" Type="http://schemas.openxmlformats.org/officeDocument/2006/relationships/hyperlink" Target="https://www.microsoft.com/microsoft-365/powerpoint" TargetMode="External"/><Relationship Id="rId7" Type="http://schemas.openxmlformats.org/officeDocument/2006/relationships/hyperlink" Target="https://ask.ifas.ufl.edu/publication/PI290" TargetMode="External"/><Relationship Id="rId2" Type="http://schemas.openxmlformats.org/officeDocument/2006/relationships/image" Target="../media/image2.jpeg"/><Relationship Id="rId1" Type="http://schemas.openxmlformats.org/officeDocument/2006/relationships/slideLayout" Target="../slideLayouts/slideLayout7.xml"/><Relationship Id="rId6" Type="http://schemas.openxmlformats.org/officeDocument/2006/relationships/hyperlink" Target="https://www.england.nhs.uk/wp-content/uploads/2020/09/e-rostering-guidance.pdf" TargetMode="External"/><Relationship Id="rId5" Type="http://schemas.openxmlformats.org/officeDocument/2006/relationships/hyperlink" Target="https://support.microsoft.com/en-us/office/create-a-presentation-in-powerpoint-422250f8-5721-4cea-92cc-202fa7b89617" TargetMode="External"/><Relationship Id="rId4" Type="http://schemas.openxmlformats.org/officeDocument/2006/relationships/hyperlink" Target="https://support.microsoft.com/powerpoint" TargetMode="External"/><Relationship Id="rId9" Type="http://schemas.openxmlformats.org/officeDocument/2006/relationships/hyperlink" Target="https://information-services.ed.ac.uk/computing/comms-and-collab/office365/teams/teams-for-teaching"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179871" y="843410"/>
            <a:ext cx="9144000" cy="1194280"/>
          </a:xfrm>
        </p:spPr>
        <p:txBody>
          <a:bodyPr/>
          <a:lstStyle/>
          <a:p>
            <a:r>
              <a:rPr lang="en-GB"/>
              <a:t>Module  code LCHS4007 </a:t>
            </a:r>
          </a:p>
        </p:txBody>
      </p:sp>
      <p:sp>
        <p:nvSpPr>
          <p:cNvPr id="3" name="Subtitle 2"/>
          <p:cNvSpPr>
            <a:spLocks noGrp="1"/>
          </p:cNvSpPr>
          <p:nvPr>
            <p:ph type="subTitle" idx="1"/>
          </p:nvPr>
        </p:nvSpPr>
        <p:spPr>
          <a:xfrm>
            <a:off x="1682151" y="2063661"/>
            <a:ext cx="9144000" cy="4128667"/>
          </a:xfrm>
        </p:spPr>
        <p:txBody>
          <a:bodyPr vert="horz" lIns="91440" tIns="45720" rIns="91440" bIns="45720" rtlCol="0" anchor="t">
            <a:normAutofit/>
          </a:bodyPr>
          <a:lstStyle/>
          <a:p>
            <a:endParaRPr lang="en-GB"/>
          </a:p>
          <a:p>
            <a:r>
              <a:rPr lang="en-GB"/>
              <a:t>DIGITAL SKILLS AND RESEARCH METHODS</a:t>
            </a:r>
          </a:p>
          <a:p>
            <a:r>
              <a:rPr lang="en-GB"/>
              <a:t>CLAIRE McKEN 2519540</a:t>
            </a:r>
          </a:p>
          <a:p>
            <a:r>
              <a:rPr lang="en-GB"/>
              <a:t>SHENELLE BODDEN 2541670</a:t>
            </a:r>
          </a:p>
          <a:p>
            <a:r>
              <a:rPr lang="en-GB"/>
              <a:t>KATHERINE BOYLE 2541335</a:t>
            </a:r>
          </a:p>
          <a:p>
            <a:r>
              <a:rPr lang="en-GB"/>
              <a:t>ELISHA DANIELLE BROWN 2536374</a:t>
            </a:r>
          </a:p>
          <a:p>
            <a:r>
              <a:rPr lang="en-GB"/>
              <a:t>SHAREEN HAMID 2537346</a:t>
            </a:r>
          </a:p>
          <a:p>
            <a:r>
              <a:rPr lang="en-GB"/>
              <a:t>BIANCA DODGEN </a:t>
            </a:r>
          </a:p>
          <a:p>
            <a:endParaRPr lang="en-GB"/>
          </a:p>
          <a:p>
            <a:endParaRPr lang="en-GB"/>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C77A39-FC33-EBEE-2F26-007AA2F4B212}"/>
              </a:ext>
            </a:extLst>
          </p:cNvPr>
          <p:cNvSpPr>
            <a:spLocks noGrp="1"/>
          </p:cNvSpPr>
          <p:nvPr>
            <p:ph type="title"/>
          </p:nvPr>
        </p:nvSpPr>
        <p:spPr>
          <a:xfrm>
            <a:off x="260391" y="350808"/>
            <a:ext cx="9013611" cy="1579592"/>
          </a:xfrm>
        </p:spPr>
        <p:txBody>
          <a:bodyPr/>
          <a:lstStyle/>
          <a:p>
            <a:r>
              <a:rPr lang="en-GB" sz="4000" b="1"/>
              <a:t>Case study: Riverdale nursing home </a:t>
            </a:r>
          </a:p>
        </p:txBody>
      </p:sp>
      <p:sp>
        <p:nvSpPr>
          <p:cNvPr id="3" name="Content Placeholder 2">
            <a:extLst>
              <a:ext uri="{FF2B5EF4-FFF2-40B4-BE49-F238E27FC236}">
                <a16:creationId xmlns:a16="http://schemas.microsoft.com/office/drawing/2014/main" id="{5522DEEA-4960-654B-8AA7-0491F17A3496}"/>
              </a:ext>
            </a:extLst>
          </p:cNvPr>
          <p:cNvSpPr>
            <a:spLocks noGrp="1"/>
          </p:cNvSpPr>
          <p:nvPr>
            <p:ph idx="1"/>
          </p:nvPr>
        </p:nvSpPr>
        <p:spPr>
          <a:xfrm>
            <a:off x="476051" y="1484853"/>
            <a:ext cx="8596668" cy="3880773"/>
          </a:xfrm>
        </p:spPr>
        <p:txBody>
          <a:bodyPr vert="horz" lIns="91440" tIns="45720" rIns="91440" bIns="45720" rtlCol="0" anchor="t">
            <a:normAutofit/>
          </a:bodyPr>
          <a:lstStyle/>
          <a:p>
            <a:pPr marL="0" indent="0">
              <a:buNone/>
            </a:pPr>
            <a:r>
              <a:rPr lang="en-GB" sz="2400">
                <a:solidFill>
                  <a:schemeClr val="accent1">
                    <a:lumMod val="76000"/>
                  </a:schemeClr>
                </a:solidFill>
                <a:ea typeface="+mn-lt"/>
                <a:cs typeface="+mn-lt"/>
              </a:rPr>
              <a:t>Riverdale nursing home supporting older adults who require daily personal care, medication support, and monitoring. Staff work in shifts within the two different buildings and include carers, senior carers, nurses, and administrative staff. The organisation uses Microsoft 365, but staff are unsure which tools should be used for different workplace tasks. This has led to confusion, duplicated work, missed messages, and inefficient ways of working. Management wants to improve efficiency and communication by matching the correct Microsoft 365 tools to specific workplace tasks.</a:t>
            </a:r>
            <a:r>
              <a:rPr lang="en-GB" sz="2400">
                <a:ea typeface="+mn-lt"/>
                <a:cs typeface="+mn-lt"/>
              </a:rPr>
              <a:t> </a:t>
            </a:r>
            <a:endParaRPr lang="en-GB" sz="2400"/>
          </a:p>
        </p:txBody>
      </p:sp>
    </p:spTree>
    <p:extLst>
      <p:ext uri="{BB962C8B-B14F-4D97-AF65-F5344CB8AC3E}">
        <p14:creationId xmlns:p14="http://schemas.microsoft.com/office/powerpoint/2010/main" val="55482607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E25621-ABF0-779F-E3A8-4C35648C1539}"/>
              </a:ext>
            </a:extLst>
          </p:cNvPr>
          <p:cNvSpPr>
            <a:spLocks noGrp="1"/>
          </p:cNvSpPr>
          <p:nvPr>
            <p:ph type="title"/>
          </p:nvPr>
        </p:nvSpPr>
        <p:spPr>
          <a:xfrm>
            <a:off x="98855" y="0"/>
            <a:ext cx="12093145" cy="1325563"/>
          </a:xfrm>
        </p:spPr>
        <p:txBody>
          <a:bodyPr>
            <a:noAutofit/>
          </a:bodyPr>
          <a:lstStyle/>
          <a:p>
            <a:pPr algn="ctr"/>
            <a:r>
              <a:rPr lang="en-GB" sz="2800" b="1"/>
              <a:t>Secure File Storage And Sharing</a:t>
            </a:r>
            <a:br>
              <a:rPr lang="en-GB" sz="2800"/>
            </a:br>
            <a:r>
              <a:rPr lang="en-GB" sz="1600"/>
              <a:t>Shareen Hamid </a:t>
            </a:r>
            <a:br>
              <a:rPr lang="en-GB" sz="1600"/>
            </a:br>
            <a:r>
              <a:rPr lang="en-GB" sz="1600"/>
              <a:t>2537346</a:t>
            </a:r>
            <a:br>
              <a:rPr lang="en-GB" sz="2800"/>
            </a:br>
            <a:r>
              <a:rPr lang="en-GB" sz="2800"/>
              <a:t> </a:t>
            </a:r>
          </a:p>
        </p:txBody>
      </p:sp>
      <p:sp>
        <p:nvSpPr>
          <p:cNvPr id="3" name="Content Placeholder 2">
            <a:extLst>
              <a:ext uri="{FF2B5EF4-FFF2-40B4-BE49-F238E27FC236}">
                <a16:creationId xmlns:a16="http://schemas.microsoft.com/office/drawing/2014/main" id="{43076D71-780A-E1E2-68C0-B2B2C5F0C386}"/>
              </a:ext>
            </a:extLst>
          </p:cNvPr>
          <p:cNvSpPr>
            <a:spLocks noGrp="1"/>
          </p:cNvSpPr>
          <p:nvPr>
            <p:ph idx="1"/>
          </p:nvPr>
        </p:nvSpPr>
        <p:spPr>
          <a:xfrm>
            <a:off x="122404" y="735003"/>
            <a:ext cx="7791674" cy="6100197"/>
          </a:xfrm>
          <a:solidFill>
            <a:schemeClr val="bg1"/>
          </a:solidFill>
        </p:spPr>
        <p:txBody>
          <a:bodyPr vert="horz" lIns="91440" tIns="45720" rIns="91440" bIns="45720" rtlCol="0" anchor="t">
            <a:noAutofit/>
          </a:bodyPr>
          <a:lstStyle/>
          <a:p>
            <a:pPr marL="0" indent="0">
              <a:lnSpc>
                <a:spcPct val="120000"/>
              </a:lnSpc>
              <a:buNone/>
            </a:pPr>
            <a:r>
              <a:rPr lang="en-GB" sz="1400" b="1"/>
              <a:t>Why One Drive is suitable </a:t>
            </a:r>
          </a:p>
          <a:p>
            <a:pPr marL="0" indent="0">
              <a:lnSpc>
                <a:spcPct val="120000"/>
              </a:lnSpc>
              <a:buNone/>
            </a:pPr>
            <a:r>
              <a:rPr lang="en-GB" sz="1200"/>
              <a:t>Microsoft One Drive is suitable for this task as it is specifically designed for storing, protecting and sharing files knowing that they will be secure. This is useful for workplaces where people can collaborate on documents whilst feeling reassured, they are private and protected from unauthorised access (Microsoft Corporation, 2025). For example- the NHS uses one drive to understand documents and use it to work with colleagues. (NHS Digital Academy, 2024) . </a:t>
            </a:r>
          </a:p>
          <a:p>
            <a:pPr marL="0" indent="0">
              <a:lnSpc>
                <a:spcPct val="120000"/>
              </a:lnSpc>
              <a:buNone/>
            </a:pPr>
            <a:r>
              <a:rPr lang="en-GB" sz="1400" b="1"/>
              <a:t>What the task involves</a:t>
            </a:r>
          </a:p>
          <a:p>
            <a:pPr marL="0" indent="0">
              <a:lnSpc>
                <a:spcPct val="120000"/>
              </a:lnSpc>
              <a:buNone/>
            </a:pPr>
            <a:r>
              <a:rPr lang="en-GB" sz="1200"/>
              <a:t>This includes sharing digital files in a cloud-based location which you can access securely at any time. </a:t>
            </a:r>
          </a:p>
          <a:p>
            <a:pPr marL="0" indent="0">
              <a:lnSpc>
                <a:spcPct val="120000"/>
              </a:lnSpc>
              <a:buNone/>
            </a:pPr>
            <a:r>
              <a:rPr lang="en-GB" sz="1200"/>
              <a:t>You can:</a:t>
            </a:r>
          </a:p>
          <a:p>
            <a:pPr>
              <a:lnSpc>
                <a:spcPct val="120000"/>
              </a:lnSpc>
              <a:buFontTx/>
              <a:buChar char="-"/>
            </a:pPr>
            <a:r>
              <a:rPr lang="en-GB" sz="1200"/>
              <a:t>store company documents online </a:t>
            </a:r>
          </a:p>
          <a:p>
            <a:pPr>
              <a:lnSpc>
                <a:spcPct val="120000"/>
              </a:lnSpc>
              <a:buFontTx/>
              <a:buChar char="-"/>
            </a:pPr>
            <a:r>
              <a:rPr lang="en-GB" sz="1200"/>
              <a:t>access, edit or share documents.</a:t>
            </a:r>
          </a:p>
          <a:p>
            <a:pPr>
              <a:lnSpc>
                <a:spcPct val="120000"/>
              </a:lnSpc>
              <a:buFontTx/>
              <a:buChar char="-"/>
            </a:pPr>
            <a:r>
              <a:rPr lang="en-GB" sz="1200"/>
              <a:t>Sharing files with colleagues </a:t>
            </a:r>
          </a:p>
          <a:p>
            <a:pPr>
              <a:lnSpc>
                <a:spcPct val="120000"/>
              </a:lnSpc>
              <a:buFontTx/>
              <a:buChar char="-"/>
            </a:pPr>
            <a:r>
              <a:rPr lang="en-GB" sz="1200"/>
              <a:t>Control who can view and edit documents</a:t>
            </a:r>
          </a:p>
          <a:p>
            <a:pPr>
              <a:lnSpc>
                <a:spcPct val="120000"/>
              </a:lnSpc>
              <a:buFontTx/>
              <a:buChar char="-"/>
            </a:pPr>
            <a:r>
              <a:rPr lang="en-GB" sz="1200"/>
              <a:t>Back up data </a:t>
            </a:r>
          </a:p>
          <a:p>
            <a:pPr>
              <a:lnSpc>
                <a:spcPct val="120000"/>
              </a:lnSpc>
              <a:buFontTx/>
              <a:buChar char="-"/>
            </a:pPr>
            <a:r>
              <a:rPr lang="en-GB" sz="1200"/>
              <a:t>Access files remotely </a:t>
            </a:r>
          </a:p>
          <a:p>
            <a:pPr marL="0" indent="0">
              <a:lnSpc>
                <a:spcPct val="120000"/>
              </a:lnSpc>
              <a:buNone/>
            </a:pPr>
            <a:r>
              <a:rPr lang="en-GB" sz="1400" b="1"/>
              <a:t>How it improves staff and communication </a:t>
            </a:r>
          </a:p>
          <a:p>
            <a:pPr marL="0" indent="0">
              <a:lnSpc>
                <a:spcPct val="120000"/>
              </a:lnSpc>
              <a:buNone/>
            </a:pPr>
            <a:r>
              <a:rPr lang="en-GB" sz="1200"/>
              <a:t>As files are stored in one location it makes it easy for staff to access documents at any time in any place. The auto-save feature reduces any anxieties around losing important date. Multiple users can edit documents and add comments in real time which encourages collaboration and constructive feedback rather than having to wait for documents to be sent to you and take turns (Microsoft Corporation, 2025).  </a:t>
            </a:r>
          </a:p>
          <a:p>
            <a:pPr marL="0" indent="0">
              <a:buNone/>
            </a:pPr>
            <a:endParaRPr lang="en-GB"/>
          </a:p>
          <a:p>
            <a:pPr marL="0" indent="0">
              <a:buNone/>
            </a:pPr>
            <a:endParaRPr lang="en-GB"/>
          </a:p>
        </p:txBody>
      </p:sp>
      <p:sp>
        <p:nvSpPr>
          <p:cNvPr id="5" name="TextBox 4">
            <a:extLst>
              <a:ext uri="{FF2B5EF4-FFF2-40B4-BE49-F238E27FC236}">
                <a16:creationId xmlns:a16="http://schemas.microsoft.com/office/drawing/2014/main" id="{03B13232-841E-8484-1812-217FFB1AD6E1}"/>
              </a:ext>
            </a:extLst>
          </p:cNvPr>
          <p:cNvSpPr txBox="1"/>
          <p:nvPr/>
        </p:nvSpPr>
        <p:spPr>
          <a:xfrm>
            <a:off x="7897387" y="1088616"/>
            <a:ext cx="4287298" cy="4991110"/>
          </a:xfrm>
          <a:prstGeom prst="rect">
            <a:avLst/>
          </a:prstGeom>
        </p:spPr>
        <p:style>
          <a:lnRef idx="2">
            <a:schemeClr val="dk1"/>
          </a:lnRef>
          <a:fillRef idx="1">
            <a:schemeClr val="lt1"/>
          </a:fillRef>
          <a:effectRef idx="0">
            <a:schemeClr val="dk1"/>
          </a:effectRef>
          <a:fontRef idx="minor">
            <a:schemeClr val="dk1"/>
          </a:fontRef>
        </p:style>
        <p:txBody>
          <a:bodyPr wrap="square" lIns="91440" tIns="45720" rIns="91440" bIns="45720" anchor="t">
            <a:spAutoFit/>
          </a:bodyPr>
          <a:lstStyle/>
          <a:p>
            <a:pPr marL="0" marR="0" lvl="0" indent="0" algn="l" defTabSz="914400" rtl="0" eaLnBrk="1" fontAlgn="auto" latinLnBrk="0" hangingPunct="1">
              <a:spcBef>
                <a:spcPts val="1000"/>
              </a:spcBef>
              <a:spcAft>
                <a:spcPts val="0"/>
              </a:spcAft>
              <a:buClrTx/>
              <a:buSzTx/>
              <a:buFont typeface="Arial" panose="020B0604020202020204" pitchFamily="34" charset="0"/>
              <a:buNone/>
              <a:tabLst/>
              <a:defRPr/>
            </a:pPr>
            <a:r>
              <a:rPr kumimoji="0" lang="en-GB" sz="1400" b="1" i="0" u="none" strike="noStrike" kern="1200" cap="none" spc="0" normalizeH="0" baseline="0" noProof="0">
                <a:ln>
                  <a:noFill/>
                </a:ln>
                <a:solidFill>
                  <a:schemeClr val="accent3">
                    <a:lumMod val="75000"/>
                  </a:schemeClr>
                </a:solidFill>
                <a:effectLst/>
                <a:uLnTx/>
                <a:uFillTx/>
                <a:latin typeface="Aptos" panose="02110004020202020204"/>
                <a:ea typeface="+mn-ea"/>
                <a:cs typeface="+mn-cs"/>
              </a:rPr>
              <a:t>Advantages</a:t>
            </a:r>
          </a:p>
          <a:p>
            <a:pPr marL="228600" marR="0" lvl="0" indent="-228600" algn="l" defTabSz="914400" rtl="0" eaLnBrk="1" fontAlgn="auto" latinLnBrk="0" hangingPunct="1">
              <a:spcBef>
                <a:spcPts val="1000"/>
              </a:spcBef>
              <a:spcAft>
                <a:spcPts val="0"/>
              </a:spcAft>
              <a:buClrTx/>
              <a:buSzTx/>
              <a:buFontTx/>
              <a:buChar char="-"/>
              <a:tabLst/>
              <a:defRPr/>
            </a:pPr>
            <a:r>
              <a:rPr kumimoji="0" lang="en-GB" sz="1400" i="0" u="none" strike="noStrike" kern="1200" cap="none" spc="0" normalizeH="0" baseline="0" noProof="0">
                <a:ln>
                  <a:noFill/>
                </a:ln>
                <a:solidFill>
                  <a:prstClr val="black"/>
                </a:solidFill>
                <a:effectLst/>
                <a:uLnTx/>
                <a:uFillTx/>
                <a:latin typeface="Aptos" panose="02110004020202020204"/>
                <a:ea typeface="+mn-ea"/>
                <a:cs typeface="+mn-cs"/>
              </a:rPr>
              <a:t>Files can be accessed from anywhere with internet</a:t>
            </a:r>
          </a:p>
          <a:p>
            <a:pPr marL="228600" marR="0" lvl="0" indent="-228600" algn="l" defTabSz="914400" rtl="0" eaLnBrk="1" fontAlgn="auto" latinLnBrk="0" hangingPunct="1">
              <a:spcBef>
                <a:spcPts val="1000"/>
              </a:spcBef>
              <a:spcAft>
                <a:spcPts val="0"/>
              </a:spcAft>
              <a:buClrTx/>
              <a:buSzTx/>
              <a:buFontTx/>
              <a:buChar char="-"/>
              <a:tabLst/>
              <a:defRPr/>
            </a:pPr>
            <a:r>
              <a:rPr kumimoji="0" lang="en-GB" sz="1400" i="0" u="none" strike="noStrike" kern="1200" cap="none" spc="0" normalizeH="0" baseline="0" noProof="0">
                <a:ln>
                  <a:noFill/>
                </a:ln>
                <a:solidFill>
                  <a:prstClr val="black"/>
                </a:solidFill>
                <a:effectLst/>
                <a:uLnTx/>
                <a:uFillTx/>
                <a:latin typeface="Aptos" panose="02110004020202020204"/>
                <a:ea typeface="+mn-ea"/>
                <a:cs typeface="+mn-cs"/>
              </a:rPr>
              <a:t>You can choose who views/edits documents </a:t>
            </a:r>
          </a:p>
          <a:p>
            <a:pPr marL="228600" marR="0" lvl="0" indent="-228600" algn="l" defTabSz="914400" rtl="0" eaLnBrk="1" fontAlgn="auto" latinLnBrk="0" hangingPunct="1">
              <a:spcBef>
                <a:spcPts val="1000"/>
              </a:spcBef>
              <a:spcAft>
                <a:spcPts val="0"/>
              </a:spcAft>
              <a:buClrTx/>
              <a:buSzTx/>
              <a:buFontTx/>
              <a:buChar char="-"/>
              <a:tabLst/>
              <a:defRPr/>
            </a:pPr>
            <a:r>
              <a:rPr kumimoji="0" lang="en-GB" sz="1400" i="0" u="none" strike="noStrike" kern="1200" cap="none" spc="0" normalizeH="0" baseline="0" noProof="0">
                <a:ln>
                  <a:noFill/>
                </a:ln>
                <a:solidFill>
                  <a:prstClr val="black"/>
                </a:solidFill>
                <a:effectLst/>
                <a:uLnTx/>
                <a:uFillTx/>
                <a:latin typeface="Aptos" panose="02110004020202020204"/>
                <a:ea typeface="+mn-ea"/>
                <a:cs typeface="+mn-cs"/>
              </a:rPr>
              <a:t>Automatic backup </a:t>
            </a:r>
          </a:p>
          <a:p>
            <a:pPr marL="228600" marR="0" lvl="0" indent="-228600" algn="l" defTabSz="914400" rtl="0" eaLnBrk="1" fontAlgn="auto" latinLnBrk="0" hangingPunct="1">
              <a:spcBef>
                <a:spcPts val="1000"/>
              </a:spcBef>
              <a:spcAft>
                <a:spcPts val="0"/>
              </a:spcAft>
              <a:buClrTx/>
              <a:buSzTx/>
              <a:buFontTx/>
              <a:buChar char="-"/>
              <a:tabLst/>
              <a:defRPr/>
            </a:pPr>
            <a:r>
              <a:rPr kumimoji="0" lang="en-GB" sz="1400" i="0" u="none" strike="noStrike" kern="1200" cap="none" spc="0" normalizeH="0" baseline="0" noProof="0">
                <a:ln>
                  <a:noFill/>
                </a:ln>
                <a:solidFill>
                  <a:prstClr val="black"/>
                </a:solidFill>
                <a:effectLst/>
                <a:uLnTx/>
                <a:uFillTx/>
                <a:latin typeface="Aptos" panose="02110004020202020204"/>
                <a:ea typeface="+mn-ea"/>
                <a:cs typeface="+mn-cs"/>
              </a:rPr>
              <a:t>Multiple users can edit documents </a:t>
            </a:r>
          </a:p>
          <a:p>
            <a:pPr marL="228600" marR="0" lvl="0" indent="-228600" algn="l" defTabSz="914400" rtl="0" eaLnBrk="1" fontAlgn="auto" latinLnBrk="0" hangingPunct="1">
              <a:spcBef>
                <a:spcPts val="1000"/>
              </a:spcBef>
              <a:spcAft>
                <a:spcPts val="0"/>
              </a:spcAft>
              <a:buClrTx/>
              <a:buSzTx/>
              <a:buFontTx/>
              <a:buChar char="-"/>
              <a:tabLst/>
              <a:defRPr/>
            </a:pPr>
            <a:r>
              <a:rPr kumimoji="0" lang="en-GB" sz="1400" i="0" u="none" strike="noStrike" kern="1200" cap="none" spc="0" normalizeH="0" baseline="0" noProof="0">
                <a:ln>
                  <a:noFill/>
                </a:ln>
                <a:solidFill>
                  <a:prstClr val="black"/>
                </a:solidFill>
                <a:effectLst/>
                <a:uLnTx/>
                <a:uFillTx/>
                <a:latin typeface="Aptos" panose="02110004020202020204"/>
                <a:ea typeface="+mn-ea"/>
                <a:cs typeface="+mn-cs"/>
              </a:rPr>
              <a:t>Works seamlessly with other Microsoft platforms</a:t>
            </a:r>
          </a:p>
          <a:p>
            <a:pPr marL="228600" marR="0" lvl="0" indent="-228600" algn="l" defTabSz="914400" rtl="0" eaLnBrk="1" fontAlgn="auto" latinLnBrk="0" hangingPunct="1">
              <a:spcBef>
                <a:spcPts val="1000"/>
              </a:spcBef>
              <a:spcAft>
                <a:spcPts val="0"/>
              </a:spcAft>
              <a:buClrTx/>
              <a:buSzTx/>
              <a:buFontTx/>
              <a:buChar char="-"/>
              <a:tabLst/>
              <a:defRPr/>
            </a:pPr>
            <a:r>
              <a:rPr kumimoji="0" lang="en-GB" sz="1400" i="0" u="none" strike="noStrike" kern="1200" cap="none" spc="0" normalizeH="0" baseline="0" noProof="0">
                <a:ln>
                  <a:noFill/>
                </a:ln>
                <a:solidFill>
                  <a:prstClr val="black"/>
                </a:solidFill>
                <a:effectLst/>
                <a:uLnTx/>
                <a:uFillTx/>
                <a:latin typeface="Aptos" panose="02110004020202020204"/>
                <a:ea typeface="+mn-ea"/>
                <a:cs typeface="+mn-cs"/>
              </a:rPr>
              <a:t>Previous versions of files can be restored if you make a mistake</a:t>
            </a:r>
            <a:endParaRPr lang="en-GB" sz="1400" i="0" u="none" strike="noStrike" kern="1200" cap="none" spc="0" normalizeH="0" baseline="0" noProof="0">
              <a:ln>
                <a:noFill/>
              </a:ln>
              <a:solidFill>
                <a:prstClr val="black"/>
              </a:solidFill>
              <a:effectLst/>
              <a:uLnTx/>
              <a:uFillTx/>
              <a:latin typeface="Aptos" panose="02110004020202020204"/>
            </a:endParaRPr>
          </a:p>
          <a:p>
            <a:pPr marL="0" marR="0" lvl="0" indent="0" algn="l" defTabSz="914400" rtl="0" eaLnBrk="1" fontAlgn="auto" latinLnBrk="0" hangingPunct="1">
              <a:spcBef>
                <a:spcPts val="1000"/>
              </a:spcBef>
              <a:spcAft>
                <a:spcPts val="0"/>
              </a:spcAft>
              <a:buClrTx/>
              <a:buSzTx/>
              <a:buFont typeface="Arial" panose="020B0604020202020204" pitchFamily="34" charset="0"/>
              <a:buNone/>
              <a:tabLst/>
              <a:defRPr/>
            </a:pPr>
            <a:r>
              <a:rPr kumimoji="0" lang="en-GB" sz="1400" b="1" i="0" u="none" strike="noStrike" kern="1200" cap="none" spc="0" normalizeH="0" baseline="0" noProof="0">
                <a:ln>
                  <a:noFill/>
                </a:ln>
                <a:solidFill>
                  <a:srgbClr val="C00000"/>
                </a:solidFill>
                <a:effectLst/>
                <a:uLnTx/>
                <a:uFillTx/>
                <a:latin typeface="Aptos" panose="02110004020202020204"/>
                <a:ea typeface="+mn-ea"/>
                <a:cs typeface="+mn-cs"/>
              </a:rPr>
              <a:t>Limitations</a:t>
            </a:r>
            <a:r>
              <a:rPr kumimoji="0" lang="en-GB" sz="1400" b="1" i="0" u="none" strike="noStrike" kern="1200" cap="none" spc="0" normalizeH="0" baseline="0" noProof="0">
                <a:ln>
                  <a:noFill/>
                </a:ln>
                <a:solidFill>
                  <a:prstClr val="black"/>
                </a:solidFill>
                <a:effectLst/>
                <a:uLnTx/>
                <a:uFillTx/>
                <a:latin typeface="Aptos" panose="02110004020202020204"/>
                <a:ea typeface="+mn-ea"/>
                <a:cs typeface="+mn-cs"/>
              </a:rPr>
              <a:t> </a:t>
            </a:r>
            <a:endParaRPr lang="en-GB" sz="1400" b="1" i="0" u="none" strike="noStrike" kern="1200" cap="none" spc="0" normalizeH="0" baseline="0" noProof="0">
              <a:ln>
                <a:noFill/>
              </a:ln>
              <a:solidFill>
                <a:prstClr val="black"/>
              </a:solidFill>
              <a:effectLst/>
              <a:uLnTx/>
              <a:uFillTx/>
              <a:latin typeface="Aptos" panose="02110004020202020204"/>
            </a:endParaRPr>
          </a:p>
          <a:p>
            <a:pPr marL="228600" marR="0" lvl="0" indent="-228600" algn="l" defTabSz="914400" rtl="0" eaLnBrk="1" fontAlgn="auto" latinLnBrk="0" hangingPunct="1">
              <a:spcBef>
                <a:spcPts val="1000"/>
              </a:spcBef>
              <a:spcAft>
                <a:spcPts val="0"/>
              </a:spcAft>
              <a:buClrTx/>
              <a:buSzTx/>
              <a:buFontTx/>
              <a:buChar char="-"/>
              <a:tabLst/>
              <a:defRPr/>
            </a:pPr>
            <a:r>
              <a:rPr kumimoji="0" lang="en-GB" sz="1400" i="0" u="none" strike="noStrike" kern="1200" cap="none" spc="0" normalizeH="0" baseline="0" noProof="0">
                <a:ln>
                  <a:noFill/>
                </a:ln>
                <a:solidFill>
                  <a:prstClr val="black"/>
                </a:solidFill>
                <a:effectLst/>
                <a:uLnTx/>
                <a:uFillTx/>
                <a:latin typeface="Source Sans Pro"/>
                <a:ea typeface="Source Sans Pro"/>
              </a:rPr>
              <a:t>Poor passwords can lead to security risks</a:t>
            </a:r>
            <a:endParaRPr lang="en-GB" sz="1400" i="0" u="none" strike="noStrike" kern="1200" cap="none" spc="0" normalizeH="0" baseline="0" noProof="0">
              <a:ln>
                <a:noFill/>
              </a:ln>
              <a:solidFill>
                <a:prstClr val="black"/>
              </a:solidFill>
              <a:effectLst/>
              <a:uLnTx/>
              <a:uFillTx/>
              <a:latin typeface="Source Sans Pro"/>
              <a:ea typeface="Source Sans Pro"/>
            </a:endParaRPr>
          </a:p>
          <a:p>
            <a:pPr marL="228600" indent="-228600">
              <a:spcBef>
                <a:spcPts val="1000"/>
              </a:spcBef>
              <a:buFontTx/>
              <a:buChar char="-"/>
              <a:defRPr/>
            </a:pPr>
            <a:r>
              <a:rPr lang="en-GB" sz="1400">
                <a:solidFill>
                  <a:prstClr val="black"/>
                </a:solidFill>
                <a:latin typeface="Source Sans Pro"/>
                <a:ea typeface="Source Sans Pro"/>
              </a:rPr>
              <a:t>You must have internet access for full function</a:t>
            </a:r>
          </a:p>
          <a:p>
            <a:pPr marL="228600" marR="0" lvl="0" indent="-228600" algn="l" defTabSz="914400" rtl="0" eaLnBrk="1" fontAlgn="auto" latinLnBrk="0" hangingPunct="1">
              <a:spcBef>
                <a:spcPts val="1000"/>
              </a:spcBef>
              <a:spcAft>
                <a:spcPts val="0"/>
              </a:spcAft>
              <a:buClrTx/>
              <a:buSzTx/>
              <a:buFontTx/>
              <a:buChar char="-"/>
              <a:tabLst/>
              <a:defRPr/>
            </a:pPr>
            <a:r>
              <a:rPr kumimoji="0" lang="en-GB" sz="1400" i="0" u="none" strike="noStrike" kern="1200" cap="none" spc="0" normalizeH="0" baseline="0" noProof="0">
                <a:ln>
                  <a:noFill/>
                </a:ln>
                <a:solidFill>
                  <a:prstClr val="black"/>
                </a:solidFill>
                <a:effectLst/>
                <a:uLnTx/>
                <a:uFillTx/>
                <a:latin typeface="Source Sans Pro"/>
                <a:ea typeface="Source Sans Pro"/>
              </a:rPr>
              <a:t>There may be storage </a:t>
            </a:r>
            <a:r>
              <a:rPr lang="en-GB" sz="1400">
                <a:solidFill>
                  <a:prstClr val="black"/>
                </a:solidFill>
                <a:latin typeface="Source Sans Pro"/>
                <a:ea typeface="Source Sans Pro"/>
              </a:rPr>
              <a:t>limitations</a:t>
            </a:r>
            <a:endParaRPr lang="en-GB" sz="1400" i="0" u="none" strike="noStrike" kern="1200" cap="none" spc="0" normalizeH="0" baseline="0" noProof="0">
              <a:ln>
                <a:noFill/>
              </a:ln>
              <a:solidFill>
                <a:prstClr val="black"/>
              </a:solidFill>
              <a:effectLst/>
              <a:uLnTx/>
              <a:uFillTx/>
              <a:latin typeface="Source Sans Pro"/>
              <a:ea typeface="Source Sans Pro"/>
            </a:endParaRPr>
          </a:p>
          <a:p>
            <a:pPr marL="228600" marR="0" lvl="0" indent="-228600" algn="l" defTabSz="914400" rtl="0" eaLnBrk="1" fontAlgn="auto" latinLnBrk="0" hangingPunct="1">
              <a:spcBef>
                <a:spcPts val="1000"/>
              </a:spcBef>
              <a:spcAft>
                <a:spcPts val="0"/>
              </a:spcAft>
              <a:buClrTx/>
              <a:buSzTx/>
              <a:buFontTx/>
              <a:buChar char="-"/>
              <a:tabLst/>
              <a:defRPr/>
            </a:pPr>
            <a:r>
              <a:rPr kumimoji="0" lang="en-GB" sz="1400" i="0" u="none" strike="noStrike" kern="1200" cap="none" spc="0" normalizeH="0" baseline="0" noProof="0">
                <a:ln>
                  <a:noFill/>
                </a:ln>
                <a:solidFill>
                  <a:prstClr val="black"/>
                </a:solidFill>
                <a:effectLst/>
                <a:uLnTx/>
                <a:uFillTx/>
                <a:latin typeface="Source Sans Pro"/>
                <a:ea typeface="Source Sans Pro"/>
              </a:rPr>
              <a:t>Some users may need to be trained which can cost </a:t>
            </a:r>
            <a:endParaRPr lang="en-GB" sz="1400" i="0" u="none" strike="noStrike" kern="1200" cap="none" spc="0" normalizeH="0" baseline="0" noProof="0">
              <a:ln>
                <a:noFill/>
              </a:ln>
              <a:solidFill>
                <a:prstClr val="black"/>
              </a:solidFill>
              <a:effectLst/>
              <a:uLnTx/>
              <a:uFillTx/>
              <a:latin typeface="Source Sans Pro"/>
              <a:ea typeface="Source Sans Pro"/>
            </a:endParaRPr>
          </a:p>
          <a:p>
            <a:pPr marL="228600" marR="0" lvl="0" indent="-228600" algn="l" defTabSz="914400" rtl="0" eaLnBrk="1" fontAlgn="auto" latinLnBrk="0" hangingPunct="1">
              <a:spcBef>
                <a:spcPts val="1000"/>
              </a:spcBef>
              <a:spcAft>
                <a:spcPts val="0"/>
              </a:spcAft>
              <a:buClrTx/>
              <a:buSzTx/>
              <a:buFontTx/>
              <a:buChar char="-"/>
              <a:tabLst/>
              <a:defRPr/>
            </a:pPr>
            <a:r>
              <a:rPr kumimoji="0" lang="en-GB" sz="1400" i="0" u="none" strike="noStrike" kern="1200" cap="none" spc="0" normalizeH="0" baseline="0" noProof="0">
                <a:ln>
                  <a:noFill/>
                </a:ln>
                <a:solidFill>
                  <a:prstClr val="black"/>
                </a:solidFill>
                <a:effectLst/>
                <a:uLnTx/>
                <a:uFillTx/>
                <a:latin typeface="Source Sans Pro"/>
                <a:ea typeface="Source Sans Pro"/>
              </a:rPr>
              <a:t>If a platform is down, access can be impacted</a:t>
            </a:r>
            <a:endParaRPr lang="en-GB" sz="1400" i="0" u="none" strike="noStrike" kern="1200" cap="none" spc="0" normalizeH="0" baseline="0" noProof="0">
              <a:ln>
                <a:noFill/>
              </a:ln>
              <a:solidFill>
                <a:prstClr val="black"/>
              </a:solidFill>
              <a:effectLst/>
              <a:uLnTx/>
              <a:uFillTx/>
              <a:latin typeface="Source Sans Pro"/>
              <a:ea typeface="Source Sans Pro"/>
            </a:endParaRPr>
          </a:p>
          <a:p>
            <a:pPr marL="228600" indent="-228600" defTabSz="914400">
              <a:spcBef>
                <a:spcPts val="1000"/>
              </a:spcBef>
              <a:buFontTx/>
              <a:buChar char="-"/>
              <a:defRPr/>
            </a:pPr>
            <a:endParaRPr lang="en-GB" sz="1400">
              <a:solidFill>
                <a:prstClr val="black"/>
              </a:solidFill>
              <a:latin typeface="Aptos" panose="02110004020202020204"/>
            </a:endParaRPr>
          </a:p>
        </p:txBody>
      </p:sp>
      <p:pic>
        <p:nvPicPr>
          <p:cNvPr id="1026" name="Picture 2" descr="What is OneDrive and why should my business be using it?">
            <a:extLst>
              <a:ext uri="{FF2B5EF4-FFF2-40B4-BE49-F238E27FC236}">
                <a16:creationId xmlns:a16="http://schemas.microsoft.com/office/drawing/2014/main" id="{0617BC75-E9A3-C146-794B-C2801E9FA73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645610" y="-76545"/>
            <a:ext cx="3447535" cy="1086333"/>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96593BCB-682C-E1E5-6F0E-1137D5174E18}"/>
              </a:ext>
            </a:extLst>
          </p:cNvPr>
          <p:cNvSpPr txBox="1"/>
          <p:nvPr/>
        </p:nvSpPr>
        <p:spPr>
          <a:xfrm>
            <a:off x="10085172" y="662781"/>
            <a:ext cx="2446638" cy="261610"/>
          </a:xfrm>
          <a:prstGeom prst="rect">
            <a:avLst/>
          </a:prstGeom>
          <a:noFill/>
        </p:spPr>
        <p:txBody>
          <a:bodyPr wrap="square" rtlCol="0">
            <a:spAutoFit/>
          </a:bodyPr>
          <a:lstStyle/>
          <a:p>
            <a:r>
              <a:rPr lang="en-GB" sz="1050"/>
              <a:t>Microsoft Corporation (2025)</a:t>
            </a:r>
          </a:p>
        </p:txBody>
      </p:sp>
      <p:pic>
        <p:nvPicPr>
          <p:cNvPr id="7" name="Content Placeholder 27" descr="A blue and white logo&#10;&#10;AI-generated content may be incorrect.">
            <a:extLst>
              <a:ext uri="{FF2B5EF4-FFF2-40B4-BE49-F238E27FC236}">
                <a16:creationId xmlns:a16="http://schemas.microsoft.com/office/drawing/2014/main" id="{C5ABE491-947E-154C-D8F1-EB01F07E3098}"/>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3241" y="6320"/>
            <a:ext cx="1289380" cy="654561"/>
          </a:xfrm>
          <a:prstGeom prst="rect">
            <a:avLst/>
          </a:prstGeom>
        </p:spPr>
      </p:pic>
    </p:spTree>
    <p:extLst>
      <p:ext uri="{BB962C8B-B14F-4D97-AF65-F5344CB8AC3E}">
        <p14:creationId xmlns:p14="http://schemas.microsoft.com/office/powerpoint/2010/main" val="335020354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C1C3C0-E524-3B5A-AF93-DBECA6DAE005}"/>
              </a:ext>
            </a:extLst>
          </p:cNvPr>
          <p:cNvSpPr>
            <a:spLocks noGrp="1"/>
          </p:cNvSpPr>
          <p:nvPr>
            <p:ph type="title"/>
          </p:nvPr>
        </p:nvSpPr>
        <p:spPr/>
        <p:txBody>
          <a:bodyPr>
            <a:normAutofit fontScale="90000"/>
          </a:bodyPr>
          <a:lstStyle/>
          <a:p>
            <a:r>
              <a:rPr lang="en-GB" sz="2700">
                <a:latin typeface="Arial Nova" panose="020B0504020202020204" pitchFamily="34" charset="0"/>
              </a:rPr>
              <a:t>Staff Communication </a:t>
            </a:r>
            <a:br>
              <a:rPr lang="en-GB" sz="2000">
                <a:latin typeface="Arial Nova" panose="020B0504020202020204" pitchFamily="34" charset="0"/>
              </a:rPr>
            </a:br>
            <a:r>
              <a:rPr lang="en-GB" sz="2200" b="1">
                <a:solidFill>
                  <a:schemeClr val="tx1">
                    <a:lumMod val="50000"/>
                    <a:lumOff val="50000"/>
                  </a:schemeClr>
                </a:solidFill>
                <a:latin typeface="Arial Nova" panose="020B0504020202020204" pitchFamily="34" charset="0"/>
              </a:rPr>
              <a:t>Using Word</a:t>
            </a:r>
            <a:br>
              <a:rPr lang="en-GB" sz="2000" b="1">
                <a:solidFill>
                  <a:schemeClr val="tx1">
                    <a:lumMod val="50000"/>
                    <a:lumOff val="50000"/>
                  </a:schemeClr>
                </a:solidFill>
                <a:latin typeface="Arial Nova" panose="020B0504020202020204" pitchFamily="34" charset="0"/>
              </a:rPr>
            </a:br>
            <a:r>
              <a:rPr lang="en-GB" sz="2000">
                <a:solidFill>
                  <a:schemeClr val="accent1">
                    <a:lumMod val="60000"/>
                    <a:lumOff val="40000"/>
                  </a:schemeClr>
                </a:solidFill>
                <a:latin typeface="Arial Nova" panose="020B0504020202020204" pitchFamily="34" charset="0"/>
              </a:rPr>
              <a:t>Elisha Brown</a:t>
            </a:r>
            <a:br>
              <a:rPr lang="en-GB" sz="2000">
                <a:solidFill>
                  <a:schemeClr val="accent1">
                    <a:lumMod val="60000"/>
                    <a:lumOff val="40000"/>
                  </a:schemeClr>
                </a:solidFill>
                <a:latin typeface="Arial Nova" panose="020B0504020202020204" pitchFamily="34" charset="0"/>
              </a:rPr>
            </a:br>
            <a:r>
              <a:rPr lang="en-GB" sz="2000">
                <a:solidFill>
                  <a:schemeClr val="accent1">
                    <a:lumMod val="60000"/>
                    <a:lumOff val="40000"/>
                  </a:schemeClr>
                </a:solidFill>
                <a:latin typeface="Arial Nova" panose="020B0504020202020204" pitchFamily="34" charset="0"/>
              </a:rPr>
              <a:t>Student Number: 2536374</a:t>
            </a:r>
            <a:br>
              <a:rPr lang="en-GB" sz="2000">
                <a:latin typeface="Arial Nova" panose="020B0504020202020204" pitchFamily="34" charset="0"/>
              </a:rPr>
            </a:br>
            <a:r>
              <a:rPr lang="en-GB" sz="1600">
                <a:latin typeface="Arial Nova" panose="020B0504020202020204" pitchFamily="34" charset="0"/>
              </a:rPr>
              <a:t> </a:t>
            </a:r>
          </a:p>
        </p:txBody>
      </p:sp>
      <p:sp>
        <p:nvSpPr>
          <p:cNvPr id="3" name="Content Placeholder 2">
            <a:extLst>
              <a:ext uri="{FF2B5EF4-FFF2-40B4-BE49-F238E27FC236}">
                <a16:creationId xmlns:a16="http://schemas.microsoft.com/office/drawing/2014/main" id="{1996A128-E33D-A397-5DDC-E81CA47F96B7}"/>
              </a:ext>
            </a:extLst>
          </p:cNvPr>
          <p:cNvSpPr>
            <a:spLocks noGrp="1"/>
          </p:cNvSpPr>
          <p:nvPr>
            <p:ph idx="1"/>
          </p:nvPr>
        </p:nvSpPr>
        <p:spPr>
          <a:xfrm>
            <a:off x="677334" y="1966259"/>
            <a:ext cx="4584949" cy="681317"/>
          </a:xfrm>
        </p:spPr>
        <p:txBody>
          <a:bodyPr vert="horz" lIns="91440" tIns="45720" rIns="91440" bIns="45720" rtlCol="0" anchor="t">
            <a:noAutofit/>
          </a:bodyPr>
          <a:lstStyle/>
          <a:p>
            <a:pPr marL="0" indent="0">
              <a:buNone/>
            </a:pPr>
            <a:r>
              <a:rPr lang="en-GB" sz="1100" b="0" i="0">
                <a:effectLst/>
                <a:latin typeface="Arial Nova" panose="020B0504020202020204" pitchFamily="34" charset="0"/>
              </a:rPr>
              <a:t>Microsoft Word has scaled beyond basic document creation. In the healthcare sector, it plays a critical role in streamlining processes, enhancing communication, and maintaining records. (Techbloat.com January 19, 2025)</a:t>
            </a:r>
            <a:endParaRPr lang="en-GB" sz="1100" b="1">
              <a:latin typeface="Arial Nova" panose="020B0504020202020204" pitchFamily="34" charset="0"/>
            </a:endParaRPr>
          </a:p>
          <a:p>
            <a:pPr marL="0" indent="0">
              <a:buNone/>
            </a:pPr>
            <a:endParaRPr lang="en-GB" sz="1400" b="1">
              <a:latin typeface="Arial Nova" panose="020B0504020202020204" pitchFamily="34" charset="0"/>
            </a:endParaRPr>
          </a:p>
          <a:p>
            <a:pPr>
              <a:buFont typeface="Arial" panose="020B0604020202020204" pitchFamily="34" charset="0"/>
              <a:buChar char="•"/>
            </a:pPr>
            <a:r>
              <a:rPr lang="en-GB" sz="1400" b="1">
                <a:latin typeface="Arial Nova" panose="020B0504020202020204" pitchFamily="34" charset="0"/>
              </a:rPr>
              <a:t>Why using word is suitable for staff communication</a:t>
            </a:r>
          </a:p>
          <a:p>
            <a:pPr>
              <a:buFont typeface="Arial" panose="020B0604020202020204" pitchFamily="34" charset="0"/>
              <a:buChar char="•"/>
            </a:pPr>
            <a:r>
              <a:rPr lang="en-GB" sz="1100">
                <a:latin typeface="Arial Nova" panose="020B0504020202020204" pitchFamily="34" charset="0"/>
              </a:rPr>
              <a:t> good communication skills benefit the health care team</a:t>
            </a:r>
          </a:p>
          <a:p>
            <a:pPr>
              <a:buFont typeface="Arial" panose="020B0604020202020204" pitchFamily="34" charset="0"/>
              <a:buChar char="•"/>
            </a:pPr>
            <a:r>
              <a:rPr lang="en-GB" sz="1100">
                <a:latin typeface="Arial Nova" panose="020B0504020202020204" pitchFamily="34" charset="0"/>
              </a:rPr>
              <a:t>Team members must share information and an understanding of the work to coordinate their efforts and achieve their objectives (NHS England training education)</a:t>
            </a:r>
          </a:p>
          <a:p>
            <a:pPr>
              <a:buFont typeface="Arial" panose="020B0604020202020204" pitchFamily="34" charset="0"/>
              <a:buChar char="•"/>
            </a:pPr>
            <a:r>
              <a:rPr lang="en-GB" sz="1100">
                <a:latin typeface="Arial Nova" panose="020B0504020202020204" pitchFamily="34" charset="0"/>
              </a:rPr>
              <a:t>Been able to communicate better with patients and colleagues</a:t>
            </a:r>
            <a:endParaRPr lang="en-GB" sz="1100"/>
          </a:p>
          <a:p>
            <a:pPr marL="0" indent="0">
              <a:buNone/>
            </a:pPr>
            <a:r>
              <a:rPr lang="en-GB" sz="1100">
                <a:latin typeface="Arial Nova" panose="020B0504020202020204" pitchFamily="34" charset="0"/>
              </a:rPr>
              <a:t>References :</a:t>
            </a:r>
          </a:p>
          <a:p>
            <a:pPr marL="0" indent="0">
              <a:buNone/>
            </a:pPr>
            <a:r>
              <a:rPr lang="en-GB" sz="1100">
                <a:latin typeface="Arial Nova" panose="020B0504020202020204" pitchFamily="34" charset="0"/>
              </a:rPr>
              <a:t>NHS England work force and training (Accessed 5 June 2026)</a:t>
            </a:r>
          </a:p>
          <a:p>
            <a:pPr marL="0" indent="0">
              <a:buNone/>
            </a:pPr>
            <a:r>
              <a:rPr lang="en-GB" sz="1100">
                <a:latin typeface="Arial Nova" panose="020B0504020202020204" pitchFamily="34" charset="0"/>
              </a:rPr>
              <a:t>NHS Improvement Publication code: R&amp;A 05/18 (Accessed 5 June 2026 )</a:t>
            </a:r>
          </a:p>
          <a:p>
            <a:pPr marL="0" indent="0">
              <a:buNone/>
            </a:pPr>
            <a:r>
              <a:rPr lang="en-GB" sz="1100">
                <a:latin typeface="Arial Nova" panose="020B0504020202020204" pitchFamily="34" charset="0"/>
              </a:rPr>
              <a:t>Techbloat.com (January 19</a:t>
            </a:r>
            <a:r>
              <a:rPr lang="en-GB" sz="1100" baseline="30000">
                <a:latin typeface="Arial Nova" panose="020B0504020202020204" pitchFamily="34" charset="0"/>
              </a:rPr>
              <a:t>th</a:t>
            </a:r>
            <a:r>
              <a:rPr lang="en-GB" sz="1100">
                <a:latin typeface="Arial Nova" panose="020B0504020202020204" pitchFamily="34" charset="0"/>
              </a:rPr>
              <a:t>, 2025 )</a:t>
            </a:r>
          </a:p>
          <a:p>
            <a:pPr marL="0" indent="0">
              <a:buNone/>
            </a:pPr>
            <a:r>
              <a:rPr lang="en-GB" sz="1100">
                <a:latin typeface="Arial Nova" panose="020B0504020202020204" pitchFamily="34" charset="0"/>
              </a:rPr>
              <a:t>Figure 1 stock images (accessed 12</a:t>
            </a:r>
            <a:r>
              <a:rPr lang="en-GB" sz="1100" baseline="30000">
                <a:latin typeface="Arial Nova" panose="020B0504020202020204" pitchFamily="34" charset="0"/>
              </a:rPr>
              <a:t>th</a:t>
            </a:r>
            <a:r>
              <a:rPr lang="en-GB" sz="1100">
                <a:latin typeface="Arial Nova" panose="020B0504020202020204" pitchFamily="34" charset="0"/>
              </a:rPr>
              <a:t> June 2026)</a:t>
            </a:r>
          </a:p>
          <a:p>
            <a:pPr marL="0" indent="0">
              <a:buNone/>
            </a:pPr>
            <a:endParaRPr lang="en-GB" sz="1100">
              <a:latin typeface="Arial Nova" panose="020B0504020202020204" pitchFamily="34" charset="0"/>
            </a:endParaRPr>
          </a:p>
        </p:txBody>
      </p:sp>
      <p:pic>
        <p:nvPicPr>
          <p:cNvPr id="4" name="Content Placeholder 27">
            <a:extLst>
              <a:ext uri="{FF2B5EF4-FFF2-40B4-BE49-F238E27FC236}">
                <a16:creationId xmlns:a16="http://schemas.microsoft.com/office/drawing/2014/main" id="{FA5B1898-ACD2-577F-1A79-B405B4319FF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991604" y="-1562749"/>
            <a:ext cx="3207517" cy="1370848"/>
          </a:xfrm>
          <a:prstGeom prst="rect">
            <a:avLst/>
          </a:prstGeom>
        </p:spPr>
      </p:pic>
      <p:sp>
        <p:nvSpPr>
          <p:cNvPr id="8" name="TextBox 7">
            <a:extLst>
              <a:ext uri="{FF2B5EF4-FFF2-40B4-BE49-F238E27FC236}">
                <a16:creationId xmlns:a16="http://schemas.microsoft.com/office/drawing/2014/main" id="{791DC597-BCE0-7728-1B99-46F651AEC50F}"/>
              </a:ext>
            </a:extLst>
          </p:cNvPr>
          <p:cNvSpPr txBox="1"/>
          <p:nvPr/>
        </p:nvSpPr>
        <p:spPr>
          <a:xfrm>
            <a:off x="5195050" y="2097741"/>
            <a:ext cx="6996950" cy="3400931"/>
          </a:xfrm>
          <a:prstGeom prst="rect">
            <a:avLst/>
          </a:prstGeom>
          <a:noFill/>
        </p:spPr>
        <p:txBody>
          <a:bodyPr wrap="square" lIns="91440" tIns="45720" rIns="91440" bIns="45720" rtlCol="0" anchor="t">
            <a:spAutoFit/>
          </a:bodyPr>
          <a:lstStyle/>
          <a:p>
            <a:pPr marL="285750" indent="-285750">
              <a:buFont typeface="Arial" panose="020B0604020202020204" pitchFamily="34" charset="0"/>
              <a:buChar char="•"/>
            </a:pPr>
            <a:endParaRPr lang="en-GB" sz="1400" b="1">
              <a:latin typeface="Arial Nova" panose="020B0504020202020204" pitchFamily="34" charset="0"/>
            </a:endParaRPr>
          </a:p>
          <a:p>
            <a:pPr marL="285750" indent="-285750">
              <a:buFont typeface="Arial" panose="020B0604020202020204" pitchFamily="34" charset="0"/>
              <a:buChar char="•"/>
            </a:pPr>
            <a:endParaRPr lang="en-GB" sz="1400" b="1">
              <a:latin typeface="Arial Nova" panose="020B0504020202020204" pitchFamily="34" charset="0"/>
            </a:endParaRPr>
          </a:p>
          <a:p>
            <a:pPr marL="285750" indent="-285750">
              <a:buFont typeface="Arial" panose="020B0604020202020204" pitchFamily="34" charset="0"/>
              <a:buChar char="•"/>
            </a:pPr>
            <a:endParaRPr lang="en-GB" sz="1400" b="1">
              <a:latin typeface="Arial Nova" panose="020B0504020202020204" pitchFamily="34" charset="0"/>
            </a:endParaRPr>
          </a:p>
          <a:p>
            <a:pPr marL="285750" indent="-285750">
              <a:buFont typeface="Arial" panose="020B0604020202020204" pitchFamily="34" charset="0"/>
              <a:buChar char="•"/>
            </a:pPr>
            <a:endParaRPr lang="en-GB" sz="1400" b="1">
              <a:latin typeface="Arial Nova" panose="020B0504020202020204" pitchFamily="34" charset="0"/>
            </a:endParaRPr>
          </a:p>
          <a:p>
            <a:pPr marL="285750" indent="-285750">
              <a:buFont typeface="Arial" panose="020B0604020202020204" pitchFamily="34" charset="0"/>
              <a:buChar char="•"/>
            </a:pPr>
            <a:endParaRPr lang="en-GB" sz="1400" b="1">
              <a:latin typeface="Arial Nova" panose="020B0504020202020204" pitchFamily="34" charset="0"/>
            </a:endParaRPr>
          </a:p>
          <a:p>
            <a:pPr marL="285750" indent="-285750">
              <a:buFont typeface="Arial" panose="020B0604020202020204" pitchFamily="34" charset="0"/>
              <a:buChar char="•"/>
            </a:pPr>
            <a:r>
              <a:rPr lang="en-GB" sz="1400" b="1">
                <a:latin typeface="Arial Nova" panose="020B0504020202020204" pitchFamily="34" charset="0"/>
              </a:rPr>
              <a:t>Advantages 	</a:t>
            </a:r>
            <a:r>
              <a:rPr lang="en-GB"/>
              <a:t>					</a:t>
            </a:r>
            <a:r>
              <a:rPr lang="en-GB" sz="1400" b="1">
                <a:latin typeface="Arial Nova"/>
              </a:rPr>
              <a:t>Limitations</a:t>
            </a:r>
            <a:r>
              <a:rPr lang="en-GB">
                <a:latin typeface="Arial Nova"/>
              </a:rPr>
              <a:t> </a:t>
            </a:r>
            <a:r>
              <a:rPr lang="en-GB"/>
              <a:t>				</a:t>
            </a:r>
            <a:r>
              <a:rPr lang="en-GB">
                <a:latin typeface="Arial Nova" panose="020B0504020202020204" pitchFamily="34" charset="0"/>
              </a:rPr>
              <a:t>								</a:t>
            </a:r>
            <a:r>
              <a:rPr lang="en-GB" sz="1100">
                <a:latin typeface="Arial Nova" panose="020B0504020202020204" pitchFamily="34" charset="0"/>
              </a:rPr>
              <a:t>. some staff may need training</a:t>
            </a:r>
          </a:p>
          <a:p>
            <a:pPr marL="171450" indent="-171450">
              <a:buFont typeface="Arial" panose="020B0604020202020204" pitchFamily="34" charset="0"/>
              <a:buChar char="•"/>
            </a:pPr>
            <a:r>
              <a:rPr lang="en-GB" sz="1100">
                <a:latin typeface="Arial Nova" panose="020B0504020202020204" pitchFamily="34" charset="0"/>
              </a:rPr>
              <a:t>   communication and relationship building skills. 		. Staff could have head</a:t>
            </a:r>
          </a:p>
          <a:p>
            <a:pPr marL="285750" indent="-285750">
              <a:buFont typeface="Arial" panose="020B0604020202020204" pitchFamily="34" charset="0"/>
              <a:buChar char="•"/>
            </a:pPr>
            <a:r>
              <a:rPr lang="en-GB" sz="1100">
                <a:latin typeface="Arial Nova" panose="020B0504020202020204" pitchFamily="34" charset="0"/>
              </a:rPr>
              <a:t>Conversations to engage with people.			. Care assistant don’t make eye contact </a:t>
            </a:r>
          </a:p>
          <a:p>
            <a:r>
              <a:rPr lang="en-GB" sz="1100">
                <a:latin typeface="Arial Nova" panose="020B0504020202020204" pitchFamily="34" charset="0"/>
              </a:rPr>
              <a:t>								. Team members could lose the notes</a:t>
            </a:r>
          </a:p>
          <a:p>
            <a:pPr marL="285750" indent="-285750">
              <a:buFont typeface="Arial" panose="020B0604020202020204" pitchFamily="34" charset="0"/>
              <a:buChar char="•"/>
            </a:pPr>
            <a:r>
              <a:rPr lang="en-GB" sz="1100">
                <a:latin typeface="Arial Nova" panose="020B0504020202020204" pitchFamily="34" charset="0"/>
              </a:rPr>
              <a:t>Conversations to enable and support people.</a:t>
            </a:r>
          </a:p>
          <a:p>
            <a:pPr marL="285750" indent="-285750">
              <a:buFont typeface="Arial" panose="020B0604020202020204" pitchFamily="34" charset="0"/>
              <a:buChar char="•"/>
            </a:pPr>
            <a:r>
              <a:rPr lang="en-GB" sz="1100">
                <a:latin typeface="Arial Nova" panose="020B0504020202020204" pitchFamily="34" charset="0"/>
              </a:rPr>
              <a:t>Don’t necessarily need to have internet to access data </a:t>
            </a:r>
          </a:p>
          <a:p>
            <a:endParaRPr lang="en-GB"/>
          </a:p>
          <a:p>
            <a:endParaRPr lang="en-GB"/>
          </a:p>
          <a:p>
            <a:endParaRPr lang="en-GB"/>
          </a:p>
        </p:txBody>
      </p:sp>
      <p:pic>
        <p:nvPicPr>
          <p:cNvPr id="16" name="Picture 15" descr="Doctor friendly shaking hands with a patient">
            <a:extLst>
              <a:ext uri="{FF2B5EF4-FFF2-40B4-BE49-F238E27FC236}">
                <a16:creationId xmlns:a16="http://schemas.microsoft.com/office/drawing/2014/main" id="{8645472A-CDE8-0038-FB7E-3ABDEE7298C8}"/>
              </a:ext>
            </a:extLst>
          </p:cNvPr>
          <p:cNvPicPr>
            <a:picLocks noChangeAspect="1"/>
          </p:cNvPicPr>
          <p:nvPr/>
        </p:nvPicPr>
        <p:blipFill>
          <a:blip r:embed="rId3"/>
          <a:stretch/>
        </p:blipFill>
        <p:spPr>
          <a:xfrm>
            <a:off x="9049696" y="4724636"/>
            <a:ext cx="3091332" cy="2063404"/>
          </a:xfrm>
          <a:prstGeom prst="rect">
            <a:avLst/>
          </a:prstGeom>
        </p:spPr>
      </p:pic>
      <p:pic>
        <p:nvPicPr>
          <p:cNvPr id="17" name="Content Placeholder 27">
            <a:extLst>
              <a:ext uri="{FF2B5EF4-FFF2-40B4-BE49-F238E27FC236}">
                <a16:creationId xmlns:a16="http://schemas.microsoft.com/office/drawing/2014/main" id="{7108A288-F09D-9B78-B6C2-B645C9A98764}"/>
              </a:ext>
            </a:extLst>
          </p:cNvPr>
          <p:cNvPicPr>
            <a:picLocks noChangeAspect="1"/>
          </p:cNvPicPr>
          <p:nvPr/>
        </p:nvPicPr>
        <p:blipFill>
          <a:blip r:embed="rId2">
            <a:extLst>
              <a:ext uri="{28A0092B-C50C-407E-A947-70E740481C1C}">
                <a14:useLocalDpi xmlns:a14="http://schemas.microsoft.com/office/drawing/2010/main" val="0"/>
              </a:ext>
            </a:extLst>
          </a:blip>
          <a:srcRect l="17861" r="21492"/>
          <a:stretch>
            <a:fillRect/>
          </a:stretch>
        </p:blipFill>
        <p:spPr>
          <a:xfrm>
            <a:off x="9700207" y="115019"/>
            <a:ext cx="2376775" cy="2063405"/>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Tree>
    <p:extLst>
      <p:ext uri="{BB962C8B-B14F-4D97-AF65-F5344CB8AC3E}">
        <p14:creationId xmlns:p14="http://schemas.microsoft.com/office/powerpoint/2010/main" val="428222656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Content Placeholder 27">
            <a:extLst>
              <a:ext uri="{FF2B5EF4-FFF2-40B4-BE49-F238E27FC236}">
                <a16:creationId xmlns:a16="http://schemas.microsoft.com/office/drawing/2014/main" id="{33AD1F74-2166-0EB5-AECC-E592308AC899}"/>
              </a:ext>
            </a:extLst>
          </p:cNvPr>
          <p:cNvPicPr>
            <a:picLocks noChangeAspect="1"/>
          </p:cNvPicPr>
          <p:nvPr/>
        </p:nvPicPr>
        <p:blipFill>
          <a:blip r:embed="rId2">
            <a:extLst>
              <a:ext uri="{28A0092B-C50C-407E-A947-70E740481C1C}">
                <a14:useLocalDpi xmlns:a14="http://schemas.microsoft.com/office/drawing/2010/main" val="0"/>
              </a:ext>
            </a:extLst>
          </a:blip>
          <a:srcRect l="17861" r="21492"/>
          <a:stretch>
            <a:fillRect/>
          </a:stretch>
        </p:blipFill>
        <p:spPr>
          <a:xfrm>
            <a:off x="9700207" y="115019"/>
            <a:ext cx="2376775" cy="2550848"/>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itle 1">
            <a:extLst>
              <a:ext uri="{FF2B5EF4-FFF2-40B4-BE49-F238E27FC236}">
                <a16:creationId xmlns:a16="http://schemas.microsoft.com/office/drawing/2014/main" id="{5E5267BA-609C-B811-E9DB-E709F278C025}"/>
              </a:ext>
            </a:extLst>
          </p:cNvPr>
          <p:cNvSpPr>
            <a:spLocks noGrp="1"/>
          </p:cNvSpPr>
          <p:nvPr>
            <p:ph type="title"/>
          </p:nvPr>
        </p:nvSpPr>
        <p:spPr>
          <a:xfrm>
            <a:off x="252319" y="121276"/>
            <a:ext cx="4512984" cy="1895641"/>
          </a:xfrm>
        </p:spPr>
        <p:txBody>
          <a:bodyPr vert="horz" lIns="91440" tIns="45720" rIns="91440" bIns="45720" rtlCol="0" anchor="t">
            <a:noAutofit/>
          </a:bodyPr>
          <a:lstStyle/>
          <a:p>
            <a:pPr>
              <a:lnSpc>
                <a:spcPct val="90000"/>
              </a:lnSpc>
            </a:pPr>
            <a:r>
              <a:rPr lang="en-GB" sz="2800" u="sng"/>
              <a:t>Writing care related documents / care documenting using Microsoft office 365 excel</a:t>
            </a:r>
            <a:r>
              <a:rPr lang="en-GB" sz="2800"/>
              <a:t> </a:t>
            </a:r>
            <a:r>
              <a:rPr lang="en-GB" sz="2200"/>
              <a:t> </a:t>
            </a:r>
            <a:br>
              <a:rPr lang="en-GB" sz="2200"/>
            </a:br>
            <a:br>
              <a:rPr lang="en-GB" sz="2200"/>
            </a:br>
            <a:r>
              <a:rPr lang="en-GB" sz="2200" b="1">
                <a:latin typeface="Arial"/>
                <a:cs typeface="Arial"/>
              </a:rPr>
              <a:t>Katherine Boyle </a:t>
            </a:r>
            <a:br>
              <a:rPr lang="en-US" sz="2200" b="1"/>
            </a:br>
            <a:r>
              <a:rPr lang="en-GB" sz="2200" b="1">
                <a:latin typeface="Arial"/>
                <a:cs typeface="Arial"/>
              </a:rPr>
              <a:t>student number:2541335</a:t>
            </a:r>
            <a:br>
              <a:rPr lang="en-GB" sz="2200">
                <a:latin typeface="Arial"/>
                <a:cs typeface="Arial"/>
              </a:rPr>
            </a:br>
            <a:endParaRPr lang="en-GB" sz="2200">
              <a:latin typeface="Arial"/>
              <a:cs typeface="Arial"/>
            </a:endParaRPr>
          </a:p>
        </p:txBody>
      </p:sp>
      <p:cxnSp>
        <p:nvCxnSpPr>
          <p:cNvPr id="18" name="Straight Connector 17">
            <a:extLst>
              <a:ext uri="{FF2B5EF4-FFF2-40B4-BE49-F238E27FC236}">
                <a16:creationId xmlns:a16="http://schemas.microsoft.com/office/drawing/2014/main" id="{64FA5DFF-7FE6-4855-84E6-DFA78EE978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a:extLst>
              <a:ext uri="{FF2B5EF4-FFF2-40B4-BE49-F238E27FC236}">
                <a16:creationId xmlns:a16="http://schemas.microsoft.com/office/drawing/2014/main" id="{2AFD8CBA-54A3-4363-991B-B9C631BBFA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a:extLst>
              <a:ext uri="{FF2B5EF4-FFF2-40B4-BE49-F238E27FC236}">
                <a16:creationId xmlns:a16="http://schemas.microsoft.com/office/drawing/2014/main" id="{3F088236-D655-4F88-B238-E16762358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Rectangle 25">
            <a:extLst>
              <a:ext uri="{FF2B5EF4-FFF2-40B4-BE49-F238E27FC236}">
                <a16:creationId xmlns:a16="http://schemas.microsoft.com/office/drawing/2014/main" id="{3DAC0C92-199E-475C-9390-119A9B027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Isosceles Triangle 24">
            <a:extLst>
              <a:ext uri="{FF2B5EF4-FFF2-40B4-BE49-F238E27FC236}">
                <a16:creationId xmlns:a16="http://schemas.microsoft.com/office/drawing/2014/main" id="{C4CFB339-0ED8-4FE2-9EF1-6D1375B849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Rectangle 27">
            <a:extLst>
              <a:ext uri="{FF2B5EF4-FFF2-40B4-BE49-F238E27FC236}">
                <a16:creationId xmlns:a16="http://schemas.microsoft.com/office/drawing/2014/main" id="{31896C80-2069-4431-9C19-83B9137344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1" name="Rectangle 28">
            <a:extLst>
              <a:ext uri="{FF2B5EF4-FFF2-40B4-BE49-F238E27FC236}">
                <a16:creationId xmlns:a16="http://schemas.microsoft.com/office/drawing/2014/main" id="{BF120A21-0841-4823-B0C4-28AEBCEF9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9">
            <a:extLst>
              <a:ext uri="{FF2B5EF4-FFF2-40B4-BE49-F238E27FC236}">
                <a16:creationId xmlns:a16="http://schemas.microsoft.com/office/drawing/2014/main" id="{DBB05BAE-BBD3-4289-899F-A6851503C6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Isosceles Triangle 29">
            <a:extLst>
              <a:ext uri="{FF2B5EF4-FFF2-40B4-BE49-F238E27FC236}">
                <a16:creationId xmlns:a16="http://schemas.microsoft.com/office/drawing/2014/main" id="{9874D11C-36F5-4BBE-A490-019A54E953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8" name="TextBox 7">
            <a:extLst>
              <a:ext uri="{FF2B5EF4-FFF2-40B4-BE49-F238E27FC236}">
                <a16:creationId xmlns:a16="http://schemas.microsoft.com/office/drawing/2014/main" id="{1F062A44-A10B-BFB6-DCDA-150E079E4E82}"/>
              </a:ext>
            </a:extLst>
          </p:cNvPr>
          <p:cNvSpPr txBox="1"/>
          <p:nvPr/>
        </p:nvSpPr>
        <p:spPr>
          <a:xfrm>
            <a:off x="797942" y="3234905"/>
            <a:ext cx="2688566" cy="1015663"/>
          </a:xfrm>
          <a:prstGeom prst="rect">
            <a:avLst/>
          </a:prstGeom>
          <a:noFill/>
          <a:ln>
            <a:no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u="sng">
                <a:solidFill>
                  <a:srgbClr val="002060"/>
                </a:solidFill>
                <a:latin typeface="Arial"/>
                <a:cs typeface="Arial"/>
              </a:rPr>
              <a:t>Duties include keeping </a:t>
            </a:r>
            <a:r>
              <a:rPr lang="en-GB" sz="2000" b="1" u="sng" err="1">
                <a:solidFill>
                  <a:srgbClr val="002060"/>
                </a:solidFill>
                <a:latin typeface="Arial"/>
                <a:cs typeface="Arial"/>
              </a:rPr>
              <a:t>documention</a:t>
            </a:r>
            <a:r>
              <a:rPr lang="en-GB" sz="2000" b="1" u="sng">
                <a:solidFill>
                  <a:srgbClr val="002060"/>
                </a:solidFill>
                <a:latin typeface="Arial"/>
                <a:cs typeface="Arial"/>
              </a:rPr>
              <a:t> of: </a:t>
            </a:r>
          </a:p>
        </p:txBody>
      </p:sp>
      <p:pic>
        <p:nvPicPr>
          <p:cNvPr id="16" name="Picture 15" descr="Microsoft Added These New Features to Excel in March 2026">
            <a:extLst>
              <a:ext uri="{FF2B5EF4-FFF2-40B4-BE49-F238E27FC236}">
                <a16:creationId xmlns:a16="http://schemas.microsoft.com/office/drawing/2014/main" id="{3BDE61D8-85F5-0AB5-00E9-ABED89DFA67F}"/>
              </a:ext>
            </a:extLst>
          </p:cNvPr>
          <p:cNvPicPr>
            <a:picLocks noChangeAspect="1"/>
          </p:cNvPicPr>
          <p:nvPr/>
        </p:nvPicPr>
        <p:blipFill>
          <a:blip r:embed="rId3"/>
          <a:srcRect l="39404" t="-748" r="448" b="-139"/>
          <a:stretch>
            <a:fillRect/>
          </a:stretch>
        </p:blipFill>
        <p:spPr>
          <a:xfrm>
            <a:off x="5662832" y="189766"/>
            <a:ext cx="3012448" cy="3045342"/>
          </a:xfrm>
          <a:prstGeom prst="rect">
            <a:avLst/>
          </a:prstGeom>
        </p:spPr>
      </p:pic>
      <p:sp>
        <p:nvSpPr>
          <p:cNvPr id="9" name="TextBox 8">
            <a:extLst>
              <a:ext uri="{FF2B5EF4-FFF2-40B4-BE49-F238E27FC236}">
                <a16:creationId xmlns:a16="http://schemas.microsoft.com/office/drawing/2014/main" id="{85B85E2A-5962-748E-16BE-6CB5DDB29126}"/>
              </a:ext>
            </a:extLst>
          </p:cNvPr>
          <p:cNvSpPr txBox="1"/>
          <p:nvPr/>
        </p:nvSpPr>
        <p:spPr>
          <a:xfrm>
            <a:off x="342122" y="3903305"/>
            <a:ext cx="2083836" cy="102636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11" name="TextBox 10">
            <a:extLst>
              <a:ext uri="{FF2B5EF4-FFF2-40B4-BE49-F238E27FC236}">
                <a16:creationId xmlns:a16="http://schemas.microsoft.com/office/drawing/2014/main" id="{2470FDDC-819F-8D01-1168-F884D27B7105}"/>
              </a:ext>
            </a:extLst>
          </p:cNvPr>
          <p:cNvSpPr txBox="1"/>
          <p:nvPr/>
        </p:nvSpPr>
        <p:spPr>
          <a:xfrm>
            <a:off x="692754" y="4290908"/>
            <a:ext cx="2888087" cy="255454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Font typeface="Wingdings"/>
              <a:buChar char="q"/>
            </a:pPr>
            <a:r>
              <a:rPr lang="en-GB" sz="2000">
                <a:solidFill>
                  <a:schemeClr val="accent1"/>
                </a:solidFill>
              </a:rPr>
              <a:t>Service user Health Conditions</a:t>
            </a:r>
          </a:p>
          <a:p>
            <a:pPr marL="342900" indent="-342900">
              <a:buFont typeface="Wingdings"/>
              <a:buChar char="q"/>
            </a:pPr>
            <a:r>
              <a:rPr lang="en-GB" sz="2000">
                <a:solidFill>
                  <a:schemeClr val="accent1"/>
                </a:solidFill>
              </a:rPr>
              <a:t>Service user Care</a:t>
            </a:r>
          </a:p>
          <a:p>
            <a:pPr marL="342900" indent="-342900">
              <a:buFont typeface="Wingdings"/>
              <a:buChar char="q"/>
            </a:pPr>
            <a:r>
              <a:rPr lang="en-GB" sz="2000">
                <a:solidFill>
                  <a:schemeClr val="accent1"/>
                </a:solidFill>
              </a:rPr>
              <a:t>Service user Medication </a:t>
            </a:r>
          </a:p>
          <a:p>
            <a:pPr marL="342900" indent="-342900">
              <a:buFont typeface="Wingdings"/>
              <a:buChar char="q"/>
            </a:pPr>
            <a:r>
              <a:rPr lang="en-GB" sz="2000">
                <a:solidFill>
                  <a:schemeClr val="accent1"/>
                </a:solidFill>
              </a:rPr>
              <a:t>Service user Consent to care </a:t>
            </a:r>
          </a:p>
          <a:p>
            <a:r>
              <a:rPr lang="en-GB" sz="2000" err="1"/>
              <a:t>M,Hertzum</a:t>
            </a:r>
            <a:r>
              <a:rPr lang="en-GB" sz="2000"/>
              <a:t> (2021) </a:t>
            </a:r>
          </a:p>
        </p:txBody>
      </p:sp>
      <p:sp>
        <p:nvSpPr>
          <p:cNvPr id="31" name="TextBox 30">
            <a:extLst>
              <a:ext uri="{FF2B5EF4-FFF2-40B4-BE49-F238E27FC236}">
                <a16:creationId xmlns:a16="http://schemas.microsoft.com/office/drawing/2014/main" id="{5295D316-42B3-59B8-883A-7DEC5FB5BE88}"/>
              </a:ext>
            </a:extLst>
          </p:cNvPr>
          <p:cNvSpPr txBox="1"/>
          <p:nvPr/>
        </p:nvSpPr>
        <p:spPr>
          <a:xfrm>
            <a:off x="3695862" y="3420930"/>
            <a:ext cx="3263073" cy="280076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u="sng">
                <a:solidFill>
                  <a:srgbClr val="002060"/>
                </a:solidFill>
              </a:rPr>
              <a:t>The issues </a:t>
            </a:r>
            <a:r>
              <a:rPr lang="en-GB" sz="2000" b="1" u="sng" err="1">
                <a:solidFill>
                  <a:srgbClr val="002060"/>
                </a:solidFill>
              </a:rPr>
              <a:t>riverdale</a:t>
            </a:r>
            <a:r>
              <a:rPr lang="en-GB" sz="2000" b="1" u="sng">
                <a:solidFill>
                  <a:srgbClr val="002060"/>
                </a:solidFill>
              </a:rPr>
              <a:t> care home are having include</a:t>
            </a:r>
            <a:r>
              <a:rPr lang="en-GB" sz="2000">
                <a:solidFill>
                  <a:srgbClr val="002060"/>
                </a:solidFill>
              </a:rPr>
              <a:t> </a:t>
            </a:r>
          </a:p>
          <a:p>
            <a:pPr marL="285750" indent="-285750">
              <a:buFont typeface="Wingdings"/>
              <a:buChar char="q"/>
            </a:pPr>
            <a:endParaRPr lang="en-GB">
              <a:solidFill>
                <a:schemeClr val="accent1"/>
              </a:solidFill>
            </a:endParaRPr>
          </a:p>
          <a:p>
            <a:pPr marL="285750" indent="-285750">
              <a:buFont typeface="Wingdings"/>
              <a:buChar char="q"/>
            </a:pPr>
            <a:r>
              <a:rPr lang="en-GB" sz="2000">
                <a:solidFill>
                  <a:schemeClr val="accent1"/>
                </a:solidFill>
              </a:rPr>
              <a:t>Duplicated work </a:t>
            </a:r>
          </a:p>
          <a:p>
            <a:pPr marL="285750" indent="-285750">
              <a:buFont typeface="Wingdings"/>
              <a:buChar char="q"/>
            </a:pPr>
            <a:r>
              <a:rPr lang="en-GB" sz="2000">
                <a:solidFill>
                  <a:schemeClr val="accent1"/>
                </a:solidFill>
              </a:rPr>
              <a:t>Confusion </a:t>
            </a:r>
          </a:p>
          <a:p>
            <a:pPr marL="285750" indent="-285750">
              <a:buFont typeface="Wingdings"/>
              <a:buChar char="q"/>
            </a:pPr>
            <a:r>
              <a:rPr lang="en-GB" sz="2000">
                <a:solidFill>
                  <a:schemeClr val="accent1"/>
                </a:solidFill>
              </a:rPr>
              <a:t>Missed messages </a:t>
            </a:r>
          </a:p>
          <a:p>
            <a:pPr marL="285750" indent="-285750">
              <a:buFont typeface="Wingdings"/>
              <a:buChar char="q"/>
            </a:pPr>
            <a:r>
              <a:rPr lang="en-GB" sz="2000">
                <a:solidFill>
                  <a:schemeClr val="accent1"/>
                </a:solidFill>
              </a:rPr>
              <a:t>Inefficient ways of working </a:t>
            </a:r>
          </a:p>
          <a:p>
            <a:endParaRPr lang="en-GB">
              <a:solidFill>
                <a:schemeClr val="accent1"/>
              </a:solidFill>
            </a:endParaRPr>
          </a:p>
        </p:txBody>
      </p:sp>
      <p:pic>
        <p:nvPicPr>
          <p:cNvPr id="3" name="Picture 2" descr="A doctor and an old person&#10;&#10;AI-generated content may be incorrect.">
            <a:extLst>
              <a:ext uri="{FF2B5EF4-FFF2-40B4-BE49-F238E27FC236}">
                <a16:creationId xmlns:a16="http://schemas.microsoft.com/office/drawing/2014/main" id="{DE1B7AA9-1EF8-E5C1-D9CA-418C8C97652F}"/>
              </a:ext>
            </a:extLst>
          </p:cNvPr>
          <p:cNvPicPr>
            <a:picLocks noChangeAspect="1"/>
          </p:cNvPicPr>
          <p:nvPr/>
        </p:nvPicPr>
        <p:blipFill>
          <a:blip r:embed="rId4"/>
          <a:stretch>
            <a:fillRect/>
          </a:stretch>
        </p:blipFill>
        <p:spPr>
          <a:xfrm>
            <a:off x="7106010" y="3939396"/>
            <a:ext cx="3256472" cy="2027208"/>
          </a:xfrm>
          <a:prstGeom prst="rect">
            <a:avLst/>
          </a:prstGeom>
        </p:spPr>
      </p:pic>
      <p:sp>
        <p:nvSpPr>
          <p:cNvPr id="5" name="TextBox 4">
            <a:extLst>
              <a:ext uri="{FF2B5EF4-FFF2-40B4-BE49-F238E27FC236}">
                <a16:creationId xmlns:a16="http://schemas.microsoft.com/office/drawing/2014/main" id="{59946C3E-3EBF-09F9-A3C3-74BCF513EB51}"/>
              </a:ext>
            </a:extLst>
          </p:cNvPr>
          <p:cNvSpPr txBox="1"/>
          <p:nvPr/>
        </p:nvSpPr>
        <p:spPr>
          <a:xfrm>
            <a:off x="6844209" y="2884567"/>
            <a:ext cx="189722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t>Figure.1</a:t>
            </a:r>
          </a:p>
        </p:txBody>
      </p:sp>
      <p:sp>
        <p:nvSpPr>
          <p:cNvPr id="6" name="TextBox 5">
            <a:extLst>
              <a:ext uri="{FF2B5EF4-FFF2-40B4-BE49-F238E27FC236}">
                <a16:creationId xmlns:a16="http://schemas.microsoft.com/office/drawing/2014/main" id="{8762326E-7355-6253-A96A-5924D20F81A2}"/>
              </a:ext>
            </a:extLst>
          </p:cNvPr>
          <p:cNvSpPr txBox="1"/>
          <p:nvPr/>
        </p:nvSpPr>
        <p:spPr>
          <a:xfrm>
            <a:off x="8926285" y="4043557"/>
            <a:ext cx="250371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t>Figure.2</a:t>
            </a:r>
          </a:p>
        </p:txBody>
      </p:sp>
    </p:spTree>
    <p:extLst>
      <p:ext uri="{BB962C8B-B14F-4D97-AF65-F5344CB8AC3E}">
        <p14:creationId xmlns:p14="http://schemas.microsoft.com/office/powerpoint/2010/main" val="19289887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7E581110-7AE9-C852-FB45-FDC0C513BDDE}"/>
              </a:ext>
            </a:extLst>
          </p:cNvPr>
          <p:cNvSpPr txBox="1"/>
          <p:nvPr/>
        </p:nvSpPr>
        <p:spPr>
          <a:xfrm>
            <a:off x="359434" y="3055189"/>
            <a:ext cx="6096000" cy="53860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rtl="0"/>
            <a:r>
              <a:rPr lang="en-GB" sz="1100">
                <a:latin typeface="Arial"/>
                <a:ea typeface="Segoe UI"/>
                <a:cs typeface="Segoe UI"/>
              </a:rPr>
              <a:t>​</a:t>
            </a:r>
          </a:p>
          <a:p>
            <a:pPr lvl="0" algn="ctr" rtl="0"/>
            <a:endParaRPr lang="en-GB"/>
          </a:p>
        </p:txBody>
      </p:sp>
      <p:sp>
        <p:nvSpPr>
          <p:cNvPr id="6" name="TextBox 2">
            <a:extLst>
              <a:ext uri="{FF2B5EF4-FFF2-40B4-BE49-F238E27FC236}">
                <a16:creationId xmlns:a16="http://schemas.microsoft.com/office/drawing/2014/main" id="{FBAD2665-4D86-41E7-3355-6907EE6348C9}"/>
              </a:ext>
            </a:extLst>
          </p:cNvPr>
          <p:cNvSpPr txBox="1"/>
          <p:nvPr/>
        </p:nvSpPr>
        <p:spPr>
          <a:xfrm>
            <a:off x="977663" y="553528"/>
            <a:ext cx="8540152" cy="7355860"/>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en-GB" sz="2000" b="1" u="sng" baseline="0">
                <a:solidFill>
                  <a:srgbClr val="002060"/>
                </a:solidFill>
                <a:latin typeface="Arial"/>
                <a:ea typeface="Arial"/>
                <a:cs typeface="Arial"/>
              </a:rPr>
              <a:t>Microsoft 365 Excel is ideal for use in documenting care and writing care related documents </a:t>
            </a:r>
            <a:r>
              <a:rPr lang="en-GB" sz="2000" b="1" u="sng">
                <a:solidFill>
                  <a:srgbClr val="002060"/>
                </a:solidFill>
                <a:latin typeface="Arial"/>
                <a:ea typeface="Arial"/>
                <a:cs typeface="Arial"/>
              </a:rPr>
              <a:t>at Riverdale nursing home because </a:t>
            </a:r>
            <a:r>
              <a:rPr lang="en-GB" sz="2000">
                <a:solidFill>
                  <a:srgbClr val="002060"/>
                </a:solidFill>
                <a:latin typeface="Arial"/>
                <a:ea typeface="Arial"/>
                <a:cs typeface="Arial"/>
              </a:rPr>
              <a:t> </a:t>
            </a:r>
            <a:r>
              <a:rPr lang="en-GB" sz="2000" baseline="0">
                <a:solidFill>
                  <a:srgbClr val="002060"/>
                </a:solidFill>
                <a:latin typeface="Arial"/>
                <a:ea typeface="Arial"/>
                <a:cs typeface="Arial"/>
              </a:rPr>
              <a:t>;</a:t>
            </a:r>
            <a:r>
              <a:rPr lang="en-US" sz="2000">
                <a:solidFill>
                  <a:srgbClr val="002060"/>
                </a:solidFill>
                <a:latin typeface="Arial"/>
                <a:ea typeface="Arial"/>
                <a:cs typeface="Arial"/>
              </a:rPr>
              <a:t>​</a:t>
            </a:r>
          </a:p>
          <a:p>
            <a:pPr marL="228600" indent="-228600">
              <a:buFont typeface=""/>
              <a:buChar char="•"/>
            </a:pPr>
            <a:r>
              <a:rPr lang="en-GB" sz="2000" baseline="0">
                <a:solidFill>
                  <a:schemeClr val="accent2"/>
                </a:solidFill>
                <a:latin typeface="Arial"/>
                <a:ea typeface="Arial"/>
                <a:cs typeface="Arial"/>
              </a:rPr>
              <a:t>Microsoft Excel is commonly used for its reliable and familiar format enabling data entry and sharing with ease as it is a familiar tool used within patient care tracking of medical assistance and record keeping that can be shared </a:t>
            </a:r>
            <a:r>
              <a:rPr lang="en-GB" sz="2000">
                <a:solidFill>
                  <a:schemeClr val="accent2"/>
                </a:solidFill>
                <a:latin typeface="Arial"/>
                <a:ea typeface="Arial"/>
                <a:cs typeface="Arial"/>
              </a:rPr>
              <a:t>clearly. </a:t>
            </a:r>
            <a:r>
              <a:rPr lang="en-GB" sz="2000" err="1">
                <a:solidFill>
                  <a:schemeClr val="tx2"/>
                </a:solidFill>
                <a:latin typeface="Arial"/>
                <a:ea typeface="Arial"/>
                <a:cs typeface="Arial"/>
              </a:rPr>
              <a:t>hasan</a:t>
            </a:r>
            <a:r>
              <a:rPr lang="en-GB" sz="2000" baseline="0">
                <a:solidFill>
                  <a:schemeClr val="tx2"/>
                </a:solidFill>
                <a:latin typeface="Arial"/>
                <a:ea typeface="Arial"/>
                <a:cs typeface="Arial"/>
              </a:rPr>
              <a:t> </a:t>
            </a:r>
            <a:r>
              <a:rPr lang="en-GB" sz="2000" baseline="0" err="1">
                <a:solidFill>
                  <a:schemeClr val="tx2"/>
                </a:solidFill>
                <a:latin typeface="Arial"/>
                <a:ea typeface="Arial"/>
                <a:cs typeface="Arial"/>
              </a:rPr>
              <a:t>Eleroglu</a:t>
            </a:r>
            <a:r>
              <a:rPr lang="en-GB" sz="2000">
                <a:solidFill>
                  <a:schemeClr val="tx2"/>
                </a:solidFill>
                <a:latin typeface="Arial"/>
                <a:ea typeface="Arial"/>
                <a:cs typeface="Arial"/>
              </a:rPr>
              <a:t>,(</a:t>
            </a:r>
            <a:r>
              <a:rPr lang="en-GB" sz="2000" baseline="0">
                <a:solidFill>
                  <a:schemeClr val="tx2"/>
                </a:solidFill>
                <a:latin typeface="Arial"/>
                <a:ea typeface="Arial"/>
                <a:cs typeface="Arial"/>
              </a:rPr>
              <a:t> 2024</a:t>
            </a:r>
            <a:r>
              <a:rPr lang="en-GB" sz="2000">
                <a:solidFill>
                  <a:schemeClr val="tx2"/>
                </a:solidFill>
                <a:latin typeface="Arial"/>
                <a:ea typeface="Arial"/>
                <a:cs typeface="Arial"/>
              </a:rPr>
              <a:t>)</a:t>
            </a:r>
            <a:r>
              <a:rPr lang="en-US" sz="2000">
                <a:solidFill>
                  <a:schemeClr val="tx2"/>
                </a:solidFill>
                <a:latin typeface="Arial"/>
                <a:ea typeface="Arial"/>
                <a:cs typeface="Arial"/>
              </a:rPr>
              <a:t>​</a:t>
            </a:r>
          </a:p>
          <a:p>
            <a:pPr marL="228600" indent="-228600">
              <a:buFont typeface=""/>
              <a:buChar char="•"/>
            </a:pPr>
            <a:r>
              <a:rPr lang="en-US" sz="2000">
                <a:solidFill>
                  <a:schemeClr val="accent2"/>
                </a:solidFill>
                <a:latin typeface="Arial"/>
                <a:cs typeface="Arial"/>
              </a:rPr>
              <a:t>Microsoft excel 365 </a:t>
            </a:r>
            <a:r>
              <a:rPr lang="en-US" sz="2000" err="1">
                <a:solidFill>
                  <a:schemeClr val="accent2"/>
                </a:solidFill>
                <a:latin typeface="Arial"/>
                <a:cs typeface="Arial"/>
              </a:rPr>
              <a:t>provies</a:t>
            </a:r>
            <a:r>
              <a:rPr lang="en-US" sz="2000">
                <a:solidFill>
                  <a:schemeClr val="accent2"/>
                </a:solidFill>
                <a:latin typeface="Arial"/>
                <a:cs typeface="Arial"/>
              </a:rPr>
              <a:t> a range of functionalities to support data creation, analysis gives the </a:t>
            </a:r>
            <a:r>
              <a:rPr lang="en-US" sz="2000" err="1">
                <a:solidFill>
                  <a:schemeClr val="accent2"/>
                </a:solidFill>
                <a:latin typeface="Arial"/>
                <a:cs typeface="Arial"/>
              </a:rPr>
              <a:t>reasurrance</a:t>
            </a:r>
            <a:r>
              <a:rPr lang="en-US" sz="2000">
                <a:solidFill>
                  <a:schemeClr val="accent2"/>
                </a:solidFill>
                <a:latin typeface="Arial"/>
                <a:cs typeface="Arial"/>
              </a:rPr>
              <a:t> and ability to create and store excel spread sheets online </a:t>
            </a:r>
            <a:r>
              <a:rPr lang="en-US" sz="2000">
                <a:solidFill>
                  <a:srgbClr val="3A3A3A"/>
                </a:solidFill>
                <a:highlight>
                  <a:srgbClr val="FFFFFF"/>
                </a:highlight>
                <a:latin typeface="Source Sans Pro"/>
                <a:ea typeface="Source Sans Pro"/>
                <a:cs typeface="Arial"/>
              </a:rPr>
              <a:t>Girvin, M.E. (2022) </a:t>
            </a:r>
            <a:r>
              <a:rPr lang="en-US" sz="2000">
                <a:solidFill>
                  <a:schemeClr val="accent2"/>
                </a:solidFill>
                <a:highlight>
                  <a:srgbClr val="FFFFFF"/>
                </a:highlight>
                <a:latin typeface="Source Sans Pro"/>
                <a:ea typeface="Source Sans Pro"/>
                <a:cs typeface="Arial"/>
              </a:rPr>
              <a:t>making it easy for staff at Riverdale nursing home to collaborate with other </a:t>
            </a:r>
            <a:r>
              <a:rPr lang="en-US" sz="2000" err="1">
                <a:solidFill>
                  <a:schemeClr val="accent2"/>
                </a:solidFill>
                <a:highlight>
                  <a:srgbClr val="FFFFFF"/>
                </a:highlight>
                <a:latin typeface="Source Sans Pro"/>
                <a:ea typeface="Source Sans Pro"/>
                <a:cs typeface="Arial"/>
              </a:rPr>
              <a:t>microsoft</a:t>
            </a:r>
            <a:r>
              <a:rPr lang="en-US" sz="2000">
                <a:solidFill>
                  <a:schemeClr val="accent2"/>
                </a:solidFill>
                <a:highlight>
                  <a:srgbClr val="FFFFFF"/>
                </a:highlight>
                <a:latin typeface="Source Sans Pro"/>
                <a:ea typeface="Source Sans Pro"/>
                <a:cs typeface="Arial"/>
              </a:rPr>
              <a:t> office 365 programs to track and share data </a:t>
            </a:r>
            <a:r>
              <a:rPr lang="en-US" sz="2000">
                <a:solidFill>
                  <a:srgbClr val="3A3A3A"/>
                </a:solidFill>
                <a:highlight>
                  <a:srgbClr val="FFFFFF"/>
                </a:highlight>
                <a:latin typeface="Source Sans Pro"/>
                <a:ea typeface="Source Sans Pro"/>
                <a:cs typeface="Arial"/>
              </a:rPr>
              <a:t>Girvin, M.E. (2022)</a:t>
            </a:r>
          </a:p>
          <a:p>
            <a:pPr marL="228600" indent="-228600">
              <a:buFont typeface=""/>
              <a:buChar char="•"/>
            </a:pPr>
            <a:r>
              <a:rPr lang="en-US" sz="2000">
                <a:solidFill>
                  <a:schemeClr val="accent2"/>
                </a:solidFill>
                <a:highlight>
                  <a:srgbClr val="FFFFFF"/>
                </a:highlight>
                <a:latin typeface="Source Sans Pro"/>
                <a:ea typeface="Source Sans Pro"/>
                <a:cs typeface="Arial"/>
              </a:rPr>
              <a:t>Microsoft excel 365 works with real time in-put updated </a:t>
            </a:r>
          </a:p>
          <a:p>
            <a:pPr marL="228600" indent="-228600">
              <a:buFont typeface=""/>
              <a:buChar char="•"/>
            </a:pPr>
            <a:r>
              <a:rPr lang="en-US" sz="2000">
                <a:solidFill>
                  <a:schemeClr val="accent2"/>
                </a:solidFill>
                <a:highlight>
                  <a:srgbClr val="FFFFFF"/>
                </a:highlight>
                <a:latin typeface="Source Sans Pro"/>
                <a:ea typeface="Source Sans Pro"/>
                <a:cs typeface="Arial"/>
              </a:rPr>
              <a:t>Accessible from multiple device in different locations </a:t>
            </a:r>
            <a:r>
              <a:rPr lang="en-US" sz="2000" err="1">
                <a:solidFill>
                  <a:schemeClr val="accent2"/>
                </a:solidFill>
                <a:highlight>
                  <a:srgbClr val="FFFFFF"/>
                </a:highlight>
                <a:latin typeface="Source Sans Pro"/>
                <a:ea typeface="Source Sans Pro"/>
                <a:cs typeface="Arial"/>
              </a:rPr>
              <a:t>micrososft</a:t>
            </a:r>
            <a:r>
              <a:rPr lang="en-US" sz="2000">
                <a:solidFill>
                  <a:schemeClr val="accent2"/>
                </a:solidFill>
                <a:highlight>
                  <a:srgbClr val="FFFFFF"/>
                </a:highlight>
                <a:latin typeface="Source Sans Pro"/>
                <a:ea typeface="Source Sans Pro"/>
                <a:cs typeface="Arial"/>
              </a:rPr>
              <a:t> excel gives the ability to mange time better giving a more </a:t>
            </a:r>
            <a:r>
              <a:rPr lang="en-US" sz="2000" err="1">
                <a:solidFill>
                  <a:schemeClr val="accent2"/>
                </a:solidFill>
                <a:highlight>
                  <a:srgbClr val="FFFFFF"/>
                </a:highlight>
                <a:latin typeface="Source Sans Pro"/>
                <a:ea typeface="Source Sans Pro"/>
                <a:cs typeface="Arial"/>
              </a:rPr>
              <a:t>efficent</a:t>
            </a:r>
            <a:r>
              <a:rPr lang="en-US" sz="2000">
                <a:solidFill>
                  <a:schemeClr val="accent2"/>
                </a:solidFill>
                <a:highlight>
                  <a:srgbClr val="FFFFFF"/>
                </a:highlight>
                <a:latin typeface="Source Sans Pro"/>
                <a:ea typeface="Source Sans Pro"/>
                <a:cs typeface="Arial"/>
              </a:rPr>
              <a:t> response to documenting care needs across multiple departments </a:t>
            </a:r>
            <a:r>
              <a:rPr lang="en-US" sz="2000">
                <a:solidFill>
                  <a:srgbClr val="3A3A3A"/>
                </a:solidFill>
                <a:highlight>
                  <a:srgbClr val="FFFFFF"/>
                </a:highlight>
                <a:latin typeface="Source Sans Pro"/>
                <a:ea typeface="Source Sans Pro"/>
                <a:cs typeface="Arial"/>
              </a:rPr>
              <a:t>Girvin, M.E. (2022)</a:t>
            </a:r>
          </a:p>
          <a:p>
            <a:pPr marL="228600" indent="-228600">
              <a:buFont typeface=""/>
              <a:buChar char="•"/>
            </a:pPr>
            <a:r>
              <a:rPr lang="en-US" sz="2000">
                <a:solidFill>
                  <a:schemeClr val="accent2"/>
                </a:solidFill>
                <a:highlight>
                  <a:srgbClr val="FFFFFF"/>
                </a:highlight>
                <a:latin typeface="Source Sans Pro"/>
                <a:ea typeface="Source Sans Pro"/>
                <a:cs typeface="Arial"/>
              </a:rPr>
              <a:t>Microsoft excel 365 allows for </a:t>
            </a:r>
            <a:r>
              <a:rPr lang="en-US" sz="2000" err="1">
                <a:solidFill>
                  <a:schemeClr val="accent2"/>
                </a:solidFill>
                <a:highlight>
                  <a:srgbClr val="FFFFFF"/>
                </a:highlight>
                <a:latin typeface="Source Sans Pro"/>
                <a:ea typeface="Source Sans Pro"/>
                <a:cs typeface="Arial"/>
              </a:rPr>
              <a:t>efficent</a:t>
            </a:r>
            <a:r>
              <a:rPr lang="en-US" sz="2000">
                <a:solidFill>
                  <a:schemeClr val="accent2"/>
                </a:solidFill>
                <a:highlight>
                  <a:srgbClr val="FFFFFF"/>
                </a:highlight>
                <a:latin typeface="Source Sans Pro"/>
                <a:ea typeface="Source Sans Pro"/>
                <a:cs typeface="Arial"/>
              </a:rPr>
              <a:t> transformation of datasets </a:t>
            </a:r>
            <a:r>
              <a:rPr lang="en-US" sz="2000">
                <a:solidFill>
                  <a:srgbClr val="3A3A3A"/>
                </a:solidFill>
                <a:highlight>
                  <a:srgbClr val="FFFFFF"/>
                </a:highlight>
                <a:latin typeface="Source Sans Pro"/>
                <a:ea typeface="Source Sans Pro"/>
                <a:cs typeface="Arial"/>
              </a:rPr>
              <a:t>Girvin, M.E. (2022)</a:t>
            </a:r>
          </a:p>
          <a:p>
            <a:pPr marL="228600" indent="-228600">
              <a:buFont typeface=""/>
              <a:buChar char="•"/>
            </a:pPr>
            <a:r>
              <a:rPr lang="en-US" sz="2000">
                <a:solidFill>
                  <a:schemeClr val="accent2"/>
                </a:solidFill>
                <a:highlight>
                  <a:srgbClr val="FFFFFF"/>
                </a:highlight>
                <a:latin typeface="Source Sans Pro"/>
                <a:ea typeface="Source Sans Pro"/>
                <a:cs typeface="Arial"/>
              </a:rPr>
              <a:t>Microsoft excel 365 has the capability to automate regularly repeated tasks </a:t>
            </a:r>
            <a:r>
              <a:rPr lang="en-US" sz="2000">
                <a:solidFill>
                  <a:srgbClr val="3A3A3A"/>
                </a:solidFill>
                <a:highlight>
                  <a:srgbClr val="FFFFFF"/>
                </a:highlight>
                <a:latin typeface="Source Sans Pro"/>
                <a:ea typeface="Source Sans Pro"/>
                <a:cs typeface="Arial"/>
              </a:rPr>
              <a:t>Girvin, M.E. (2022) </a:t>
            </a:r>
            <a:r>
              <a:rPr lang="en-US" sz="2000">
                <a:solidFill>
                  <a:schemeClr val="accent2"/>
                </a:solidFill>
                <a:highlight>
                  <a:srgbClr val="FFFFFF"/>
                </a:highlight>
                <a:latin typeface="Source Sans Pro"/>
                <a:ea typeface="Source Sans Pro"/>
                <a:cs typeface="Arial"/>
              </a:rPr>
              <a:t>again saving Riverdale staff time  </a:t>
            </a:r>
          </a:p>
          <a:p>
            <a:pPr marL="228600" indent="-228600">
              <a:buFont typeface=""/>
              <a:buChar char="•"/>
            </a:pPr>
            <a:endParaRPr lang="en-US" sz="2000">
              <a:solidFill>
                <a:srgbClr val="54A021"/>
              </a:solidFill>
              <a:highlight>
                <a:srgbClr val="FFFFFF"/>
              </a:highlight>
              <a:latin typeface="Source Sans Pro"/>
              <a:ea typeface="Source Sans Pro"/>
              <a:cs typeface="Arial"/>
            </a:endParaRPr>
          </a:p>
          <a:p>
            <a:pPr marL="228600" indent="-228600">
              <a:buFont typeface=""/>
              <a:buChar char="•"/>
            </a:pPr>
            <a:endParaRPr lang="en-US" sz="2000">
              <a:solidFill>
                <a:srgbClr val="54A021"/>
              </a:solidFill>
              <a:highlight>
                <a:srgbClr val="FFFFFF"/>
              </a:highlight>
              <a:latin typeface="Source Sans Pro"/>
              <a:ea typeface="Source Sans Pro"/>
              <a:cs typeface="Arial"/>
            </a:endParaRPr>
          </a:p>
          <a:p>
            <a:endParaRPr lang="en-US" sz="2000">
              <a:solidFill>
                <a:srgbClr val="3A3A3A"/>
              </a:solidFill>
              <a:highlight>
                <a:srgbClr val="FFFFFF"/>
              </a:highlight>
              <a:latin typeface="Source Sans Pro"/>
              <a:ea typeface="Source Sans Pro"/>
              <a:cs typeface="Arial"/>
            </a:endParaRPr>
          </a:p>
          <a:p>
            <a:pPr marL="228600" indent="-228600">
              <a:buFont typeface=""/>
              <a:buChar char="•"/>
            </a:pPr>
            <a:endParaRPr lang="en-US" sz="2000">
              <a:solidFill>
                <a:schemeClr val="accent2"/>
              </a:solidFill>
              <a:latin typeface="Arial"/>
              <a:cs typeface="Arial"/>
            </a:endParaRPr>
          </a:p>
          <a:p>
            <a:pPr algn="ctr"/>
            <a:endParaRPr lang="en-GB" sz="1200">
              <a:solidFill>
                <a:schemeClr val="accent2"/>
              </a:solidFill>
            </a:endParaRPr>
          </a:p>
        </p:txBody>
      </p:sp>
    </p:spTree>
    <p:extLst>
      <p:ext uri="{BB962C8B-B14F-4D97-AF65-F5344CB8AC3E}">
        <p14:creationId xmlns:p14="http://schemas.microsoft.com/office/powerpoint/2010/main" val="62337906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3">
            <a:extLst>
              <a:ext uri="{FF2B5EF4-FFF2-40B4-BE49-F238E27FC236}">
                <a16:creationId xmlns:a16="http://schemas.microsoft.com/office/drawing/2014/main" id="{37A50CE7-7D73-CD5D-60C8-3A8FA369994D}"/>
              </a:ext>
            </a:extLst>
          </p:cNvPr>
          <p:cNvSpPr txBox="1"/>
          <p:nvPr/>
        </p:nvSpPr>
        <p:spPr>
          <a:xfrm>
            <a:off x="5170620" y="473797"/>
            <a:ext cx="3984487" cy="4708981"/>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l"/>
            <a:r>
              <a:rPr lang="en-GB" sz="2400" b="1" u="sng">
                <a:solidFill>
                  <a:srgbClr val="002060"/>
                </a:solidFill>
                <a:latin typeface="Arial"/>
                <a:cs typeface="Arial"/>
              </a:rPr>
              <a:t>LIMITATIONS</a:t>
            </a:r>
          </a:p>
          <a:p>
            <a:pPr marL="285750" indent="-285750">
              <a:buFont typeface="Wingdings"/>
              <a:buChar char="q"/>
            </a:pPr>
            <a:r>
              <a:rPr lang="en-GB">
                <a:solidFill>
                  <a:schemeClr val="accent1"/>
                </a:solidFill>
                <a:latin typeface="Arial"/>
                <a:cs typeface="Arial"/>
              </a:rPr>
              <a:t>SOME STAFF MAY REQUIRE TRAINING FOR THE INPUT OF DATA AND USE OF DATA INPUT DEVICES </a:t>
            </a:r>
            <a:endParaRPr lang="en-GB">
              <a:solidFill>
                <a:schemeClr val="accent1"/>
              </a:solidFill>
            </a:endParaRPr>
          </a:p>
          <a:p>
            <a:pPr marL="285750" indent="-285750">
              <a:buFont typeface="Wingdings"/>
              <a:buChar char="q"/>
            </a:pPr>
            <a:r>
              <a:rPr lang="en-GB">
                <a:solidFill>
                  <a:schemeClr val="accent1"/>
                </a:solidFill>
                <a:latin typeface="Arial"/>
                <a:cs typeface="Arial"/>
              </a:rPr>
              <a:t>AVAILABLE FUNDING FOR EXTRA STAFF TO COVER STAFF TRAINING AND UPSKILLING</a:t>
            </a:r>
            <a:r>
              <a:rPr lang="en-GB" sz="2000">
                <a:solidFill>
                  <a:schemeClr val="accent1"/>
                </a:solidFill>
                <a:latin typeface="Arial"/>
                <a:cs typeface="Arial"/>
              </a:rPr>
              <a:t> </a:t>
            </a:r>
          </a:p>
          <a:p>
            <a:pPr marL="285750" indent="-285750">
              <a:buFont typeface="Wingdings"/>
              <a:buChar char="q"/>
            </a:pPr>
            <a:r>
              <a:rPr lang="en-GB">
                <a:solidFill>
                  <a:schemeClr val="accent1"/>
                </a:solidFill>
                <a:latin typeface="Arial"/>
                <a:cs typeface="Arial"/>
              </a:rPr>
              <a:t>REQUIRES INTERNET ACCESS TO SAVE UPDATED RECORDS</a:t>
            </a:r>
          </a:p>
          <a:p>
            <a:pPr marL="285750" indent="-285750">
              <a:buFont typeface="Wingdings"/>
              <a:buChar char="q"/>
            </a:pPr>
            <a:r>
              <a:rPr lang="en-GB" sz="2000">
                <a:solidFill>
                  <a:schemeClr val="accent1"/>
                </a:solidFill>
              </a:rPr>
              <a:t>ANY TECHNICAL DIFFICULTIES CAN RESULT IS DELAYED UPDATE OF PATIENT CARE AND NEEDS </a:t>
            </a:r>
          </a:p>
          <a:p>
            <a:pPr marL="285750" indent="-285750">
              <a:buFont typeface="Wingdings"/>
              <a:buChar char="q"/>
            </a:pPr>
            <a:endParaRPr lang="en-GB" sz="1400" u="sng">
              <a:latin typeface="Arial"/>
              <a:cs typeface="Arial"/>
            </a:endParaRPr>
          </a:p>
        </p:txBody>
      </p:sp>
      <p:sp>
        <p:nvSpPr>
          <p:cNvPr id="3" name="TextBox 11">
            <a:extLst>
              <a:ext uri="{FF2B5EF4-FFF2-40B4-BE49-F238E27FC236}">
                <a16:creationId xmlns:a16="http://schemas.microsoft.com/office/drawing/2014/main" id="{2A333817-21AE-0A5F-9D8F-6DEB1F37CD56}"/>
              </a:ext>
            </a:extLst>
          </p:cNvPr>
          <p:cNvSpPr txBox="1"/>
          <p:nvPr/>
        </p:nvSpPr>
        <p:spPr>
          <a:xfrm>
            <a:off x="647623" y="338833"/>
            <a:ext cx="3971154" cy="5555367"/>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en-GB" sz="1100">
              <a:latin typeface="Arial"/>
              <a:cs typeface="Arial"/>
            </a:endParaRPr>
          </a:p>
          <a:p>
            <a:r>
              <a:rPr lang="en-GB" sz="2400" b="1" u="sng">
                <a:solidFill>
                  <a:srgbClr val="002060"/>
                </a:solidFill>
                <a:latin typeface="Arial"/>
                <a:cs typeface="Arial"/>
              </a:rPr>
              <a:t>ADVANTAGES</a:t>
            </a:r>
            <a:r>
              <a:rPr lang="en-GB" sz="2000">
                <a:solidFill>
                  <a:schemeClr val="accent1"/>
                </a:solidFill>
                <a:latin typeface="Arial"/>
                <a:cs typeface="Arial"/>
              </a:rPr>
              <a:t> </a:t>
            </a:r>
          </a:p>
          <a:p>
            <a:pPr marL="342900" indent="-342900">
              <a:buFont typeface="Wingdings"/>
              <a:buChar char="q"/>
            </a:pPr>
            <a:r>
              <a:rPr lang="en-GB" sz="2000">
                <a:solidFill>
                  <a:schemeClr val="accent1"/>
                </a:solidFill>
                <a:latin typeface="Arial"/>
                <a:cs typeface="Arial"/>
              </a:rPr>
              <a:t>Ability to facilitate the D.A.R- (</a:t>
            </a:r>
            <a:r>
              <a:rPr lang="en-GB" sz="2000" err="1">
                <a:solidFill>
                  <a:schemeClr val="accent1"/>
                </a:solidFill>
                <a:latin typeface="Arial"/>
                <a:cs typeface="Arial"/>
              </a:rPr>
              <a:t>data,action,response</a:t>
            </a:r>
            <a:r>
              <a:rPr lang="en-GB" sz="2000">
                <a:solidFill>
                  <a:schemeClr val="accent1"/>
                </a:solidFill>
                <a:latin typeface="Arial"/>
                <a:cs typeface="Arial"/>
              </a:rPr>
              <a:t>) - often used for its performance in accurately and securely being able to deliver the tools needed for electronic health records (Nursecram.com)</a:t>
            </a:r>
            <a:endParaRPr lang="en-GB">
              <a:solidFill>
                <a:schemeClr val="accent1"/>
              </a:solidFill>
            </a:endParaRPr>
          </a:p>
          <a:p>
            <a:pPr marL="342900" indent="-342900">
              <a:buFont typeface="Wingdings"/>
              <a:buChar char="q"/>
            </a:pPr>
            <a:r>
              <a:rPr lang="en-GB" sz="2000">
                <a:solidFill>
                  <a:schemeClr val="accent1"/>
                </a:solidFill>
                <a:latin typeface="Arial"/>
                <a:cs typeface="Arial"/>
              </a:rPr>
              <a:t>Gives the ability to create spreadsheets to suit department and patient data collection requirements(</a:t>
            </a:r>
            <a:r>
              <a:rPr lang="en-GB" sz="2000" err="1">
                <a:solidFill>
                  <a:schemeClr val="accent1"/>
                </a:solidFill>
                <a:latin typeface="Arial"/>
                <a:cs typeface="Arial"/>
              </a:rPr>
              <a:t>sorces</a:t>
            </a:r>
            <a:r>
              <a:rPr lang="en-GB" sz="2000">
                <a:solidFill>
                  <a:schemeClr val="accent1"/>
                </a:solidFill>
                <a:latin typeface="Arial"/>
                <a:cs typeface="Arial"/>
              </a:rPr>
              <a:t> </a:t>
            </a:r>
            <a:r>
              <a:rPr lang="en-GB" sz="2000" err="1">
                <a:solidFill>
                  <a:schemeClr val="accent1"/>
                </a:solidFill>
                <a:latin typeface="Aptos"/>
                <a:cs typeface="Arial"/>
              </a:rPr>
              <a:t>Buzrul</a:t>
            </a:r>
            <a:r>
              <a:rPr lang="en-GB" sz="2000">
                <a:solidFill>
                  <a:schemeClr val="accent1"/>
                </a:solidFill>
                <a:latin typeface="Aptos"/>
                <a:cs typeface="Arial"/>
              </a:rPr>
              <a:t>, S. 2024)</a:t>
            </a:r>
            <a:r>
              <a:rPr lang="en-GB" sz="2000">
                <a:solidFill>
                  <a:schemeClr val="accent1"/>
                </a:solidFill>
                <a:latin typeface="Arial"/>
                <a:cs typeface="Arial"/>
              </a:rPr>
              <a:t>  </a:t>
            </a:r>
            <a:endParaRPr lang="en-GB">
              <a:solidFill>
                <a:schemeClr val="accent1"/>
              </a:solidFill>
            </a:endParaRPr>
          </a:p>
          <a:p>
            <a:pPr marL="342900" indent="-342900">
              <a:buFont typeface="Wingdings"/>
              <a:buChar char="q"/>
            </a:pPr>
            <a:r>
              <a:rPr lang="en-GB" sz="2000">
                <a:solidFill>
                  <a:schemeClr val="accent1"/>
                </a:solidFill>
                <a:latin typeface="Arial"/>
                <a:cs typeface="Arial"/>
              </a:rPr>
              <a:t>Supports sharing integrated data from multiple (</a:t>
            </a:r>
            <a:r>
              <a:rPr lang="en-GB" sz="2000" err="1">
                <a:solidFill>
                  <a:schemeClr val="accent1"/>
                </a:solidFill>
                <a:latin typeface="Arial"/>
                <a:cs typeface="Arial"/>
              </a:rPr>
              <a:t>sorces</a:t>
            </a:r>
            <a:r>
              <a:rPr lang="en-GB" sz="2000">
                <a:solidFill>
                  <a:schemeClr val="accent1"/>
                </a:solidFill>
                <a:latin typeface="Arial"/>
                <a:cs typeface="Arial"/>
              </a:rPr>
              <a:t> </a:t>
            </a:r>
            <a:r>
              <a:rPr lang="en-GB" sz="2000" err="1">
                <a:solidFill>
                  <a:schemeClr val="accent1"/>
                </a:solidFill>
                <a:latin typeface="Aptos"/>
                <a:cs typeface="Arial"/>
              </a:rPr>
              <a:t>Buzrul</a:t>
            </a:r>
            <a:r>
              <a:rPr lang="en-GB" sz="2000">
                <a:solidFill>
                  <a:schemeClr val="accent1"/>
                </a:solidFill>
                <a:latin typeface="Aptos"/>
                <a:cs typeface="Arial"/>
              </a:rPr>
              <a:t>, S. 2024)</a:t>
            </a:r>
            <a:endParaRPr lang="en-GB" sz="2000">
              <a:solidFill>
                <a:schemeClr val="accent1"/>
              </a:solidFill>
              <a:latin typeface="Arial"/>
              <a:cs typeface="Arial"/>
            </a:endParaRPr>
          </a:p>
        </p:txBody>
      </p:sp>
    </p:spTree>
    <p:extLst>
      <p:ext uri="{BB962C8B-B14F-4D97-AF65-F5344CB8AC3E}">
        <p14:creationId xmlns:p14="http://schemas.microsoft.com/office/powerpoint/2010/main" val="392451845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5733D8-E230-A1CA-6127-9237D4EB3F21}"/>
              </a:ext>
            </a:extLst>
          </p:cNvPr>
          <p:cNvSpPr>
            <a:spLocks noGrp="1"/>
          </p:cNvSpPr>
          <p:nvPr>
            <p:ph type="title"/>
          </p:nvPr>
        </p:nvSpPr>
        <p:spPr>
          <a:xfrm>
            <a:off x="93741" y="162720"/>
            <a:ext cx="9942716" cy="1554480"/>
          </a:xfrm>
        </p:spPr>
        <p:txBody>
          <a:bodyPr anchor="ctr">
            <a:normAutofit fontScale="90000"/>
          </a:bodyPr>
          <a:lstStyle/>
          <a:p>
            <a:br>
              <a:rPr lang="en-GB" sz="2600">
                <a:latin typeface="Arial"/>
                <a:cs typeface="Arial"/>
              </a:rPr>
            </a:br>
            <a:r>
              <a:rPr lang="en-GB" sz="2600">
                <a:latin typeface="Arial"/>
                <a:cs typeface="Arial"/>
              </a:rPr>
              <a:t>Shenelle Bodden</a:t>
            </a:r>
            <a:br>
              <a:rPr lang="en-GB" sz="2600">
                <a:latin typeface="Arial" panose="020B0604020202020204" pitchFamily="34" charset="0"/>
                <a:cs typeface="Arial" panose="020B0604020202020204" pitchFamily="34" charset="0"/>
              </a:rPr>
            </a:br>
            <a:r>
              <a:rPr lang="en-GB" sz="2600">
                <a:latin typeface="Arial"/>
                <a:cs typeface="Arial"/>
              </a:rPr>
              <a:t>Student Number: 2541670</a:t>
            </a:r>
            <a:br>
              <a:rPr lang="en-GB" sz="2600">
                <a:latin typeface="Arial"/>
                <a:cs typeface="Arial"/>
              </a:rPr>
            </a:br>
            <a:r>
              <a:rPr lang="en-GB" sz="2600">
                <a:latin typeface="Arial"/>
                <a:cs typeface="Arial"/>
              </a:rPr>
              <a:t>Staff Scheduling/Rotas</a:t>
            </a:r>
            <a:br>
              <a:rPr lang="en-GB" sz="2600">
                <a:latin typeface="Arial"/>
                <a:cs typeface="Arial"/>
              </a:rPr>
            </a:br>
            <a:r>
              <a:rPr lang="en-GB" sz="2600">
                <a:latin typeface="Arial"/>
                <a:cs typeface="Arial"/>
              </a:rPr>
              <a:t>Using Microsoft PowerPoint</a:t>
            </a:r>
            <a:br>
              <a:rPr lang="en-GB" sz="2600">
                <a:latin typeface="Arial"/>
                <a:cs typeface="Arial"/>
              </a:rPr>
            </a:br>
            <a:br>
              <a:rPr lang="en-GB" sz="2600">
                <a:latin typeface="Arial"/>
                <a:cs typeface="Arial"/>
              </a:rPr>
            </a:br>
            <a:endParaRPr lang="en-GB" sz="2600">
              <a:latin typeface="Arial"/>
              <a:cs typeface="Arial"/>
            </a:endParaRPr>
          </a:p>
        </p:txBody>
      </p:sp>
      <p:pic>
        <p:nvPicPr>
          <p:cNvPr id="28" name="Content Placeholder 27">
            <a:extLst>
              <a:ext uri="{FF2B5EF4-FFF2-40B4-BE49-F238E27FC236}">
                <a16:creationId xmlns:a16="http://schemas.microsoft.com/office/drawing/2014/main" id="{BC9B8FCA-7D8C-1593-81CE-8E14BDB876D0}"/>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8984483" y="3980"/>
            <a:ext cx="3207517" cy="1370848"/>
          </a:xfrm>
          <a:prstGeom prst="rect">
            <a:avLst/>
          </a:prstGeom>
        </p:spPr>
      </p:pic>
      <p:sp>
        <p:nvSpPr>
          <p:cNvPr id="45" name="TextBox 44">
            <a:extLst>
              <a:ext uri="{FF2B5EF4-FFF2-40B4-BE49-F238E27FC236}">
                <a16:creationId xmlns:a16="http://schemas.microsoft.com/office/drawing/2014/main" id="{8E525A06-C09C-34B5-7EC1-82DBCF1AEF54}"/>
              </a:ext>
            </a:extLst>
          </p:cNvPr>
          <p:cNvSpPr txBox="1"/>
          <p:nvPr/>
        </p:nvSpPr>
        <p:spPr>
          <a:xfrm>
            <a:off x="86237" y="1529283"/>
            <a:ext cx="10493735" cy="5174718"/>
          </a:xfrm>
          <a:prstGeom prst="rect">
            <a:avLst/>
          </a:prstGeom>
          <a:noFill/>
        </p:spPr>
        <p:txBody>
          <a:bodyPr wrap="square" lIns="91440" tIns="45720" rIns="91440" bIns="45720" numCol="2" rtlCol="0" anchor="t">
            <a:spAutoFit/>
          </a:bodyPr>
          <a:lstStyle/>
          <a:p>
            <a:r>
              <a:rPr lang="en-GB" sz="1200" b="1">
                <a:solidFill>
                  <a:schemeClr val="tx2">
                    <a:lumMod val="75000"/>
                    <a:lumOff val="25000"/>
                  </a:schemeClr>
                </a:solidFill>
                <a:latin typeface="Arial"/>
                <a:cs typeface="Arial"/>
              </a:rPr>
              <a:t>Why Microsoft PowerPoint is suitable:</a:t>
            </a:r>
            <a:endParaRPr lang="en-US" err="1">
              <a:solidFill>
                <a:schemeClr val="tx2">
                  <a:lumMod val="75000"/>
                  <a:lumOff val="25000"/>
                </a:schemeClr>
              </a:solidFill>
              <a:latin typeface="Arial"/>
              <a:cs typeface="Arial"/>
            </a:endParaRPr>
          </a:p>
          <a:p>
            <a:pPr marL="171450" indent="-171450">
              <a:buFont typeface="Arial"/>
              <a:buChar char="•"/>
            </a:pPr>
            <a:r>
              <a:rPr lang="en-GB" sz="1200">
                <a:solidFill>
                  <a:schemeClr val="tx2">
                    <a:lumMod val="75000"/>
                    <a:lumOff val="25000"/>
                  </a:schemeClr>
                </a:solidFill>
                <a:latin typeface="Arial"/>
                <a:cs typeface="Arial"/>
              </a:rPr>
              <a:t>Presents staff rota information clearly. Microsoft, 2025).</a:t>
            </a:r>
            <a:endParaRPr lang="en-GB" sz="1200">
              <a:solidFill>
                <a:schemeClr val="tx2">
                  <a:lumMod val="75000"/>
                  <a:lumOff val="25000"/>
                </a:schemeClr>
              </a:solidFill>
              <a:latin typeface="Arial" panose="020B0604020202020204" pitchFamily="34" charset="0"/>
              <a:cs typeface="Arial" panose="020B0604020202020204" pitchFamily="34" charset="0"/>
            </a:endParaRPr>
          </a:p>
          <a:p>
            <a:pPr marL="171450" indent="-171450">
              <a:buFont typeface="Arial"/>
              <a:buChar char="•"/>
            </a:pPr>
            <a:r>
              <a:rPr lang="en-GB" sz="1200">
                <a:solidFill>
                  <a:schemeClr val="tx2">
                    <a:lumMod val="75000"/>
                    <a:lumOff val="25000"/>
                  </a:schemeClr>
                </a:solidFill>
                <a:latin typeface="Arial"/>
                <a:cs typeface="Arial"/>
              </a:rPr>
              <a:t>Uses charts, tables and visuals to explain schedules </a:t>
            </a:r>
            <a:endParaRPr lang="en-GB" sz="1200" err="1">
              <a:solidFill>
                <a:schemeClr val="tx2">
                  <a:lumMod val="75000"/>
                  <a:lumOff val="25000"/>
                </a:schemeClr>
              </a:solidFill>
              <a:latin typeface="Arial" panose="020B0604020202020204" pitchFamily="34" charset="0"/>
              <a:cs typeface="Arial" panose="020B0604020202020204" pitchFamily="34" charset="0"/>
            </a:endParaRPr>
          </a:p>
          <a:p>
            <a:r>
              <a:rPr lang="en-GB" sz="1200">
                <a:solidFill>
                  <a:schemeClr val="tx2">
                    <a:lumMod val="75000"/>
                    <a:lumOff val="25000"/>
                  </a:schemeClr>
                </a:solidFill>
                <a:latin typeface="Arial"/>
                <a:cs typeface="Arial"/>
              </a:rPr>
              <a:t>(Microsoft, 2025).</a:t>
            </a:r>
            <a:endParaRPr lang="en-GB" sz="1200">
              <a:solidFill>
                <a:schemeClr val="tx2">
                  <a:lumMod val="75000"/>
                  <a:lumOff val="25000"/>
                </a:schemeClr>
              </a:solidFill>
              <a:latin typeface="Arial" panose="020B0604020202020204" pitchFamily="34" charset="0"/>
              <a:cs typeface="Arial" panose="020B0604020202020204" pitchFamily="34" charset="0"/>
            </a:endParaRPr>
          </a:p>
          <a:p>
            <a:pPr marL="171450" indent="-171450">
              <a:buFont typeface="Arial"/>
              <a:buChar char="•"/>
            </a:pPr>
            <a:r>
              <a:rPr lang="en-GB" sz="1200">
                <a:solidFill>
                  <a:schemeClr val="tx2">
                    <a:lumMod val="75000"/>
                    <a:lumOff val="25000"/>
                  </a:schemeClr>
                </a:solidFill>
                <a:latin typeface="Arial"/>
                <a:cs typeface="Arial"/>
              </a:rPr>
              <a:t>Easy to share with managers and staff </a:t>
            </a:r>
            <a:endParaRPr lang="en-GB" sz="1200">
              <a:solidFill>
                <a:schemeClr val="tx2">
                  <a:lumMod val="75000"/>
                  <a:lumOff val="25000"/>
                </a:schemeClr>
              </a:solidFill>
              <a:latin typeface="Arial" panose="020B0604020202020204" pitchFamily="34" charset="0"/>
              <a:cs typeface="Arial" panose="020B0604020202020204" pitchFamily="34" charset="0"/>
            </a:endParaRPr>
          </a:p>
          <a:p>
            <a:r>
              <a:rPr lang="en-GB" sz="1200">
                <a:solidFill>
                  <a:schemeClr val="tx2">
                    <a:lumMod val="75000"/>
                    <a:lumOff val="25000"/>
                  </a:schemeClr>
                </a:solidFill>
                <a:latin typeface="Arial"/>
                <a:cs typeface="Arial"/>
              </a:rPr>
              <a:t>(Microsoft, 2025a).</a:t>
            </a:r>
          </a:p>
          <a:p>
            <a:pPr marL="171450" indent="-171450">
              <a:buFont typeface="Arial"/>
              <a:buChar char="•"/>
            </a:pPr>
            <a:r>
              <a:rPr lang="en-GB" sz="1200">
                <a:solidFill>
                  <a:schemeClr val="tx2">
                    <a:lumMod val="75000"/>
                    <a:lumOff val="25000"/>
                  </a:schemeClr>
                </a:solidFill>
                <a:latin typeface="Arial"/>
                <a:cs typeface="Arial"/>
              </a:rPr>
              <a:t>Supports staff training and meetings</a:t>
            </a:r>
            <a:endParaRPr lang="en-GB" sz="1200">
              <a:solidFill>
                <a:schemeClr val="tx2">
                  <a:lumMod val="75000"/>
                  <a:lumOff val="25000"/>
                </a:schemeClr>
              </a:solidFill>
              <a:latin typeface="Arial" panose="020B0604020202020204" pitchFamily="34" charset="0"/>
              <a:cs typeface="Arial" panose="020B0604020202020204" pitchFamily="34" charset="0"/>
            </a:endParaRPr>
          </a:p>
          <a:p>
            <a:r>
              <a:rPr lang="en-GB" sz="1200">
                <a:solidFill>
                  <a:schemeClr val="tx2">
                    <a:lumMod val="75000"/>
                    <a:lumOff val="25000"/>
                  </a:schemeClr>
                </a:solidFill>
                <a:latin typeface="Arial"/>
                <a:cs typeface="Arial"/>
              </a:rPr>
              <a:t>(Microsoft, 2025).</a:t>
            </a:r>
            <a:endParaRPr lang="en-GB" sz="1200">
              <a:solidFill>
                <a:schemeClr val="tx2">
                  <a:lumMod val="75000"/>
                  <a:lumOff val="25000"/>
                </a:schemeClr>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GB" sz="1200">
              <a:solidFill>
                <a:srgbClr val="000000"/>
              </a:solidFill>
              <a:latin typeface="Arial" panose="020B0604020202020204" pitchFamily="34" charset="0"/>
              <a:cs typeface="Arial" panose="020B0604020202020204" pitchFamily="34" charset="0"/>
            </a:endParaRPr>
          </a:p>
          <a:p>
            <a:r>
              <a:rPr lang="en-GB" sz="1200" b="1">
                <a:solidFill>
                  <a:schemeClr val="tx2">
                    <a:lumMod val="60000"/>
                    <a:lumOff val="40000"/>
                  </a:schemeClr>
                </a:solidFill>
                <a:latin typeface="Arial" panose="020B0604020202020204" pitchFamily="34" charset="0"/>
                <a:cs typeface="Arial" panose="020B0604020202020204" pitchFamily="34" charset="0"/>
              </a:rPr>
              <a:t>What the tasks involves:</a:t>
            </a:r>
          </a:p>
          <a:p>
            <a:pPr marL="171450" indent="-171450">
              <a:buFont typeface="Arial"/>
              <a:buChar char="•"/>
            </a:pPr>
            <a:r>
              <a:rPr lang="en-GB" sz="1200">
                <a:solidFill>
                  <a:schemeClr val="tx2">
                    <a:lumMod val="60000"/>
                    <a:lumOff val="40000"/>
                  </a:schemeClr>
                </a:solidFill>
                <a:latin typeface="Arial"/>
                <a:cs typeface="Arial"/>
              </a:rPr>
              <a:t>Creating rotas to show who is working and when</a:t>
            </a:r>
            <a:endParaRPr lang="en-GB" sz="1200">
              <a:solidFill>
                <a:schemeClr val="tx2">
                  <a:lumMod val="60000"/>
                  <a:lumOff val="40000"/>
                </a:schemeClr>
              </a:solidFill>
              <a:latin typeface="Arial" panose="020B0604020202020204" pitchFamily="34" charset="0"/>
              <a:cs typeface="Arial" panose="020B0604020202020204" pitchFamily="34" charset="0"/>
            </a:endParaRPr>
          </a:p>
          <a:p>
            <a:r>
              <a:rPr lang="en-GB" sz="1200">
                <a:solidFill>
                  <a:schemeClr val="tx2">
                    <a:lumMod val="60000"/>
                    <a:lumOff val="40000"/>
                  </a:schemeClr>
                </a:solidFill>
                <a:latin typeface="Arial"/>
                <a:cs typeface="Arial"/>
              </a:rPr>
              <a:t>(NHS England, 2020).</a:t>
            </a:r>
          </a:p>
          <a:p>
            <a:pPr marL="171450" indent="-171450">
              <a:buFont typeface="Arial"/>
              <a:buChar char="•"/>
            </a:pPr>
            <a:r>
              <a:rPr lang="en-GB" sz="1200">
                <a:solidFill>
                  <a:schemeClr val="tx2">
                    <a:lumMod val="60000"/>
                    <a:lumOff val="40000"/>
                  </a:schemeClr>
                </a:solidFill>
                <a:latin typeface="Arial"/>
                <a:cs typeface="Arial"/>
              </a:rPr>
              <a:t>Ensuring enough staff are available to meet residents needs</a:t>
            </a:r>
            <a:endParaRPr lang="en-GB" sz="1200">
              <a:solidFill>
                <a:schemeClr val="tx2">
                  <a:lumMod val="60000"/>
                  <a:lumOff val="40000"/>
                </a:schemeClr>
              </a:solidFill>
              <a:latin typeface="Arial" panose="020B0604020202020204" pitchFamily="34" charset="0"/>
              <a:cs typeface="Arial" panose="020B0604020202020204" pitchFamily="34" charset="0"/>
            </a:endParaRPr>
          </a:p>
          <a:p>
            <a:r>
              <a:rPr lang="en-GB" sz="1200">
                <a:solidFill>
                  <a:schemeClr val="tx2">
                    <a:lumMod val="60000"/>
                    <a:lumOff val="40000"/>
                  </a:schemeClr>
                </a:solidFill>
                <a:latin typeface="Arial"/>
                <a:cs typeface="Arial"/>
              </a:rPr>
              <a:t>And maintain safe care (NHS, 2020).</a:t>
            </a:r>
          </a:p>
          <a:p>
            <a:pPr marL="171450" indent="-171450">
              <a:buFont typeface="Arial"/>
              <a:buChar char="•"/>
            </a:pPr>
            <a:r>
              <a:rPr lang="en-GB" sz="1200">
                <a:solidFill>
                  <a:schemeClr val="tx2">
                    <a:lumMod val="60000"/>
                    <a:lumOff val="40000"/>
                  </a:schemeClr>
                </a:solidFill>
                <a:latin typeface="Arial"/>
                <a:cs typeface="Arial"/>
              </a:rPr>
              <a:t>Communicating  shift changes and updates to all staff clearly</a:t>
            </a:r>
            <a:endParaRPr lang="en-GB" sz="1200">
              <a:solidFill>
                <a:schemeClr val="tx2">
                  <a:lumMod val="60000"/>
                  <a:lumOff val="40000"/>
                </a:schemeClr>
              </a:solidFill>
              <a:latin typeface="Arial" panose="020B0604020202020204" pitchFamily="34" charset="0"/>
              <a:cs typeface="Arial" panose="020B0604020202020204" pitchFamily="34" charset="0"/>
            </a:endParaRPr>
          </a:p>
          <a:p>
            <a:r>
              <a:rPr lang="en-GB" sz="1200">
                <a:solidFill>
                  <a:schemeClr val="tx2">
                    <a:lumMod val="60000"/>
                    <a:lumOff val="40000"/>
                  </a:schemeClr>
                </a:solidFill>
                <a:latin typeface="Arial"/>
                <a:cs typeface="Arial"/>
              </a:rPr>
              <a:t>(NHS England, 2020).</a:t>
            </a:r>
            <a:endParaRPr lang="en-GB" sz="1200">
              <a:solidFill>
                <a:schemeClr val="tx2">
                  <a:lumMod val="60000"/>
                  <a:lumOff val="40000"/>
                </a:schemeClr>
              </a:solidFill>
              <a:latin typeface="Arial" panose="020B0604020202020204" pitchFamily="34" charset="0"/>
              <a:cs typeface="Arial" panose="020B0604020202020204" pitchFamily="34" charset="0"/>
            </a:endParaRPr>
          </a:p>
          <a:p>
            <a:endParaRPr lang="en-GB" sz="1200">
              <a:solidFill>
                <a:schemeClr val="tx2">
                  <a:lumMod val="60000"/>
                  <a:lumOff val="40000"/>
                </a:schemeClr>
              </a:solidFill>
              <a:latin typeface="Arial" panose="020B0604020202020204" pitchFamily="34" charset="0"/>
              <a:cs typeface="Arial" panose="020B0604020202020204" pitchFamily="34" charset="0"/>
            </a:endParaRPr>
          </a:p>
          <a:p>
            <a:endParaRPr lang="en-GB" sz="1200" b="1">
              <a:solidFill>
                <a:schemeClr val="tx2">
                  <a:lumMod val="60000"/>
                  <a:lumOff val="40000"/>
                </a:schemeClr>
              </a:solidFill>
              <a:latin typeface="Arial" panose="020B0604020202020204" pitchFamily="34" charset="0"/>
              <a:cs typeface="Arial" panose="020B0604020202020204" pitchFamily="34" charset="0"/>
            </a:endParaRPr>
          </a:p>
          <a:p>
            <a:r>
              <a:rPr lang="en-GB" sz="1200" b="1">
                <a:solidFill>
                  <a:schemeClr val="tx2">
                    <a:lumMod val="60000"/>
                    <a:lumOff val="40000"/>
                  </a:schemeClr>
                </a:solidFill>
                <a:latin typeface="Arial"/>
                <a:cs typeface="Arial"/>
              </a:rPr>
              <a:t>How it improves efficiency and communication:</a:t>
            </a:r>
          </a:p>
          <a:p>
            <a:pPr marL="171450" indent="-171450">
              <a:buFont typeface="Arial"/>
              <a:buChar char="•"/>
            </a:pPr>
            <a:r>
              <a:rPr lang="en-GB" sz="1200">
                <a:solidFill>
                  <a:schemeClr val="tx2">
                    <a:lumMod val="60000"/>
                    <a:lumOff val="40000"/>
                  </a:schemeClr>
                </a:solidFill>
                <a:latin typeface="Arial"/>
                <a:cs typeface="Arial"/>
              </a:rPr>
              <a:t>Staff can easily see their shifts and responsibilities reducing confusion</a:t>
            </a:r>
            <a:endParaRPr lang="en-GB" sz="1200">
              <a:solidFill>
                <a:schemeClr val="tx2">
                  <a:lumMod val="60000"/>
                  <a:lumOff val="40000"/>
                </a:schemeClr>
              </a:solidFill>
              <a:latin typeface="Arial" panose="020B0604020202020204" pitchFamily="34" charset="0"/>
              <a:cs typeface="Arial" panose="020B0604020202020204" pitchFamily="34" charset="0"/>
            </a:endParaRPr>
          </a:p>
          <a:p>
            <a:r>
              <a:rPr lang="en-GB" sz="1200">
                <a:solidFill>
                  <a:schemeClr val="tx2">
                    <a:lumMod val="60000"/>
                    <a:lumOff val="40000"/>
                  </a:schemeClr>
                </a:solidFill>
                <a:latin typeface="Arial"/>
                <a:cs typeface="Arial"/>
              </a:rPr>
              <a:t>And errors. (</a:t>
            </a:r>
            <a:r>
              <a:rPr lang="en-GB" sz="1200" err="1">
                <a:solidFill>
                  <a:schemeClr val="tx2">
                    <a:lumMod val="60000"/>
                    <a:lumOff val="40000"/>
                  </a:schemeClr>
                </a:solidFill>
                <a:latin typeface="Arial"/>
                <a:cs typeface="Arial"/>
              </a:rPr>
              <a:t>Hellzen</a:t>
            </a:r>
            <a:r>
              <a:rPr lang="en-GB" sz="1200">
                <a:solidFill>
                  <a:schemeClr val="tx2">
                    <a:lumMod val="60000"/>
                    <a:lumOff val="40000"/>
                  </a:schemeClr>
                </a:solidFill>
                <a:latin typeface="Arial"/>
                <a:cs typeface="Arial"/>
              </a:rPr>
              <a:t>, Alm &amp; rising, 2022).</a:t>
            </a:r>
            <a:endParaRPr lang="en-GB" sz="1200">
              <a:solidFill>
                <a:schemeClr val="tx2">
                  <a:lumMod val="60000"/>
                  <a:lumOff val="40000"/>
                </a:schemeClr>
              </a:solidFill>
              <a:latin typeface="Arial" panose="020B0604020202020204" pitchFamily="34" charset="0"/>
              <a:cs typeface="Arial" panose="020B0604020202020204" pitchFamily="34" charset="0"/>
            </a:endParaRPr>
          </a:p>
          <a:p>
            <a:pPr marL="171450" indent="-171450">
              <a:buFont typeface="Arial"/>
              <a:buChar char="•"/>
            </a:pPr>
            <a:r>
              <a:rPr lang="en-GB" sz="1200">
                <a:solidFill>
                  <a:schemeClr val="tx2">
                    <a:lumMod val="60000"/>
                    <a:lumOff val="40000"/>
                  </a:schemeClr>
                </a:solidFill>
                <a:latin typeface="Arial"/>
                <a:cs typeface="Arial"/>
              </a:rPr>
              <a:t>Information can be shared consistently across teams improving communications and teamwork.</a:t>
            </a:r>
            <a:endParaRPr lang="en-GB" sz="1200">
              <a:solidFill>
                <a:schemeClr val="tx2">
                  <a:lumMod val="60000"/>
                  <a:lumOff val="40000"/>
                </a:schemeClr>
              </a:solidFill>
              <a:latin typeface="Arial" panose="020B0604020202020204" pitchFamily="34" charset="0"/>
              <a:cs typeface="Arial" panose="020B0604020202020204" pitchFamily="34" charset="0"/>
            </a:endParaRPr>
          </a:p>
          <a:p>
            <a:r>
              <a:rPr lang="en-GB" sz="1200">
                <a:solidFill>
                  <a:schemeClr val="tx2">
                    <a:lumMod val="60000"/>
                    <a:lumOff val="40000"/>
                  </a:schemeClr>
                </a:solidFill>
                <a:latin typeface="Arial"/>
                <a:cs typeface="Arial"/>
              </a:rPr>
              <a:t>(Nouri et al., 2026).</a:t>
            </a:r>
            <a:endParaRPr lang="en-GB" sz="1200">
              <a:solidFill>
                <a:schemeClr val="tx2">
                  <a:lumMod val="60000"/>
                  <a:lumOff val="40000"/>
                </a:schemeClr>
              </a:solidFill>
              <a:latin typeface="Arial" panose="020B0604020202020204" pitchFamily="34" charset="0"/>
              <a:cs typeface="Arial" panose="020B0604020202020204" pitchFamily="34" charset="0"/>
            </a:endParaRPr>
          </a:p>
          <a:p>
            <a:endParaRPr lang="en-GB" sz="1200">
              <a:solidFill>
                <a:schemeClr val="tx2">
                  <a:lumMod val="60000"/>
                  <a:lumOff val="40000"/>
                </a:schemeClr>
              </a:solidFill>
              <a:latin typeface="Arial" panose="020B0604020202020204" pitchFamily="34" charset="0"/>
              <a:cs typeface="Arial" panose="020B0604020202020204" pitchFamily="34" charset="0"/>
            </a:endParaRPr>
          </a:p>
          <a:p>
            <a:endParaRPr lang="en-GB" sz="1200">
              <a:solidFill>
                <a:schemeClr val="tx2">
                  <a:lumMod val="60000"/>
                  <a:lumOff val="40000"/>
                </a:schemeClr>
              </a:solidFill>
              <a:latin typeface="Arial" panose="020B0604020202020204" pitchFamily="34" charset="0"/>
              <a:cs typeface="Arial" panose="020B0604020202020204" pitchFamily="34" charset="0"/>
            </a:endParaRPr>
          </a:p>
          <a:p>
            <a:endParaRPr lang="en-GB" sz="1200">
              <a:solidFill>
                <a:srgbClr val="000000"/>
              </a:solidFill>
              <a:latin typeface="Arial" panose="020B0604020202020204" pitchFamily="34" charset="0"/>
              <a:cs typeface="Arial" panose="020B0604020202020204" pitchFamily="34" charset="0"/>
            </a:endParaRPr>
          </a:p>
          <a:p>
            <a:endParaRPr lang="en-GB" sz="1200">
              <a:solidFill>
                <a:srgbClr val="000000"/>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GB" sz="1200">
              <a:solidFill>
                <a:srgbClr val="92D050"/>
              </a:solidFill>
              <a:latin typeface="Trebuchet MS" panose="020B0603020202020204"/>
              <a:cs typeface="Arial" panose="020B0604020202020204" pitchFamily="34" charset="0"/>
            </a:endParaRPr>
          </a:p>
          <a:p>
            <a:r>
              <a:rPr lang="en-GB" sz="1200">
                <a:solidFill>
                  <a:srgbClr val="92D050"/>
                </a:solidFill>
              </a:rPr>
              <a:t>    </a:t>
            </a:r>
            <a:endParaRPr lang="en-GB"/>
          </a:p>
          <a:p>
            <a:pPr marL="285750" indent="-285750">
              <a:buFont typeface="Arial" panose="020B0604020202020204" pitchFamily="34" charset="0"/>
              <a:buChar char="•"/>
            </a:pPr>
            <a:endParaRPr lang="en-GB"/>
          </a:p>
          <a:p>
            <a:pPr marL="285750" indent="-285750">
              <a:buFont typeface="Arial" panose="020B0604020202020204" pitchFamily="34" charset="0"/>
              <a:buChar char="•"/>
            </a:pPr>
            <a:endParaRPr lang="en-GB"/>
          </a:p>
          <a:p>
            <a:pPr marL="285750" indent="-285750">
              <a:buFont typeface="Arial" panose="020B0604020202020204" pitchFamily="34" charset="0"/>
              <a:buChar char="•"/>
            </a:pPr>
            <a:endParaRPr lang="en-GB"/>
          </a:p>
          <a:p>
            <a:endParaRPr lang="en-GB"/>
          </a:p>
        </p:txBody>
      </p:sp>
      <p:sp>
        <p:nvSpPr>
          <p:cNvPr id="55" name="TextBox 54">
            <a:extLst>
              <a:ext uri="{FF2B5EF4-FFF2-40B4-BE49-F238E27FC236}">
                <a16:creationId xmlns:a16="http://schemas.microsoft.com/office/drawing/2014/main" id="{B29ABB82-9A0B-4AF9-25D2-F48AB6B66168}"/>
              </a:ext>
            </a:extLst>
          </p:cNvPr>
          <p:cNvSpPr txBox="1"/>
          <p:nvPr/>
        </p:nvSpPr>
        <p:spPr>
          <a:xfrm>
            <a:off x="6982917" y="1529283"/>
            <a:ext cx="2601188" cy="1569660"/>
          </a:xfrm>
          <a:prstGeom prst="rect">
            <a:avLst/>
          </a:prstGeom>
          <a:noFill/>
        </p:spPr>
        <p:txBody>
          <a:bodyPr wrap="square" lIns="91440" tIns="45720" rIns="91440" bIns="45720" rtlCol="0" anchor="t">
            <a:spAutoFit/>
          </a:bodyPr>
          <a:lstStyle/>
          <a:p>
            <a:r>
              <a:rPr lang="en-GB" sz="1200" b="1">
                <a:solidFill>
                  <a:schemeClr val="tx2">
                    <a:lumMod val="60000"/>
                    <a:lumOff val="40000"/>
                  </a:schemeClr>
                </a:solidFill>
                <a:latin typeface="Arial"/>
                <a:cs typeface="Arial"/>
              </a:rPr>
              <a:t>Limitations:</a:t>
            </a:r>
            <a:endParaRPr lang="en-GB" sz="1200" b="1">
              <a:solidFill>
                <a:schemeClr val="tx2">
                  <a:lumMod val="60000"/>
                  <a:lumOff val="40000"/>
                </a:schemeClr>
              </a:solidFill>
              <a:latin typeface="Arial" panose="020B0604020202020204" pitchFamily="34" charset="0"/>
              <a:cs typeface="Arial" panose="020B0604020202020204" pitchFamily="34" charset="0"/>
            </a:endParaRPr>
          </a:p>
          <a:p>
            <a:pPr marL="171450" indent="-171450">
              <a:buFont typeface="Arial"/>
              <a:buChar char="•"/>
            </a:pPr>
            <a:r>
              <a:rPr lang="en-GB" sz="1200">
                <a:solidFill>
                  <a:schemeClr val="tx2">
                    <a:lumMod val="60000"/>
                    <a:lumOff val="40000"/>
                  </a:schemeClr>
                </a:solidFill>
                <a:latin typeface="Arial"/>
                <a:cs typeface="Arial"/>
              </a:rPr>
              <a:t>Requires access to a computer/device.</a:t>
            </a:r>
          </a:p>
          <a:p>
            <a:pPr marL="171450" indent="-171450">
              <a:buFont typeface="Arial"/>
              <a:buChar char="•"/>
            </a:pPr>
            <a:r>
              <a:rPr lang="en-GB" sz="1200">
                <a:solidFill>
                  <a:schemeClr val="tx2">
                    <a:lumMod val="60000"/>
                    <a:lumOff val="40000"/>
                  </a:schemeClr>
                </a:solidFill>
                <a:latin typeface="Arial"/>
                <a:cs typeface="Arial"/>
              </a:rPr>
              <a:t>Not designed to create rotas directly</a:t>
            </a:r>
          </a:p>
          <a:p>
            <a:pPr marL="171450" indent="-171450">
              <a:buFont typeface="Arial"/>
              <a:buChar char="•"/>
            </a:pPr>
            <a:r>
              <a:rPr lang="en-GB" sz="1200">
                <a:solidFill>
                  <a:schemeClr val="tx2">
                    <a:lumMod val="60000"/>
                    <a:lumOff val="40000"/>
                  </a:schemeClr>
                </a:solidFill>
                <a:latin typeface="Arial"/>
                <a:cs typeface="Arial"/>
              </a:rPr>
              <a:t>Information can become outdated if not updated</a:t>
            </a:r>
          </a:p>
          <a:p>
            <a:endParaRPr lang="en-GB" sz="1200">
              <a:latin typeface="Arial"/>
              <a:cs typeface="Arial"/>
            </a:endParaRPr>
          </a:p>
        </p:txBody>
      </p:sp>
      <p:sp>
        <p:nvSpPr>
          <p:cNvPr id="3" name="TextBox 2">
            <a:extLst>
              <a:ext uri="{FF2B5EF4-FFF2-40B4-BE49-F238E27FC236}">
                <a16:creationId xmlns:a16="http://schemas.microsoft.com/office/drawing/2014/main" id="{1984ABB1-966E-6664-EC38-616896609483}"/>
              </a:ext>
            </a:extLst>
          </p:cNvPr>
          <p:cNvSpPr txBox="1"/>
          <p:nvPr/>
        </p:nvSpPr>
        <p:spPr>
          <a:xfrm>
            <a:off x="4382800" y="1529501"/>
            <a:ext cx="2453980" cy="1754326"/>
          </a:xfrm>
          <a:prstGeom prst="rect">
            <a:avLst/>
          </a:prstGeom>
          <a:noFill/>
        </p:spPr>
        <p:txBody>
          <a:bodyPr wrap="square" lIns="91440" tIns="45720" rIns="91440" bIns="45720" rtlCol="0" anchor="t">
            <a:spAutoFit/>
          </a:bodyPr>
          <a:lstStyle/>
          <a:p>
            <a:r>
              <a:rPr lang="en-GB" sz="1200" b="1">
                <a:solidFill>
                  <a:schemeClr val="tx2">
                    <a:lumMod val="60000"/>
                    <a:lumOff val="40000"/>
                  </a:schemeClr>
                </a:solidFill>
                <a:latin typeface="Arial"/>
                <a:cs typeface="Arial"/>
              </a:rPr>
              <a:t>Advantages:</a:t>
            </a:r>
            <a:endParaRPr lang="en-GB" sz="1200" b="1">
              <a:solidFill>
                <a:schemeClr val="tx2">
                  <a:lumMod val="60000"/>
                  <a:lumOff val="40000"/>
                </a:schemeClr>
              </a:solidFill>
              <a:latin typeface="Arial" panose="020B0604020202020204" pitchFamily="34" charset="0"/>
              <a:cs typeface="Arial" panose="020B0604020202020204" pitchFamily="34" charset="0"/>
            </a:endParaRPr>
          </a:p>
          <a:p>
            <a:pPr marL="171450" indent="-171450">
              <a:buFont typeface="Arial"/>
              <a:buChar char="•"/>
            </a:pPr>
            <a:r>
              <a:rPr lang="en-GB" sz="1200">
                <a:solidFill>
                  <a:schemeClr val="tx2">
                    <a:lumMod val="60000"/>
                    <a:lumOff val="40000"/>
                  </a:schemeClr>
                </a:solidFill>
                <a:latin typeface="Arial"/>
                <a:cs typeface="Arial"/>
              </a:rPr>
              <a:t>Easy to use.</a:t>
            </a:r>
          </a:p>
          <a:p>
            <a:pPr marL="171450" indent="-171450">
              <a:buFont typeface="Arial"/>
              <a:buChar char="•"/>
            </a:pPr>
            <a:r>
              <a:rPr lang="en-GB" sz="1200">
                <a:solidFill>
                  <a:schemeClr val="tx2">
                    <a:lumMod val="60000"/>
                    <a:lumOff val="40000"/>
                  </a:schemeClr>
                </a:solidFill>
                <a:latin typeface="Arial"/>
                <a:cs typeface="Arial"/>
              </a:rPr>
              <a:t>Professional presentation format.</a:t>
            </a:r>
          </a:p>
          <a:p>
            <a:pPr marL="171450" indent="-171450">
              <a:buFont typeface="Arial"/>
              <a:buChar char="•"/>
            </a:pPr>
            <a:r>
              <a:rPr lang="en-GB" sz="1200">
                <a:solidFill>
                  <a:schemeClr val="tx2">
                    <a:lumMod val="60000"/>
                    <a:lumOff val="40000"/>
                  </a:schemeClr>
                </a:solidFill>
                <a:latin typeface="Arial"/>
                <a:cs typeface="Arial"/>
              </a:rPr>
              <a:t>Supports images, charts and tables.</a:t>
            </a:r>
          </a:p>
          <a:p>
            <a:pPr marL="171450" indent="-171450">
              <a:buFont typeface="Arial"/>
              <a:buChar char="•"/>
            </a:pPr>
            <a:r>
              <a:rPr lang="en-GB" sz="1200">
                <a:solidFill>
                  <a:schemeClr val="tx2">
                    <a:lumMod val="60000"/>
                    <a:lumOff val="40000"/>
                  </a:schemeClr>
                </a:solidFill>
                <a:latin typeface="Arial"/>
                <a:cs typeface="Arial"/>
              </a:rPr>
              <a:t>Easy to update and share.</a:t>
            </a:r>
          </a:p>
          <a:p>
            <a:r>
              <a:rPr lang="en-GB" sz="1200">
                <a:solidFill>
                  <a:schemeClr val="tx2">
                    <a:lumMod val="60000"/>
                    <a:lumOff val="40000"/>
                  </a:schemeClr>
                </a:solidFill>
                <a:latin typeface="Arial"/>
                <a:cs typeface="Arial"/>
              </a:rPr>
              <a:t>    (Microsoft, 2025).</a:t>
            </a:r>
          </a:p>
          <a:p>
            <a:endParaRPr lang="en-GB" sz="1200">
              <a:latin typeface="Arial"/>
              <a:cs typeface="Arial"/>
            </a:endParaRPr>
          </a:p>
        </p:txBody>
      </p:sp>
      <p:sp>
        <p:nvSpPr>
          <p:cNvPr id="11" name="TextBox 10">
            <a:extLst>
              <a:ext uri="{FF2B5EF4-FFF2-40B4-BE49-F238E27FC236}">
                <a16:creationId xmlns:a16="http://schemas.microsoft.com/office/drawing/2014/main" id="{8A7F2250-6405-DA89-B9FD-141550394D21}"/>
              </a:ext>
            </a:extLst>
          </p:cNvPr>
          <p:cNvSpPr txBox="1"/>
          <p:nvPr/>
        </p:nvSpPr>
        <p:spPr>
          <a:xfrm>
            <a:off x="3930087" y="5181666"/>
            <a:ext cx="6105659" cy="276999"/>
          </a:xfrm>
          <a:prstGeom prst="rect">
            <a:avLst/>
          </a:prstGeom>
          <a:noFill/>
        </p:spPr>
        <p:txBody>
          <a:bodyPr wrap="square" lIns="91440" tIns="45720" rIns="91440" bIns="45720" rtlCol="0" anchor="t">
            <a:spAutoFit/>
          </a:bodyPr>
          <a:lstStyle/>
          <a:p>
            <a:endParaRPr lang="en-GB" sz="1200" b="1">
              <a:solidFill>
                <a:schemeClr val="accent2">
                  <a:lumMod val="60000"/>
                  <a:lumOff val="40000"/>
                </a:schemeClr>
              </a:solidFill>
              <a:latin typeface="Arial"/>
              <a:cs typeface="Arial"/>
            </a:endParaRPr>
          </a:p>
        </p:txBody>
      </p:sp>
      <p:sp>
        <p:nvSpPr>
          <p:cNvPr id="4" name="TextBox 3">
            <a:extLst>
              <a:ext uri="{FF2B5EF4-FFF2-40B4-BE49-F238E27FC236}">
                <a16:creationId xmlns:a16="http://schemas.microsoft.com/office/drawing/2014/main" id="{2B03814A-5181-B58A-A3EF-747482AB4376}"/>
              </a:ext>
            </a:extLst>
          </p:cNvPr>
          <p:cNvSpPr txBox="1"/>
          <p:nvPr/>
        </p:nvSpPr>
        <p:spPr>
          <a:xfrm>
            <a:off x="4756250" y="3279277"/>
            <a:ext cx="4228276" cy="138499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Riverdale Case Study </a:t>
            </a:r>
          </a:p>
          <a:p>
            <a:pPr marL="285750" indent="-285750">
              <a:buFont typeface="Arial"/>
              <a:buChar char="•"/>
            </a:pPr>
            <a:r>
              <a:rPr lang="en-GB" sz="1100">
                <a:solidFill>
                  <a:schemeClr val="tx2">
                    <a:lumMod val="60000"/>
                    <a:lumOff val="40000"/>
                  </a:schemeClr>
                </a:solidFill>
              </a:rPr>
              <a:t>Riverdale managers can use Microsoft PowerPoint to create, update and present weekly staff rotas. This helps them communicate staffing plans effectively to staff, ensuring sufficient staffing levels to meet residents needs and maintain high standards of care.</a:t>
            </a:r>
          </a:p>
          <a:p>
            <a:r>
              <a:rPr lang="en-GB" sz="1100">
                <a:solidFill>
                  <a:schemeClr val="tx2">
                    <a:lumMod val="60000"/>
                    <a:lumOff val="40000"/>
                  </a:schemeClr>
                </a:solidFill>
              </a:rPr>
              <a:t>      (Microsoft, 2025; NHS England,2020).</a:t>
            </a:r>
          </a:p>
        </p:txBody>
      </p:sp>
    </p:spTree>
    <p:extLst>
      <p:ext uri="{BB962C8B-B14F-4D97-AF65-F5344CB8AC3E}">
        <p14:creationId xmlns:p14="http://schemas.microsoft.com/office/powerpoint/2010/main" val="420373419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19F130-DD3A-8D6B-4D4C-3E8E593D4F81}"/>
              </a:ext>
            </a:extLst>
          </p:cNvPr>
          <p:cNvSpPr>
            <a:spLocks noGrp="1"/>
          </p:cNvSpPr>
          <p:nvPr>
            <p:ph type="title"/>
          </p:nvPr>
        </p:nvSpPr>
        <p:spPr>
          <a:xfrm>
            <a:off x="513524" y="448614"/>
            <a:ext cx="11635252" cy="6786036"/>
          </a:xfrm>
        </p:spPr>
        <p:txBody>
          <a:bodyPr>
            <a:normAutofit/>
          </a:bodyPr>
          <a:lstStyle/>
          <a:p>
            <a:pPr marL="285750" indent="-285750">
              <a:spcBef>
                <a:spcPts val="0"/>
              </a:spcBef>
              <a:buFont typeface="Arial"/>
              <a:buChar char="•"/>
            </a:pPr>
            <a:r>
              <a:rPr lang="en-GB">
                <a:latin typeface="Modern No. 20"/>
              </a:rPr>
              <a:t>Staff Training</a:t>
            </a:r>
            <a:br>
              <a:rPr lang="en-GB" sz="2000"/>
            </a:br>
            <a:r>
              <a:rPr lang="en-GB" sz="2000"/>
              <a:t>Microsoft Teams​</a:t>
            </a:r>
            <a:br>
              <a:rPr lang="en-GB" sz="2000"/>
            </a:br>
            <a:r>
              <a:rPr lang="en-GB" sz="2000">
                <a:solidFill>
                  <a:srgbClr val="002060"/>
                </a:solidFill>
              </a:rPr>
              <a:t>Claire Mcken</a:t>
            </a:r>
            <a:br>
              <a:rPr lang="en-GB" sz="2000"/>
            </a:br>
            <a:r>
              <a:rPr lang="en-GB" sz="2000">
                <a:solidFill>
                  <a:srgbClr val="002060"/>
                </a:solidFill>
              </a:rPr>
              <a:t>Student Number:2519540</a:t>
            </a:r>
            <a:br>
              <a:rPr lang="en-GB" sz="2000">
                <a:solidFill>
                  <a:srgbClr val="002060"/>
                </a:solidFill>
              </a:rPr>
            </a:br>
            <a:br>
              <a:rPr lang="en-GB" sz="2000"/>
            </a:br>
            <a:r>
              <a:rPr lang="en-GB" sz="2000">
                <a:solidFill>
                  <a:srgbClr val="002060"/>
                </a:solidFill>
              </a:rPr>
              <a:t>                                                      (</a:t>
            </a:r>
            <a:r>
              <a:rPr lang="en-GB" sz="2000">
                <a:solidFill>
                  <a:schemeClr val="tx1"/>
                </a:solidFill>
              </a:rPr>
              <a:t>I</a:t>
            </a:r>
            <a:r>
              <a:rPr lang="en-GB" sz="1400">
                <a:solidFill>
                  <a:schemeClr val="tx1"/>
                </a:solidFill>
              </a:rPr>
              <a:t>mage 1.google image teams meeting 2026</a:t>
            </a:r>
            <a:r>
              <a:rPr lang="en-GB" sz="2000">
                <a:solidFill>
                  <a:srgbClr val="002060"/>
                </a:solidFill>
              </a:rPr>
              <a:t>)</a:t>
            </a:r>
            <a:br>
              <a:rPr lang="en-GB" sz="2000"/>
            </a:br>
            <a:r>
              <a:rPr lang="en-GB" sz="2000"/>
              <a:t>Why Microsoft Teams is suitable </a:t>
            </a:r>
            <a:r>
              <a:rPr lang="en-GB" sz="2000">
                <a:solidFill>
                  <a:schemeClr val="tx1"/>
                </a:solidFill>
              </a:rPr>
              <a:t>                                                              </a:t>
            </a:r>
            <a:br>
              <a:rPr lang="en-GB" sz="2000"/>
            </a:br>
            <a:r>
              <a:rPr lang="en-GB" sz="1800">
                <a:solidFill>
                  <a:schemeClr val="tx1"/>
                </a:solidFill>
              </a:rPr>
              <a:t>*Teams I suitable among organisations such as UF/FAS Faculty  (</a:t>
            </a:r>
            <a:r>
              <a:rPr lang="en-GB" sz="1800" err="1">
                <a:solidFill>
                  <a:schemeClr val="tx1"/>
                </a:solidFill>
              </a:rPr>
              <a:t>Bultemier,Gasper</a:t>
            </a:r>
            <a:r>
              <a:rPr lang="en-GB" sz="1800">
                <a:solidFill>
                  <a:schemeClr val="tx1"/>
                </a:solidFill>
              </a:rPr>
              <a:t> 2024)                    </a:t>
            </a:r>
            <a:br>
              <a:rPr lang="en-GB" sz="1800"/>
            </a:br>
            <a:r>
              <a:rPr lang="en-GB" sz="1800">
                <a:solidFill>
                  <a:schemeClr val="tx1"/>
                </a:solidFill>
              </a:rPr>
              <a:t>*It is easy to use and requires very little training (</a:t>
            </a:r>
            <a:r>
              <a:rPr lang="en-GB" sz="1800" err="1">
                <a:solidFill>
                  <a:schemeClr val="tx1"/>
                </a:solidFill>
              </a:rPr>
              <a:t>Bultemier,Gasper</a:t>
            </a:r>
            <a:r>
              <a:rPr lang="en-GB" sz="1800">
                <a:solidFill>
                  <a:schemeClr val="tx1"/>
                </a:solidFill>
              </a:rPr>
              <a:t> 2024)</a:t>
            </a:r>
            <a:br>
              <a:rPr lang="en-US" sz="1800"/>
            </a:br>
            <a:r>
              <a:rPr lang="en-GB" sz="1800">
                <a:solidFill>
                  <a:schemeClr val="tx1"/>
                </a:solidFill>
              </a:rPr>
              <a:t>*Its </a:t>
            </a:r>
            <a:r>
              <a:rPr lang="en-GB" sz="1800" err="1">
                <a:solidFill>
                  <a:schemeClr val="tx1"/>
                </a:solidFill>
              </a:rPr>
              <a:t>usefullness</a:t>
            </a:r>
            <a:r>
              <a:rPr lang="en-GB" sz="1800">
                <a:solidFill>
                  <a:schemeClr val="tx1"/>
                </a:solidFill>
              </a:rPr>
              <a:t> for internal and external communication (</a:t>
            </a:r>
            <a:r>
              <a:rPr lang="en-GB" sz="1800" err="1">
                <a:solidFill>
                  <a:schemeClr val="tx1"/>
                </a:solidFill>
              </a:rPr>
              <a:t>Bultemier,Gasper</a:t>
            </a:r>
            <a:r>
              <a:rPr lang="en-GB" sz="1800">
                <a:solidFill>
                  <a:schemeClr val="tx1"/>
                </a:solidFill>
              </a:rPr>
              <a:t> 2024)                                                             *It allows training to be done in real time (</a:t>
            </a:r>
            <a:r>
              <a:rPr lang="en-GB" sz="1800" err="1">
                <a:solidFill>
                  <a:schemeClr val="tx1"/>
                </a:solidFill>
              </a:rPr>
              <a:t>Bultemier,Gasper</a:t>
            </a:r>
            <a:r>
              <a:rPr lang="en-GB" sz="1800">
                <a:solidFill>
                  <a:schemeClr val="tx1"/>
                </a:solidFill>
              </a:rPr>
              <a:t> 2024)</a:t>
            </a:r>
            <a:br>
              <a:rPr lang="en-GB" sz="1800"/>
            </a:br>
            <a:r>
              <a:rPr lang="en-GB" sz="1800">
                <a:solidFill>
                  <a:schemeClr val="tx1"/>
                </a:solidFill>
              </a:rPr>
              <a:t>*It also allows staff to communicate between </a:t>
            </a:r>
            <a:r>
              <a:rPr lang="en-GB" sz="1800" err="1">
                <a:solidFill>
                  <a:schemeClr val="tx1"/>
                </a:solidFill>
              </a:rPr>
              <a:t>eachother</a:t>
            </a:r>
            <a:r>
              <a:rPr lang="en-GB" sz="1800">
                <a:solidFill>
                  <a:schemeClr val="tx1"/>
                </a:solidFill>
              </a:rPr>
              <a:t> regarding issues and ideas .(</a:t>
            </a:r>
            <a:r>
              <a:rPr lang="en-GB" sz="1800" err="1">
                <a:solidFill>
                  <a:schemeClr val="tx1"/>
                </a:solidFill>
              </a:rPr>
              <a:t>Bultemier,Gasper</a:t>
            </a:r>
            <a:r>
              <a:rPr lang="en-GB" sz="1800">
                <a:solidFill>
                  <a:schemeClr val="tx1"/>
                </a:solidFill>
              </a:rPr>
              <a:t> 2024)</a:t>
            </a:r>
            <a:br>
              <a:rPr lang="en-GB" sz="1800"/>
            </a:br>
            <a:br>
              <a:rPr lang="en-GB" sz="1800"/>
            </a:br>
            <a:r>
              <a:rPr lang="en-GB" sz="1800">
                <a:solidFill>
                  <a:schemeClr val="tx1"/>
                </a:solidFill>
              </a:rPr>
              <a:t>     </a:t>
            </a:r>
            <a:r>
              <a:rPr lang="en-GB" sz="1800">
                <a:solidFill>
                  <a:schemeClr val="tx1"/>
                </a:solidFill>
                <a:ea typeface="+mj-lt"/>
                <a:cs typeface="+mj-lt"/>
              </a:rPr>
              <a:t>*The Microsoft Teams ("Teams") collaboration platform is popular among UF/IFAS faculty, researchers, Extension agents, and staff for its ease of use and utility for internal and external communication, collaboration, and meetings.(Brett W Bultemeier, Joe Gasper 2024)</a:t>
            </a:r>
            <a:r>
              <a:rPr lang="en-GB" sz="2000">
                <a:solidFill>
                  <a:srgbClr val="313535"/>
                </a:solidFill>
                <a:highlight>
                  <a:srgbClr val="FFFFFF"/>
                </a:highlight>
                <a:ea typeface="+mj-lt"/>
                <a:cs typeface="+mj-lt"/>
              </a:rPr>
              <a:t>.</a:t>
            </a:r>
            <a:br>
              <a:rPr lang="en-US"/>
            </a:br>
            <a:br>
              <a:rPr lang="en-GB" sz="1200"/>
            </a:br>
            <a:br>
              <a:rPr lang="en-GB" sz="1200"/>
            </a:br>
            <a:r>
              <a:rPr lang="en-GB" sz="1800">
                <a:highlight>
                  <a:srgbClr val="FFFFFF"/>
                </a:highlight>
              </a:rPr>
              <a:t>How Microsoft Teams improves </a:t>
            </a:r>
            <a:r>
              <a:rPr lang="en-GB" sz="1800" err="1">
                <a:highlight>
                  <a:srgbClr val="FFFFFF"/>
                </a:highlight>
              </a:rPr>
              <a:t>effciency</a:t>
            </a:r>
            <a:br>
              <a:rPr lang="en-GB" sz="1800">
                <a:highlight>
                  <a:srgbClr val="FFFFFF"/>
                </a:highlight>
              </a:rPr>
            </a:br>
            <a:r>
              <a:rPr lang="en-GB" sz="1600">
                <a:solidFill>
                  <a:schemeClr val="tx1"/>
                </a:solidFill>
                <a:highlight>
                  <a:srgbClr val="FFFFFF"/>
                </a:highlight>
              </a:rPr>
              <a:t>*</a:t>
            </a:r>
            <a:r>
              <a:rPr lang="en-GB" sz="1600">
                <a:solidFill>
                  <a:schemeClr val="tx1"/>
                </a:solidFill>
                <a:highlight>
                  <a:srgbClr val="FFFFFF"/>
                </a:highlight>
                <a:ea typeface="+mj-lt"/>
                <a:cs typeface="+mj-lt"/>
              </a:rPr>
              <a:t>Microsoft Teams improves efficiency by centralizing communication, file sharing, and project management into a single hub. (Jones 2024)</a:t>
            </a:r>
            <a:br>
              <a:rPr lang="en-GB" sz="1400"/>
            </a:br>
            <a:endParaRPr lang="en-GB" sz="1200">
              <a:solidFill>
                <a:schemeClr val="tx1"/>
              </a:solidFill>
            </a:endParaRPr>
          </a:p>
        </p:txBody>
      </p:sp>
      <p:sp>
        <p:nvSpPr>
          <p:cNvPr id="3" name="Content Placeholder 2">
            <a:extLst>
              <a:ext uri="{FF2B5EF4-FFF2-40B4-BE49-F238E27FC236}">
                <a16:creationId xmlns:a16="http://schemas.microsoft.com/office/drawing/2014/main" id="{E3A2111A-6B32-760D-6897-24BBA9E2639C}"/>
              </a:ext>
            </a:extLst>
          </p:cNvPr>
          <p:cNvSpPr>
            <a:spLocks noGrp="1"/>
          </p:cNvSpPr>
          <p:nvPr>
            <p:ph idx="1"/>
          </p:nvPr>
        </p:nvSpPr>
        <p:spPr>
          <a:xfrm>
            <a:off x="677334" y="2869115"/>
            <a:ext cx="8596668" cy="3840668"/>
          </a:xfrm>
        </p:spPr>
        <p:txBody>
          <a:bodyPr vert="horz" lIns="91440" tIns="45720" rIns="91440" bIns="45720" rtlCol="0" anchor="t">
            <a:normAutofit/>
          </a:bodyPr>
          <a:lstStyle/>
          <a:p>
            <a:pPr marL="0" indent="0">
              <a:buNone/>
            </a:pPr>
            <a:endParaRPr lang="en-GB"/>
          </a:p>
          <a:p>
            <a:endParaRPr lang="en-GB"/>
          </a:p>
        </p:txBody>
      </p:sp>
      <p:pic>
        <p:nvPicPr>
          <p:cNvPr id="4" name="Content Placeholder 27">
            <a:extLst>
              <a:ext uri="{FF2B5EF4-FFF2-40B4-BE49-F238E27FC236}">
                <a16:creationId xmlns:a16="http://schemas.microsoft.com/office/drawing/2014/main" id="{FDC98D5A-8E72-8875-B60D-D8279A84BA2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984483" y="807733"/>
            <a:ext cx="3207517" cy="1600492"/>
          </a:xfrm>
          <a:prstGeom prst="rect">
            <a:avLst/>
          </a:prstGeom>
        </p:spPr>
      </p:pic>
      <p:pic>
        <p:nvPicPr>
          <p:cNvPr id="5" name="Picture 4" descr="Free Microsoft Teams | Microsoft Teams">
            <a:extLst>
              <a:ext uri="{FF2B5EF4-FFF2-40B4-BE49-F238E27FC236}">
                <a16:creationId xmlns:a16="http://schemas.microsoft.com/office/drawing/2014/main" id="{5057A249-06E2-DE68-23F4-BE2761CF8221}"/>
              </a:ext>
            </a:extLst>
          </p:cNvPr>
          <p:cNvPicPr>
            <a:picLocks noChangeAspect="1"/>
          </p:cNvPicPr>
          <p:nvPr/>
        </p:nvPicPr>
        <p:blipFill>
          <a:blip r:embed="rId3"/>
          <a:stretch>
            <a:fillRect/>
          </a:stretch>
        </p:blipFill>
        <p:spPr>
          <a:xfrm>
            <a:off x="4723204" y="-1048"/>
            <a:ext cx="3745301" cy="2381295"/>
          </a:xfrm>
          <a:prstGeom prst="rect">
            <a:avLst/>
          </a:prstGeom>
        </p:spPr>
      </p:pic>
    </p:spTree>
    <p:extLst>
      <p:ext uri="{BB962C8B-B14F-4D97-AF65-F5344CB8AC3E}">
        <p14:creationId xmlns:p14="http://schemas.microsoft.com/office/powerpoint/2010/main" val="374355237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Content Placeholder 27" descr="A blue and white logo&#10;&#10;AI-generated content may be incorrect.">
            <a:extLst>
              <a:ext uri="{FF2B5EF4-FFF2-40B4-BE49-F238E27FC236}">
                <a16:creationId xmlns:a16="http://schemas.microsoft.com/office/drawing/2014/main" id="{C4B3E652-7B69-C4C8-E47A-C5895CCA380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984483" y="497767"/>
            <a:ext cx="3207517" cy="1600492"/>
          </a:xfrm>
          <a:prstGeom prst="rect">
            <a:avLst/>
          </a:prstGeom>
        </p:spPr>
      </p:pic>
      <p:sp>
        <p:nvSpPr>
          <p:cNvPr id="6" name="TextBox 5">
            <a:extLst>
              <a:ext uri="{FF2B5EF4-FFF2-40B4-BE49-F238E27FC236}">
                <a16:creationId xmlns:a16="http://schemas.microsoft.com/office/drawing/2014/main" id="{ED597EC8-2A64-208F-DB59-BC9BC4C58E99}"/>
              </a:ext>
            </a:extLst>
          </p:cNvPr>
          <p:cNvSpPr txBox="1"/>
          <p:nvPr/>
        </p:nvSpPr>
        <p:spPr>
          <a:xfrm>
            <a:off x="310409" y="2906574"/>
            <a:ext cx="3148263" cy="2769989"/>
          </a:xfrm>
          <a:prstGeom prst="rect">
            <a:avLst/>
          </a:prstGeom>
          <a:noFill/>
          <a:ln>
            <a:solidFill>
              <a:srgbClr val="00206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0" i="0" u="none" strike="noStrike" baseline="0">
                <a:solidFill>
                  <a:srgbClr val="90C226"/>
                </a:solidFill>
                <a:latin typeface="Trebuchet MS"/>
              </a:rPr>
              <a:t>What The Task Involves</a:t>
            </a:r>
            <a:r>
              <a:rPr lang="en-GB" sz="2400" b="0" i="0">
                <a:solidFill>
                  <a:srgbClr val="000000"/>
                </a:solidFill>
                <a:latin typeface="Trebuchet MS"/>
                <a:ea typeface="Trebuchet MS"/>
                <a:cs typeface="Trebuchet MS"/>
              </a:rPr>
              <a:t>​</a:t>
            </a:r>
            <a:endParaRPr lang="en-US" sz="2400">
              <a:solidFill>
                <a:srgbClr val="000000"/>
              </a:solidFill>
              <a:latin typeface="Trebuchet MS"/>
              <a:ea typeface="Trebuchet MS"/>
              <a:cs typeface="Trebuchet MS"/>
            </a:endParaRPr>
          </a:p>
          <a:p>
            <a:r>
              <a:rPr lang="en-GB">
                <a:solidFill>
                  <a:srgbClr val="000000"/>
                </a:solidFill>
                <a:latin typeface="Arial Nova"/>
              </a:rPr>
              <a:t>*</a:t>
            </a:r>
            <a:r>
              <a:rPr lang="en-GB" b="0" i="0" u="none" strike="noStrike" baseline="0">
                <a:solidFill>
                  <a:srgbClr val="000000"/>
                </a:solidFill>
                <a:latin typeface="Arial Nova"/>
              </a:rPr>
              <a:t>Scheduling meetings for the purpose of training</a:t>
            </a:r>
            <a:r>
              <a:rPr lang="en-GB" b="0" i="0">
                <a:solidFill>
                  <a:srgbClr val="000000"/>
                </a:solidFill>
                <a:latin typeface="Arial Nova"/>
                <a:ea typeface="Trebuchet MS"/>
                <a:cs typeface="Trebuchet MS"/>
              </a:rPr>
              <a:t>​</a:t>
            </a:r>
            <a:br>
              <a:rPr lang="en-GB" b="0" i="0">
                <a:latin typeface="Arial Nova"/>
                <a:ea typeface="Trebuchet MS"/>
                <a:cs typeface="Trebuchet MS"/>
              </a:rPr>
            </a:br>
            <a:r>
              <a:rPr lang="en-GB" b="0" i="0" u="none" strike="noStrike" baseline="0">
                <a:solidFill>
                  <a:srgbClr val="000000"/>
                </a:solidFill>
                <a:latin typeface="Arial Nova"/>
              </a:rPr>
              <a:t>*Sharing pdfs and videos of training according </a:t>
            </a:r>
            <a:r>
              <a:rPr lang="en-GB">
                <a:solidFill>
                  <a:srgbClr val="000000"/>
                </a:solidFill>
                <a:latin typeface="Arial Nova"/>
              </a:rPr>
              <a:t> </a:t>
            </a:r>
            <a:r>
              <a:rPr lang="en-GB" b="0" i="0" u="none" strike="noStrike" baseline="0">
                <a:solidFill>
                  <a:srgbClr val="000000"/>
                </a:solidFill>
                <a:latin typeface="Arial Nova"/>
              </a:rPr>
              <a:t>staff roles</a:t>
            </a:r>
            <a:r>
              <a:rPr lang="en-GB">
                <a:solidFill>
                  <a:srgbClr val="000000"/>
                </a:solidFill>
                <a:latin typeface="Arial Nova"/>
              </a:rPr>
              <a:t>.</a:t>
            </a:r>
          </a:p>
          <a:p>
            <a:r>
              <a:rPr lang="en-GB">
                <a:latin typeface="Arial Nova"/>
              </a:rPr>
              <a:t>*Using the platform to deliver and manage training.</a:t>
            </a:r>
          </a:p>
        </p:txBody>
      </p:sp>
      <p:sp>
        <p:nvSpPr>
          <p:cNvPr id="7" name="TextBox 6">
            <a:extLst>
              <a:ext uri="{FF2B5EF4-FFF2-40B4-BE49-F238E27FC236}">
                <a16:creationId xmlns:a16="http://schemas.microsoft.com/office/drawing/2014/main" id="{99BEBCDB-6CD5-A699-617E-82EA7B94E3D5}"/>
              </a:ext>
            </a:extLst>
          </p:cNvPr>
          <p:cNvSpPr txBox="1"/>
          <p:nvPr/>
        </p:nvSpPr>
        <p:spPr>
          <a:xfrm>
            <a:off x="3576159" y="2905612"/>
            <a:ext cx="5085294" cy="3816429"/>
          </a:xfrm>
          <a:prstGeom prst="rect">
            <a:avLst/>
          </a:prstGeom>
          <a:noFill/>
          <a:ln>
            <a:solidFill>
              <a:srgbClr val="0070C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2000">
                <a:solidFill>
                  <a:schemeClr val="accent1"/>
                </a:solidFill>
                <a:latin typeface="Arial"/>
                <a:cs typeface="Arial"/>
              </a:rPr>
              <a:t>ADVANTAGES</a:t>
            </a:r>
          </a:p>
          <a:p>
            <a:r>
              <a:rPr lang="en-US">
                <a:latin typeface="Arial Nova"/>
                <a:cs typeface="Arial"/>
              </a:rPr>
              <a:t>*Files can be uploaded into teams meetings and can be </a:t>
            </a:r>
            <a:r>
              <a:rPr lang="en-US" err="1">
                <a:latin typeface="Arial Nova"/>
                <a:cs typeface="Arial"/>
              </a:rPr>
              <a:t>accesed</a:t>
            </a:r>
            <a:r>
              <a:rPr lang="en-US">
                <a:latin typeface="Arial Nova"/>
                <a:cs typeface="Arial"/>
              </a:rPr>
              <a:t> at anytime</a:t>
            </a:r>
            <a:endParaRPr lang="en-US">
              <a:latin typeface="Arial"/>
              <a:cs typeface="Arial"/>
            </a:endParaRPr>
          </a:p>
          <a:p>
            <a:r>
              <a:rPr lang="en-US">
                <a:latin typeface="Arial Nova"/>
              </a:rPr>
              <a:t>*Meetings and tasks can be named </a:t>
            </a:r>
            <a:r>
              <a:rPr lang="en-US" err="1">
                <a:latin typeface="Arial Nova"/>
              </a:rPr>
              <a:t>accordingl</a:t>
            </a:r>
            <a:r>
              <a:rPr lang="en-US">
                <a:latin typeface="Arial Nova"/>
              </a:rPr>
              <a:t>y for ease of finding what is required.</a:t>
            </a:r>
          </a:p>
          <a:p>
            <a:r>
              <a:rPr lang="en-US">
                <a:latin typeface="Arial Nova"/>
              </a:rPr>
              <a:t>*Trainers can track participation and progress</a:t>
            </a:r>
          </a:p>
          <a:p>
            <a:r>
              <a:rPr lang="en-US">
                <a:latin typeface="Arial Nova"/>
              </a:rPr>
              <a:t>*Can aid interaction between users.</a:t>
            </a:r>
          </a:p>
          <a:p>
            <a:pPr marL="285750" indent="-285750">
              <a:buFont typeface="Arial"/>
              <a:buChar char="•"/>
            </a:pPr>
            <a:r>
              <a:rPr lang="en-US">
                <a:solidFill>
                  <a:srgbClr val="0B0C0C"/>
                </a:solidFill>
                <a:highlight>
                  <a:srgbClr val="FFFFFF"/>
                </a:highlight>
                <a:ea typeface="+mn-lt"/>
                <a:cs typeface="+mn-lt"/>
              </a:rPr>
              <a:t>Enhanced Productivity; empower employees to use meeting technology effectively (Gov.uk 2026)</a:t>
            </a:r>
            <a:endParaRPr lang="en-US"/>
          </a:p>
          <a:p>
            <a:endParaRPr lang="en-US" sz="2000">
              <a:latin typeface="Arial Nova"/>
            </a:endParaRPr>
          </a:p>
          <a:p>
            <a:endParaRPr lang="en-US" sz="2000">
              <a:latin typeface="Arial Nova"/>
            </a:endParaRPr>
          </a:p>
          <a:p>
            <a:endParaRPr lang="en-US" sz="2000">
              <a:latin typeface="Arial Nova"/>
            </a:endParaRPr>
          </a:p>
        </p:txBody>
      </p:sp>
      <p:sp>
        <p:nvSpPr>
          <p:cNvPr id="13" name="TextBox 12">
            <a:extLst>
              <a:ext uri="{FF2B5EF4-FFF2-40B4-BE49-F238E27FC236}">
                <a16:creationId xmlns:a16="http://schemas.microsoft.com/office/drawing/2014/main" id="{DD919292-F83E-1F58-82D9-15C4D8D6A4CF}"/>
              </a:ext>
            </a:extLst>
          </p:cNvPr>
          <p:cNvSpPr txBox="1"/>
          <p:nvPr/>
        </p:nvSpPr>
        <p:spPr>
          <a:xfrm>
            <a:off x="8800186" y="2287299"/>
            <a:ext cx="3139583" cy="4431983"/>
          </a:xfrm>
          <a:prstGeom prst="rect">
            <a:avLst/>
          </a:prstGeom>
          <a:noFill/>
          <a:ln>
            <a:solidFill>
              <a:srgbClr val="0070C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2000">
                <a:solidFill>
                  <a:schemeClr val="accent1"/>
                </a:solidFill>
              </a:rPr>
              <a:t>DISADVANTAGES</a:t>
            </a:r>
          </a:p>
          <a:p>
            <a:r>
              <a:rPr lang="en-US">
                <a:latin typeface="Arial Nova"/>
              </a:rPr>
              <a:t>*Screen related tiredness (computer vision </a:t>
            </a:r>
            <a:r>
              <a:rPr lang="en-US" err="1">
                <a:latin typeface="Arial Nova"/>
              </a:rPr>
              <a:t>syndrom</a:t>
            </a:r>
            <a:r>
              <a:rPr lang="en-US">
                <a:latin typeface="Arial Nova"/>
              </a:rPr>
              <a:t>)</a:t>
            </a:r>
          </a:p>
          <a:p>
            <a:r>
              <a:rPr lang="en-US">
                <a:latin typeface="Arial Nova"/>
              </a:rPr>
              <a:t>*No actual hands on training.</a:t>
            </a:r>
          </a:p>
          <a:p>
            <a:r>
              <a:rPr lang="en-US">
                <a:latin typeface="Arial Nova"/>
              </a:rPr>
              <a:t>*Technical issues such as poor internet and connectivity issues.</a:t>
            </a:r>
          </a:p>
          <a:p>
            <a:r>
              <a:rPr lang="en-US">
                <a:latin typeface="Arial Nova"/>
              </a:rPr>
              <a:t>*Reduce social </a:t>
            </a:r>
            <a:r>
              <a:rPr lang="en-US" err="1">
                <a:latin typeface="Arial Nova"/>
              </a:rPr>
              <a:t>engagment</a:t>
            </a:r>
            <a:r>
              <a:rPr lang="en-US">
                <a:latin typeface="Arial Nova"/>
              </a:rPr>
              <a:t>.</a:t>
            </a:r>
          </a:p>
          <a:p>
            <a:pPr marL="285750" indent="-285750">
              <a:buFont typeface="Arial"/>
              <a:buChar char="•"/>
            </a:pPr>
            <a:r>
              <a:rPr lang="en-US">
                <a:latin typeface="Arial Nova"/>
              </a:rPr>
              <a:t>*Cannot be used for grading </a:t>
            </a:r>
            <a:r>
              <a:rPr lang="en-US" err="1">
                <a:latin typeface="Arial Nova"/>
              </a:rPr>
              <a:t>assesments</a:t>
            </a:r>
            <a:r>
              <a:rPr lang="en-US"/>
              <a:t>.</a:t>
            </a:r>
            <a:endParaRPr lang="en-US">
              <a:solidFill>
                <a:srgbClr val="000000"/>
              </a:solidFill>
              <a:ea typeface="+mn-lt"/>
              <a:cs typeface="+mn-lt"/>
            </a:endParaRPr>
          </a:p>
          <a:p>
            <a:pPr marL="285750" indent="-285750">
              <a:buFont typeface="Arial"/>
              <a:buChar char="•"/>
            </a:pPr>
            <a:r>
              <a:rPr lang="en-US" sz="1600">
                <a:solidFill>
                  <a:srgbClr val="0B0C0C"/>
                </a:solidFill>
                <a:highlight>
                  <a:srgbClr val="FFFFFF"/>
                </a:highlight>
                <a:ea typeface="+mn-lt"/>
                <a:cs typeface="+mn-lt"/>
              </a:rPr>
              <a:t>Risk Mitigation; inadequate training can lead to operational disruptions (Gov.uk 2026)</a:t>
            </a:r>
            <a:endParaRPr lang="en-US" sz="1600"/>
          </a:p>
          <a:p>
            <a:endParaRPr lang="en-US"/>
          </a:p>
          <a:p>
            <a:endParaRPr lang="en-US"/>
          </a:p>
        </p:txBody>
      </p:sp>
      <p:sp>
        <p:nvSpPr>
          <p:cNvPr id="16" name="TextBox 15">
            <a:extLst>
              <a:ext uri="{FF2B5EF4-FFF2-40B4-BE49-F238E27FC236}">
                <a16:creationId xmlns:a16="http://schemas.microsoft.com/office/drawing/2014/main" id="{D1E04C0D-AF37-EA31-917B-BC0EB108C2DE}"/>
              </a:ext>
            </a:extLst>
          </p:cNvPr>
          <p:cNvSpPr txBox="1"/>
          <p:nvPr/>
        </p:nvSpPr>
        <p:spPr>
          <a:xfrm>
            <a:off x="203435" y="1713740"/>
            <a:ext cx="6096000"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0" i="0">
                <a:solidFill>
                  <a:srgbClr val="3A3A3A"/>
                </a:solidFill>
                <a:latin typeface="Source Sans Pro"/>
                <a:ea typeface="Source Sans Pro"/>
                <a:cs typeface="Source Sans Pro"/>
              </a:rPr>
              <a:t>The introduction of Teams for Teaching has helped encourage active teacher-student engagement, especially where this scenario demands flexibility in remote access to class collaboration.</a:t>
            </a:r>
            <a:r>
              <a:rPr lang="en-US">
                <a:solidFill>
                  <a:srgbClr val="3A3A3A"/>
                </a:solidFill>
                <a:latin typeface="Source Sans Pro"/>
                <a:ea typeface="Source Sans Pro"/>
                <a:cs typeface="Source Sans Pro"/>
              </a:rPr>
              <a:t> (The University of Edinburgh 2024)</a:t>
            </a:r>
            <a:endParaRPr lang="en-US"/>
          </a:p>
          <a:p>
            <a:pPr algn="ctr"/>
            <a:endParaRPr lang="en-US"/>
          </a:p>
        </p:txBody>
      </p:sp>
      <p:sp>
        <p:nvSpPr>
          <p:cNvPr id="17" name="TextBox 16">
            <a:extLst>
              <a:ext uri="{FF2B5EF4-FFF2-40B4-BE49-F238E27FC236}">
                <a16:creationId xmlns:a16="http://schemas.microsoft.com/office/drawing/2014/main" id="{43D09CD9-5E4E-F645-3534-5C595B31EBF7}"/>
              </a:ext>
            </a:extLst>
          </p:cNvPr>
          <p:cNvSpPr txBox="1"/>
          <p:nvPr/>
        </p:nvSpPr>
        <p:spPr>
          <a:xfrm>
            <a:off x="181970" y="94428"/>
            <a:ext cx="5936777" cy="184665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600" b="0" i="0" u="none" strike="noStrike" baseline="0">
                <a:solidFill>
                  <a:srgbClr val="90C226"/>
                </a:solidFill>
                <a:latin typeface="Modern No. 20"/>
              </a:rPr>
              <a:t>Staff Training</a:t>
            </a:r>
            <a:r>
              <a:rPr sz="2000" b="0" i="0">
                <a:solidFill>
                  <a:srgbClr val="000000"/>
                </a:solidFill>
                <a:latin typeface="Modern No. 20"/>
                <a:ea typeface="Modern No. 20"/>
                <a:cs typeface="Modern No. 20"/>
              </a:rPr>
              <a:t>​</a:t>
            </a:r>
            <a:br>
              <a:rPr sz="2000" b="0" i="0">
                <a:solidFill>
                  <a:srgbClr val="000000"/>
                </a:solidFill>
                <a:latin typeface="Modern No. 20"/>
                <a:ea typeface="Modern No. 20"/>
                <a:cs typeface="Modern No. 20"/>
              </a:rPr>
            </a:br>
            <a:r>
              <a:rPr lang="en-GB" sz="2000" b="0" i="0" u="none" strike="noStrike" baseline="0">
                <a:solidFill>
                  <a:srgbClr val="90C226"/>
                </a:solidFill>
                <a:latin typeface="Trebuchet MS"/>
              </a:rPr>
              <a:t>Microsoft Teams​</a:t>
            </a:r>
            <a:r>
              <a:rPr sz="2000" b="0" i="0">
                <a:solidFill>
                  <a:srgbClr val="000000"/>
                </a:solidFill>
                <a:latin typeface="Trebuchet MS"/>
                <a:ea typeface="Trebuchet MS"/>
                <a:cs typeface="Trebuchet MS"/>
              </a:rPr>
              <a:t>​</a:t>
            </a:r>
            <a:br>
              <a:rPr sz="2000" b="0" i="0">
                <a:solidFill>
                  <a:srgbClr val="000000"/>
                </a:solidFill>
                <a:latin typeface="Trebuchet MS"/>
                <a:ea typeface="Trebuchet MS"/>
                <a:cs typeface="Trebuchet MS"/>
              </a:rPr>
            </a:br>
            <a:r>
              <a:rPr lang="en-GB" sz="2000" b="0" i="0" u="none" strike="noStrike" baseline="0">
                <a:solidFill>
                  <a:srgbClr val="002060"/>
                </a:solidFill>
                <a:latin typeface="Trebuchet MS"/>
              </a:rPr>
              <a:t>Claire Mcken</a:t>
            </a:r>
            <a:r>
              <a:rPr sz="2000" b="0" i="0">
                <a:solidFill>
                  <a:srgbClr val="000000"/>
                </a:solidFill>
                <a:latin typeface="Trebuchet MS"/>
                <a:ea typeface="Trebuchet MS"/>
                <a:cs typeface="Trebuchet MS"/>
              </a:rPr>
              <a:t>​</a:t>
            </a:r>
            <a:br>
              <a:rPr sz="2000" b="0" i="0">
                <a:solidFill>
                  <a:srgbClr val="000000"/>
                </a:solidFill>
                <a:latin typeface="Trebuchet MS"/>
                <a:ea typeface="Trebuchet MS"/>
                <a:cs typeface="Trebuchet MS"/>
              </a:rPr>
            </a:br>
            <a:r>
              <a:rPr lang="en-GB" sz="2000" b="0" i="0" u="none" strike="noStrike" baseline="0">
                <a:solidFill>
                  <a:srgbClr val="002060"/>
                </a:solidFill>
                <a:latin typeface="Trebuchet MS"/>
              </a:rPr>
              <a:t>Student Number:2519540</a:t>
            </a:r>
            <a:endParaRPr lang="en-US"/>
          </a:p>
          <a:p>
            <a:pPr algn="ctr"/>
            <a:endParaRPr lang="en-US"/>
          </a:p>
        </p:txBody>
      </p:sp>
    </p:spTree>
    <p:extLst>
      <p:ext uri="{BB962C8B-B14F-4D97-AF65-F5344CB8AC3E}">
        <p14:creationId xmlns:p14="http://schemas.microsoft.com/office/powerpoint/2010/main" val="411367183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89CE6E-23A5-0F01-583A-AD34CB534A53}"/>
              </a:ext>
            </a:extLst>
          </p:cNvPr>
          <p:cNvSpPr>
            <a:spLocks noGrp="1"/>
          </p:cNvSpPr>
          <p:nvPr>
            <p:ph type="title"/>
          </p:nvPr>
        </p:nvSpPr>
        <p:spPr/>
        <p:txBody>
          <a:bodyPr/>
          <a:lstStyle/>
          <a:p>
            <a:r>
              <a:rPr lang="en-GB"/>
              <a:t>Referencing </a:t>
            </a:r>
          </a:p>
        </p:txBody>
      </p:sp>
      <p:sp>
        <p:nvSpPr>
          <p:cNvPr id="3" name="Content Placeholder 2">
            <a:extLst>
              <a:ext uri="{FF2B5EF4-FFF2-40B4-BE49-F238E27FC236}">
                <a16:creationId xmlns:a16="http://schemas.microsoft.com/office/drawing/2014/main" id="{9C08C4AD-A7EE-A3CC-344C-5491F55CE0F3}"/>
              </a:ext>
            </a:extLst>
          </p:cNvPr>
          <p:cNvSpPr>
            <a:spLocks noGrp="1"/>
          </p:cNvSpPr>
          <p:nvPr>
            <p:ph idx="1"/>
          </p:nvPr>
        </p:nvSpPr>
        <p:spPr>
          <a:xfrm>
            <a:off x="-5838" y="1522090"/>
            <a:ext cx="12196460" cy="7834077"/>
          </a:xfrm>
        </p:spPr>
        <p:style>
          <a:lnRef idx="2">
            <a:schemeClr val="dk1"/>
          </a:lnRef>
          <a:fillRef idx="1">
            <a:schemeClr val="lt1"/>
          </a:fillRef>
          <a:effectRef idx="0">
            <a:schemeClr val="dk1"/>
          </a:effectRef>
          <a:fontRef idx="minor">
            <a:schemeClr val="dk1"/>
          </a:fontRef>
        </p:style>
        <p:txBody>
          <a:bodyPr vert="horz" lIns="91440" tIns="45720" rIns="91440" bIns="45720" rtlCol="0" anchor="t">
            <a:noAutofit/>
          </a:bodyPr>
          <a:lstStyle/>
          <a:p>
            <a:pPr>
              <a:buNone/>
            </a:pPr>
            <a:r>
              <a:rPr lang="en-US" sz="1000">
                <a:solidFill>
                  <a:srgbClr val="3A3A3A"/>
                </a:solidFill>
                <a:latin typeface="Arial"/>
                <a:cs typeface="Arial"/>
              </a:rPr>
              <a:t>Katherine Boyle:  © Care Quality Commission 2026  </a:t>
            </a:r>
            <a:r>
              <a:rPr lang="en-US" sz="1200">
                <a:solidFill>
                  <a:srgbClr val="0000FF"/>
                </a:solidFill>
                <a:latin typeface="Arial"/>
                <a:cs typeface="Arial"/>
                <a:hlinkClick r:id="rId2"/>
              </a:rPr>
              <a:t>Care Quality Commission</a:t>
            </a:r>
            <a:r>
              <a:rPr lang="en-US" sz="1000">
                <a:latin typeface="Arial"/>
                <a:cs typeface="Arial"/>
              </a:rPr>
              <a:t> </a:t>
            </a:r>
            <a:endParaRPr lang="en-US"/>
          </a:p>
          <a:p>
            <a:pPr>
              <a:buFont typeface="Wingdings 3"/>
              <a:buChar char=""/>
            </a:pPr>
            <a:r>
              <a:rPr lang="en-US" sz="1000">
                <a:solidFill>
                  <a:srgbClr val="000000"/>
                </a:solidFill>
                <a:latin typeface="Arial"/>
                <a:cs typeface="Arial"/>
              </a:rPr>
              <a:t>Excel logo – Microsoft office 365 (2026</a:t>
            </a:r>
            <a:r>
              <a:rPr lang="en-US" sz="1100">
                <a:solidFill>
                  <a:srgbClr val="000000"/>
                </a:solidFill>
                <a:latin typeface="Arial"/>
                <a:cs typeface="Arial"/>
              </a:rPr>
              <a:t>)</a:t>
            </a:r>
            <a:endParaRPr lang="en-US" sz="1100"/>
          </a:p>
          <a:p>
            <a:pPr>
              <a:buFont typeface="Wingdings 3"/>
              <a:buChar char=""/>
            </a:pPr>
            <a:r>
              <a:rPr lang="en-US" sz="1000">
                <a:solidFill>
                  <a:srgbClr val="000000"/>
                </a:solidFill>
                <a:latin typeface="Arial"/>
                <a:cs typeface="Arial"/>
              </a:rPr>
              <a:t>Figure.1 image of person on computer</a:t>
            </a:r>
            <a:r>
              <a:rPr lang="en-US" sz="1000">
                <a:latin typeface="Arial"/>
                <a:cs typeface="Arial"/>
              </a:rPr>
              <a:t> </a:t>
            </a:r>
            <a:endParaRPr lang="en-US"/>
          </a:p>
          <a:p>
            <a:pPr>
              <a:buFont typeface="Wingdings 3"/>
              <a:buChar char=""/>
            </a:pPr>
            <a:r>
              <a:rPr lang="en-US" sz="1000">
                <a:solidFill>
                  <a:srgbClr val="3A3A3A"/>
                </a:solidFill>
                <a:latin typeface="Arial"/>
                <a:cs typeface="Arial"/>
              </a:rPr>
              <a:t>Figure.2 image of care giver with elderly lady </a:t>
            </a:r>
            <a:r>
              <a:rPr lang="en-US" sz="1000">
                <a:solidFill>
                  <a:srgbClr val="000000"/>
                </a:solidFill>
                <a:latin typeface="Arial"/>
                <a:cs typeface="Arial"/>
              </a:rPr>
              <a:t> </a:t>
            </a:r>
            <a:endParaRPr lang="en-GB"/>
          </a:p>
          <a:p>
            <a:pPr>
              <a:buFont typeface="Wingdings 3"/>
              <a:buChar char=""/>
            </a:pPr>
            <a:r>
              <a:rPr lang="en-US" sz="1000">
                <a:solidFill>
                  <a:srgbClr val="3A3A3A"/>
                </a:solidFill>
                <a:latin typeface="Arial"/>
                <a:cs typeface="Arial"/>
              </a:rPr>
              <a:t>Girvin, M.E. (2022) “Why Excel 365?,” </a:t>
            </a:r>
            <a:r>
              <a:rPr lang="en-US" sz="1000" i="1">
                <a:solidFill>
                  <a:srgbClr val="3A3A3A"/>
                </a:solidFill>
                <a:ea typeface="+mn-lt"/>
                <a:cs typeface="+mn-lt"/>
              </a:rPr>
              <a:t>Microsoft 365 Excel: the Only App That Matters</a:t>
            </a:r>
            <a:r>
              <a:rPr lang="en-US" sz="1000">
                <a:solidFill>
                  <a:srgbClr val="3A3A3A"/>
                </a:solidFill>
                <a:ea typeface="+mn-lt"/>
                <a:cs typeface="+mn-lt"/>
              </a:rPr>
              <a:t>. United States: Tickling Keys, Incorporated.</a:t>
            </a:r>
            <a:r>
              <a:rPr lang="en-US" sz="1000">
                <a:solidFill>
                  <a:srgbClr val="3A3A3A"/>
                </a:solidFill>
                <a:latin typeface="Arial"/>
                <a:cs typeface="Arial"/>
              </a:rPr>
              <a:t> </a:t>
            </a:r>
            <a:endParaRPr lang="en-US"/>
          </a:p>
          <a:p>
            <a:pPr>
              <a:buFont typeface="Wingdings 3"/>
              <a:buChar char=""/>
            </a:pPr>
            <a:r>
              <a:rPr lang="en-US" sz="1000">
                <a:solidFill>
                  <a:srgbClr val="3A3A3A"/>
                </a:solidFill>
                <a:latin typeface="Arial"/>
                <a:cs typeface="Arial"/>
              </a:rPr>
              <a:t>Hertzum, M. (2021) “Electronic Health Records in Danish Home Care and Nursing Homes: Inadequate Documentation of Care, Medication, and Consent,” </a:t>
            </a:r>
            <a:r>
              <a:rPr lang="en-US" sz="1000" i="1">
                <a:solidFill>
                  <a:srgbClr val="3A3A3A"/>
                </a:solidFill>
                <a:ea typeface="+mn-lt"/>
                <a:cs typeface="+mn-lt"/>
              </a:rPr>
              <a:t>Applied clinical informatics</a:t>
            </a:r>
            <a:r>
              <a:rPr lang="en-US" sz="1000">
                <a:solidFill>
                  <a:srgbClr val="3A3A3A"/>
                </a:solidFill>
                <a:ea typeface="+mn-lt"/>
                <a:cs typeface="+mn-lt"/>
              </a:rPr>
              <a:t>, 12(1), pp. 027–033. Available at: </a:t>
            </a:r>
            <a:r>
              <a:rPr lang="en-US" sz="1200">
                <a:solidFill>
                  <a:srgbClr val="3A3A3A"/>
                </a:solidFill>
                <a:latin typeface="Arial"/>
                <a:cs typeface="Arial"/>
                <a:hlinkClick r:id="rId3"/>
              </a:rPr>
              <a:t>https://doi.org/10.1055/s-0040-1721013</a:t>
            </a:r>
            <a:r>
              <a:rPr lang="en-US" sz="1000">
                <a:solidFill>
                  <a:srgbClr val="3A3A3A"/>
                </a:solidFill>
                <a:latin typeface="Arial"/>
                <a:cs typeface="Arial"/>
              </a:rPr>
              <a:t>. </a:t>
            </a:r>
            <a:endParaRPr lang="en-US"/>
          </a:p>
          <a:p>
            <a:pPr>
              <a:buFont typeface="Wingdings 3"/>
              <a:buChar char=""/>
            </a:pPr>
            <a:r>
              <a:rPr lang="en-US" sz="1000" err="1">
                <a:solidFill>
                  <a:srgbClr val="000000"/>
                </a:solidFill>
                <a:latin typeface="Arial"/>
                <a:cs typeface="Arial"/>
              </a:rPr>
              <a:t>Nursecram</a:t>
            </a:r>
            <a:r>
              <a:rPr lang="en-US" sz="1000">
                <a:solidFill>
                  <a:srgbClr val="000000"/>
                </a:solidFill>
                <a:latin typeface="Arial"/>
                <a:cs typeface="Arial"/>
              </a:rPr>
              <a:t>- </a:t>
            </a:r>
            <a:r>
              <a:rPr lang="en-US" sz="1200">
                <a:solidFill>
                  <a:srgbClr val="000000"/>
                </a:solidFill>
                <a:latin typeface="Arial"/>
                <a:cs typeface="Arial"/>
                <a:hlinkClick r:id="rId4"/>
              </a:rPr>
              <a:t>Nursing Care Plans: Documentation Guidelines - Nurse Cram</a:t>
            </a:r>
            <a:r>
              <a:rPr lang="en-US" sz="1000">
                <a:solidFill>
                  <a:srgbClr val="3A3A3A"/>
                </a:solidFill>
                <a:latin typeface="Arial"/>
                <a:cs typeface="Arial"/>
              </a:rPr>
              <a:t> </a:t>
            </a:r>
            <a:endParaRPr lang="en-US"/>
          </a:p>
          <a:p>
            <a:pPr>
              <a:buFont typeface="Wingdings 3"/>
              <a:buChar char=""/>
            </a:pPr>
            <a:r>
              <a:rPr lang="en-US" sz="1000" err="1">
                <a:solidFill>
                  <a:srgbClr val="3A3A3A"/>
                </a:solidFill>
                <a:latin typeface="Arial"/>
                <a:cs typeface="Arial"/>
              </a:rPr>
              <a:t>Staziaki</a:t>
            </a:r>
            <a:r>
              <a:rPr lang="en-US" sz="1000">
                <a:solidFill>
                  <a:srgbClr val="3A3A3A"/>
                </a:solidFill>
                <a:latin typeface="Arial"/>
                <a:cs typeface="Arial"/>
              </a:rPr>
              <a:t>, P.V. </a:t>
            </a:r>
            <a:r>
              <a:rPr lang="en-US" sz="1000" i="1">
                <a:solidFill>
                  <a:srgbClr val="000000"/>
                </a:solidFill>
                <a:latin typeface="Arial"/>
                <a:cs typeface="Arial"/>
              </a:rPr>
              <a:t>et al.</a:t>
            </a:r>
            <a:r>
              <a:rPr lang="en-US" sz="1000">
                <a:solidFill>
                  <a:srgbClr val="000000"/>
                </a:solidFill>
                <a:latin typeface="Arial"/>
                <a:cs typeface="Arial"/>
              </a:rPr>
              <a:t> (2016) “Medical Registry Data Collection Efficiency: A Crossover Study Comparing Web-Based Electronic Data Capture and a Standard </a:t>
            </a:r>
            <a:r>
              <a:rPr lang="en-US" sz="1000">
                <a:solidFill>
                  <a:srgbClr val="000000"/>
                </a:solidFill>
                <a:ea typeface="+mn-lt"/>
                <a:cs typeface="+mn-lt"/>
              </a:rPr>
              <a:t>Spreadsheet,” </a:t>
            </a:r>
            <a:r>
              <a:rPr lang="en-US" sz="1000" i="1">
                <a:solidFill>
                  <a:srgbClr val="000000"/>
                </a:solidFill>
                <a:ea typeface="+mn-lt"/>
                <a:cs typeface="+mn-lt"/>
              </a:rPr>
              <a:t>Journal of medical Internet research</a:t>
            </a:r>
            <a:r>
              <a:rPr lang="en-US" sz="1000">
                <a:solidFill>
                  <a:srgbClr val="000000"/>
                </a:solidFill>
                <a:ea typeface="+mn-lt"/>
                <a:cs typeface="+mn-lt"/>
              </a:rPr>
              <a:t>, 18(6), pp. e141–e141. Available at: </a:t>
            </a:r>
            <a:r>
              <a:rPr lang="en-US" sz="1200">
                <a:solidFill>
                  <a:srgbClr val="000000"/>
                </a:solidFill>
                <a:latin typeface="Arial"/>
                <a:cs typeface="Arial"/>
                <a:hlinkClick r:id="rId5"/>
              </a:rPr>
              <a:t>https://doi.org/10.2196/jmir.5576</a:t>
            </a:r>
            <a:r>
              <a:rPr lang="en-US" sz="1000">
                <a:solidFill>
                  <a:srgbClr val="000000"/>
                </a:solidFill>
                <a:latin typeface="Arial"/>
                <a:cs typeface="Arial"/>
              </a:rPr>
              <a:t>. </a:t>
            </a:r>
            <a:endParaRPr lang="en-US"/>
          </a:p>
          <a:p>
            <a:pPr>
              <a:buFont typeface="Wingdings 3"/>
              <a:buChar char=""/>
            </a:pPr>
            <a:r>
              <a:rPr lang="en-US" sz="1200">
                <a:solidFill>
                  <a:srgbClr val="000000"/>
                </a:solidFill>
                <a:latin typeface="Arial"/>
                <a:cs typeface="Arial"/>
                <a:hlinkClick r:id="rId6"/>
              </a:rPr>
              <a:t>www</a:t>
            </a:r>
            <a:r>
              <a:rPr lang="en-US" sz="600">
                <a:solidFill>
                  <a:srgbClr val="000000"/>
                </a:solidFill>
                <a:latin typeface="Arial"/>
                <a:cs typeface="Arial"/>
                <a:hlinkClick r:id="rId6"/>
              </a:rPr>
              <a:t>.hcpc-uk.org/standards/meeting-our-standards/record-keeping/</a:t>
            </a:r>
            <a:r>
              <a:rPr lang="en-US" sz="1000">
                <a:solidFill>
                  <a:srgbClr val="000000"/>
                </a:solidFill>
                <a:latin typeface="Arial"/>
                <a:cs typeface="Arial"/>
              </a:rPr>
              <a:t> </a:t>
            </a:r>
            <a:endParaRPr lang="en-US"/>
          </a:p>
          <a:p>
            <a:pPr>
              <a:buNone/>
            </a:pPr>
            <a:r>
              <a:rPr lang="en-GB" sz="1000">
                <a:solidFill>
                  <a:srgbClr val="000000"/>
                </a:solidFill>
                <a:latin typeface="Trebuchet MS"/>
                <a:ea typeface="+mj-lt"/>
                <a:cs typeface="Arial"/>
              </a:rPr>
              <a:t>Elisha brown : NHS England work force and training (Accessed 5 June 2026)</a:t>
            </a:r>
          </a:p>
          <a:p>
            <a:pPr>
              <a:buNone/>
            </a:pPr>
            <a:r>
              <a:rPr lang="en-GB" sz="1000">
                <a:solidFill>
                  <a:srgbClr val="000000"/>
                </a:solidFill>
                <a:latin typeface="Trebuchet MS"/>
                <a:ea typeface="+mj-lt"/>
                <a:cs typeface="Arial"/>
              </a:rPr>
              <a:t>NHS Improvement Publication code: R&amp;A 05/18 (Accessed 5 June 2026 )</a:t>
            </a:r>
          </a:p>
          <a:p>
            <a:pPr>
              <a:buNone/>
            </a:pPr>
            <a:r>
              <a:rPr lang="en-GB" sz="1000">
                <a:solidFill>
                  <a:srgbClr val="000000"/>
                </a:solidFill>
                <a:latin typeface="Trebuchet MS"/>
                <a:ea typeface="+mj-lt"/>
                <a:cs typeface="Arial"/>
              </a:rPr>
              <a:t>Techbloat.com (January 19th, 2025 )</a:t>
            </a:r>
          </a:p>
          <a:p>
            <a:pPr>
              <a:buNone/>
            </a:pPr>
            <a:r>
              <a:rPr lang="en-GB" sz="1000">
                <a:solidFill>
                  <a:srgbClr val="000000"/>
                </a:solidFill>
                <a:latin typeface="Trebuchet MS"/>
                <a:ea typeface="+mj-lt"/>
                <a:cs typeface="Arial"/>
              </a:rPr>
              <a:t>Figure 1 stock images (accessed 12th June 2026)</a:t>
            </a:r>
          </a:p>
          <a:p>
            <a:pPr>
              <a:buNone/>
            </a:pPr>
            <a:endParaRPr lang="en-GB" sz="1100">
              <a:solidFill>
                <a:srgbClr val="000000"/>
              </a:solidFill>
              <a:latin typeface="Arial"/>
              <a:ea typeface="+mj-lt"/>
              <a:cs typeface="Arial"/>
            </a:endParaRPr>
          </a:p>
          <a:p>
            <a:pPr>
              <a:buNone/>
            </a:pPr>
            <a:r>
              <a:rPr lang="en-GB" sz="1100">
                <a:solidFill>
                  <a:srgbClr val="000000"/>
                </a:solidFill>
                <a:latin typeface="Arial"/>
                <a:ea typeface="+mj-lt"/>
                <a:cs typeface="Arial"/>
              </a:rPr>
              <a:t>Shareen Hamid: Microsoft Corporation (2025) </a:t>
            </a:r>
            <a:r>
              <a:rPr lang="en-GB" sz="1100" i="1">
                <a:solidFill>
                  <a:srgbClr val="000000"/>
                </a:solidFill>
                <a:latin typeface="Arial"/>
                <a:ea typeface="+mj-lt"/>
                <a:cs typeface="Arial"/>
              </a:rPr>
              <a:t>Microsoft OneDrive logo [Logo]. </a:t>
            </a:r>
            <a:r>
              <a:rPr lang="en-GB" sz="1100">
                <a:solidFill>
                  <a:srgbClr val="000000"/>
                </a:solidFill>
                <a:latin typeface="Arial"/>
                <a:ea typeface="+mj-lt"/>
                <a:cs typeface="Arial"/>
              </a:rPr>
              <a:t>Available at: </a:t>
            </a:r>
            <a:r>
              <a:rPr lang="en-GB" sz="1100">
                <a:solidFill>
                  <a:srgbClr val="000000"/>
                </a:solidFill>
                <a:latin typeface="Arial"/>
                <a:ea typeface="+mj-lt"/>
                <a:cs typeface="Arial"/>
                <a:hlinkClick r:id="rId7"/>
              </a:rPr>
              <a:t>https://office.com</a:t>
            </a:r>
            <a:r>
              <a:rPr lang="en-GB" sz="1100">
                <a:solidFill>
                  <a:srgbClr val="000000"/>
                </a:solidFill>
                <a:latin typeface="Arial"/>
                <a:ea typeface="+mj-lt"/>
                <a:cs typeface="Arial"/>
              </a:rPr>
              <a:t> (Accessed: 3 June 2026)</a:t>
            </a:r>
            <a:endParaRPr lang="en-GB" sz="1100"/>
          </a:p>
          <a:p>
            <a:pPr>
              <a:buNone/>
            </a:pPr>
            <a:r>
              <a:rPr lang="en-GB" sz="1100">
                <a:solidFill>
                  <a:srgbClr val="000000"/>
                </a:solidFill>
                <a:latin typeface="Arial"/>
                <a:ea typeface="+mj-lt"/>
                <a:cs typeface="Arial"/>
              </a:rPr>
              <a:t>Microsoft Corporation (2025</a:t>
            </a:r>
            <a:r>
              <a:rPr lang="en-GB" sz="1100" i="1">
                <a:solidFill>
                  <a:srgbClr val="000000"/>
                </a:solidFill>
                <a:latin typeface="Arial"/>
                <a:ea typeface="+mj-lt"/>
                <a:cs typeface="Arial"/>
              </a:rPr>
              <a:t>) OneDrive Cloud Storage. </a:t>
            </a:r>
            <a:r>
              <a:rPr lang="en-GB" sz="1100">
                <a:solidFill>
                  <a:srgbClr val="000000"/>
                </a:solidFill>
                <a:latin typeface="Arial"/>
                <a:ea typeface="+mj-lt"/>
                <a:cs typeface="Arial"/>
              </a:rPr>
              <a:t>Available at: </a:t>
            </a:r>
            <a:r>
              <a:rPr lang="en-GB" sz="1100">
                <a:solidFill>
                  <a:srgbClr val="000000"/>
                </a:solidFill>
                <a:latin typeface="Arial"/>
                <a:ea typeface="+mj-lt"/>
                <a:cs typeface="Arial"/>
                <a:hlinkClick r:id="rId8"/>
              </a:rPr>
              <a:t>https://onedrive.live.com/login</a:t>
            </a:r>
            <a:r>
              <a:rPr lang="en-GB" sz="1100">
                <a:solidFill>
                  <a:srgbClr val="000000"/>
                </a:solidFill>
                <a:latin typeface="Arial"/>
                <a:ea typeface="+mj-lt"/>
                <a:cs typeface="Arial"/>
              </a:rPr>
              <a:t> (Accessed 3 June 2026)</a:t>
            </a:r>
            <a:endParaRPr lang="en-GB" sz="1100"/>
          </a:p>
          <a:p>
            <a:pPr>
              <a:buNone/>
            </a:pPr>
            <a:r>
              <a:rPr lang="en-GB" sz="1100">
                <a:solidFill>
                  <a:srgbClr val="000000"/>
                </a:solidFill>
                <a:latin typeface="Arial"/>
                <a:ea typeface="+mj-lt"/>
                <a:cs typeface="Arial"/>
              </a:rPr>
              <a:t>Microsoft Corporation (2025)</a:t>
            </a:r>
            <a:r>
              <a:rPr lang="en-GB" sz="1100" i="1">
                <a:solidFill>
                  <a:srgbClr val="000000"/>
                </a:solidFill>
                <a:latin typeface="Arial"/>
                <a:ea typeface="+mj-lt"/>
                <a:cs typeface="Arial"/>
              </a:rPr>
              <a:t> How OneDrive safeguards your data in the cloud.</a:t>
            </a:r>
            <a:r>
              <a:rPr lang="en-GB" sz="1100">
                <a:solidFill>
                  <a:srgbClr val="000000"/>
                </a:solidFill>
                <a:latin typeface="Arial"/>
                <a:ea typeface="+mj-lt"/>
                <a:cs typeface="Arial"/>
              </a:rPr>
              <a:t> Available at: </a:t>
            </a:r>
            <a:r>
              <a:rPr lang="en-GB" sz="1100">
                <a:solidFill>
                  <a:srgbClr val="000000"/>
                </a:solidFill>
                <a:latin typeface="Arial"/>
                <a:ea typeface="+mj-lt"/>
                <a:cs typeface="Arial"/>
                <a:hlinkClick r:id="rId9"/>
              </a:rPr>
              <a:t>https://support.microsoft.com/en-gb/office/how-onedrive-safeguards-your-data-in-the-cloud-23c6ea94-3608-48d7-8bf0-80e142edd1e1</a:t>
            </a:r>
            <a:r>
              <a:rPr lang="en-GB" sz="1100">
                <a:solidFill>
                  <a:srgbClr val="000000"/>
                </a:solidFill>
                <a:latin typeface="Arial"/>
                <a:ea typeface="+mj-lt"/>
                <a:cs typeface="Arial"/>
              </a:rPr>
              <a:t> (Accessed 3 June 2026)</a:t>
            </a:r>
            <a:endParaRPr lang="en-GB" sz="1100"/>
          </a:p>
          <a:p>
            <a:pPr>
              <a:buNone/>
            </a:pPr>
            <a:r>
              <a:rPr lang="en-GB" sz="1100">
                <a:solidFill>
                  <a:srgbClr val="000000"/>
                </a:solidFill>
                <a:latin typeface="Arial"/>
                <a:ea typeface="+mj-lt"/>
                <a:cs typeface="Arial"/>
              </a:rPr>
              <a:t>NHS Digital Academy (2024) </a:t>
            </a:r>
            <a:r>
              <a:rPr lang="en-GB" sz="1100" i="1">
                <a:solidFill>
                  <a:srgbClr val="000000"/>
                </a:solidFill>
                <a:latin typeface="Arial"/>
                <a:ea typeface="+mj-lt"/>
                <a:cs typeface="Arial"/>
              </a:rPr>
              <a:t>Using OneDrive and understanding documents. </a:t>
            </a:r>
            <a:r>
              <a:rPr lang="en-GB" sz="1100">
                <a:solidFill>
                  <a:srgbClr val="000000"/>
                </a:solidFill>
                <a:latin typeface="Arial"/>
                <a:ea typeface="+mj-lt"/>
                <a:cs typeface="Arial"/>
              </a:rPr>
              <a:t>Available at: </a:t>
            </a:r>
            <a:r>
              <a:rPr lang="en-GB" sz="1100">
                <a:solidFill>
                  <a:srgbClr val="000000"/>
                </a:solidFill>
                <a:latin typeface="Arial"/>
                <a:ea typeface="+mj-lt"/>
                <a:cs typeface="Arial"/>
                <a:hlinkClick r:id="rId10"/>
              </a:rPr>
              <a:t>https://learninghub.nhs.uk/Resource/12366/Item</a:t>
            </a:r>
            <a:r>
              <a:rPr lang="en-GB" sz="1100">
                <a:solidFill>
                  <a:srgbClr val="000000"/>
                </a:solidFill>
                <a:latin typeface="Arial"/>
                <a:ea typeface="+mj-lt"/>
                <a:cs typeface="Arial"/>
              </a:rPr>
              <a:t> (Accessed 3 June 2026)</a:t>
            </a:r>
            <a:endParaRPr lang="en-GB" sz="1100"/>
          </a:p>
          <a:p>
            <a:pPr marL="0" indent="0">
              <a:buNone/>
            </a:pPr>
            <a:endParaRPr lang="en-GB" sz="1000">
              <a:solidFill>
                <a:srgbClr val="000000"/>
              </a:solidFill>
              <a:latin typeface="Arial"/>
              <a:ea typeface="+mj-lt"/>
              <a:cs typeface="Arial"/>
            </a:endParaRPr>
          </a:p>
          <a:p>
            <a:pPr marL="0" indent="0">
              <a:lnSpc>
                <a:spcPct val="10000"/>
              </a:lnSpc>
              <a:buNone/>
            </a:pPr>
            <a:endParaRPr lang="en-GB" sz="1200">
              <a:solidFill>
                <a:srgbClr val="000000"/>
              </a:solidFill>
              <a:latin typeface="Arial"/>
              <a:ea typeface="+mj-lt"/>
              <a:cs typeface="Arial"/>
            </a:endParaRPr>
          </a:p>
          <a:p>
            <a:pPr marL="171450" indent="0">
              <a:lnSpc>
                <a:spcPct val="10000"/>
              </a:lnSpc>
              <a:spcBef>
                <a:spcPts val="0"/>
              </a:spcBef>
              <a:buNone/>
            </a:pPr>
            <a:endParaRPr lang="en-GB" sz="1200">
              <a:solidFill>
                <a:srgbClr val="000000"/>
              </a:solidFill>
              <a:latin typeface="Arial"/>
              <a:ea typeface="+mj-lt"/>
              <a:cs typeface="Arial"/>
            </a:endParaRPr>
          </a:p>
          <a:p>
            <a:pPr marL="171450" indent="0">
              <a:lnSpc>
                <a:spcPct val="10000"/>
              </a:lnSpc>
              <a:spcBef>
                <a:spcPts val="0"/>
              </a:spcBef>
              <a:buFont typeface="Arial,Sans-Serif"/>
              <a:buChar char="•"/>
            </a:pPr>
            <a:endParaRPr lang="en-GB" sz="1200">
              <a:latin typeface="Arial"/>
              <a:cs typeface="Arial"/>
            </a:endParaRPr>
          </a:p>
          <a:p>
            <a:pPr marL="0" indent="0">
              <a:spcBef>
                <a:spcPts val="0"/>
              </a:spcBef>
              <a:buNone/>
            </a:pPr>
            <a:endParaRPr lang="en-GB" sz="1200" b="1" u="sng">
              <a:solidFill>
                <a:srgbClr val="000000"/>
              </a:solidFill>
              <a:latin typeface="Arial"/>
              <a:ea typeface="+mj-lt"/>
              <a:cs typeface="Arial"/>
            </a:endParaRPr>
          </a:p>
          <a:p>
            <a:pPr marL="0" indent="0">
              <a:buNone/>
            </a:pPr>
            <a:endParaRPr lang="en-GB" sz="1600">
              <a:solidFill>
                <a:srgbClr val="000000"/>
              </a:solidFill>
              <a:latin typeface="Arial"/>
              <a:ea typeface="+mj-lt"/>
              <a:cs typeface="Arial"/>
            </a:endParaRPr>
          </a:p>
          <a:p>
            <a:pPr marL="0" indent="0">
              <a:lnSpc>
                <a:spcPct val="10000"/>
              </a:lnSpc>
              <a:buNone/>
            </a:pPr>
            <a:endParaRPr lang="en-GB" sz="1200">
              <a:solidFill>
                <a:srgbClr val="000000"/>
              </a:solidFill>
              <a:latin typeface="Arial"/>
              <a:ea typeface="+mj-lt"/>
              <a:cs typeface="Arial"/>
            </a:endParaRPr>
          </a:p>
          <a:p>
            <a:pPr marL="171450" indent="0">
              <a:lnSpc>
                <a:spcPct val="10000"/>
              </a:lnSpc>
              <a:spcBef>
                <a:spcPts val="0"/>
              </a:spcBef>
              <a:buNone/>
            </a:pPr>
            <a:endParaRPr lang="en-GB" sz="1200">
              <a:solidFill>
                <a:srgbClr val="000000"/>
              </a:solidFill>
              <a:latin typeface="Arial"/>
              <a:ea typeface="+mj-lt"/>
              <a:cs typeface="Arial"/>
            </a:endParaRPr>
          </a:p>
          <a:p>
            <a:pPr marL="171450" indent="0">
              <a:lnSpc>
                <a:spcPct val="10000"/>
              </a:lnSpc>
              <a:spcBef>
                <a:spcPts val="0"/>
              </a:spcBef>
              <a:buFont typeface="Arial" charset="2"/>
              <a:buChar char="•"/>
            </a:pPr>
            <a:endParaRPr lang="en-GB" sz="1200">
              <a:solidFill>
                <a:srgbClr val="000000"/>
              </a:solidFill>
              <a:latin typeface="Arial"/>
              <a:ea typeface="+mj-lt"/>
              <a:cs typeface="Arial"/>
            </a:endParaRPr>
          </a:p>
          <a:p>
            <a:pPr marL="0" indent="0">
              <a:spcBef>
                <a:spcPts val="0"/>
              </a:spcBef>
              <a:buNone/>
            </a:pPr>
            <a:endParaRPr lang="en-GB" sz="1200">
              <a:solidFill>
                <a:srgbClr val="000000"/>
              </a:solidFill>
              <a:latin typeface="Arial"/>
              <a:ea typeface="+mj-lt"/>
              <a:cs typeface="Arial"/>
            </a:endParaRPr>
          </a:p>
        </p:txBody>
      </p:sp>
      <p:pic>
        <p:nvPicPr>
          <p:cNvPr id="4" name="Content Placeholder 27">
            <a:extLst>
              <a:ext uri="{FF2B5EF4-FFF2-40B4-BE49-F238E27FC236}">
                <a16:creationId xmlns:a16="http://schemas.microsoft.com/office/drawing/2014/main" id="{B6C67432-19EF-5A83-2932-DA6133D64FC2}"/>
              </a:ext>
            </a:extLst>
          </p:cNvPr>
          <p:cNvPicPr>
            <a:picLocks noChangeAspect="1"/>
          </p:cNvPicPr>
          <p:nvPr/>
        </p:nvPicPr>
        <p:blipFill>
          <a:blip r:embed="rId11">
            <a:extLst>
              <a:ext uri="{28A0092B-C50C-407E-A947-70E740481C1C}">
                <a14:useLocalDpi xmlns:a14="http://schemas.microsoft.com/office/drawing/2010/main" val="0"/>
              </a:ext>
            </a:extLst>
          </a:blip>
          <a:stretch>
            <a:fillRect/>
          </a:stretch>
        </p:blipFill>
        <p:spPr>
          <a:xfrm>
            <a:off x="9260379" y="3980"/>
            <a:ext cx="2931621" cy="1305159"/>
          </a:xfrm>
          <a:prstGeom prst="rect">
            <a:avLst/>
          </a:prstGeom>
        </p:spPr>
      </p:pic>
    </p:spTree>
    <p:extLst>
      <p:ext uri="{BB962C8B-B14F-4D97-AF65-F5344CB8AC3E}">
        <p14:creationId xmlns:p14="http://schemas.microsoft.com/office/powerpoint/2010/main" val="324470429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Content Placeholder 27" descr="A blue and white logo&#10;&#10;AI-generated content may be incorrect.">
            <a:extLst>
              <a:ext uri="{FF2B5EF4-FFF2-40B4-BE49-F238E27FC236}">
                <a16:creationId xmlns:a16="http://schemas.microsoft.com/office/drawing/2014/main" id="{BE57E26B-843C-6501-A520-00B6C71EA95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260379" y="3980"/>
            <a:ext cx="2931621" cy="1686158"/>
          </a:xfrm>
          <a:prstGeom prst="rect">
            <a:avLst/>
          </a:prstGeom>
        </p:spPr>
      </p:pic>
      <p:sp>
        <p:nvSpPr>
          <p:cNvPr id="4" name="TextBox 3">
            <a:extLst>
              <a:ext uri="{FF2B5EF4-FFF2-40B4-BE49-F238E27FC236}">
                <a16:creationId xmlns:a16="http://schemas.microsoft.com/office/drawing/2014/main" id="{6D74D056-9600-B0BB-DADA-FCF1BA881486}"/>
              </a:ext>
            </a:extLst>
          </p:cNvPr>
          <p:cNvSpPr txBox="1"/>
          <p:nvPr/>
        </p:nvSpPr>
        <p:spPr>
          <a:xfrm>
            <a:off x="885568" y="525162"/>
            <a:ext cx="6096000"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600" b="0" i="0" u="none" strike="noStrike" baseline="0">
                <a:solidFill>
                  <a:srgbClr val="90C226"/>
                </a:solidFill>
                <a:latin typeface="Trebuchet MS"/>
              </a:rPr>
              <a:t>Referencing </a:t>
            </a:r>
            <a:endParaRPr lang="en-US" sz="3600"/>
          </a:p>
          <a:p>
            <a:pPr algn="ctr"/>
            <a:endParaRPr lang="en-US"/>
          </a:p>
        </p:txBody>
      </p:sp>
      <p:sp>
        <p:nvSpPr>
          <p:cNvPr id="2" name="TextBox 1">
            <a:extLst>
              <a:ext uri="{FF2B5EF4-FFF2-40B4-BE49-F238E27FC236}">
                <a16:creationId xmlns:a16="http://schemas.microsoft.com/office/drawing/2014/main" id="{DF73FDE7-262F-1D8E-1BD3-041C204509AA}"/>
              </a:ext>
            </a:extLst>
          </p:cNvPr>
          <p:cNvSpPr txBox="1"/>
          <p:nvPr/>
        </p:nvSpPr>
        <p:spPr>
          <a:xfrm>
            <a:off x="427170" y="1098869"/>
            <a:ext cx="9180220" cy="550920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a:solidFill>
                  <a:srgbClr val="222222"/>
                </a:solidFill>
                <a:highlight>
                  <a:srgbClr val="FFFFFF"/>
                </a:highlight>
                <a:latin typeface="Arial"/>
                <a:cs typeface="Arial"/>
              </a:rPr>
              <a:t>Shenelle Bodden: Microsoft (2025) Microsoft PowerPoint. Available at: </a:t>
            </a:r>
            <a:r>
              <a:rPr lang="en-GB" sz="1200">
                <a:solidFill>
                  <a:srgbClr val="1155CC"/>
                </a:solidFill>
                <a:highlight>
                  <a:srgbClr val="FFFFFF"/>
                </a:highlight>
                <a:latin typeface="Arial"/>
                <a:cs typeface="Arial"/>
                <a:hlinkClick r:id="rId3"/>
              </a:rPr>
              <a:t>https://www.microsoft.com/microsoft-365/powerpoint</a:t>
            </a:r>
            <a:r>
              <a:rPr lang="en-GB" sz="1200">
                <a:solidFill>
                  <a:srgbClr val="222222"/>
                </a:solidFill>
                <a:highlight>
                  <a:srgbClr val="FFFFFF"/>
                </a:highlight>
                <a:latin typeface="Arial"/>
                <a:cs typeface="Arial"/>
              </a:rPr>
              <a:t> (Accessed: 11 June 2026).</a:t>
            </a:r>
            <a:br>
              <a:rPr lang="en-GB" sz="1200">
                <a:highlight>
                  <a:srgbClr val="FFFFFF"/>
                </a:highlight>
                <a:latin typeface="Arial"/>
                <a:cs typeface="Arial"/>
              </a:rPr>
            </a:br>
            <a:r>
              <a:rPr lang="en-GB" sz="1200">
                <a:solidFill>
                  <a:srgbClr val="222222"/>
                </a:solidFill>
                <a:highlight>
                  <a:srgbClr val="FFFFFF"/>
                </a:highlight>
                <a:latin typeface="Arial"/>
                <a:cs typeface="Arial"/>
              </a:rPr>
              <a:t> Microsoft Support (2025a) PowerPoint help and learning. Available at: </a:t>
            </a:r>
            <a:r>
              <a:rPr lang="en-GB" sz="1200">
                <a:solidFill>
                  <a:srgbClr val="1155CC"/>
                </a:solidFill>
                <a:highlight>
                  <a:srgbClr val="FFFFFF"/>
                </a:highlight>
                <a:latin typeface="Arial"/>
                <a:cs typeface="Arial"/>
                <a:hlinkClick r:id="rId4"/>
              </a:rPr>
              <a:t>https://support.microsoft.com/powerpoint</a:t>
            </a:r>
            <a:r>
              <a:rPr lang="en-GB" sz="1200">
                <a:solidFill>
                  <a:srgbClr val="222222"/>
                </a:solidFill>
                <a:highlight>
                  <a:srgbClr val="FFFFFF"/>
                </a:highlight>
                <a:latin typeface="Arial"/>
                <a:cs typeface="Arial"/>
              </a:rPr>
              <a:t> (Accessed: 11 June 2026).</a:t>
            </a:r>
            <a:br>
              <a:rPr lang="en-GB" sz="1200">
                <a:highlight>
                  <a:srgbClr val="FFFFFF"/>
                </a:highlight>
                <a:latin typeface="Arial"/>
                <a:cs typeface="Arial"/>
              </a:rPr>
            </a:br>
            <a:r>
              <a:rPr lang="en-GB" sz="1200">
                <a:solidFill>
                  <a:srgbClr val="222222"/>
                </a:solidFill>
                <a:highlight>
                  <a:srgbClr val="FFFFFF"/>
                </a:highlight>
                <a:latin typeface="Arial"/>
                <a:cs typeface="Arial"/>
              </a:rPr>
              <a:t>Microsoft Support (2025b) Create a presentation in PowerPoint. Available at: </a:t>
            </a:r>
            <a:r>
              <a:rPr lang="en-GB" sz="1200">
                <a:solidFill>
                  <a:srgbClr val="1155CC"/>
                </a:solidFill>
                <a:highlight>
                  <a:srgbClr val="FFFFFF"/>
                </a:highlight>
                <a:latin typeface="Arial"/>
                <a:cs typeface="Arial"/>
                <a:hlinkClick r:id="rId5"/>
              </a:rPr>
              <a:t>https://support.microsoft.com/en-us/office/create-a-presentation-in-powerpoint-422250f8-5721-4cea-92cc-202fa7b89617</a:t>
            </a:r>
            <a:br>
              <a:rPr lang="en-GB" sz="1200">
                <a:highlight>
                  <a:srgbClr val="FFFFFF"/>
                </a:highlight>
                <a:latin typeface="Arial"/>
                <a:cs typeface="Arial"/>
              </a:rPr>
            </a:br>
            <a:r>
              <a:rPr lang="en-GB" sz="1200">
                <a:highlight>
                  <a:srgbClr val="FFFFFF"/>
                </a:highlight>
                <a:latin typeface="Arial"/>
                <a:cs typeface="Arial"/>
              </a:rPr>
              <a:t>(Accessed: 12 June 2026).</a:t>
            </a:r>
            <a:br>
              <a:rPr lang="en-GB" sz="1200">
                <a:highlight>
                  <a:srgbClr val="FFFFFF"/>
                </a:highlight>
                <a:latin typeface="Arial"/>
                <a:cs typeface="Arial"/>
              </a:rPr>
            </a:br>
            <a:r>
              <a:rPr lang="en-GB" sz="1200">
                <a:highlight>
                  <a:srgbClr val="FFFFFF"/>
                </a:highlight>
                <a:latin typeface="Arial"/>
                <a:cs typeface="Arial"/>
              </a:rPr>
              <a:t>NHS England (2020) E-rostering the clinical workforce: Guidance on developing and implementing e-rostering systems. Available at:</a:t>
            </a:r>
            <a:br>
              <a:rPr lang="en-GB" sz="1200">
                <a:highlight>
                  <a:srgbClr val="FFFFFF"/>
                </a:highlight>
                <a:latin typeface="Arial"/>
                <a:cs typeface="Arial"/>
              </a:rPr>
            </a:br>
            <a:r>
              <a:rPr lang="en-GB" sz="1200">
                <a:solidFill>
                  <a:srgbClr val="1155CC"/>
                </a:solidFill>
                <a:highlight>
                  <a:srgbClr val="FFFFFF"/>
                </a:highlight>
                <a:latin typeface="Arial"/>
                <a:cs typeface="Arial"/>
                <a:hlinkClick r:id="rId6"/>
              </a:rPr>
              <a:t>https://www.england.nhs.uk/wp-content/uploads/2020/09/e-rostering-guidance.pdf</a:t>
            </a:r>
            <a:r>
              <a:rPr lang="en-GB" sz="1200">
                <a:solidFill>
                  <a:srgbClr val="222222"/>
                </a:solidFill>
                <a:highlight>
                  <a:srgbClr val="FFFFFF"/>
                </a:highlight>
                <a:latin typeface="Arial"/>
                <a:cs typeface="Arial"/>
              </a:rPr>
              <a:t> (Accessed: 12 June 2026).</a:t>
            </a:r>
            <a:br>
              <a:rPr lang="en-GB" sz="1200">
                <a:highlight>
                  <a:srgbClr val="FFFFFF"/>
                </a:highlight>
                <a:latin typeface="Arial"/>
                <a:cs typeface="Arial"/>
              </a:rPr>
            </a:br>
            <a:r>
              <a:rPr lang="en-GB" sz="1200">
                <a:solidFill>
                  <a:srgbClr val="222222"/>
                </a:solidFill>
                <a:highlight>
                  <a:srgbClr val="FFFFFF"/>
                </a:highlight>
                <a:latin typeface="Arial"/>
                <a:cs typeface="Arial"/>
              </a:rPr>
              <a:t> </a:t>
            </a:r>
            <a:r>
              <a:rPr lang="en-GB" sz="1200" err="1">
                <a:solidFill>
                  <a:srgbClr val="222222"/>
                </a:solidFill>
                <a:highlight>
                  <a:srgbClr val="FFFFFF"/>
                </a:highlight>
                <a:latin typeface="Arial"/>
                <a:cs typeface="Arial"/>
              </a:rPr>
              <a:t>Hellzén</a:t>
            </a:r>
            <a:r>
              <a:rPr lang="en-GB" sz="1200">
                <a:solidFill>
                  <a:srgbClr val="222222"/>
                </a:solidFill>
                <a:highlight>
                  <a:srgbClr val="FFFFFF"/>
                </a:highlight>
                <a:latin typeface="Arial"/>
                <a:cs typeface="Arial"/>
              </a:rPr>
              <a:t>, O., Alm, A.K.J. and Rising, M.H. (2022) 'Primary Healthcare Nurses' Views on Digital Healthcare Communication and Continuity of Care: A Deductive and Inductive Content Analysis', Nursing Reports, 12(4), pp. 945-957.</a:t>
            </a:r>
            <a:br>
              <a:rPr lang="en-GB" sz="1200">
                <a:highlight>
                  <a:srgbClr val="FFFFFF"/>
                </a:highlight>
                <a:latin typeface="Arial"/>
                <a:cs typeface="Arial"/>
              </a:rPr>
            </a:br>
            <a:r>
              <a:rPr lang="en-GB" sz="1200">
                <a:solidFill>
                  <a:srgbClr val="222222"/>
                </a:solidFill>
                <a:highlight>
                  <a:srgbClr val="FFFFFF"/>
                </a:highlight>
                <a:latin typeface="Arial"/>
                <a:cs typeface="Arial"/>
              </a:rPr>
              <a:t> Nouri, S. et al. (2026) ""We Talk About Everything": Experiences with Digital Health Communication in Palliative Care', Journal of Palliative Medicine</a:t>
            </a:r>
            <a:endParaRPr lang="en-GB" sz="1200">
              <a:solidFill>
                <a:srgbClr val="000000"/>
              </a:solidFill>
              <a:latin typeface="Trebuchet MS" panose="020B0603020202020204"/>
              <a:cs typeface="Arial"/>
            </a:endParaRPr>
          </a:p>
          <a:p>
            <a:endParaRPr lang="en-GB" sz="1200">
              <a:solidFill>
                <a:srgbClr val="222222"/>
              </a:solidFill>
              <a:highlight>
                <a:srgbClr val="FFFFFF"/>
              </a:highlight>
              <a:latin typeface="Arial"/>
              <a:cs typeface="Arial"/>
            </a:endParaRPr>
          </a:p>
          <a:p>
            <a:r>
              <a:rPr lang="en-GB" sz="1600">
                <a:solidFill>
                  <a:srgbClr val="222222"/>
                </a:solidFill>
                <a:highlight>
                  <a:srgbClr val="FFFFFF"/>
                </a:highlight>
                <a:latin typeface="Arial"/>
                <a:cs typeface="Arial"/>
              </a:rPr>
              <a:t>.Claire </a:t>
            </a:r>
            <a:r>
              <a:rPr lang="en-GB" sz="1600" err="1">
                <a:solidFill>
                  <a:srgbClr val="222222"/>
                </a:solidFill>
                <a:highlight>
                  <a:srgbClr val="FFFFFF"/>
                </a:highlight>
                <a:latin typeface="Arial"/>
                <a:cs typeface="Arial"/>
              </a:rPr>
              <a:t>Mcken:</a:t>
            </a:r>
            <a:r>
              <a:rPr lang="en-GB" sz="1600" err="1">
                <a:solidFill>
                  <a:srgbClr val="000000"/>
                </a:solidFill>
                <a:highlight>
                  <a:srgbClr val="FFFFFF"/>
                </a:highlight>
                <a:latin typeface="Arial"/>
                <a:cs typeface="Arial"/>
              </a:rPr>
              <a:t>Bultemeier.W</a:t>
            </a:r>
            <a:r>
              <a:rPr lang="en-GB" sz="1600">
                <a:solidFill>
                  <a:srgbClr val="000000"/>
                </a:solidFill>
                <a:highlight>
                  <a:srgbClr val="FFFFFF"/>
                </a:highlight>
                <a:latin typeface="Arial"/>
                <a:cs typeface="Arial"/>
              </a:rPr>
              <a:t>. </a:t>
            </a:r>
            <a:r>
              <a:rPr lang="en-GB" sz="1600" err="1">
                <a:solidFill>
                  <a:srgbClr val="000000"/>
                </a:solidFill>
                <a:highlight>
                  <a:srgbClr val="FFFFFF"/>
                </a:highlight>
                <a:latin typeface="Arial"/>
                <a:cs typeface="Arial"/>
              </a:rPr>
              <a:t>Gasper.J</a:t>
            </a:r>
            <a:r>
              <a:rPr lang="en-GB" sz="1600">
                <a:solidFill>
                  <a:srgbClr val="000000"/>
                </a:solidFill>
                <a:highlight>
                  <a:srgbClr val="FFFFFF"/>
                </a:highlight>
                <a:latin typeface="Arial"/>
                <a:cs typeface="Arial"/>
              </a:rPr>
              <a:t>. 2024 </a:t>
            </a:r>
            <a:r>
              <a:rPr lang="en-GB" sz="1600" i="1">
                <a:solidFill>
                  <a:srgbClr val="000000"/>
                </a:solidFill>
                <a:highlight>
                  <a:srgbClr val="FFFFFF"/>
                </a:highlight>
                <a:ea typeface="+mn-lt"/>
                <a:cs typeface="+mn-lt"/>
              </a:rPr>
              <a:t>Microsoft Teams for CEU and Training Delivery. Available at </a:t>
            </a:r>
            <a:r>
              <a:rPr lang="en-GB" sz="1600" u="sng">
                <a:solidFill>
                  <a:srgbClr val="99CA3C"/>
                </a:solidFill>
                <a:highlight>
                  <a:srgbClr val="FFFFFF"/>
                </a:highlight>
                <a:latin typeface="Arial"/>
                <a:cs typeface="Arial"/>
                <a:hlinkClick r:id="rId7"/>
              </a:rPr>
              <a:t>https://ask.ifas.ufl.edu/publication/PI290</a:t>
            </a:r>
            <a:r>
              <a:rPr lang="en-GB" sz="1600">
                <a:solidFill>
                  <a:srgbClr val="000000"/>
                </a:solidFill>
                <a:highlight>
                  <a:srgbClr val="FFFFFF"/>
                </a:highlight>
                <a:latin typeface="Arial"/>
                <a:cs typeface="Arial"/>
              </a:rPr>
              <a:t> (Accessed 3 June 2026)</a:t>
            </a:r>
            <a:r>
              <a:rPr lang="en-US" sz="1600">
                <a:solidFill>
                  <a:srgbClr val="000000"/>
                </a:solidFill>
                <a:highlight>
                  <a:srgbClr val="FFFFFF"/>
                </a:highlight>
                <a:latin typeface="Arial"/>
                <a:cs typeface="Arial"/>
              </a:rPr>
              <a:t> </a:t>
            </a:r>
            <a:r>
              <a:rPr lang="en-US" sz="1600">
                <a:solidFill>
                  <a:srgbClr val="222222"/>
                </a:solidFill>
                <a:highlight>
                  <a:srgbClr val="FFFFFF"/>
                </a:highlight>
                <a:latin typeface="Arial"/>
                <a:cs typeface="Arial"/>
              </a:rPr>
              <a:t> </a:t>
            </a:r>
            <a:endParaRPr lang="en-GB" sz="1600">
              <a:solidFill>
                <a:srgbClr val="000000"/>
              </a:solidFill>
              <a:latin typeface="Trebuchet MS" panose="020B0603020202020204"/>
              <a:cs typeface="Arial"/>
            </a:endParaRPr>
          </a:p>
          <a:p>
            <a:r>
              <a:rPr lang="en-GB" sz="1600" b="1">
                <a:solidFill>
                  <a:srgbClr val="333333"/>
                </a:solidFill>
                <a:highlight>
                  <a:srgbClr val="FFFFFF"/>
                </a:highlight>
                <a:latin typeface="Arial"/>
                <a:cs typeface="Arial"/>
              </a:rPr>
              <a:t>*Gavin Jones(2024) </a:t>
            </a:r>
            <a:r>
              <a:rPr lang="en-GB" sz="1600" b="1" i="1" err="1">
                <a:solidFill>
                  <a:srgbClr val="333333"/>
                </a:solidFill>
                <a:highlight>
                  <a:srgbClr val="FFFFFF"/>
                </a:highlight>
                <a:latin typeface="Arial"/>
                <a:cs typeface="Arial"/>
              </a:rPr>
              <a:t>MeeTime</a:t>
            </a:r>
            <a:r>
              <a:rPr lang="en-GB" sz="1600" b="1">
                <a:solidFill>
                  <a:srgbClr val="333333"/>
                </a:solidFill>
                <a:highlight>
                  <a:srgbClr val="FFFFFF"/>
                </a:highlight>
                <a:latin typeface="Arial"/>
                <a:cs typeface="Arial"/>
              </a:rPr>
              <a:t>.( 8 July 2024). Available </a:t>
            </a:r>
            <a:r>
              <a:rPr lang="en-GB" sz="1600" b="1" err="1">
                <a:solidFill>
                  <a:srgbClr val="333333"/>
                </a:solidFill>
                <a:highlight>
                  <a:srgbClr val="FFFFFF"/>
                </a:highlight>
                <a:latin typeface="Arial"/>
                <a:cs typeface="Arial"/>
              </a:rPr>
              <a:t>at:https</a:t>
            </a:r>
            <a:r>
              <a:rPr lang="en-GB" sz="1600" b="1">
                <a:solidFill>
                  <a:srgbClr val="333333"/>
                </a:solidFill>
                <a:highlight>
                  <a:srgbClr val="FFFFFF"/>
                </a:highlight>
                <a:latin typeface="Arial"/>
                <a:cs typeface="Arial"/>
              </a:rPr>
              <a:t>://www.youtube.com/watch?v=wtIqGmrFh_c (11 June 2026).</a:t>
            </a:r>
            <a:endParaRPr lang="en-GB" sz="1600"/>
          </a:p>
          <a:p>
            <a:r>
              <a:rPr lang="en-GB" sz="1600" b="1">
                <a:solidFill>
                  <a:srgbClr val="000000"/>
                </a:solidFill>
                <a:highlight>
                  <a:srgbClr val="FFFFFF"/>
                </a:highlight>
                <a:latin typeface="Arial"/>
                <a:cs typeface="Arial"/>
              </a:rPr>
              <a:t>*</a:t>
            </a:r>
            <a:r>
              <a:rPr lang="en-GB" sz="1600" b="1">
                <a:solidFill>
                  <a:srgbClr val="333333"/>
                </a:solidFill>
                <a:highlight>
                  <a:srgbClr val="FFFFFF"/>
                </a:highlight>
                <a:latin typeface="Arial"/>
                <a:cs typeface="Arial"/>
              </a:rPr>
              <a:t>Gov.uk (ND)</a:t>
            </a:r>
            <a:r>
              <a:rPr lang="en-GB" sz="1600" b="1" i="1">
                <a:solidFill>
                  <a:srgbClr val="333333"/>
                </a:solidFill>
                <a:highlight>
                  <a:srgbClr val="FFFFFF"/>
                </a:highlight>
                <a:ea typeface="+mn-lt"/>
                <a:cs typeface="+mn-lt"/>
              </a:rPr>
              <a:t>Working efficiently with Microsoft Teams Meetings. </a:t>
            </a:r>
            <a:r>
              <a:rPr lang="en-GB" sz="1600" b="1" i="1">
                <a:solidFill>
                  <a:srgbClr val="333333"/>
                </a:solidFill>
                <a:highlight>
                  <a:srgbClr val="FFFFFF"/>
                </a:highlight>
                <a:ea typeface="+mn-lt"/>
                <a:cs typeface="+mn-lt"/>
                <a:hlinkClick r:id="rId8"/>
              </a:rPr>
              <a:t>https://www.applytosupply.digitalmarketplace.service.gov.uk/g-cloud/services/168478198038993</a:t>
            </a:r>
            <a:r>
              <a:rPr lang="en-GB" sz="1600" b="1" i="1">
                <a:solidFill>
                  <a:srgbClr val="333333"/>
                </a:solidFill>
                <a:highlight>
                  <a:srgbClr val="FFFFFF"/>
                </a:highlight>
                <a:ea typeface="+mn-lt"/>
                <a:cs typeface="+mn-lt"/>
              </a:rPr>
              <a:t>. (Accessed: 11 </a:t>
            </a:r>
            <a:r>
              <a:rPr lang="en-GB" sz="1600" b="1" i="1" err="1">
                <a:solidFill>
                  <a:srgbClr val="333333"/>
                </a:solidFill>
                <a:highlight>
                  <a:srgbClr val="FFFFFF"/>
                </a:highlight>
                <a:latin typeface="Arial"/>
                <a:cs typeface="Arial"/>
              </a:rPr>
              <a:t>june</a:t>
            </a:r>
            <a:r>
              <a:rPr lang="en-GB" sz="1600" b="1" i="1">
                <a:solidFill>
                  <a:srgbClr val="333333"/>
                </a:solidFill>
                <a:highlight>
                  <a:srgbClr val="FFFFFF"/>
                </a:highlight>
                <a:latin typeface="Arial"/>
                <a:cs typeface="Arial"/>
              </a:rPr>
              <a:t> 2026)</a:t>
            </a:r>
            <a:r>
              <a:rPr lang="en-GB" sz="1600">
                <a:solidFill>
                  <a:srgbClr val="222222"/>
                </a:solidFill>
                <a:highlight>
                  <a:srgbClr val="FFFFFF"/>
                </a:highlight>
                <a:latin typeface="Arial"/>
                <a:cs typeface="Arial"/>
              </a:rPr>
              <a:t> </a:t>
            </a:r>
            <a:endParaRPr lang="en-GB" sz="1600"/>
          </a:p>
          <a:p>
            <a:r>
              <a:rPr lang="en-GB" sz="1600">
                <a:solidFill>
                  <a:srgbClr val="000000"/>
                </a:solidFill>
                <a:highlight>
                  <a:srgbClr val="FFFFFF"/>
                </a:highlight>
                <a:latin typeface="Arial"/>
                <a:cs typeface="Arial"/>
              </a:rPr>
              <a:t>*University of Edinburgh 2024</a:t>
            </a:r>
            <a:r>
              <a:rPr lang="en-GB" sz="1600" i="1">
                <a:solidFill>
                  <a:srgbClr val="000000"/>
                </a:solidFill>
                <a:highlight>
                  <a:srgbClr val="FFFFFF"/>
                </a:highlight>
                <a:ea typeface="+mn-lt"/>
                <a:cs typeface="+mn-lt"/>
              </a:rPr>
              <a:t> Teams for Teaching. Available at: </a:t>
            </a:r>
            <a:r>
              <a:rPr lang="en-GB" sz="1600">
                <a:solidFill>
                  <a:srgbClr val="99CA3C"/>
                </a:solidFill>
                <a:highlight>
                  <a:srgbClr val="FFFFFF"/>
                </a:highlight>
                <a:latin typeface="Arial"/>
                <a:cs typeface="Arial"/>
                <a:hlinkClick r:id="rId9"/>
              </a:rPr>
              <a:t>https://information-</a:t>
            </a:r>
            <a:r>
              <a:rPr lang="en-US" sz="1600">
                <a:solidFill>
                  <a:srgbClr val="99CA3C"/>
                </a:solidFill>
                <a:highlight>
                  <a:srgbClr val="FFFFFF"/>
                </a:highlight>
                <a:latin typeface="Arial"/>
                <a:cs typeface="Arial"/>
                <a:hlinkClick r:id="rId9"/>
              </a:rPr>
              <a:t>services.ed.ac.uk/computing/comms-and-collab/office365/teams/teams-for-teaching</a:t>
            </a:r>
            <a:r>
              <a:rPr lang="en-US" sz="1600">
                <a:solidFill>
                  <a:srgbClr val="000000"/>
                </a:solidFill>
                <a:highlight>
                  <a:srgbClr val="FFFFFF"/>
                </a:highlight>
                <a:latin typeface="Arial"/>
                <a:cs typeface="Arial"/>
              </a:rPr>
              <a:t> </a:t>
            </a:r>
            <a:r>
              <a:rPr lang="en-GB" sz="1600">
                <a:solidFill>
                  <a:srgbClr val="000000"/>
                </a:solidFill>
                <a:highlight>
                  <a:srgbClr val="FFFFFF"/>
                </a:highlight>
                <a:latin typeface="Arial"/>
                <a:cs typeface="Arial"/>
              </a:rPr>
              <a:t>(</a:t>
            </a:r>
            <a:r>
              <a:rPr lang="en-GB" sz="1600" err="1">
                <a:solidFill>
                  <a:srgbClr val="000000"/>
                </a:solidFill>
                <a:highlight>
                  <a:srgbClr val="FFFFFF"/>
                </a:highlight>
                <a:latin typeface="Arial"/>
                <a:cs typeface="Arial"/>
              </a:rPr>
              <a:t>accesed</a:t>
            </a:r>
            <a:r>
              <a:rPr lang="en-GB" sz="1600">
                <a:solidFill>
                  <a:srgbClr val="000000"/>
                </a:solidFill>
                <a:highlight>
                  <a:srgbClr val="FFFFFF"/>
                </a:highlight>
                <a:latin typeface="Arial"/>
                <a:cs typeface="Arial"/>
              </a:rPr>
              <a:t> 9 June 2026)</a:t>
            </a:r>
            <a:r>
              <a:rPr lang="en-US" sz="1600">
                <a:solidFill>
                  <a:srgbClr val="222222"/>
                </a:solidFill>
                <a:highlight>
                  <a:srgbClr val="FFFFFF"/>
                </a:highlight>
                <a:latin typeface="Arial"/>
                <a:cs typeface="Arial"/>
              </a:rPr>
              <a:t> </a:t>
            </a:r>
            <a:endParaRPr lang="en-GB" sz="1600"/>
          </a:p>
          <a:p>
            <a:endParaRPr lang="en-GB" sz="1200">
              <a:solidFill>
                <a:srgbClr val="222222"/>
              </a:solidFill>
              <a:highlight>
                <a:srgbClr val="FFFFFF"/>
              </a:highlight>
              <a:latin typeface="Arial"/>
              <a:cs typeface="Arial"/>
            </a:endParaRPr>
          </a:p>
          <a:p>
            <a:endParaRPr lang="en-GB" sz="1200">
              <a:solidFill>
                <a:srgbClr val="222222"/>
              </a:solidFill>
              <a:highlight>
                <a:srgbClr val="FFFFFF"/>
              </a:highlight>
              <a:latin typeface="Arial"/>
              <a:cs typeface="Arial"/>
            </a:endParaRPr>
          </a:p>
        </p:txBody>
      </p:sp>
    </p:spTree>
    <p:extLst>
      <p:ext uri="{BB962C8B-B14F-4D97-AF65-F5344CB8AC3E}">
        <p14:creationId xmlns:p14="http://schemas.microsoft.com/office/powerpoint/2010/main" val="2805641862"/>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930350eb-f8df-4f84-845c-a06ee073f72d"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72198A68983C46459DA12D7920F9F8FF" ma:contentTypeVersion="5" ma:contentTypeDescription="Create a new document." ma:contentTypeScope="" ma:versionID="af036f6309ddf123c99dec1dffd731b2">
  <xsd:schema xmlns:xsd="http://www.w3.org/2001/XMLSchema" xmlns:xs="http://www.w3.org/2001/XMLSchema" xmlns:p="http://schemas.microsoft.com/office/2006/metadata/properties" xmlns:ns3="930350eb-f8df-4f84-845c-a06ee073f72d" targetNamespace="http://schemas.microsoft.com/office/2006/metadata/properties" ma:root="true" ma:fieldsID="f8f2b5f774942065962ed202b03704dd" ns3:_="">
    <xsd:import namespace="930350eb-f8df-4f84-845c-a06ee073f72d"/>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30350eb-f8df-4f84-845c-a06ee073f72d"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_activity" ma:index="12"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B6E73CC8-0899-4F4F-BF26-D05215B7A4AD}">
  <ds:schemaRefs>
    <ds:schemaRef ds:uri="930350eb-f8df-4f84-845c-a06ee073f72d"/>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2.xml><?xml version="1.0" encoding="utf-8"?>
<ds:datastoreItem xmlns:ds="http://schemas.openxmlformats.org/officeDocument/2006/customXml" ds:itemID="{5AF49DE4-6155-4797-851A-61DDF239C442}">
  <ds:schemaRefs>
    <ds:schemaRef ds:uri="930350eb-f8df-4f84-845c-a06ee073f72d"/>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3EB5414C-99B0-4ABE-B018-4EE749507894}">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TM02900688[[fn=Facet]]</Template>
  <Application>Microsoft Office PowerPoint</Application>
  <PresentationFormat>Widescreen</PresentationFormat>
  <Slides>12</Slides>
  <Notes>2</Notes>
  <HiddenSlides>0</HiddenSlide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Facet</vt:lpstr>
      <vt:lpstr>Module  code LCHS4007 </vt:lpstr>
      <vt:lpstr>Case study: Riverdale nursing home </vt:lpstr>
      <vt:lpstr>Secure File Storage And Sharing Shareen Hamid  2537346  </vt:lpstr>
      <vt:lpstr>Staff Communication  Using Word Elisha Brown Student Number: 2536374  </vt:lpstr>
      <vt:lpstr>Writing care related documents / care documenting using Microsoft office 365 excel    Katherine Boyle  student number:2541335 </vt:lpstr>
      <vt:lpstr>PowerPoint Presentation</vt:lpstr>
      <vt:lpstr>PowerPoint Presentation</vt:lpstr>
      <vt:lpstr> Shenelle Bodden Student Number: 2541670 Staff Scheduling/Rotas Using Microsoft PowerPoint  </vt:lpstr>
      <vt:lpstr>Staff Training Microsoft Teams​ Claire Mcken Student Number:2519540                                                        (Image 1.google image teams meeting 2026) Why Microsoft Teams is suitable                                                                *Teams I suitable among organisations such as UF/FAS Faculty  (Bultemier,Gasper 2024)                     *It is easy to use and requires very little training (Bultemier,Gasper 2024) *Its usefullness for internal and external communication (Bultemier,Gasper 2024)                                                             *It allows training to be done in real time (Bultemier,Gasper 2024) *It also allows staff to communicate between eachother regarding issues and ideas .(Bultemier,Gasper 2024)       *The Microsoft Teams ("Teams") collaboration platform is popular among UF/IFAS faculty, researchers, Extension agents, and staff for its ease of use and utility for internal and external communication, collaboration, and meetings.(Brett W Bultemeier, Joe Gasper 2024).   How Microsoft Teams improves effciency *Microsoft Teams improves efficiency by centralizing communication, file sharing, and project management into a single hub. (Jones 2024) </vt:lpstr>
      <vt:lpstr>PowerPoint Presentation</vt:lpstr>
      <vt:lpstr>Referencing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3</cp:revision>
  <dcterms:created xsi:type="dcterms:W3CDTF">2026-05-20T11:16:08Z</dcterms:created>
  <dcterms:modified xsi:type="dcterms:W3CDTF">2026-06-14T19:30:26Z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0x01010072198A68983C46459DA12D7920F9F8FF</vt:lpwstr>
  </property>
</Properties>
</file>