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18" r:id="rId1"/>
  </p:sldMasterIdLst>
  <p:notesMasterIdLst>
    <p:notesMasterId r:id="rId41"/>
  </p:notesMasterIdLst>
  <p:sldIdLst>
    <p:sldId id="326" r:id="rId2"/>
    <p:sldId id="337" r:id="rId3"/>
    <p:sldId id="323" r:id="rId4"/>
    <p:sldId id="322" r:id="rId5"/>
    <p:sldId id="334" r:id="rId6"/>
    <p:sldId id="321" r:id="rId7"/>
    <p:sldId id="335" r:id="rId8"/>
    <p:sldId id="318" r:id="rId9"/>
    <p:sldId id="317" r:id="rId10"/>
    <p:sldId id="315" r:id="rId11"/>
    <p:sldId id="328" r:id="rId12"/>
    <p:sldId id="257" r:id="rId13"/>
    <p:sldId id="267" r:id="rId14"/>
    <p:sldId id="332" r:id="rId15"/>
    <p:sldId id="331" r:id="rId16"/>
    <p:sldId id="266" r:id="rId17"/>
    <p:sldId id="280" r:id="rId18"/>
    <p:sldId id="281" r:id="rId19"/>
    <p:sldId id="259" r:id="rId20"/>
    <p:sldId id="268" r:id="rId21"/>
    <p:sldId id="269" r:id="rId22"/>
    <p:sldId id="271" r:id="rId23"/>
    <p:sldId id="282" r:id="rId24"/>
    <p:sldId id="283" r:id="rId25"/>
    <p:sldId id="284" r:id="rId26"/>
    <p:sldId id="287" r:id="rId27"/>
    <p:sldId id="288" r:id="rId28"/>
    <p:sldId id="286" r:id="rId29"/>
    <p:sldId id="274" r:id="rId30"/>
    <p:sldId id="264" r:id="rId31"/>
    <p:sldId id="265" r:id="rId32"/>
    <p:sldId id="275" r:id="rId33"/>
    <p:sldId id="276" r:id="rId34"/>
    <p:sldId id="278" r:id="rId35"/>
    <p:sldId id="279" r:id="rId36"/>
    <p:sldId id="270" r:id="rId37"/>
    <p:sldId id="329" r:id="rId38"/>
    <p:sldId id="336" r:id="rId39"/>
    <p:sldId id="273" r:id="rId40"/>
  </p:sldIdLst>
  <p:sldSz cx="12192000" cy="6858000"/>
  <p:notesSz cx="6858000" cy="9144000"/>
  <p:embeddedFontLst>
    <p:embeddedFont>
      <p:font typeface="Calibri" panose="020F0502020204030204" pitchFamily="34" charset="0"/>
      <p:regular r:id="rId42"/>
      <p:bold r:id="rId43"/>
      <p:italic r:id="rId44"/>
      <p:boldItalic r:id="rId45"/>
    </p:embeddedFont>
    <p:embeddedFont>
      <p:font typeface="Calibri Light" panose="020F0302020204030204" pitchFamily="34" charset="0"/>
      <p:regular r:id="rId46"/>
      <p:italic r:id="rId4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F024E0-707A-4CCA-9E90-3A399FE1D9B2}" v="365" dt="2023-01-30T18:31:49.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 y="57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1.fntdata"/><Relationship Id="rId47" Type="http://schemas.openxmlformats.org/officeDocument/2006/relationships/font" Target="fonts/font6.fntdata"/><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4.fntdata"/><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3.fntdata"/><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2.fntdata"/><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5.fntdata"/><Relationship Id="rId20" Type="http://schemas.openxmlformats.org/officeDocument/2006/relationships/slide" Target="slides/slide19.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B3AEDA4F-D169-4176-B455-7D59834720AE}"/>
    <pc:docChg chg="modSld">
      <pc:chgData name="Luke Roach" userId="3c173453-1e89-4ab7-a897-c035ad6940d7" providerId="ADAL" clId="{B3AEDA4F-D169-4176-B455-7D59834720AE}" dt="2022-01-24T06:47:08.845" v="0" actId="1076"/>
      <pc:docMkLst>
        <pc:docMk/>
      </pc:docMkLst>
      <pc:sldChg chg="modSp mod">
        <pc:chgData name="Luke Roach" userId="3c173453-1e89-4ab7-a897-c035ad6940d7" providerId="ADAL" clId="{B3AEDA4F-D169-4176-B455-7D59834720AE}" dt="2022-01-24T06:47:08.845" v="0" actId="1076"/>
        <pc:sldMkLst>
          <pc:docMk/>
          <pc:sldMk cId="1495391058" sldId="288"/>
        </pc:sldMkLst>
        <pc:spChg chg="mod">
          <ac:chgData name="Luke Roach" userId="3c173453-1e89-4ab7-a897-c035ad6940d7" providerId="ADAL" clId="{B3AEDA4F-D169-4176-B455-7D59834720AE}" dt="2022-01-24T06:47:08.845" v="0" actId="1076"/>
          <ac:spMkLst>
            <pc:docMk/>
            <pc:sldMk cId="1495391058" sldId="288"/>
            <ac:spMk id="3" creationId="{00000000-0000-0000-0000-000000000000}"/>
          </ac:spMkLst>
        </pc:spChg>
      </pc:sldChg>
    </pc:docChg>
  </pc:docChgLst>
  <pc:docChgLst>
    <pc:chgData name="Luke Roach" userId="3c173453-1e89-4ab7-a897-c035ad6940d7" providerId="ADAL" clId="{9FF024E0-707A-4CCA-9E90-3A399FE1D9B2}"/>
    <pc:docChg chg="custSel addSld delSld modSld">
      <pc:chgData name="Luke Roach" userId="3c173453-1e89-4ab7-a897-c035ad6940d7" providerId="ADAL" clId="{9FF024E0-707A-4CCA-9E90-3A399FE1D9B2}" dt="2023-01-30T18:31:58.377" v="446" actId="20577"/>
      <pc:docMkLst>
        <pc:docMk/>
      </pc:docMkLst>
      <pc:sldChg chg="modSp mod">
        <pc:chgData name="Luke Roach" userId="3c173453-1e89-4ab7-a897-c035ad6940d7" providerId="ADAL" clId="{9FF024E0-707A-4CCA-9E90-3A399FE1D9B2}" dt="2023-01-30T18:26:53.216" v="439" actId="6549"/>
        <pc:sldMkLst>
          <pc:docMk/>
          <pc:sldMk cId="1842044366" sldId="273"/>
        </pc:sldMkLst>
        <pc:spChg chg="mod">
          <ac:chgData name="Luke Roach" userId="3c173453-1e89-4ab7-a897-c035ad6940d7" providerId="ADAL" clId="{9FF024E0-707A-4CCA-9E90-3A399FE1D9B2}" dt="2023-01-30T18:26:53.216" v="439" actId="6549"/>
          <ac:spMkLst>
            <pc:docMk/>
            <pc:sldMk cId="1842044366" sldId="273"/>
            <ac:spMk id="2" creationId="{00000000-0000-0000-0000-000000000000}"/>
          </ac:spMkLst>
        </pc:spChg>
      </pc:sldChg>
      <pc:sldChg chg="modSp mod">
        <pc:chgData name="Luke Roach" userId="3c173453-1e89-4ab7-a897-c035ad6940d7" providerId="ADAL" clId="{9FF024E0-707A-4CCA-9E90-3A399FE1D9B2}" dt="2023-01-30T18:25:37.251" v="358" actId="20577"/>
        <pc:sldMkLst>
          <pc:docMk/>
          <pc:sldMk cId="2128620866" sldId="315"/>
        </pc:sldMkLst>
        <pc:spChg chg="mod">
          <ac:chgData name="Luke Roach" userId="3c173453-1e89-4ab7-a897-c035ad6940d7" providerId="ADAL" clId="{9FF024E0-707A-4CCA-9E90-3A399FE1D9B2}" dt="2023-01-30T18:25:37.251" v="358" actId="20577"/>
          <ac:spMkLst>
            <pc:docMk/>
            <pc:sldMk cId="2128620866" sldId="315"/>
            <ac:spMk id="3" creationId="{1DFA626B-1380-44CA-ACE8-9B598CD221D1}"/>
          </ac:spMkLst>
        </pc:spChg>
      </pc:sldChg>
      <pc:sldChg chg="del">
        <pc:chgData name="Luke Roach" userId="3c173453-1e89-4ab7-a897-c035ad6940d7" providerId="ADAL" clId="{9FF024E0-707A-4CCA-9E90-3A399FE1D9B2}" dt="2023-01-30T18:25:23.060" v="357" actId="47"/>
        <pc:sldMkLst>
          <pc:docMk/>
          <pc:sldMk cId="210826282" sldId="319"/>
        </pc:sldMkLst>
      </pc:sldChg>
      <pc:sldChg chg="modSp">
        <pc:chgData name="Luke Roach" userId="3c173453-1e89-4ab7-a897-c035ad6940d7" providerId="ADAL" clId="{9FF024E0-707A-4CCA-9E90-3A399FE1D9B2}" dt="2023-01-30T18:24:48.392" v="355" actId="113"/>
        <pc:sldMkLst>
          <pc:docMk/>
          <pc:sldMk cId="257365743" sldId="322"/>
        </pc:sldMkLst>
        <pc:graphicFrameChg chg="mod">
          <ac:chgData name="Luke Roach" userId="3c173453-1e89-4ab7-a897-c035ad6940d7" providerId="ADAL" clId="{9FF024E0-707A-4CCA-9E90-3A399FE1D9B2}" dt="2023-01-30T18:24:48.392" v="355" actId="113"/>
          <ac:graphicFrameMkLst>
            <pc:docMk/>
            <pc:sldMk cId="257365743" sldId="322"/>
            <ac:graphicFrameMk id="5" creationId="{F38124FF-65FE-4D53-A69D-561BB952C7E3}"/>
          </ac:graphicFrameMkLst>
        </pc:graphicFrameChg>
      </pc:sldChg>
      <pc:sldChg chg="del">
        <pc:chgData name="Luke Roach" userId="3c173453-1e89-4ab7-a897-c035ad6940d7" providerId="ADAL" clId="{9FF024E0-707A-4CCA-9E90-3A399FE1D9B2}" dt="2023-01-30T18:25:59.383" v="359" actId="47"/>
        <pc:sldMkLst>
          <pc:docMk/>
          <pc:sldMk cId="3192162646" sldId="333"/>
        </pc:sldMkLst>
      </pc:sldChg>
      <pc:sldChg chg="modSp">
        <pc:chgData name="Luke Roach" userId="3c173453-1e89-4ab7-a897-c035ad6940d7" providerId="ADAL" clId="{9FF024E0-707A-4CCA-9E90-3A399FE1D9B2}" dt="2023-01-30T18:25:08.585" v="356" actId="478"/>
        <pc:sldMkLst>
          <pc:docMk/>
          <pc:sldMk cId="1195038846" sldId="334"/>
        </pc:sldMkLst>
        <pc:graphicFrameChg chg="mod">
          <ac:chgData name="Luke Roach" userId="3c173453-1e89-4ab7-a897-c035ad6940d7" providerId="ADAL" clId="{9FF024E0-707A-4CCA-9E90-3A399FE1D9B2}" dt="2023-01-30T18:25:08.585" v="356" actId="478"/>
          <ac:graphicFrameMkLst>
            <pc:docMk/>
            <pc:sldMk cId="1195038846" sldId="334"/>
            <ac:graphicFrameMk id="5" creationId="{F38124FF-65FE-4D53-A69D-561BB952C7E3}"/>
          </ac:graphicFrameMkLst>
        </pc:graphicFrameChg>
      </pc:sldChg>
      <pc:sldChg chg="modSp new mod">
        <pc:chgData name="Luke Roach" userId="3c173453-1e89-4ab7-a897-c035ad6940d7" providerId="ADAL" clId="{9FF024E0-707A-4CCA-9E90-3A399FE1D9B2}" dt="2023-01-30T18:26:43.785" v="437" actId="20577"/>
        <pc:sldMkLst>
          <pc:docMk/>
          <pc:sldMk cId="368045595" sldId="336"/>
        </pc:sldMkLst>
        <pc:spChg chg="mod">
          <ac:chgData name="Luke Roach" userId="3c173453-1e89-4ab7-a897-c035ad6940d7" providerId="ADAL" clId="{9FF024E0-707A-4CCA-9E90-3A399FE1D9B2}" dt="2023-01-30T18:26:30.949" v="374" actId="20577"/>
          <ac:spMkLst>
            <pc:docMk/>
            <pc:sldMk cId="368045595" sldId="336"/>
            <ac:spMk id="2" creationId="{E51C4B0B-1451-2F8D-B00A-A3DA5B3893E0}"/>
          </ac:spMkLst>
        </pc:spChg>
        <pc:spChg chg="mod">
          <ac:chgData name="Luke Roach" userId="3c173453-1e89-4ab7-a897-c035ad6940d7" providerId="ADAL" clId="{9FF024E0-707A-4CCA-9E90-3A399FE1D9B2}" dt="2023-01-30T18:26:43.785" v="437" actId="20577"/>
          <ac:spMkLst>
            <pc:docMk/>
            <pc:sldMk cId="368045595" sldId="336"/>
            <ac:spMk id="3" creationId="{07FAD21F-4C19-C740-2B3D-FC79FA7423AC}"/>
          </ac:spMkLst>
        </pc:spChg>
      </pc:sldChg>
      <pc:sldChg chg="addSp modSp new mod">
        <pc:chgData name="Luke Roach" userId="3c173453-1e89-4ab7-a897-c035ad6940d7" providerId="ADAL" clId="{9FF024E0-707A-4CCA-9E90-3A399FE1D9B2}" dt="2023-01-30T18:31:58.377" v="446" actId="20577"/>
        <pc:sldMkLst>
          <pc:docMk/>
          <pc:sldMk cId="3717168621" sldId="337"/>
        </pc:sldMkLst>
        <pc:spChg chg="add mod">
          <ac:chgData name="Luke Roach" userId="3c173453-1e89-4ab7-a897-c035ad6940d7" providerId="ADAL" clId="{9FF024E0-707A-4CCA-9E90-3A399FE1D9B2}" dt="2023-01-30T18:31:49.424" v="442" actId="27636"/>
          <ac:spMkLst>
            <pc:docMk/>
            <pc:sldMk cId="3717168621" sldId="337"/>
            <ac:spMk id="4" creationId="{DBE55BEC-8303-E9CA-B53F-84FB102389E5}"/>
          </ac:spMkLst>
        </pc:spChg>
        <pc:spChg chg="add mod">
          <ac:chgData name="Luke Roach" userId="3c173453-1e89-4ab7-a897-c035ad6940d7" providerId="ADAL" clId="{9FF024E0-707A-4CCA-9E90-3A399FE1D9B2}" dt="2023-01-30T18:31:49.424" v="442" actId="27636"/>
          <ac:spMkLst>
            <pc:docMk/>
            <pc:sldMk cId="3717168621" sldId="337"/>
            <ac:spMk id="5" creationId="{52DAF0D2-743C-51DF-E33D-6CDB9D8A8D17}"/>
          </ac:spMkLst>
        </pc:spChg>
        <pc:spChg chg="add mod">
          <ac:chgData name="Luke Roach" userId="3c173453-1e89-4ab7-a897-c035ad6940d7" providerId="ADAL" clId="{9FF024E0-707A-4CCA-9E90-3A399FE1D9B2}" dt="2023-01-30T18:31:49.424" v="442" actId="27636"/>
          <ac:spMkLst>
            <pc:docMk/>
            <pc:sldMk cId="3717168621" sldId="337"/>
            <ac:spMk id="7" creationId="{2AA02B2D-704D-1ACB-3D26-1596989B4C16}"/>
          </ac:spMkLst>
        </pc:spChg>
        <pc:spChg chg="add mod">
          <ac:chgData name="Luke Roach" userId="3c173453-1e89-4ab7-a897-c035ad6940d7" providerId="ADAL" clId="{9FF024E0-707A-4CCA-9E90-3A399FE1D9B2}" dt="2023-01-30T18:31:49.424" v="442" actId="27636"/>
          <ac:spMkLst>
            <pc:docMk/>
            <pc:sldMk cId="3717168621" sldId="337"/>
            <ac:spMk id="8" creationId="{D6D731E8-EC0A-7FB0-877E-3A9398F93904}"/>
          </ac:spMkLst>
        </pc:spChg>
        <pc:spChg chg="add mod">
          <ac:chgData name="Luke Roach" userId="3c173453-1e89-4ab7-a897-c035ad6940d7" providerId="ADAL" clId="{9FF024E0-707A-4CCA-9E90-3A399FE1D9B2}" dt="2023-01-30T18:31:49.424" v="442" actId="27636"/>
          <ac:spMkLst>
            <pc:docMk/>
            <pc:sldMk cId="3717168621" sldId="337"/>
            <ac:spMk id="9" creationId="{3C58CB9B-6B0E-5F2E-9441-B7F53571A6D4}"/>
          </ac:spMkLst>
        </pc:spChg>
        <pc:spChg chg="add mod">
          <ac:chgData name="Luke Roach" userId="3c173453-1e89-4ab7-a897-c035ad6940d7" providerId="ADAL" clId="{9FF024E0-707A-4CCA-9E90-3A399FE1D9B2}" dt="2023-01-30T18:31:49.424" v="442" actId="27636"/>
          <ac:spMkLst>
            <pc:docMk/>
            <pc:sldMk cId="3717168621" sldId="337"/>
            <ac:spMk id="10" creationId="{0FEEC68D-9DE4-27BA-9456-11CAB1609264}"/>
          </ac:spMkLst>
        </pc:spChg>
        <pc:spChg chg="add mod">
          <ac:chgData name="Luke Roach" userId="3c173453-1e89-4ab7-a897-c035ad6940d7" providerId="ADAL" clId="{9FF024E0-707A-4CCA-9E90-3A399FE1D9B2}" dt="2023-01-30T18:31:58.377" v="446" actId="20577"/>
          <ac:spMkLst>
            <pc:docMk/>
            <pc:sldMk cId="3717168621" sldId="337"/>
            <ac:spMk id="11" creationId="{B956491E-A805-E2BB-A9C1-FCA69FC2C4DA}"/>
          </ac:spMkLst>
        </pc:spChg>
        <pc:spChg chg="add mod">
          <ac:chgData name="Luke Roach" userId="3c173453-1e89-4ab7-a897-c035ad6940d7" providerId="ADAL" clId="{9FF024E0-707A-4CCA-9E90-3A399FE1D9B2}" dt="2023-01-30T18:31:49.424" v="442" actId="27636"/>
          <ac:spMkLst>
            <pc:docMk/>
            <pc:sldMk cId="3717168621" sldId="337"/>
            <ac:spMk id="12" creationId="{FF1C26E7-80E7-C456-12E6-346B74433C9B}"/>
          </ac:spMkLst>
        </pc:spChg>
        <pc:spChg chg="add mod">
          <ac:chgData name="Luke Roach" userId="3c173453-1e89-4ab7-a897-c035ad6940d7" providerId="ADAL" clId="{9FF024E0-707A-4CCA-9E90-3A399FE1D9B2}" dt="2023-01-30T18:31:49.424" v="442" actId="27636"/>
          <ac:spMkLst>
            <pc:docMk/>
            <pc:sldMk cId="3717168621" sldId="337"/>
            <ac:spMk id="13" creationId="{F6737BA0-1030-1F39-7658-DBA302417E20}"/>
          </ac:spMkLst>
        </pc:spChg>
        <pc:spChg chg="add mod">
          <ac:chgData name="Luke Roach" userId="3c173453-1e89-4ab7-a897-c035ad6940d7" providerId="ADAL" clId="{9FF024E0-707A-4CCA-9E90-3A399FE1D9B2}" dt="2023-01-30T18:31:49.424" v="442" actId="27636"/>
          <ac:spMkLst>
            <pc:docMk/>
            <pc:sldMk cId="3717168621" sldId="337"/>
            <ac:spMk id="14" creationId="{C425DB8E-D059-6DED-E21E-F3258AB02FEF}"/>
          </ac:spMkLst>
        </pc:spChg>
        <pc:picChg chg="add mod">
          <ac:chgData name="Luke Roach" userId="3c173453-1e89-4ab7-a897-c035ad6940d7" providerId="ADAL" clId="{9FF024E0-707A-4CCA-9E90-3A399FE1D9B2}" dt="2023-01-30T18:31:49.424" v="442" actId="27636"/>
          <ac:picMkLst>
            <pc:docMk/>
            <pc:sldMk cId="3717168621" sldId="337"/>
            <ac:picMk id="6" creationId="{91702EF6-A153-826E-FB83-03382C9C96CE}"/>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04EC3F-F495-4819-B76E-067A5F98784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2624BC-5DD8-4C9D-8883-1B5FD53A249A}">
      <dgm:prSet/>
      <dgm:spPr/>
      <dgm:t>
        <a:bodyPr/>
        <a:lstStyle/>
        <a:p>
          <a:pPr>
            <a:lnSpc>
              <a:spcPct val="100000"/>
            </a:lnSpc>
          </a:pPr>
          <a:r>
            <a:rPr lang="en-GB" b="0" dirty="0"/>
            <a:t>Your Lectures will last 1-2 hours and cover topics and concepts related to EBP</a:t>
          </a:r>
          <a:r>
            <a:rPr lang="en-GB" b="0" dirty="0">
              <a:latin typeface="Calibri Light" panose="020F0302020204030204"/>
            </a:rPr>
            <a:t>. </a:t>
          </a:r>
          <a:endParaRPr lang="en-US" b="0" dirty="0"/>
        </a:p>
      </dgm:t>
    </dgm:pt>
    <dgm:pt modelId="{40B9C184-2A66-45E6-A8F2-516A5C014602}" type="parTrans" cxnId="{A50D55CE-807F-4104-94B2-D5A17C84327E}">
      <dgm:prSet/>
      <dgm:spPr/>
      <dgm:t>
        <a:bodyPr/>
        <a:lstStyle/>
        <a:p>
          <a:endParaRPr lang="en-US"/>
        </a:p>
      </dgm:t>
    </dgm:pt>
    <dgm:pt modelId="{14748CE2-E96F-428B-A9F1-B88F3773C78E}" type="sibTrans" cxnId="{A50D55CE-807F-4104-94B2-D5A17C84327E}">
      <dgm:prSet/>
      <dgm:spPr/>
      <dgm:t>
        <a:bodyPr/>
        <a:lstStyle/>
        <a:p>
          <a:endParaRPr lang="en-US"/>
        </a:p>
      </dgm:t>
    </dgm:pt>
    <dgm:pt modelId="{E9BC5402-3CC6-4803-BE32-CDA1FD2023B0}">
      <dgm:prSet phldr="0"/>
      <dgm:spPr/>
      <dgm:t>
        <a:bodyPr/>
        <a:lstStyle/>
        <a:p>
          <a:pPr>
            <a:lnSpc>
              <a:spcPct val="100000"/>
            </a:lnSpc>
          </a:pPr>
          <a:r>
            <a:rPr lang="en-GB" b="1" dirty="0">
              <a:latin typeface="Calibri Light" panose="020F0302020204030204"/>
            </a:rPr>
            <a:t>Seminars will follow the lectures and give you an opportunity to explore the topics in more depth and engage with the material.</a:t>
          </a:r>
        </a:p>
      </dgm:t>
    </dgm:pt>
    <dgm:pt modelId="{0FF91E8B-C943-4216-A549-FB6788E416D7}" type="parTrans" cxnId="{5818CCB5-FD49-4F95-B01F-E58C071A334B}">
      <dgm:prSet/>
      <dgm:spPr/>
      <dgm:t>
        <a:bodyPr/>
        <a:lstStyle/>
        <a:p>
          <a:endParaRPr lang="en-GB"/>
        </a:p>
      </dgm:t>
    </dgm:pt>
    <dgm:pt modelId="{ABC830E5-DFE4-4255-B743-7DC4ED44FC12}" type="sibTrans" cxnId="{5818CCB5-FD49-4F95-B01F-E58C071A334B}">
      <dgm:prSet/>
      <dgm:spPr/>
      <dgm:t>
        <a:bodyPr/>
        <a:lstStyle/>
        <a:p>
          <a:endParaRPr lang="en-GB"/>
        </a:p>
      </dgm:t>
    </dgm:pt>
    <dgm:pt modelId="{EE2360B4-9A56-4269-95FE-32C5C7DB99BE}">
      <dgm:prSet phldr="0"/>
      <dgm:spPr/>
      <dgm:t>
        <a:bodyPr/>
        <a:lstStyle/>
        <a:p>
          <a:pPr rtl="0">
            <a:lnSpc>
              <a:spcPct val="100000"/>
            </a:lnSpc>
          </a:pPr>
          <a:r>
            <a:rPr lang="en-GB" b="1" dirty="0">
              <a:latin typeface="Calibri Light" panose="020F0302020204030204"/>
            </a:rPr>
            <a:t>You will be expected to view the lectures and make appropriate notes as you go.</a:t>
          </a:r>
        </a:p>
      </dgm:t>
    </dgm:pt>
    <dgm:pt modelId="{B92D6548-5CBE-4713-9533-04DE26CFE6C1}" type="parTrans" cxnId="{5FE7CB10-49AC-48DF-82BB-B323590AE793}">
      <dgm:prSet/>
      <dgm:spPr/>
      <dgm:t>
        <a:bodyPr/>
        <a:lstStyle/>
        <a:p>
          <a:endParaRPr lang="en-GB"/>
        </a:p>
      </dgm:t>
    </dgm:pt>
    <dgm:pt modelId="{71202BAA-C839-4DAD-B220-B25267F185CF}" type="sibTrans" cxnId="{5FE7CB10-49AC-48DF-82BB-B323590AE793}">
      <dgm:prSet/>
      <dgm:spPr/>
      <dgm:t>
        <a:bodyPr/>
        <a:lstStyle/>
        <a:p>
          <a:endParaRPr lang="en-GB"/>
        </a:p>
      </dgm:t>
    </dgm:pt>
    <dgm:pt modelId="{2B15F6E8-7ED8-4B41-80D8-713BE86AD44F}" type="pres">
      <dgm:prSet presAssocID="{0404EC3F-F495-4819-B76E-067A5F987841}" presName="root" presStyleCnt="0">
        <dgm:presLayoutVars>
          <dgm:dir/>
          <dgm:resizeHandles val="exact"/>
        </dgm:presLayoutVars>
      </dgm:prSet>
      <dgm:spPr/>
    </dgm:pt>
    <dgm:pt modelId="{5BA3C100-DA15-43D3-BE52-82B9991F34E8}" type="pres">
      <dgm:prSet presAssocID="{C72624BC-5DD8-4C9D-8883-1B5FD53A249A}" presName="compNode" presStyleCnt="0"/>
      <dgm:spPr/>
    </dgm:pt>
    <dgm:pt modelId="{F899A2DD-1827-490E-875A-92A10A994F04}" type="pres">
      <dgm:prSet presAssocID="{C72624BC-5DD8-4C9D-8883-1B5FD53A249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416F48E5-46DB-4C15-A129-A7D08D6B5193}" type="pres">
      <dgm:prSet presAssocID="{C72624BC-5DD8-4C9D-8883-1B5FD53A249A}" presName="spaceRect" presStyleCnt="0"/>
      <dgm:spPr/>
    </dgm:pt>
    <dgm:pt modelId="{EFA0B388-8C2A-4FEE-AF93-C5B653E46E6B}" type="pres">
      <dgm:prSet presAssocID="{C72624BC-5DD8-4C9D-8883-1B5FD53A249A}" presName="textRect" presStyleLbl="revTx" presStyleIdx="0" presStyleCnt="3">
        <dgm:presLayoutVars>
          <dgm:chMax val="1"/>
          <dgm:chPref val="1"/>
        </dgm:presLayoutVars>
      </dgm:prSet>
      <dgm:spPr/>
    </dgm:pt>
    <dgm:pt modelId="{766D07A1-FDC2-4221-8F20-8F48D1C5142F}" type="pres">
      <dgm:prSet presAssocID="{14748CE2-E96F-428B-A9F1-B88F3773C78E}" presName="sibTrans" presStyleCnt="0"/>
      <dgm:spPr/>
    </dgm:pt>
    <dgm:pt modelId="{E48C1A28-E7BD-446A-9892-60778F414DA1}" type="pres">
      <dgm:prSet presAssocID="{E9BC5402-3CC6-4803-BE32-CDA1FD2023B0}" presName="compNode" presStyleCnt="0"/>
      <dgm:spPr/>
    </dgm:pt>
    <dgm:pt modelId="{21164F6E-B66B-4957-AEE5-AF504733C3E9}" type="pres">
      <dgm:prSet presAssocID="{E9BC5402-3CC6-4803-BE32-CDA1FD2023B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Laptop with phone and calculator"/>
        </a:ext>
      </dgm:extLst>
    </dgm:pt>
    <dgm:pt modelId="{18D0ABB1-CC69-43F8-9824-2345827464BB}" type="pres">
      <dgm:prSet presAssocID="{E9BC5402-3CC6-4803-BE32-CDA1FD2023B0}" presName="spaceRect" presStyleCnt="0"/>
      <dgm:spPr/>
    </dgm:pt>
    <dgm:pt modelId="{14C3E4DB-2EBB-4516-A9B0-8A4095CD4786}" type="pres">
      <dgm:prSet presAssocID="{E9BC5402-3CC6-4803-BE32-CDA1FD2023B0}" presName="textRect" presStyleLbl="revTx" presStyleIdx="1" presStyleCnt="3">
        <dgm:presLayoutVars>
          <dgm:chMax val="1"/>
          <dgm:chPref val="1"/>
        </dgm:presLayoutVars>
      </dgm:prSet>
      <dgm:spPr/>
    </dgm:pt>
    <dgm:pt modelId="{F5F7B40F-F32B-4383-934F-1409EAD0A300}" type="pres">
      <dgm:prSet presAssocID="{ABC830E5-DFE4-4255-B743-7DC4ED44FC12}" presName="sibTrans" presStyleCnt="0"/>
      <dgm:spPr/>
    </dgm:pt>
    <dgm:pt modelId="{4C96320B-D3BB-4FAE-8172-76E4AAF14BC8}" type="pres">
      <dgm:prSet presAssocID="{EE2360B4-9A56-4269-95FE-32C5C7DB99BE}" presName="compNode" presStyleCnt="0"/>
      <dgm:spPr/>
    </dgm:pt>
    <dgm:pt modelId="{DC646B9D-8129-41A3-BE29-8355B0A6D240}" type="pres">
      <dgm:prSet presAssocID="{EE2360B4-9A56-4269-95FE-32C5C7DB99B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Graph and note paper with pencils"/>
        </a:ext>
      </dgm:extLst>
    </dgm:pt>
    <dgm:pt modelId="{BBE5A0EE-2A9E-46CF-B13D-85A1B2F7762C}" type="pres">
      <dgm:prSet presAssocID="{EE2360B4-9A56-4269-95FE-32C5C7DB99BE}" presName="spaceRect" presStyleCnt="0"/>
      <dgm:spPr/>
    </dgm:pt>
    <dgm:pt modelId="{CE7A2868-A3A9-4B0E-AFB9-3C21D9A2535D}" type="pres">
      <dgm:prSet presAssocID="{EE2360B4-9A56-4269-95FE-32C5C7DB99BE}" presName="textRect" presStyleLbl="revTx" presStyleIdx="2" presStyleCnt="3">
        <dgm:presLayoutVars>
          <dgm:chMax val="1"/>
          <dgm:chPref val="1"/>
        </dgm:presLayoutVars>
      </dgm:prSet>
      <dgm:spPr/>
    </dgm:pt>
  </dgm:ptLst>
  <dgm:cxnLst>
    <dgm:cxn modelId="{68F13102-0777-4B96-B5BC-F6A0B470BA11}" type="presOf" srcId="{0404EC3F-F495-4819-B76E-067A5F987841}" destId="{2B15F6E8-7ED8-4B41-80D8-713BE86AD44F}" srcOrd="0" destOrd="0" presId="urn:microsoft.com/office/officeart/2018/2/layout/IconLabelList"/>
    <dgm:cxn modelId="{5FE7CB10-49AC-48DF-82BB-B323590AE793}" srcId="{0404EC3F-F495-4819-B76E-067A5F987841}" destId="{EE2360B4-9A56-4269-95FE-32C5C7DB99BE}" srcOrd="2" destOrd="0" parTransId="{B92D6548-5CBE-4713-9533-04DE26CFE6C1}" sibTransId="{71202BAA-C839-4DAD-B220-B25267F185CF}"/>
    <dgm:cxn modelId="{19D5F511-9328-4E48-BAAB-50598D7E0268}" type="presOf" srcId="{C72624BC-5DD8-4C9D-8883-1B5FD53A249A}" destId="{EFA0B388-8C2A-4FEE-AF93-C5B653E46E6B}" srcOrd="0" destOrd="0" presId="urn:microsoft.com/office/officeart/2018/2/layout/IconLabelList"/>
    <dgm:cxn modelId="{AEE817AC-86F2-451A-924F-9BC60432D162}" type="presOf" srcId="{EE2360B4-9A56-4269-95FE-32C5C7DB99BE}" destId="{CE7A2868-A3A9-4B0E-AFB9-3C21D9A2535D}" srcOrd="0" destOrd="0" presId="urn:microsoft.com/office/officeart/2018/2/layout/IconLabelList"/>
    <dgm:cxn modelId="{5818CCB5-FD49-4F95-B01F-E58C071A334B}" srcId="{0404EC3F-F495-4819-B76E-067A5F987841}" destId="{E9BC5402-3CC6-4803-BE32-CDA1FD2023B0}" srcOrd="1" destOrd="0" parTransId="{0FF91E8B-C943-4216-A549-FB6788E416D7}" sibTransId="{ABC830E5-DFE4-4255-B743-7DC4ED44FC12}"/>
    <dgm:cxn modelId="{9270D5CB-43EF-4D94-9CC7-BA34BE8C640A}" type="presOf" srcId="{E9BC5402-3CC6-4803-BE32-CDA1FD2023B0}" destId="{14C3E4DB-2EBB-4516-A9B0-8A4095CD4786}" srcOrd="0" destOrd="0" presId="urn:microsoft.com/office/officeart/2018/2/layout/IconLabelList"/>
    <dgm:cxn modelId="{A50D55CE-807F-4104-94B2-D5A17C84327E}" srcId="{0404EC3F-F495-4819-B76E-067A5F987841}" destId="{C72624BC-5DD8-4C9D-8883-1B5FD53A249A}" srcOrd="0" destOrd="0" parTransId="{40B9C184-2A66-45E6-A8F2-516A5C014602}" sibTransId="{14748CE2-E96F-428B-A9F1-B88F3773C78E}"/>
    <dgm:cxn modelId="{E427BE45-0771-48F2-8BF1-2CC2FFB19E79}" type="presParOf" srcId="{2B15F6E8-7ED8-4B41-80D8-713BE86AD44F}" destId="{5BA3C100-DA15-43D3-BE52-82B9991F34E8}" srcOrd="0" destOrd="0" presId="urn:microsoft.com/office/officeart/2018/2/layout/IconLabelList"/>
    <dgm:cxn modelId="{1AE34EEF-8457-4D0A-8A43-9686A9BAC793}" type="presParOf" srcId="{5BA3C100-DA15-43D3-BE52-82B9991F34E8}" destId="{F899A2DD-1827-490E-875A-92A10A994F04}" srcOrd="0" destOrd="0" presId="urn:microsoft.com/office/officeart/2018/2/layout/IconLabelList"/>
    <dgm:cxn modelId="{3F8EAF50-F542-481D-BA56-A2B49203F7D6}" type="presParOf" srcId="{5BA3C100-DA15-43D3-BE52-82B9991F34E8}" destId="{416F48E5-46DB-4C15-A129-A7D08D6B5193}" srcOrd="1" destOrd="0" presId="urn:microsoft.com/office/officeart/2018/2/layout/IconLabelList"/>
    <dgm:cxn modelId="{EAA0FB9C-A4E0-4E22-85A6-2C3EAB720527}" type="presParOf" srcId="{5BA3C100-DA15-43D3-BE52-82B9991F34E8}" destId="{EFA0B388-8C2A-4FEE-AF93-C5B653E46E6B}" srcOrd="2" destOrd="0" presId="urn:microsoft.com/office/officeart/2018/2/layout/IconLabelList"/>
    <dgm:cxn modelId="{11212169-AF3E-41CA-80BB-AC42889E8E96}" type="presParOf" srcId="{2B15F6E8-7ED8-4B41-80D8-713BE86AD44F}" destId="{766D07A1-FDC2-4221-8F20-8F48D1C5142F}" srcOrd="1" destOrd="0" presId="urn:microsoft.com/office/officeart/2018/2/layout/IconLabelList"/>
    <dgm:cxn modelId="{0AF17D2A-98A1-4022-B69B-C33C4CF1921C}" type="presParOf" srcId="{2B15F6E8-7ED8-4B41-80D8-713BE86AD44F}" destId="{E48C1A28-E7BD-446A-9892-60778F414DA1}" srcOrd="2" destOrd="0" presId="urn:microsoft.com/office/officeart/2018/2/layout/IconLabelList"/>
    <dgm:cxn modelId="{9D0E6CCF-0C6D-43E6-A92F-E7C85234DCFA}" type="presParOf" srcId="{E48C1A28-E7BD-446A-9892-60778F414DA1}" destId="{21164F6E-B66B-4957-AEE5-AF504733C3E9}" srcOrd="0" destOrd="0" presId="urn:microsoft.com/office/officeart/2018/2/layout/IconLabelList"/>
    <dgm:cxn modelId="{3CAD41CC-0A85-47C6-87B7-EE75E07258A5}" type="presParOf" srcId="{E48C1A28-E7BD-446A-9892-60778F414DA1}" destId="{18D0ABB1-CC69-43F8-9824-2345827464BB}" srcOrd="1" destOrd="0" presId="urn:microsoft.com/office/officeart/2018/2/layout/IconLabelList"/>
    <dgm:cxn modelId="{E3145B79-19B1-4979-A201-78E3F8FEFD2D}" type="presParOf" srcId="{E48C1A28-E7BD-446A-9892-60778F414DA1}" destId="{14C3E4DB-2EBB-4516-A9B0-8A4095CD4786}" srcOrd="2" destOrd="0" presId="urn:microsoft.com/office/officeart/2018/2/layout/IconLabelList"/>
    <dgm:cxn modelId="{A5444F9F-8A58-430A-911F-9884D157DE50}" type="presParOf" srcId="{2B15F6E8-7ED8-4B41-80D8-713BE86AD44F}" destId="{F5F7B40F-F32B-4383-934F-1409EAD0A300}" srcOrd="3" destOrd="0" presId="urn:microsoft.com/office/officeart/2018/2/layout/IconLabelList"/>
    <dgm:cxn modelId="{2E3A097B-4364-46A4-A34C-14E755615BC6}" type="presParOf" srcId="{2B15F6E8-7ED8-4B41-80D8-713BE86AD44F}" destId="{4C96320B-D3BB-4FAE-8172-76E4AAF14BC8}" srcOrd="4" destOrd="0" presId="urn:microsoft.com/office/officeart/2018/2/layout/IconLabelList"/>
    <dgm:cxn modelId="{597EF8E5-E336-47AA-8794-0AA49F766557}" type="presParOf" srcId="{4C96320B-D3BB-4FAE-8172-76E4AAF14BC8}" destId="{DC646B9D-8129-41A3-BE29-8355B0A6D240}" srcOrd="0" destOrd="0" presId="urn:microsoft.com/office/officeart/2018/2/layout/IconLabelList"/>
    <dgm:cxn modelId="{83DB6600-7F30-4A02-A3A3-ACD0C017E55C}" type="presParOf" srcId="{4C96320B-D3BB-4FAE-8172-76E4AAF14BC8}" destId="{BBE5A0EE-2A9E-46CF-B13D-85A1B2F7762C}" srcOrd="1" destOrd="0" presId="urn:microsoft.com/office/officeart/2018/2/layout/IconLabelList"/>
    <dgm:cxn modelId="{2585F808-E956-4A67-8321-570FDC4B1BF5}" type="presParOf" srcId="{4C96320B-D3BB-4FAE-8172-76E4AAF14BC8}" destId="{CE7A2868-A3A9-4B0E-AFB9-3C21D9A2535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04EC3F-F495-4819-B76E-067A5F98784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BC5402-3CC6-4803-BE32-CDA1FD2023B0}">
      <dgm:prSet phldr="0"/>
      <dgm:spPr/>
      <dgm:t>
        <a:bodyPr/>
        <a:lstStyle/>
        <a:p>
          <a:pPr>
            <a:lnSpc>
              <a:spcPct val="100000"/>
            </a:lnSpc>
          </a:pPr>
          <a:r>
            <a:rPr lang="en-GB" b="1" dirty="0">
              <a:latin typeface="Calibri Light" panose="020F0302020204030204"/>
            </a:rPr>
            <a:t>The</a:t>
          </a:r>
          <a:r>
            <a:rPr lang="en-GB" b="1" baseline="0" dirty="0">
              <a:latin typeface="Calibri Light" panose="020F0302020204030204"/>
            </a:rPr>
            <a:t> workshops are about your ideas and discussion. It is not a lecture, I want to hear what you think and how you understand.</a:t>
          </a:r>
          <a:endParaRPr lang="en-GB" b="1" dirty="0">
            <a:latin typeface="Calibri Light" panose="020F0302020204030204"/>
          </a:endParaRPr>
        </a:p>
      </dgm:t>
    </dgm:pt>
    <dgm:pt modelId="{0FF91E8B-C943-4216-A549-FB6788E416D7}" type="parTrans" cxnId="{5818CCB5-FD49-4F95-B01F-E58C071A334B}">
      <dgm:prSet/>
      <dgm:spPr/>
      <dgm:t>
        <a:bodyPr/>
        <a:lstStyle/>
        <a:p>
          <a:endParaRPr lang="en-GB"/>
        </a:p>
      </dgm:t>
    </dgm:pt>
    <dgm:pt modelId="{ABC830E5-DFE4-4255-B743-7DC4ED44FC12}" type="sibTrans" cxnId="{5818CCB5-FD49-4F95-B01F-E58C071A334B}">
      <dgm:prSet/>
      <dgm:spPr/>
      <dgm:t>
        <a:bodyPr/>
        <a:lstStyle/>
        <a:p>
          <a:endParaRPr lang="en-GB"/>
        </a:p>
      </dgm:t>
    </dgm:pt>
    <dgm:pt modelId="{EE2360B4-9A56-4269-95FE-32C5C7DB99BE}">
      <dgm:prSet phldr="0"/>
      <dgm:spPr/>
      <dgm:t>
        <a:bodyPr/>
        <a:lstStyle/>
        <a:p>
          <a:pPr>
            <a:lnSpc>
              <a:spcPct val="100000"/>
            </a:lnSpc>
          </a:pPr>
          <a:r>
            <a:rPr lang="en-GB" b="1" dirty="0">
              <a:latin typeface="Calibri Light" panose="020F0302020204030204"/>
            </a:rPr>
            <a:t>I may set some work/reading to be done before the workshop. I will let you know in that weeks lecture if there’s anything you need to do before hand.</a:t>
          </a:r>
        </a:p>
      </dgm:t>
    </dgm:pt>
    <dgm:pt modelId="{B92D6548-5CBE-4713-9533-04DE26CFE6C1}" type="parTrans" cxnId="{5FE7CB10-49AC-48DF-82BB-B323590AE793}">
      <dgm:prSet/>
      <dgm:spPr/>
      <dgm:t>
        <a:bodyPr/>
        <a:lstStyle/>
        <a:p>
          <a:endParaRPr lang="en-GB"/>
        </a:p>
      </dgm:t>
    </dgm:pt>
    <dgm:pt modelId="{71202BAA-C839-4DAD-B220-B25267F185CF}" type="sibTrans" cxnId="{5FE7CB10-49AC-48DF-82BB-B323590AE793}">
      <dgm:prSet/>
      <dgm:spPr/>
      <dgm:t>
        <a:bodyPr/>
        <a:lstStyle/>
        <a:p>
          <a:endParaRPr lang="en-GB"/>
        </a:p>
      </dgm:t>
    </dgm:pt>
    <dgm:pt modelId="{2B15F6E8-7ED8-4B41-80D8-713BE86AD44F}" type="pres">
      <dgm:prSet presAssocID="{0404EC3F-F495-4819-B76E-067A5F987841}" presName="root" presStyleCnt="0">
        <dgm:presLayoutVars>
          <dgm:dir/>
          <dgm:resizeHandles val="exact"/>
        </dgm:presLayoutVars>
      </dgm:prSet>
      <dgm:spPr/>
    </dgm:pt>
    <dgm:pt modelId="{E48C1A28-E7BD-446A-9892-60778F414DA1}" type="pres">
      <dgm:prSet presAssocID="{E9BC5402-3CC6-4803-BE32-CDA1FD2023B0}" presName="compNode" presStyleCnt="0"/>
      <dgm:spPr/>
    </dgm:pt>
    <dgm:pt modelId="{21164F6E-B66B-4957-AEE5-AF504733C3E9}" type="pres">
      <dgm:prSet presAssocID="{E9BC5402-3CC6-4803-BE32-CDA1FD2023B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Laptop with phone and calculator"/>
        </a:ext>
      </dgm:extLst>
    </dgm:pt>
    <dgm:pt modelId="{18D0ABB1-CC69-43F8-9824-2345827464BB}" type="pres">
      <dgm:prSet presAssocID="{E9BC5402-3CC6-4803-BE32-CDA1FD2023B0}" presName="spaceRect" presStyleCnt="0"/>
      <dgm:spPr/>
    </dgm:pt>
    <dgm:pt modelId="{14C3E4DB-2EBB-4516-A9B0-8A4095CD4786}" type="pres">
      <dgm:prSet presAssocID="{E9BC5402-3CC6-4803-BE32-CDA1FD2023B0}" presName="textRect" presStyleLbl="revTx" presStyleIdx="0" presStyleCnt="2">
        <dgm:presLayoutVars>
          <dgm:chMax val="1"/>
          <dgm:chPref val="1"/>
        </dgm:presLayoutVars>
      </dgm:prSet>
      <dgm:spPr/>
    </dgm:pt>
    <dgm:pt modelId="{F5F7B40F-F32B-4383-934F-1409EAD0A300}" type="pres">
      <dgm:prSet presAssocID="{ABC830E5-DFE4-4255-B743-7DC4ED44FC12}" presName="sibTrans" presStyleCnt="0"/>
      <dgm:spPr/>
    </dgm:pt>
    <dgm:pt modelId="{4C96320B-D3BB-4FAE-8172-76E4AAF14BC8}" type="pres">
      <dgm:prSet presAssocID="{EE2360B4-9A56-4269-95FE-32C5C7DB99BE}" presName="compNode" presStyleCnt="0"/>
      <dgm:spPr/>
    </dgm:pt>
    <dgm:pt modelId="{DC646B9D-8129-41A3-BE29-8355B0A6D240}" type="pres">
      <dgm:prSet presAssocID="{EE2360B4-9A56-4269-95FE-32C5C7DB99B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Graph and note paper with pencils"/>
        </a:ext>
      </dgm:extLst>
    </dgm:pt>
    <dgm:pt modelId="{BBE5A0EE-2A9E-46CF-B13D-85A1B2F7762C}" type="pres">
      <dgm:prSet presAssocID="{EE2360B4-9A56-4269-95FE-32C5C7DB99BE}" presName="spaceRect" presStyleCnt="0"/>
      <dgm:spPr/>
    </dgm:pt>
    <dgm:pt modelId="{CE7A2868-A3A9-4B0E-AFB9-3C21D9A2535D}" type="pres">
      <dgm:prSet presAssocID="{EE2360B4-9A56-4269-95FE-32C5C7DB99BE}" presName="textRect" presStyleLbl="revTx" presStyleIdx="1" presStyleCnt="2">
        <dgm:presLayoutVars>
          <dgm:chMax val="1"/>
          <dgm:chPref val="1"/>
        </dgm:presLayoutVars>
      </dgm:prSet>
      <dgm:spPr/>
    </dgm:pt>
  </dgm:ptLst>
  <dgm:cxnLst>
    <dgm:cxn modelId="{68F13102-0777-4B96-B5BC-F6A0B470BA11}" type="presOf" srcId="{0404EC3F-F495-4819-B76E-067A5F987841}" destId="{2B15F6E8-7ED8-4B41-80D8-713BE86AD44F}" srcOrd="0" destOrd="0" presId="urn:microsoft.com/office/officeart/2018/2/layout/IconLabelList"/>
    <dgm:cxn modelId="{5FE7CB10-49AC-48DF-82BB-B323590AE793}" srcId="{0404EC3F-F495-4819-B76E-067A5F987841}" destId="{EE2360B4-9A56-4269-95FE-32C5C7DB99BE}" srcOrd="1" destOrd="0" parTransId="{B92D6548-5CBE-4713-9533-04DE26CFE6C1}" sibTransId="{71202BAA-C839-4DAD-B220-B25267F185CF}"/>
    <dgm:cxn modelId="{AEE817AC-86F2-451A-924F-9BC60432D162}" type="presOf" srcId="{EE2360B4-9A56-4269-95FE-32C5C7DB99BE}" destId="{CE7A2868-A3A9-4B0E-AFB9-3C21D9A2535D}" srcOrd="0" destOrd="0" presId="urn:microsoft.com/office/officeart/2018/2/layout/IconLabelList"/>
    <dgm:cxn modelId="{5818CCB5-FD49-4F95-B01F-E58C071A334B}" srcId="{0404EC3F-F495-4819-B76E-067A5F987841}" destId="{E9BC5402-3CC6-4803-BE32-CDA1FD2023B0}" srcOrd="0" destOrd="0" parTransId="{0FF91E8B-C943-4216-A549-FB6788E416D7}" sibTransId="{ABC830E5-DFE4-4255-B743-7DC4ED44FC12}"/>
    <dgm:cxn modelId="{9270D5CB-43EF-4D94-9CC7-BA34BE8C640A}" type="presOf" srcId="{E9BC5402-3CC6-4803-BE32-CDA1FD2023B0}" destId="{14C3E4DB-2EBB-4516-A9B0-8A4095CD4786}" srcOrd="0" destOrd="0" presId="urn:microsoft.com/office/officeart/2018/2/layout/IconLabelList"/>
    <dgm:cxn modelId="{0AF17D2A-98A1-4022-B69B-C33C4CF1921C}" type="presParOf" srcId="{2B15F6E8-7ED8-4B41-80D8-713BE86AD44F}" destId="{E48C1A28-E7BD-446A-9892-60778F414DA1}" srcOrd="0" destOrd="0" presId="urn:microsoft.com/office/officeart/2018/2/layout/IconLabelList"/>
    <dgm:cxn modelId="{9D0E6CCF-0C6D-43E6-A92F-E7C85234DCFA}" type="presParOf" srcId="{E48C1A28-E7BD-446A-9892-60778F414DA1}" destId="{21164F6E-B66B-4957-AEE5-AF504733C3E9}" srcOrd="0" destOrd="0" presId="urn:microsoft.com/office/officeart/2018/2/layout/IconLabelList"/>
    <dgm:cxn modelId="{3CAD41CC-0A85-47C6-87B7-EE75E07258A5}" type="presParOf" srcId="{E48C1A28-E7BD-446A-9892-60778F414DA1}" destId="{18D0ABB1-CC69-43F8-9824-2345827464BB}" srcOrd="1" destOrd="0" presId="urn:microsoft.com/office/officeart/2018/2/layout/IconLabelList"/>
    <dgm:cxn modelId="{E3145B79-19B1-4979-A201-78E3F8FEFD2D}" type="presParOf" srcId="{E48C1A28-E7BD-446A-9892-60778F414DA1}" destId="{14C3E4DB-2EBB-4516-A9B0-8A4095CD4786}" srcOrd="2" destOrd="0" presId="urn:microsoft.com/office/officeart/2018/2/layout/IconLabelList"/>
    <dgm:cxn modelId="{A5444F9F-8A58-430A-911F-9884D157DE50}" type="presParOf" srcId="{2B15F6E8-7ED8-4B41-80D8-713BE86AD44F}" destId="{F5F7B40F-F32B-4383-934F-1409EAD0A300}" srcOrd="1" destOrd="0" presId="urn:microsoft.com/office/officeart/2018/2/layout/IconLabelList"/>
    <dgm:cxn modelId="{2E3A097B-4364-46A4-A34C-14E755615BC6}" type="presParOf" srcId="{2B15F6E8-7ED8-4B41-80D8-713BE86AD44F}" destId="{4C96320B-D3BB-4FAE-8172-76E4AAF14BC8}" srcOrd="2" destOrd="0" presId="urn:microsoft.com/office/officeart/2018/2/layout/IconLabelList"/>
    <dgm:cxn modelId="{597EF8E5-E336-47AA-8794-0AA49F766557}" type="presParOf" srcId="{4C96320B-D3BB-4FAE-8172-76E4AAF14BC8}" destId="{DC646B9D-8129-41A3-BE29-8355B0A6D240}" srcOrd="0" destOrd="0" presId="urn:microsoft.com/office/officeart/2018/2/layout/IconLabelList"/>
    <dgm:cxn modelId="{83DB6600-7F30-4A02-A3A3-ACD0C017E55C}" type="presParOf" srcId="{4C96320B-D3BB-4FAE-8172-76E4AAF14BC8}" destId="{BBE5A0EE-2A9E-46CF-B13D-85A1B2F7762C}" srcOrd="1" destOrd="0" presId="urn:microsoft.com/office/officeart/2018/2/layout/IconLabelList"/>
    <dgm:cxn modelId="{2585F808-E956-4A67-8321-570FDC4B1BF5}" type="presParOf" srcId="{4C96320B-D3BB-4FAE-8172-76E4AAF14BC8}" destId="{CE7A2868-A3A9-4B0E-AFB9-3C21D9A2535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9A2DD-1827-490E-875A-92A10A994F04}">
      <dsp:nvSpPr>
        <dsp:cNvPr id="0" name=""/>
        <dsp:cNvSpPr/>
      </dsp:nvSpPr>
      <dsp:spPr>
        <a:xfrm>
          <a:off x="1106831" y="631258"/>
          <a:ext cx="1281951" cy="12819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A0B388-8C2A-4FEE-AF93-C5B653E46E6B}">
      <dsp:nvSpPr>
        <dsp:cNvPr id="0" name=""/>
        <dsp:cNvSpPr/>
      </dsp:nvSpPr>
      <dsp:spPr>
        <a:xfrm>
          <a:off x="323416" y="2266586"/>
          <a:ext cx="284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b="0" kern="1200" dirty="0"/>
            <a:t>Your Lectures will last 1-2 hours and cover topics and concepts related to EBP</a:t>
          </a:r>
          <a:r>
            <a:rPr lang="en-GB" sz="1300" b="0" kern="1200" dirty="0">
              <a:latin typeface="Calibri Light" panose="020F0302020204030204"/>
            </a:rPr>
            <a:t>. </a:t>
          </a:r>
          <a:endParaRPr lang="en-US" sz="1300" b="0" kern="1200" dirty="0"/>
        </a:p>
      </dsp:txBody>
      <dsp:txXfrm>
        <a:off x="323416" y="2266586"/>
        <a:ext cx="2848781" cy="720000"/>
      </dsp:txXfrm>
    </dsp:sp>
    <dsp:sp modelId="{21164F6E-B66B-4957-AEE5-AF504733C3E9}">
      <dsp:nvSpPr>
        <dsp:cNvPr id="0" name=""/>
        <dsp:cNvSpPr/>
      </dsp:nvSpPr>
      <dsp:spPr>
        <a:xfrm>
          <a:off x="4454150" y="631258"/>
          <a:ext cx="1281951" cy="12819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C3E4DB-2EBB-4516-A9B0-8A4095CD4786}">
      <dsp:nvSpPr>
        <dsp:cNvPr id="0" name=""/>
        <dsp:cNvSpPr/>
      </dsp:nvSpPr>
      <dsp:spPr>
        <a:xfrm>
          <a:off x="3670735" y="2266586"/>
          <a:ext cx="284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b="1" kern="1200" dirty="0">
              <a:latin typeface="Calibri Light" panose="020F0302020204030204"/>
            </a:rPr>
            <a:t>Seminars will follow the lectures and give you an opportunity to explore the topics in more depth and engage with the material.</a:t>
          </a:r>
        </a:p>
      </dsp:txBody>
      <dsp:txXfrm>
        <a:off x="3670735" y="2266586"/>
        <a:ext cx="2848781" cy="720000"/>
      </dsp:txXfrm>
    </dsp:sp>
    <dsp:sp modelId="{DC646B9D-8129-41A3-BE29-8355B0A6D240}">
      <dsp:nvSpPr>
        <dsp:cNvPr id="0" name=""/>
        <dsp:cNvSpPr/>
      </dsp:nvSpPr>
      <dsp:spPr>
        <a:xfrm>
          <a:off x="7801468" y="631258"/>
          <a:ext cx="1281951" cy="12819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7A2868-A3A9-4B0E-AFB9-3C21D9A2535D}">
      <dsp:nvSpPr>
        <dsp:cNvPr id="0" name=""/>
        <dsp:cNvSpPr/>
      </dsp:nvSpPr>
      <dsp:spPr>
        <a:xfrm>
          <a:off x="7018053" y="2266586"/>
          <a:ext cx="284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rtl="0">
            <a:lnSpc>
              <a:spcPct val="100000"/>
            </a:lnSpc>
            <a:spcBef>
              <a:spcPct val="0"/>
            </a:spcBef>
            <a:spcAft>
              <a:spcPct val="35000"/>
            </a:spcAft>
            <a:buNone/>
          </a:pPr>
          <a:r>
            <a:rPr lang="en-GB" sz="1300" b="1" kern="1200" dirty="0">
              <a:latin typeface="Calibri Light" panose="020F0302020204030204"/>
            </a:rPr>
            <a:t>You will be expected to view the lectures and make appropriate notes as you go.</a:t>
          </a:r>
        </a:p>
      </dsp:txBody>
      <dsp:txXfrm>
        <a:off x="7018053" y="2266586"/>
        <a:ext cx="2848781"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64F6E-B66B-4957-AEE5-AF504733C3E9}">
      <dsp:nvSpPr>
        <dsp:cNvPr id="0" name=""/>
        <dsp:cNvSpPr/>
      </dsp:nvSpPr>
      <dsp:spPr>
        <a:xfrm>
          <a:off x="1585125" y="24183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C3E4DB-2EBB-4516-A9B0-8A4095CD4786}">
      <dsp:nvSpPr>
        <dsp:cNvPr id="0" name=""/>
        <dsp:cNvSpPr/>
      </dsp:nvSpPr>
      <dsp:spPr>
        <a:xfrm>
          <a:off x="397125"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b="1" kern="1200" dirty="0">
              <a:latin typeface="Calibri Light" panose="020F0302020204030204"/>
            </a:rPr>
            <a:t>The</a:t>
          </a:r>
          <a:r>
            <a:rPr lang="en-GB" sz="1500" b="1" kern="1200" baseline="0" dirty="0">
              <a:latin typeface="Calibri Light" panose="020F0302020204030204"/>
            </a:rPr>
            <a:t> workshops are about your ideas and discussion. It is not a lecture, I want to hear what you think and how you understand.</a:t>
          </a:r>
          <a:endParaRPr lang="en-GB" sz="1500" b="1" kern="1200" dirty="0">
            <a:latin typeface="Calibri Light" panose="020F0302020204030204"/>
          </a:endParaRPr>
        </a:p>
      </dsp:txBody>
      <dsp:txXfrm>
        <a:off x="397125" y="2656011"/>
        <a:ext cx="4320000" cy="720000"/>
      </dsp:txXfrm>
    </dsp:sp>
    <dsp:sp modelId="{DC646B9D-8129-41A3-BE29-8355B0A6D240}">
      <dsp:nvSpPr>
        <dsp:cNvPr id="0" name=""/>
        <dsp:cNvSpPr/>
      </dsp:nvSpPr>
      <dsp:spPr>
        <a:xfrm>
          <a:off x="6661126" y="24183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7A2868-A3A9-4B0E-AFB9-3C21D9A2535D}">
      <dsp:nvSpPr>
        <dsp:cNvPr id="0" name=""/>
        <dsp:cNvSpPr/>
      </dsp:nvSpPr>
      <dsp:spPr>
        <a:xfrm>
          <a:off x="5473126"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b="1" kern="1200" dirty="0">
              <a:latin typeface="Calibri Light" panose="020F0302020204030204"/>
            </a:rPr>
            <a:t>I may set some work/reading to be done before the workshop. I will let you know in that weeks lecture if there’s anything you need to do before hand.</a:t>
          </a:r>
        </a:p>
      </dsp:txBody>
      <dsp:txXfrm>
        <a:off x="5473126" y="2656011"/>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8C0BB5-1CC1-4FD8-A727-C2A211473D55}" type="datetimeFigureOut">
              <a:rPr lang="en-US"/>
              <a:t>1/30/2023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BC189C-A44E-406C-92C6-19318643DDB6}" type="slidenum">
              <a:rPr lang="en-US"/>
              <a:t>‹#›</a:t>
            </a:fld>
            <a:endParaRPr lang="en-US"/>
          </a:p>
        </p:txBody>
      </p:sp>
    </p:spTree>
    <p:extLst>
      <p:ext uri="{BB962C8B-B14F-4D97-AF65-F5344CB8AC3E}">
        <p14:creationId xmlns:p14="http://schemas.microsoft.com/office/powerpoint/2010/main" val="2077284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9F5819A-9408-45F3-868B-45137786B878}"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3006328617"/>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F5819A-9408-45F3-868B-45137786B878}"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78881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F5819A-9408-45F3-868B-45137786B878}"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339317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9F5819A-9408-45F3-868B-45137786B878}"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219370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9F5819A-9408-45F3-868B-45137786B878}" type="datetimeFigureOut">
              <a:rPr lang="en-GB" smtClean="0"/>
              <a:t>30/01/2023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608479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9F5819A-9408-45F3-868B-45137786B878}" type="datetimeFigureOut">
              <a:rPr lang="en-GB" smtClean="0"/>
              <a:t>30/01/2023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3562398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F5819A-9408-45F3-868B-45137786B878}" type="datetimeFigureOut">
              <a:rPr lang="en-GB" smtClean="0"/>
              <a:t>30/01/2023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4159550005"/>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F5819A-9408-45F3-868B-45137786B878}"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17453618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F5819A-9408-45F3-868B-45137786B878}"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3434307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F5819A-9408-45F3-868B-45137786B878}"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4043236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F5819A-9408-45F3-868B-45137786B878}"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374508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F5819A-9408-45F3-868B-45137786B878}" type="datetimeFigureOut">
              <a:rPr lang="en-GB" smtClean="0"/>
              <a:t>30/01/2023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D782EC-EB94-4873-8710-CF8CBE4859DD}" type="slidenum">
              <a:rPr lang="en-GB" smtClean="0"/>
              <a:t>‹#›</a:t>
            </a:fld>
            <a:endParaRPr lang="en-GB"/>
          </a:p>
        </p:txBody>
      </p:sp>
    </p:spTree>
    <p:extLst>
      <p:ext uri="{BB962C8B-B14F-4D97-AF65-F5344CB8AC3E}">
        <p14:creationId xmlns:p14="http://schemas.microsoft.com/office/powerpoint/2010/main" val="874099594"/>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b3moz8oTejQ?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18">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8BDBA-E5FB-46B5-82F6-1A08D53B6F13}"/>
              </a:ext>
            </a:extLst>
          </p:cNvPr>
          <p:cNvSpPr>
            <a:spLocks noGrp="1"/>
          </p:cNvSpPr>
          <p:nvPr>
            <p:ph type="title"/>
          </p:nvPr>
        </p:nvSpPr>
        <p:spPr>
          <a:xfrm>
            <a:off x="956826" y="1112969"/>
            <a:ext cx="3937298" cy="4166010"/>
          </a:xfrm>
        </p:spPr>
        <p:txBody>
          <a:bodyPr>
            <a:normAutofit/>
          </a:bodyPr>
          <a:lstStyle/>
          <a:p>
            <a:r>
              <a:rPr lang="en-US" dirty="0">
                <a:solidFill>
                  <a:srgbClr val="FFFFFF"/>
                </a:solidFill>
                <a:cs typeface="Calibri Light"/>
              </a:rPr>
              <a:t>Evidence Based Policing – Session 1</a:t>
            </a:r>
            <a:endParaRPr lang="en-US" dirty="0">
              <a:solidFill>
                <a:srgbClr val="FFFFFF"/>
              </a:solidFill>
            </a:endParaRPr>
          </a:p>
        </p:txBody>
      </p:sp>
      <p:sp>
        <p:nvSpPr>
          <p:cNvPr id="21" name="Freeform: Shape 20">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D7A1ECE-9E76-449C-ACE4-E66C126FFCB8}"/>
              </a:ext>
            </a:extLst>
          </p:cNvPr>
          <p:cNvSpPr>
            <a:spLocks noGrp="1"/>
          </p:cNvSpPr>
          <p:nvPr>
            <p:ph idx="1"/>
          </p:nvPr>
        </p:nvSpPr>
        <p:spPr>
          <a:xfrm>
            <a:off x="6096000" y="820880"/>
            <a:ext cx="5257799" cy="4889350"/>
          </a:xfrm>
        </p:spPr>
        <p:txBody>
          <a:bodyPr anchor="t">
            <a:normAutofit lnSpcReduction="10000"/>
          </a:bodyPr>
          <a:lstStyle/>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r>
              <a:rPr lang="en-US" sz="1500" dirty="0">
                <a:cs typeface="Calibri"/>
              </a:rPr>
              <a:t>Dr. Luke Roach</a:t>
            </a:r>
          </a:p>
          <a:p>
            <a:pPr marL="0" indent="0">
              <a:buNone/>
            </a:pPr>
            <a:r>
              <a:rPr lang="en-US" sz="1500" dirty="0">
                <a:cs typeface="Calibri"/>
              </a:rPr>
              <a:t>L.Roach@UWTSD.ac.uk</a:t>
            </a:r>
          </a:p>
        </p:txBody>
      </p:sp>
      <p:sp>
        <p:nvSpPr>
          <p:cNvPr id="27" name="Freeform: Shape 2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305667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44CF4-34F3-943B-D4E6-BD5768CE54C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8E790C-DC14-686D-A3E8-374A7BBAFE85}"/>
              </a:ext>
            </a:extLst>
          </p:cNvPr>
          <p:cNvSpPr>
            <a:spLocks noGrp="1"/>
          </p:cNvSpPr>
          <p:nvPr>
            <p:ph idx="1"/>
          </p:nvPr>
        </p:nvSpPr>
        <p:spPr/>
        <p:txBody>
          <a:bodyPr/>
          <a:lstStyle/>
          <a:p>
            <a:endParaRPr lang="en-GB" dirty="0"/>
          </a:p>
        </p:txBody>
      </p:sp>
      <p:sp useBgFill="1">
        <p:nvSpPr>
          <p:cNvPr id="4" name="Rectangle 3">
            <a:extLst>
              <a:ext uri="{FF2B5EF4-FFF2-40B4-BE49-F238E27FC236}">
                <a16:creationId xmlns:a16="http://schemas.microsoft.com/office/drawing/2014/main" id="{DBE55BEC-8303-E9CA-B53F-84FB10238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52DAF0D2-743C-51DF-E33D-6CDB9D8A8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Homer, I Hardly Knew Me | Simpsons Wiki | Fandom">
            <a:extLst>
              <a:ext uri="{FF2B5EF4-FFF2-40B4-BE49-F238E27FC236}">
                <a16:creationId xmlns:a16="http://schemas.microsoft.com/office/drawing/2014/main" id="{91702EF6-A153-826E-FB83-03382C9C96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810" r="19155" b="2"/>
          <a:stretch/>
        </p:blipFill>
        <p:spPr bwMode="auto">
          <a:xfrm>
            <a:off x="20" y="719747"/>
            <a:ext cx="4458058" cy="538967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2AA02B2D-704D-1ACB-3D26-1596989B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6D731E8-EC0A-7FB0-877E-3A9398F93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3C58CB9B-6B0E-5F2E-9441-B7F53571A6D4}"/>
              </a:ext>
            </a:extLst>
          </p:cNvPr>
          <p:cNvSpPr txBox="1">
            <a:spLocks/>
          </p:cNvSpPr>
          <p:nvPr/>
        </p:nvSpPr>
        <p:spPr>
          <a:xfrm>
            <a:off x="4919472" y="1056362"/>
            <a:ext cx="6627226" cy="115410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About Me</a:t>
            </a:r>
            <a:endParaRPr lang="en-GB" dirty="0"/>
          </a:p>
        </p:txBody>
      </p:sp>
      <p:sp>
        <p:nvSpPr>
          <p:cNvPr id="10" name="Rectangle 9">
            <a:extLst>
              <a:ext uri="{FF2B5EF4-FFF2-40B4-BE49-F238E27FC236}">
                <a16:creationId xmlns:a16="http://schemas.microsoft.com/office/drawing/2014/main" id="{0FEEC68D-9DE4-27BA-9456-11CAB1609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2">
            <a:extLst>
              <a:ext uri="{FF2B5EF4-FFF2-40B4-BE49-F238E27FC236}">
                <a16:creationId xmlns:a16="http://schemas.microsoft.com/office/drawing/2014/main" id="{B956491E-A805-E2BB-A9C1-FCA69FC2C4DA}"/>
              </a:ext>
            </a:extLst>
          </p:cNvPr>
          <p:cNvSpPr txBox="1">
            <a:spLocks/>
          </p:cNvSpPr>
          <p:nvPr/>
        </p:nvSpPr>
        <p:spPr>
          <a:xfrm>
            <a:off x="4921857" y="2268656"/>
            <a:ext cx="6627226" cy="3505938"/>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30000"/>
              </a:lnSpc>
            </a:pPr>
            <a:r>
              <a:rPr lang="en-GB" dirty="0"/>
              <a:t>I recently got my PhD from Cardiff University</a:t>
            </a:r>
          </a:p>
          <a:p>
            <a:pPr>
              <a:lnSpc>
                <a:spcPct val="130000"/>
              </a:lnSpc>
            </a:pPr>
            <a:endParaRPr lang="en-GB" dirty="0"/>
          </a:p>
          <a:p>
            <a:pPr>
              <a:lnSpc>
                <a:spcPct val="130000"/>
              </a:lnSpc>
            </a:pPr>
            <a:r>
              <a:rPr lang="en-GB" dirty="0"/>
              <a:t>My research is in hate speech online</a:t>
            </a:r>
          </a:p>
          <a:p>
            <a:pPr>
              <a:lnSpc>
                <a:spcPct val="130000"/>
              </a:lnSpc>
            </a:pPr>
            <a:endParaRPr lang="en-GB" dirty="0"/>
          </a:p>
          <a:p>
            <a:pPr>
              <a:lnSpc>
                <a:spcPct val="130000"/>
              </a:lnSpc>
            </a:pPr>
            <a:r>
              <a:rPr lang="en-GB" dirty="0"/>
              <a:t>I’m a big fan of </a:t>
            </a:r>
            <a:r>
              <a:rPr lang="en-GB"/>
              <a:t>The Simpsons</a:t>
            </a:r>
            <a:endParaRPr lang="en-GB" dirty="0"/>
          </a:p>
        </p:txBody>
      </p:sp>
      <p:sp>
        <p:nvSpPr>
          <p:cNvPr id="12" name="Rectangle 11">
            <a:extLst>
              <a:ext uri="{FF2B5EF4-FFF2-40B4-BE49-F238E27FC236}">
                <a16:creationId xmlns:a16="http://schemas.microsoft.com/office/drawing/2014/main" id="{FF1C26E7-80E7-C456-12E6-346B74433C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737BA0-1030-1F39-7658-DBA302417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425DB8E-D059-6DED-E21E-F3258AB02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7168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04F336-729D-4437-A3B6-92781AF0004B}"/>
              </a:ext>
            </a:extLst>
          </p:cNvPr>
          <p:cNvSpPr>
            <a:spLocks noGrp="1"/>
          </p:cNvSpPr>
          <p:nvPr>
            <p:ph type="ctrTitle"/>
          </p:nvPr>
        </p:nvSpPr>
        <p:spPr>
          <a:xfrm>
            <a:off x="838199" y="4525347"/>
            <a:ext cx="6801321" cy="1737360"/>
          </a:xfrm>
        </p:spPr>
        <p:txBody>
          <a:bodyPr anchor="ctr">
            <a:normAutofit/>
          </a:bodyPr>
          <a:lstStyle/>
          <a:p>
            <a:pPr algn="r"/>
            <a:r>
              <a:rPr lang="en-GB"/>
              <a:t>General Information &amp; Ground Rules</a:t>
            </a:r>
          </a:p>
        </p:txBody>
      </p:sp>
      <p:sp>
        <p:nvSpPr>
          <p:cNvPr id="3" name="Subtitle 2">
            <a:extLst>
              <a:ext uri="{FF2B5EF4-FFF2-40B4-BE49-F238E27FC236}">
                <a16:creationId xmlns:a16="http://schemas.microsoft.com/office/drawing/2014/main" id="{784A487F-63F6-47A0-B90A-2D345AEA3326}"/>
              </a:ext>
            </a:extLst>
          </p:cNvPr>
          <p:cNvSpPr>
            <a:spLocks noGrp="1"/>
          </p:cNvSpPr>
          <p:nvPr>
            <p:ph type="subTitle" idx="1"/>
          </p:nvPr>
        </p:nvSpPr>
        <p:spPr>
          <a:xfrm>
            <a:off x="7961258" y="4525347"/>
            <a:ext cx="3258675" cy="1737360"/>
          </a:xfrm>
        </p:spPr>
        <p:txBody>
          <a:bodyPr anchor="ctr">
            <a:normAutofit/>
          </a:bodyPr>
          <a:lstStyle/>
          <a:p>
            <a:pPr algn="l"/>
            <a:endParaRPr lang="en-GB"/>
          </a:p>
        </p:txBody>
      </p:sp>
      <p:sp>
        <p:nvSpPr>
          <p:cNvPr id="10" name="Oval 9">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8110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FE12-0FF2-49F5-9BED-994BA1644280}"/>
              </a:ext>
            </a:extLst>
          </p:cNvPr>
          <p:cNvSpPr>
            <a:spLocks noGrp="1"/>
          </p:cNvSpPr>
          <p:nvPr>
            <p:ph type="title"/>
          </p:nvPr>
        </p:nvSpPr>
        <p:spPr>
          <a:xfrm>
            <a:off x="870204" y="606564"/>
            <a:ext cx="10451592" cy="1325563"/>
          </a:xfrm>
        </p:spPr>
        <p:txBody>
          <a:bodyPr anchor="ctr">
            <a:normAutofit/>
          </a:bodyPr>
          <a:lstStyle/>
          <a:p>
            <a:r>
              <a:rPr lang="en-GB"/>
              <a:t>General Information</a:t>
            </a:r>
          </a:p>
        </p:txBody>
      </p:sp>
      <p:sp>
        <p:nvSpPr>
          <p:cNvPr id="10" name="Rectangle 9">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38124FF-65FE-4D53-A69D-561BB952C7E3}"/>
              </a:ext>
            </a:extLst>
          </p:cNvPr>
          <p:cNvGraphicFramePr>
            <a:graphicFrameLocks noGrp="1"/>
          </p:cNvGraphicFramePr>
          <p:nvPr>
            <p:ph idx="1"/>
            <p:extLst>
              <p:ext uri="{D42A27DB-BD31-4B8C-83A1-F6EECF244321}">
                <p14:modId xmlns:p14="http://schemas.microsoft.com/office/powerpoint/2010/main" val="15890737"/>
              </p:ext>
            </p:extLst>
          </p:nvPr>
        </p:nvGraphicFramePr>
        <p:xfrm>
          <a:off x="1000874" y="2385390"/>
          <a:ext cx="10190252"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365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FE12-0FF2-49F5-9BED-994BA1644280}"/>
              </a:ext>
            </a:extLst>
          </p:cNvPr>
          <p:cNvSpPr>
            <a:spLocks noGrp="1"/>
          </p:cNvSpPr>
          <p:nvPr>
            <p:ph type="title"/>
          </p:nvPr>
        </p:nvSpPr>
        <p:spPr>
          <a:xfrm>
            <a:off x="870204" y="606564"/>
            <a:ext cx="10451592" cy="1325563"/>
          </a:xfrm>
        </p:spPr>
        <p:txBody>
          <a:bodyPr anchor="ctr">
            <a:normAutofit/>
          </a:bodyPr>
          <a:lstStyle/>
          <a:p>
            <a:r>
              <a:rPr lang="en-GB"/>
              <a:t>General Information</a:t>
            </a:r>
          </a:p>
        </p:txBody>
      </p:sp>
      <p:sp>
        <p:nvSpPr>
          <p:cNvPr id="10" name="Rectangle 9">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38124FF-65FE-4D53-A69D-561BB952C7E3}"/>
              </a:ext>
            </a:extLst>
          </p:cNvPr>
          <p:cNvGraphicFramePr>
            <a:graphicFrameLocks noGrp="1"/>
          </p:cNvGraphicFramePr>
          <p:nvPr>
            <p:ph idx="1"/>
            <p:extLst>
              <p:ext uri="{D42A27DB-BD31-4B8C-83A1-F6EECF244321}">
                <p14:modId xmlns:p14="http://schemas.microsoft.com/office/powerpoint/2010/main" val="1741941720"/>
              </p:ext>
            </p:extLst>
          </p:nvPr>
        </p:nvGraphicFramePr>
        <p:xfrm>
          <a:off x="1000874" y="2385390"/>
          <a:ext cx="10190252"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5038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1C81B-18C1-4115-8D1F-1E795EEC89AE}"/>
              </a:ext>
            </a:extLst>
          </p:cNvPr>
          <p:cNvSpPr>
            <a:spLocks noGrp="1"/>
          </p:cNvSpPr>
          <p:nvPr>
            <p:ph type="title"/>
          </p:nvPr>
        </p:nvSpPr>
        <p:spPr/>
        <p:txBody>
          <a:bodyPr/>
          <a:lstStyle/>
          <a:p>
            <a:r>
              <a:rPr lang="en-GB"/>
              <a:t>General Information</a:t>
            </a:r>
          </a:p>
        </p:txBody>
      </p:sp>
      <p:sp>
        <p:nvSpPr>
          <p:cNvPr id="3" name="Content Placeholder 2">
            <a:extLst>
              <a:ext uri="{FF2B5EF4-FFF2-40B4-BE49-F238E27FC236}">
                <a16:creationId xmlns:a16="http://schemas.microsoft.com/office/drawing/2014/main" id="{1A2944DD-FF16-4711-B8A7-8A20C51EA44B}"/>
              </a:ext>
            </a:extLst>
          </p:cNvPr>
          <p:cNvSpPr>
            <a:spLocks noGrp="1"/>
          </p:cNvSpPr>
          <p:nvPr>
            <p:ph idx="1"/>
          </p:nvPr>
        </p:nvSpPr>
        <p:spPr/>
        <p:txBody>
          <a:bodyPr vert="horz" lIns="68580" tIns="34290" rIns="68580" bIns="34290" rtlCol="0" anchor="t">
            <a:normAutofit/>
          </a:bodyPr>
          <a:lstStyle/>
          <a:p>
            <a:r>
              <a:rPr lang="en-GB" sz="2000" b="1" dirty="0">
                <a:solidFill>
                  <a:srgbClr val="FF0000"/>
                </a:solidFill>
              </a:rPr>
              <a:t>Your workshops will vary depending on the flow of the learning.</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rPr>
              <a:t>Workshops will be a mixture of taught sessions, library work and student research, this may include library sessions</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rPr>
              <a:t>They will take place each week on a Monday or Thursday (Check your time-tables online)</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cs typeface="Calibri"/>
              </a:rPr>
              <a:t>There will also be a Q&amp;A/drop in/support session on Microsoft Teams each week (Check your time-tables). This is a great time to ask any questions that you have from the week, discuss assignments, or practice referencing.</a:t>
            </a:r>
          </a:p>
          <a:p>
            <a:endParaRPr lang="en-GB" sz="2000" b="1" dirty="0">
              <a:solidFill>
                <a:srgbClr val="FF0000"/>
              </a:solidFill>
              <a:cs typeface="Calibri"/>
            </a:endParaRPr>
          </a:p>
          <a:p>
            <a:endParaRPr lang="en-GB" sz="2000" b="1" dirty="0">
              <a:solidFill>
                <a:srgbClr val="FF0000"/>
              </a:solidFill>
              <a:cs typeface="Calibri"/>
            </a:endParaRPr>
          </a:p>
        </p:txBody>
      </p:sp>
    </p:spTree>
    <p:extLst>
      <p:ext uri="{BB962C8B-B14F-4D97-AF65-F5344CB8AC3E}">
        <p14:creationId xmlns:p14="http://schemas.microsoft.com/office/powerpoint/2010/main" val="211280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1C81B-18C1-4115-8D1F-1E795EEC89AE}"/>
              </a:ext>
            </a:extLst>
          </p:cNvPr>
          <p:cNvSpPr>
            <a:spLocks noGrp="1"/>
          </p:cNvSpPr>
          <p:nvPr>
            <p:ph type="title"/>
          </p:nvPr>
        </p:nvSpPr>
        <p:spPr/>
        <p:txBody>
          <a:bodyPr/>
          <a:lstStyle/>
          <a:p>
            <a:r>
              <a:rPr lang="en-GB"/>
              <a:t>General Information</a:t>
            </a:r>
          </a:p>
        </p:txBody>
      </p:sp>
      <p:sp>
        <p:nvSpPr>
          <p:cNvPr id="3" name="Content Placeholder 2">
            <a:extLst>
              <a:ext uri="{FF2B5EF4-FFF2-40B4-BE49-F238E27FC236}">
                <a16:creationId xmlns:a16="http://schemas.microsoft.com/office/drawing/2014/main" id="{1A2944DD-FF16-4711-B8A7-8A20C51EA44B}"/>
              </a:ext>
            </a:extLst>
          </p:cNvPr>
          <p:cNvSpPr>
            <a:spLocks noGrp="1"/>
          </p:cNvSpPr>
          <p:nvPr>
            <p:ph idx="1"/>
          </p:nvPr>
        </p:nvSpPr>
        <p:spPr/>
        <p:txBody>
          <a:bodyPr vert="horz" lIns="68580" tIns="34290" rIns="68580" bIns="34290" rtlCol="0" anchor="t">
            <a:normAutofit/>
          </a:bodyPr>
          <a:lstStyle/>
          <a:p>
            <a:r>
              <a:rPr lang="en-GB" sz="2000" b="1" dirty="0">
                <a:solidFill>
                  <a:srgbClr val="FF0000"/>
                </a:solidFill>
                <a:cs typeface="Calibri"/>
              </a:rPr>
              <a:t>The Power-Point slides for each Lecture will be available on Moodle.</a:t>
            </a:r>
          </a:p>
          <a:p>
            <a:endParaRPr lang="en-GB" sz="2000" b="1" dirty="0">
              <a:solidFill>
                <a:srgbClr val="FF0000"/>
              </a:solidFill>
              <a:cs typeface="Calibri"/>
            </a:endParaRPr>
          </a:p>
          <a:p>
            <a:r>
              <a:rPr lang="en-GB" sz="2000" b="1" dirty="0">
                <a:solidFill>
                  <a:srgbClr val="FF0000"/>
                </a:solidFill>
                <a:cs typeface="Calibri"/>
              </a:rPr>
              <a:t>If I can, I will put all necessary readings online, but there will be links and a reading list for you to find materials for yourself using the online and in person library search.</a:t>
            </a:r>
          </a:p>
          <a:p>
            <a:endParaRPr lang="en-GB" sz="2000" b="1" dirty="0">
              <a:solidFill>
                <a:srgbClr val="FF0000"/>
              </a:solidFill>
              <a:cs typeface="Calibri"/>
            </a:endParaRPr>
          </a:p>
          <a:p>
            <a:r>
              <a:rPr lang="en-GB" sz="2000" b="1" dirty="0">
                <a:solidFill>
                  <a:srgbClr val="FF0000"/>
                </a:solidFill>
                <a:cs typeface="Calibri"/>
              </a:rPr>
              <a:t>If you have any difficulty finding materials, please get in contact with me and I’ll do my best to help.</a:t>
            </a:r>
          </a:p>
        </p:txBody>
      </p:sp>
    </p:spTree>
    <p:extLst>
      <p:ext uri="{BB962C8B-B14F-4D97-AF65-F5344CB8AC3E}">
        <p14:creationId xmlns:p14="http://schemas.microsoft.com/office/powerpoint/2010/main" val="1072685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61EB-A83C-4A40-BEF5-D6D37ACEF53E}"/>
              </a:ext>
            </a:extLst>
          </p:cNvPr>
          <p:cNvSpPr>
            <a:spLocks noGrp="1"/>
          </p:cNvSpPr>
          <p:nvPr>
            <p:ph type="title"/>
          </p:nvPr>
        </p:nvSpPr>
        <p:spPr/>
        <p:txBody>
          <a:bodyPr/>
          <a:lstStyle/>
          <a:p>
            <a:pPr algn="ctr"/>
            <a:r>
              <a:rPr lang="en-GB"/>
              <a:t>My availability to you…</a:t>
            </a:r>
          </a:p>
        </p:txBody>
      </p:sp>
      <p:sp>
        <p:nvSpPr>
          <p:cNvPr id="3" name="Content Placeholder 2">
            <a:extLst>
              <a:ext uri="{FF2B5EF4-FFF2-40B4-BE49-F238E27FC236}">
                <a16:creationId xmlns:a16="http://schemas.microsoft.com/office/drawing/2014/main" id="{50182476-0A4F-43EF-ACD4-CF2CB1A1EDDA}"/>
              </a:ext>
            </a:extLst>
          </p:cNvPr>
          <p:cNvSpPr>
            <a:spLocks noGrp="1"/>
          </p:cNvSpPr>
          <p:nvPr>
            <p:ph idx="1"/>
          </p:nvPr>
        </p:nvSpPr>
        <p:spPr>
          <a:xfrm>
            <a:off x="518616" y="1837234"/>
            <a:ext cx="11007293" cy="3627736"/>
          </a:xfrm>
        </p:spPr>
        <p:txBody>
          <a:bodyPr vert="horz" lIns="91440" tIns="45720" rIns="91440" bIns="45720" rtlCol="0" anchor="t">
            <a:noAutofit/>
          </a:bodyPr>
          <a:lstStyle/>
          <a:p>
            <a:r>
              <a:rPr lang="en-GB" sz="2000" b="1" dirty="0">
                <a:solidFill>
                  <a:srgbClr val="FF0000"/>
                </a:solidFill>
              </a:rPr>
              <a:t>Do not use social media to contact me.</a:t>
            </a:r>
            <a:endParaRPr lang="en-GB" sz="2000" b="1" dirty="0">
              <a:solidFill>
                <a:srgbClr val="FF0000"/>
              </a:solidFill>
              <a:cs typeface="Calibri"/>
            </a:endParaRPr>
          </a:p>
          <a:p>
            <a:r>
              <a:rPr lang="en-GB" sz="2000" b="1" dirty="0">
                <a:solidFill>
                  <a:srgbClr val="FF0000"/>
                </a:solidFill>
              </a:rPr>
              <a:t>I can be contacted on L.Roach@UWTSD.ac.uk</a:t>
            </a:r>
            <a:endParaRPr lang="en-GB" sz="2000" b="1" dirty="0">
              <a:solidFill>
                <a:srgbClr val="FF0000"/>
              </a:solidFill>
              <a:cs typeface="Calibri"/>
            </a:endParaRPr>
          </a:p>
          <a:p>
            <a:r>
              <a:rPr lang="en-GB" sz="2000" b="1" dirty="0">
                <a:solidFill>
                  <a:srgbClr val="FF0000"/>
                </a:solidFill>
              </a:rPr>
              <a:t>I will return your email ASAP (within 2 working days) but I do not work 24/7</a:t>
            </a:r>
            <a:endParaRPr lang="en-GB" sz="2000" b="1" dirty="0">
              <a:solidFill>
                <a:srgbClr val="FF0000"/>
              </a:solidFill>
              <a:cs typeface="Calibri"/>
            </a:endParaRPr>
          </a:p>
          <a:p>
            <a:r>
              <a:rPr lang="en-GB" sz="2000" b="1" dirty="0">
                <a:solidFill>
                  <a:srgbClr val="FF0000"/>
                </a:solidFill>
              </a:rPr>
              <a:t>Please use your UWTSD email account to contact me.</a:t>
            </a:r>
            <a:endParaRPr lang="en-GB" sz="2000" b="1" dirty="0">
              <a:solidFill>
                <a:srgbClr val="FF0000"/>
              </a:solidFill>
              <a:cs typeface="Calibri"/>
            </a:endParaRPr>
          </a:p>
          <a:p>
            <a:r>
              <a:rPr lang="en-GB" sz="2000" b="1" dirty="0">
                <a:solidFill>
                  <a:srgbClr val="FF0000"/>
                </a:solidFill>
              </a:rPr>
              <a:t>If you have a question during a session please ask. Put your hand up if you its urgent, or wait till the end if you’d rather, but always ask the question. That’s what we’re at </a:t>
            </a:r>
            <a:r>
              <a:rPr lang="en-GB" sz="2000" b="1" dirty="0" err="1">
                <a:solidFill>
                  <a:srgbClr val="FF0000"/>
                </a:solidFill>
              </a:rPr>
              <a:t>uni</a:t>
            </a:r>
            <a:r>
              <a:rPr lang="en-GB" sz="2000" b="1" dirty="0">
                <a:solidFill>
                  <a:srgbClr val="FF0000"/>
                </a:solidFill>
              </a:rPr>
              <a:t> to do!</a:t>
            </a:r>
            <a:endParaRPr lang="en-GB" sz="2000" b="1" dirty="0">
              <a:solidFill>
                <a:srgbClr val="FF0000"/>
              </a:solidFill>
              <a:cs typeface="Calibri"/>
            </a:endParaRPr>
          </a:p>
          <a:p>
            <a:r>
              <a:rPr lang="en-GB" sz="2000" b="1" dirty="0">
                <a:solidFill>
                  <a:srgbClr val="FF0000"/>
                </a:solidFill>
              </a:rPr>
              <a:t>Don’t feel embarrassed to ask a question. If you are unsure of something, there’s a chance someone else will be too, so you’ll be doing everyone a favour. We’re hear to learn together and to learn without constraint.</a:t>
            </a:r>
          </a:p>
          <a:p>
            <a:r>
              <a:rPr lang="en-GB" sz="2000" b="1" dirty="0">
                <a:solidFill>
                  <a:srgbClr val="FF0000"/>
                </a:solidFill>
              </a:rPr>
              <a:t>If you have worries or concerns about anything just ask me – don’t suffer in silence there is no need</a:t>
            </a:r>
            <a:endParaRPr lang="en-GB" sz="2000" b="1" dirty="0">
              <a:solidFill>
                <a:srgbClr val="FF0000"/>
              </a:solidFill>
              <a:cs typeface="Calibri"/>
            </a:endParaRPr>
          </a:p>
          <a:p>
            <a:endParaRPr lang="en-GB" sz="2000" b="1" dirty="0">
              <a:solidFill>
                <a:srgbClr val="FF0000"/>
              </a:solidFill>
              <a:cs typeface="Calibri"/>
            </a:endParaRPr>
          </a:p>
          <a:p>
            <a:pPr marL="0" indent="0" algn="ctr">
              <a:buNone/>
            </a:pPr>
            <a:r>
              <a:rPr lang="en-GB" sz="2000" b="1" dirty="0">
                <a:solidFill>
                  <a:srgbClr val="0070C0"/>
                </a:solidFill>
              </a:rPr>
              <a:t>If I am not happy with a given situation I will tell you – equally if your not happy with something tell me, we are in this together!</a:t>
            </a:r>
            <a:endParaRPr lang="en-GB" sz="2000" b="1" dirty="0">
              <a:solidFill>
                <a:srgbClr val="0070C0"/>
              </a:solidFill>
              <a:cs typeface="Calibri"/>
            </a:endParaRPr>
          </a:p>
        </p:txBody>
      </p:sp>
    </p:spTree>
    <p:extLst>
      <p:ext uri="{BB962C8B-B14F-4D97-AF65-F5344CB8AC3E}">
        <p14:creationId xmlns:p14="http://schemas.microsoft.com/office/powerpoint/2010/main" val="3683276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C0862-75B6-4334-9CC7-5A38BACD0425}"/>
              </a:ext>
            </a:extLst>
          </p:cNvPr>
          <p:cNvSpPr>
            <a:spLocks noGrp="1"/>
          </p:cNvSpPr>
          <p:nvPr>
            <p:ph type="title"/>
          </p:nvPr>
        </p:nvSpPr>
        <p:spPr/>
        <p:txBody>
          <a:bodyPr/>
          <a:lstStyle/>
          <a:p>
            <a:r>
              <a:rPr lang="en-GB"/>
              <a:t>Attendance</a:t>
            </a:r>
          </a:p>
        </p:txBody>
      </p:sp>
      <p:sp>
        <p:nvSpPr>
          <p:cNvPr id="3" name="Content Placeholder 2">
            <a:extLst>
              <a:ext uri="{FF2B5EF4-FFF2-40B4-BE49-F238E27FC236}">
                <a16:creationId xmlns:a16="http://schemas.microsoft.com/office/drawing/2014/main" id="{625FAB67-AAD7-424C-97C5-7DA347114340}"/>
              </a:ext>
            </a:extLst>
          </p:cNvPr>
          <p:cNvSpPr>
            <a:spLocks noGrp="1"/>
          </p:cNvSpPr>
          <p:nvPr>
            <p:ph idx="1"/>
          </p:nvPr>
        </p:nvSpPr>
        <p:spPr/>
        <p:txBody>
          <a:bodyPr vert="horz" lIns="91440" tIns="45720" rIns="91440" bIns="45720" rtlCol="0" anchor="t">
            <a:normAutofit/>
          </a:bodyPr>
          <a:lstStyle/>
          <a:p>
            <a:r>
              <a:rPr lang="en-GB" sz="2000" b="1" dirty="0">
                <a:solidFill>
                  <a:srgbClr val="FF0000"/>
                </a:solidFill>
              </a:rPr>
              <a:t>Attendance is now being monitored closely and it is essential that you attend sessions</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rPr>
              <a:t>If you cannot attend let me know the reason before hand</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rPr>
              <a:t>This is not a school it’s a University – what is the difference?</a:t>
            </a:r>
          </a:p>
          <a:p>
            <a:endParaRPr lang="en-GB" sz="2000" b="1" dirty="0">
              <a:solidFill>
                <a:srgbClr val="FF0000"/>
              </a:solidFill>
              <a:cs typeface="Calibri"/>
            </a:endParaRPr>
          </a:p>
          <a:p>
            <a:endParaRPr lang="en-GB" sz="2000" b="1" dirty="0">
              <a:solidFill>
                <a:srgbClr val="FF0000"/>
              </a:solidFill>
              <a:cs typeface="Calibri"/>
            </a:endParaRPr>
          </a:p>
          <a:p>
            <a:pPr marL="0" indent="0" algn="ctr">
              <a:buNone/>
            </a:pPr>
            <a:r>
              <a:rPr lang="en-GB" sz="2000" b="1" dirty="0">
                <a:solidFill>
                  <a:srgbClr val="FF0000"/>
                </a:solidFill>
                <a:cs typeface="Calibri"/>
              </a:rPr>
              <a:t>I will be tracking your Moodle usage</a:t>
            </a:r>
          </a:p>
        </p:txBody>
      </p:sp>
    </p:spTree>
    <p:extLst>
      <p:ext uri="{BB962C8B-B14F-4D97-AF65-F5344CB8AC3E}">
        <p14:creationId xmlns:p14="http://schemas.microsoft.com/office/powerpoint/2010/main" val="354081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35AD0-77A4-43BB-8C42-1C468F4B0AD0}"/>
              </a:ext>
            </a:extLst>
          </p:cNvPr>
          <p:cNvSpPr>
            <a:spLocks noGrp="1"/>
          </p:cNvSpPr>
          <p:nvPr>
            <p:ph type="title"/>
          </p:nvPr>
        </p:nvSpPr>
        <p:spPr/>
        <p:txBody>
          <a:bodyPr/>
          <a:lstStyle/>
          <a:p>
            <a:r>
              <a:rPr lang="en-US">
                <a:cs typeface="Calibri Light"/>
              </a:rPr>
              <a:t>Introduction to the module</a:t>
            </a:r>
            <a:endParaRPr lang="en-US"/>
          </a:p>
        </p:txBody>
      </p:sp>
      <p:sp>
        <p:nvSpPr>
          <p:cNvPr id="3" name="Content Placeholder 2">
            <a:extLst>
              <a:ext uri="{FF2B5EF4-FFF2-40B4-BE49-F238E27FC236}">
                <a16:creationId xmlns:a16="http://schemas.microsoft.com/office/drawing/2014/main" id="{1DFA626B-1380-44CA-ACE8-9B598CD221D1}"/>
              </a:ext>
            </a:extLst>
          </p:cNvPr>
          <p:cNvSpPr>
            <a:spLocks noGrp="1"/>
          </p:cNvSpPr>
          <p:nvPr>
            <p:ph idx="1"/>
          </p:nvPr>
        </p:nvSpPr>
        <p:spPr/>
        <p:txBody>
          <a:bodyPr vert="horz" lIns="91440" tIns="45720" rIns="91440" bIns="45720" rtlCol="0" anchor="t">
            <a:normAutofit/>
          </a:bodyPr>
          <a:lstStyle/>
          <a:p>
            <a:pPr marL="0" indent="0">
              <a:buNone/>
            </a:pPr>
            <a:endParaRPr lang="en-US" dirty="0"/>
          </a:p>
          <a:p>
            <a:pPr marL="0" indent="0" algn="ctr">
              <a:buNone/>
            </a:pPr>
            <a:r>
              <a:rPr lang="en-US" dirty="0"/>
              <a:t>Evidence Based Policing?</a:t>
            </a:r>
            <a:endParaRPr lang="en-US" dirty="0">
              <a:cs typeface="Calibri"/>
            </a:endParaRPr>
          </a:p>
          <a:p>
            <a:pPr marL="0" indent="0" algn="ctr">
              <a:buNone/>
            </a:pPr>
            <a:endParaRPr lang="en-US" dirty="0"/>
          </a:p>
          <a:p>
            <a:pPr marL="0" indent="0" algn="ctr">
              <a:buNone/>
            </a:pPr>
            <a:r>
              <a:rPr lang="en-US" dirty="0"/>
              <a:t>What does this mean to you?</a:t>
            </a:r>
          </a:p>
          <a:p>
            <a:pPr marL="0" indent="0">
              <a:buNone/>
            </a:pPr>
            <a:endParaRPr lang="en-US" dirty="0"/>
          </a:p>
          <a:p>
            <a:pPr marL="0" indent="0">
              <a:buNone/>
            </a:pPr>
            <a:endParaRPr lang="en-US" dirty="0"/>
          </a:p>
          <a:p>
            <a:pPr marL="0" indent="0">
              <a:buNone/>
            </a:pPr>
            <a:endParaRPr lang="en-US" dirty="0">
              <a:solidFill>
                <a:srgbClr val="FF0000"/>
              </a:solidFill>
            </a:endParaRPr>
          </a:p>
        </p:txBody>
      </p:sp>
    </p:spTree>
    <p:extLst>
      <p:ext uri="{BB962C8B-B14F-4D97-AF65-F5344CB8AC3E}">
        <p14:creationId xmlns:p14="http://schemas.microsoft.com/office/powerpoint/2010/main" val="2128620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 What will the Module cover?</a:t>
            </a:r>
          </a:p>
        </p:txBody>
      </p:sp>
      <p:sp>
        <p:nvSpPr>
          <p:cNvPr id="3" name="Content Placeholder 2"/>
          <p:cNvSpPr>
            <a:spLocks noGrp="1"/>
          </p:cNvSpPr>
          <p:nvPr>
            <p:ph idx="1"/>
          </p:nvPr>
        </p:nvSpPr>
        <p:spPr/>
        <p:txBody>
          <a:bodyPr>
            <a:normAutofit lnSpcReduction="10000"/>
          </a:bodyPr>
          <a:lstStyle/>
          <a:p>
            <a:r>
              <a:rPr lang="en-GB" dirty="0"/>
              <a:t>To explain the concept of Evidence Based Policing (EBP)</a:t>
            </a:r>
          </a:p>
          <a:p>
            <a:r>
              <a:rPr lang="en-GB" dirty="0"/>
              <a:t>Understand the limitations </a:t>
            </a:r>
          </a:p>
          <a:p>
            <a:r>
              <a:rPr lang="en-GB" dirty="0"/>
              <a:t>Evaluate the application of EBP</a:t>
            </a:r>
          </a:p>
          <a:p>
            <a:r>
              <a:rPr lang="en-GB" dirty="0"/>
              <a:t>Learn how to review/evaluate EBP</a:t>
            </a:r>
          </a:p>
          <a:p>
            <a:r>
              <a:rPr lang="en-GB" dirty="0"/>
              <a:t>Identify sources for EBP</a:t>
            </a:r>
          </a:p>
          <a:p>
            <a:r>
              <a:rPr lang="en-GB" dirty="0"/>
              <a:t>Examine what happens on the ground</a:t>
            </a:r>
          </a:p>
          <a:p>
            <a:r>
              <a:rPr lang="en-GB" dirty="0"/>
              <a:t>Look at ‘</a:t>
            </a:r>
            <a:r>
              <a:rPr lang="en-GB" dirty="0" err="1"/>
              <a:t>whats</a:t>
            </a:r>
            <a:r>
              <a:rPr lang="en-GB" dirty="0"/>
              <a:t> the problem – </a:t>
            </a:r>
            <a:r>
              <a:rPr lang="en-GB" dirty="0" err="1"/>
              <a:t>whats</a:t>
            </a:r>
            <a:r>
              <a:rPr lang="en-GB" dirty="0"/>
              <a:t> the solution’</a:t>
            </a:r>
          </a:p>
          <a:p>
            <a:r>
              <a:rPr lang="en-GB" dirty="0"/>
              <a:t>Problem solving techniques</a:t>
            </a:r>
          </a:p>
          <a:p>
            <a:r>
              <a:rPr lang="en-GB" dirty="0"/>
              <a:t>Intervention and resolution models</a:t>
            </a:r>
          </a:p>
        </p:txBody>
      </p:sp>
    </p:spTree>
    <p:extLst>
      <p:ext uri="{BB962C8B-B14F-4D97-AF65-F5344CB8AC3E}">
        <p14:creationId xmlns:p14="http://schemas.microsoft.com/office/powerpoint/2010/main" val="730371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Evidence Based Policing Objectives</a:t>
            </a:r>
          </a:p>
        </p:txBody>
      </p:sp>
      <p:sp>
        <p:nvSpPr>
          <p:cNvPr id="3" name="Content Placeholder 2"/>
          <p:cNvSpPr>
            <a:spLocks noGrp="1"/>
          </p:cNvSpPr>
          <p:nvPr>
            <p:ph sz="half" idx="1"/>
          </p:nvPr>
        </p:nvSpPr>
        <p:spPr/>
        <p:txBody>
          <a:bodyPr>
            <a:normAutofit lnSpcReduction="10000"/>
          </a:bodyPr>
          <a:lstStyle/>
          <a:p>
            <a:r>
              <a:rPr lang="en-GB" b="1" dirty="0"/>
              <a:t>Understand the Meaning of the term Evidence Based Policing (EBP)</a:t>
            </a:r>
          </a:p>
          <a:p>
            <a:r>
              <a:rPr lang="en-GB" b="1" dirty="0"/>
              <a:t>To gain an understanding of how EBP can improve ‘policing’ and ‘public safety’, and how it can serve to reduce crime, harm and disorder.</a:t>
            </a:r>
          </a:p>
          <a:p>
            <a:r>
              <a:rPr lang="en-GB" b="1" dirty="0"/>
              <a:t>To evaluate the effectiveness of EBP in comparison with other models of policing. </a:t>
            </a:r>
          </a:p>
          <a:p>
            <a:endParaRPr lang="en-GB" dirty="0"/>
          </a:p>
          <a:p>
            <a:endParaRPr lang="en-GB" dirty="0"/>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6771844" y="1930400"/>
            <a:ext cx="3991837" cy="3881437"/>
          </a:xfrm>
          <a:prstGeom prst="rect">
            <a:avLst/>
          </a:prstGeom>
        </p:spPr>
      </p:pic>
    </p:spTree>
    <p:extLst>
      <p:ext uri="{BB962C8B-B14F-4D97-AF65-F5344CB8AC3E}">
        <p14:creationId xmlns:p14="http://schemas.microsoft.com/office/powerpoint/2010/main" val="2771729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The Word Police…</a:t>
            </a:r>
          </a:p>
        </p:txBody>
      </p:sp>
      <p:sp>
        <p:nvSpPr>
          <p:cNvPr id="6" name="Content Placeholder 5"/>
          <p:cNvSpPr>
            <a:spLocks noGrp="1"/>
          </p:cNvSpPr>
          <p:nvPr>
            <p:ph idx="1"/>
          </p:nvPr>
        </p:nvSpPr>
        <p:spPr/>
        <p:txBody>
          <a:bodyPr/>
          <a:lstStyle/>
          <a:p>
            <a:pPr marL="0" indent="0">
              <a:buNone/>
            </a:pPr>
            <a:r>
              <a:rPr lang="en-GB" sz="2800"/>
              <a:t>The word Police means generally the arrangements made in every civilised country to ensure it’s inhabitants </a:t>
            </a:r>
            <a:r>
              <a:rPr lang="en-GB" sz="2800">
                <a:solidFill>
                  <a:srgbClr val="FF0000"/>
                </a:solidFill>
              </a:rPr>
              <a:t>keep the peace </a:t>
            </a:r>
            <a:r>
              <a:rPr lang="en-GB" sz="2800"/>
              <a:t>and obey the law. The word also denotes the force of peace officers, (or police) employed for this purpose</a:t>
            </a:r>
          </a:p>
          <a:p>
            <a:pPr marL="0" indent="0">
              <a:buNone/>
            </a:pPr>
            <a:r>
              <a:rPr lang="en-GB" sz="2800"/>
              <a:t>(Metropolitan Police 1829).  </a:t>
            </a:r>
          </a:p>
        </p:txBody>
      </p:sp>
    </p:spTree>
    <p:extLst>
      <p:ext uri="{BB962C8B-B14F-4D97-AF65-F5344CB8AC3E}">
        <p14:creationId xmlns:p14="http://schemas.microsoft.com/office/powerpoint/2010/main" val="204787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BE6C5-F7C3-4CC9-9C36-8B475A16A8E0}"/>
              </a:ext>
            </a:extLst>
          </p:cNvPr>
          <p:cNvSpPr>
            <a:spLocks noGrp="1"/>
          </p:cNvSpPr>
          <p:nvPr>
            <p:ph type="title"/>
          </p:nvPr>
        </p:nvSpPr>
        <p:spPr>
          <a:xfrm>
            <a:off x="565245" y="387871"/>
            <a:ext cx="10515600" cy="1325563"/>
          </a:xfrm>
        </p:spPr>
        <p:txBody>
          <a:bodyPr/>
          <a:lstStyle/>
          <a:p>
            <a:r>
              <a:rPr lang="en-GB" dirty="0">
                <a:cs typeface="Calibri Light"/>
              </a:rPr>
              <a:t>Watch The Film - EBP</a:t>
            </a:r>
            <a:endParaRPr lang="en-GB" dirty="0"/>
          </a:p>
        </p:txBody>
      </p:sp>
      <p:sp>
        <p:nvSpPr>
          <p:cNvPr id="3" name="Content Placeholder 2">
            <a:extLst>
              <a:ext uri="{FF2B5EF4-FFF2-40B4-BE49-F238E27FC236}">
                <a16:creationId xmlns:a16="http://schemas.microsoft.com/office/drawing/2014/main" id="{69920F4E-97E2-4F8C-83CA-3CA7B9A88258}"/>
              </a:ext>
            </a:extLst>
          </p:cNvPr>
          <p:cNvSpPr>
            <a:spLocks noGrp="1"/>
          </p:cNvSpPr>
          <p:nvPr>
            <p:ph idx="1"/>
          </p:nvPr>
        </p:nvSpPr>
        <p:spPr/>
        <p:txBody>
          <a:bodyPr vert="horz" lIns="91440" tIns="45720" rIns="91440" bIns="45720" rtlCol="0" anchor="t">
            <a:normAutofit/>
          </a:bodyPr>
          <a:lstStyle/>
          <a:p>
            <a:r>
              <a:rPr lang="en-GB" dirty="0">
                <a:ea typeface="+mn-lt"/>
                <a:cs typeface="+mn-lt"/>
              </a:rPr>
              <a:t>https://youtu.be/b3moz8oTejQ</a:t>
            </a:r>
            <a:endParaRPr lang="en-GB" dirty="0"/>
          </a:p>
        </p:txBody>
      </p:sp>
    </p:spTree>
    <p:extLst>
      <p:ext uri="{BB962C8B-B14F-4D97-AF65-F5344CB8AC3E}">
        <p14:creationId xmlns:p14="http://schemas.microsoft.com/office/powerpoint/2010/main" val="905847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ABD88-8421-4F35-B02E-58E121B1FE50}"/>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BD0B8362-8E64-48E2-BC40-919E26056427}"/>
              </a:ext>
            </a:extLst>
          </p:cNvPr>
          <p:cNvPicPr>
            <a:picLocks noGrp="1" noRot="1" noChangeAspect="1"/>
          </p:cNvPicPr>
          <p:nvPr>
            <p:ph idx="1"/>
            <a:videoFile r:link="rId1"/>
          </p:nvPr>
        </p:nvPicPr>
        <p:blipFill>
          <a:blip r:embed="rId3"/>
          <a:stretch>
            <a:fillRect/>
          </a:stretch>
        </p:blipFill>
        <p:spPr>
          <a:xfrm>
            <a:off x="-56865" y="795"/>
            <a:ext cx="12248864" cy="6863685"/>
          </a:xfrm>
        </p:spPr>
      </p:pic>
    </p:spTree>
    <p:extLst>
      <p:ext uri="{BB962C8B-B14F-4D97-AF65-F5344CB8AC3E}">
        <p14:creationId xmlns:p14="http://schemas.microsoft.com/office/powerpoint/2010/main" val="489698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EBP - A Definition….</a:t>
            </a:r>
          </a:p>
        </p:txBody>
      </p:sp>
      <p:sp>
        <p:nvSpPr>
          <p:cNvPr id="3" name="Content Placeholder 2"/>
          <p:cNvSpPr>
            <a:spLocks noGrp="1"/>
          </p:cNvSpPr>
          <p:nvPr>
            <p:ph sz="half" idx="1"/>
          </p:nvPr>
        </p:nvSpPr>
        <p:spPr/>
        <p:txBody>
          <a:bodyPr>
            <a:normAutofit/>
          </a:bodyPr>
          <a:lstStyle/>
          <a:p>
            <a:pPr marL="0" indent="0">
              <a:buNone/>
            </a:pPr>
            <a:r>
              <a:rPr lang="en-GB" sz="2400" dirty="0"/>
              <a:t>‘Informing policing priorities by weighing the harms of criminality together with data from beyond crime and disorder, in order to focus police resources in furtherance of both crime and harm reduction’. </a:t>
            </a:r>
          </a:p>
          <a:p>
            <a:pPr marL="0" indent="0">
              <a:buNone/>
            </a:pPr>
            <a:r>
              <a:rPr lang="en-GB" sz="2400" dirty="0"/>
              <a:t>(Ratcliffe 2015a:3)</a:t>
            </a:r>
          </a:p>
        </p:txBody>
      </p:sp>
      <p:pic>
        <p:nvPicPr>
          <p:cNvPr id="5" name="Content Placeholder 4"/>
          <p:cNvPicPr>
            <a:picLocks noGrp="1" noChangeAspect="1"/>
          </p:cNvPicPr>
          <p:nvPr>
            <p:ph sz="half" idx="2"/>
          </p:nvPr>
        </p:nvPicPr>
        <p:blipFill>
          <a:blip r:embed="rId2"/>
          <a:stretch>
            <a:fillRect/>
          </a:stretch>
        </p:blipFill>
        <p:spPr>
          <a:xfrm>
            <a:off x="7334250" y="3020219"/>
            <a:ext cx="2857500" cy="1962150"/>
          </a:xfrm>
          <a:prstGeom prst="rect">
            <a:avLst/>
          </a:prstGeom>
        </p:spPr>
      </p:pic>
    </p:spTree>
    <p:extLst>
      <p:ext uri="{BB962C8B-B14F-4D97-AF65-F5344CB8AC3E}">
        <p14:creationId xmlns:p14="http://schemas.microsoft.com/office/powerpoint/2010/main" val="3185220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What is evidence-based policing (EBP)?</a:t>
            </a:r>
            <a:br>
              <a:rPr lang="en-GB"/>
            </a:br>
            <a:endParaRPr lang="en-GB"/>
          </a:p>
        </p:txBody>
      </p:sp>
      <p:sp>
        <p:nvSpPr>
          <p:cNvPr id="3" name="Content Placeholder 2"/>
          <p:cNvSpPr>
            <a:spLocks noGrp="1"/>
          </p:cNvSpPr>
          <p:nvPr>
            <p:ph idx="1"/>
          </p:nvPr>
        </p:nvSpPr>
        <p:spPr/>
        <p:txBody>
          <a:bodyPr>
            <a:normAutofit/>
          </a:bodyPr>
          <a:lstStyle/>
          <a:p>
            <a:pPr marL="0" indent="0">
              <a:buNone/>
            </a:pPr>
            <a:r>
              <a:rPr lang="en-GB" sz="2800" dirty="0"/>
              <a:t>Evidence-Based Policing (EBP) can be understood as a problem-solving cycle that involves police officers and staff using and creating the best available research evidence to inform or test policing policies, decisions and practices.</a:t>
            </a:r>
          </a:p>
        </p:txBody>
      </p:sp>
    </p:spTree>
    <p:extLst>
      <p:ext uri="{BB962C8B-B14F-4D97-AF65-F5344CB8AC3E}">
        <p14:creationId xmlns:p14="http://schemas.microsoft.com/office/powerpoint/2010/main" val="36233502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4763" y="174171"/>
            <a:ext cx="8596668" cy="999067"/>
          </a:xfrm>
        </p:spPr>
        <p:txBody>
          <a:bodyPr/>
          <a:lstStyle/>
          <a:p>
            <a:r>
              <a:rPr lang="en-GB"/>
              <a:t>Introducing ATLAS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9713" y="1486960"/>
            <a:ext cx="10052173" cy="5003270"/>
          </a:xfrm>
        </p:spPr>
      </p:pic>
    </p:spTree>
    <p:extLst>
      <p:ext uri="{BB962C8B-B14F-4D97-AF65-F5344CB8AC3E}">
        <p14:creationId xmlns:p14="http://schemas.microsoft.com/office/powerpoint/2010/main" val="8357135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65163"/>
          </a:xfrm>
        </p:spPr>
        <p:txBody>
          <a:bodyPr>
            <a:normAutofit fontScale="90000"/>
          </a:bodyPr>
          <a:lstStyle/>
          <a:p>
            <a:r>
              <a:rPr lang="en-GB"/>
              <a:t>What does Evidence Based Policing really mean?</a:t>
            </a:r>
            <a:br>
              <a:rPr lang="en-GB"/>
            </a:br>
            <a:endParaRPr lang="en-GB"/>
          </a:p>
        </p:txBody>
      </p:sp>
      <p:sp>
        <p:nvSpPr>
          <p:cNvPr id="3" name="Content Placeholder 2"/>
          <p:cNvSpPr>
            <a:spLocks noGrp="1"/>
          </p:cNvSpPr>
          <p:nvPr>
            <p:ph idx="1"/>
          </p:nvPr>
        </p:nvSpPr>
        <p:spPr>
          <a:xfrm>
            <a:off x="838200" y="1422402"/>
            <a:ext cx="11099800" cy="5240865"/>
          </a:xfrm>
        </p:spPr>
        <p:txBody>
          <a:bodyPr vert="horz" lIns="91440" tIns="45720" rIns="91440" bIns="45720" rtlCol="0" anchor="t">
            <a:normAutofit/>
          </a:bodyPr>
          <a:lstStyle/>
          <a:p>
            <a:pPr marL="0" indent="0" algn="ctr">
              <a:buNone/>
            </a:pPr>
            <a:r>
              <a:rPr lang="en-GB" sz="2400" b="1"/>
              <a:t>‘Using the best available evidence to inform decisions about practices and polices’</a:t>
            </a:r>
          </a:p>
          <a:p>
            <a:pPr marL="0" indent="0">
              <a:buNone/>
            </a:pPr>
            <a:endParaRPr lang="en-GB" sz="2600" b="1"/>
          </a:p>
          <a:p>
            <a:pPr marL="0" indent="0">
              <a:buNone/>
            </a:pPr>
            <a:r>
              <a:rPr lang="en-GB" sz="2600" b="1"/>
              <a:t>ASK  </a:t>
            </a:r>
            <a:r>
              <a:rPr lang="en-GB"/>
              <a:t>       Reflect on practice, build hypotheses</a:t>
            </a:r>
            <a:endParaRPr lang="en-GB">
              <a:cs typeface="Calibri"/>
            </a:endParaRPr>
          </a:p>
          <a:p>
            <a:pPr marL="0" indent="0" algn="ctr">
              <a:buNone/>
            </a:pPr>
            <a:r>
              <a:rPr lang="en-GB" sz="2600" b="1"/>
              <a:t>SHARE</a:t>
            </a:r>
          </a:p>
          <a:p>
            <a:pPr marL="982345" indent="-982345">
              <a:buNone/>
            </a:pPr>
            <a:r>
              <a:rPr lang="en-GB" sz="2600" b="1"/>
              <a:t>TEST</a:t>
            </a:r>
            <a:r>
              <a:rPr lang="en-GB"/>
              <a:t>        Seek to answer the question through rigorous testing (e.g.   experimental   trials, systematic reviews)</a:t>
            </a:r>
            <a:endParaRPr lang="en-GB">
              <a:cs typeface="Calibri"/>
            </a:endParaRPr>
          </a:p>
          <a:p>
            <a:pPr marL="982345" indent="-982345" algn="ctr">
              <a:buNone/>
            </a:pPr>
            <a:r>
              <a:rPr lang="en-GB" sz="2600" b="1"/>
              <a:t>SHARE</a:t>
            </a:r>
            <a:endParaRPr lang="en-GB" sz="2600" b="1">
              <a:cs typeface="Calibri" panose="020F0502020204030204"/>
            </a:endParaRPr>
          </a:p>
          <a:p>
            <a:pPr marL="0" indent="0">
              <a:buNone/>
            </a:pPr>
            <a:r>
              <a:rPr lang="en-GB" sz="2600" b="1"/>
              <a:t>LEARN </a:t>
            </a:r>
            <a:r>
              <a:rPr lang="en-GB"/>
              <a:t>    Find out about ‘what works?’ (or doesn’t…)</a:t>
            </a:r>
          </a:p>
          <a:p>
            <a:pPr marL="0" indent="0" algn="ctr">
              <a:buNone/>
            </a:pPr>
            <a:r>
              <a:rPr lang="en-GB" sz="2600" b="1"/>
              <a:t>SHARE</a:t>
            </a:r>
          </a:p>
          <a:p>
            <a:pPr marL="0" indent="0">
              <a:buNone/>
            </a:pPr>
            <a:r>
              <a:rPr lang="en-GB" sz="2600" b="1"/>
              <a:t>ADAPT  </a:t>
            </a:r>
            <a:r>
              <a:rPr lang="en-GB"/>
              <a:t>   Change policy/practice to reflect findings</a:t>
            </a:r>
          </a:p>
          <a:p>
            <a:pPr marL="0" indent="0">
              <a:buNone/>
            </a:pPr>
            <a:endParaRPr lang="en-GB" sz="2800"/>
          </a:p>
          <a:p>
            <a:endParaRPr lang="en-GB"/>
          </a:p>
          <a:p>
            <a:pPr marL="0" indent="0">
              <a:buNone/>
            </a:pPr>
            <a:endParaRPr lang="en-GB"/>
          </a:p>
        </p:txBody>
      </p:sp>
    </p:spTree>
    <p:extLst>
      <p:ext uri="{BB962C8B-B14F-4D97-AF65-F5344CB8AC3E}">
        <p14:creationId xmlns:p14="http://schemas.microsoft.com/office/powerpoint/2010/main" val="8927019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ASK</a:t>
            </a:r>
          </a:p>
        </p:txBody>
      </p:sp>
      <p:sp>
        <p:nvSpPr>
          <p:cNvPr id="3" name="Content Placeholder 2"/>
          <p:cNvSpPr>
            <a:spLocks noGrp="1"/>
          </p:cNvSpPr>
          <p:nvPr>
            <p:ph idx="1"/>
          </p:nvPr>
        </p:nvSpPr>
        <p:spPr/>
        <p:txBody>
          <a:bodyPr/>
          <a:lstStyle/>
          <a:p>
            <a:pPr marL="0" indent="0">
              <a:buNone/>
            </a:pPr>
            <a:endParaRPr lang="en-GB"/>
          </a:p>
          <a:p>
            <a:pPr marL="0" indent="0">
              <a:buNone/>
            </a:pPr>
            <a:endParaRPr lang="en-GB"/>
          </a:p>
          <a:p>
            <a:pPr marL="0" indent="0">
              <a:buNone/>
            </a:pPr>
            <a:r>
              <a:rPr lang="en-GB" sz="2400"/>
              <a:t>The start of the problem-solving cycle involves asking questions that will help to understand a particular problem or area of policing better and then using this understanding to develop a theory (or hypothesis) about the effect of doing things differently.</a:t>
            </a:r>
          </a:p>
        </p:txBody>
      </p:sp>
    </p:spTree>
    <p:extLst>
      <p:ext uri="{BB962C8B-B14F-4D97-AF65-F5344CB8AC3E}">
        <p14:creationId xmlns:p14="http://schemas.microsoft.com/office/powerpoint/2010/main" val="246312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TEST</a:t>
            </a:r>
          </a:p>
        </p:txBody>
      </p:sp>
      <p:sp>
        <p:nvSpPr>
          <p:cNvPr id="3" name="Content Placeholder 2"/>
          <p:cNvSpPr>
            <a:spLocks noGrp="1"/>
          </p:cNvSpPr>
          <p:nvPr>
            <p:ph idx="1"/>
          </p:nvPr>
        </p:nvSpPr>
        <p:spPr>
          <a:xfrm>
            <a:off x="677334" y="1930400"/>
            <a:ext cx="8770571" cy="3960843"/>
          </a:xfrm>
        </p:spPr>
        <p:txBody>
          <a:bodyPr>
            <a:normAutofit fontScale="92500"/>
          </a:bodyPr>
          <a:lstStyle/>
          <a:p>
            <a:pPr marL="0" indent="0">
              <a:buNone/>
            </a:pPr>
            <a:endParaRPr lang="en-GB"/>
          </a:p>
          <a:p>
            <a:pPr marL="0" indent="0">
              <a:buNone/>
            </a:pPr>
            <a:r>
              <a:rPr lang="en-GB" sz="2600"/>
              <a:t>This stage helps you to understand whether your response will achieve the effect that you wanted e.g. reduce antisocial behaviour. </a:t>
            </a:r>
          </a:p>
          <a:p>
            <a:pPr marL="0" indent="0">
              <a:buNone/>
            </a:pPr>
            <a:r>
              <a:rPr lang="en-GB" sz="2600"/>
              <a:t>When testing a new response you need to be clear about what you did (how the response was implemented) and what change you are expecting to see and how this will be measured (the outcome). </a:t>
            </a:r>
          </a:p>
          <a:p>
            <a:pPr marL="0" indent="0">
              <a:buNone/>
            </a:pPr>
            <a:r>
              <a:rPr lang="en-GB" sz="2600"/>
              <a:t>In the example of antisocial behaviour you could measure the number of ASB incidents recorded or number of calls for service. </a:t>
            </a:r>
          </a:p>
        </p:txBody>
      </p:sp>
    </p:spTree>
    <p:extLst>
      <p:ext uri="{BB962C8B-B14F-4D97-AF65-F5344CB8AC3E}">
        <p14:creationId xmlns:p14="http://schemas.microsoft.com/office/powerpoint/2010/main" val="2365944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LEARN…..</a:t>
            </a:r>
          </a:p>
        </p:txBody>
      </p:sp>
      <p:sp>
        <p:nvSpPr>
          <p:cNvPr id="3" name="Content Placeholder 2"/>
          <p:cNvSpPr>
            <a:spLocks noGrp="1"/>
          </p:cNvSpPr>
          <p:nvPr>
            <p:ph sz="half" idx="1"/>
          </p:nvPr>
        </p:nvSpPr>
        <p:spPr/>
        <p:txBody>
          <a:bodyPr>
            <a:normAutofit/>
          </a:bodyPr>
          <a:lstStyle/>
          <a:p>
            <a:pPr marL="0" indent="0">
              <a:buNone/>
            </a:pPr>
            <a:r>
              <a:rPr lang="en-GB" sz="2400"/>
              <a:t>Once you have introduced your intervention then you need to measure your outcomes. </a:t>
            </a:r>
          </a:p>
          <a:p>
            <a:pPr marL="0" indent="0">
              <a:buNone/>
            </a:pPr>
            <a:r>
              <a:rPr lang="en-GB" sz="2400"/>
              <a:t>The timing of your measurement will depend on how quickly you think your response will work and this will vary depending on the intervention. </a:t>
            </a:r>
          </a:p>
          <a:p>
            <a:endParaRPr lang="en-GB"/>
          </a:p>
        </p:txBody>
      </p:sp>
      <p:pic>
        <p:nvPicPr>
          <p:cNvPr id="6" name="Content Placeholder 5"/>
          <p:cNvPicPr>
            <a:picLocks noGrp="1" noChangeAspect="1"/>
          </p:cNvPicPr>
          <p:nvPr>
            <p:ph sz="half" idx="2"/>
          </p:nvPr>
        </p:nvPicPr>
        <p:blipFill>
          <a:blip r:embed="rId2"/>
          <a:stretch>
            <a:fillRect/>
          </a:stretch>
        </p:blipFill>
        <p:spPr>
          <a:xfrm>
            <a:off x="5846763" y="2382385"/>
            <a:ext cx="4184650" cy="2409143"/>
          </a:xfrm>
          <a:prstGeom prst="rect">
            <a:avLst/>
          </a:prstGeom>
        </p:spPr>
      </p:pic>
    </p:spTree>
    <p:extLst>
      <p:ext uri="{BB962C8B-B14F-4D97-AF65-F5344CB8AC3E}">
        <p14:creationId xmlns:p14="http://schemas.microsoft.com/office/powerpoint/2010/main" val="19490474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Adapt…..</a:t>
            </a:r>
          </a:p>
        </p:txBody>
      </p:sp>
      <p:sp>
        <p:nvSpPr>
          <p:cNvPr id="3" name="Content Placeholder 2"/>
          <p:cNvSpPr>
            <a:spLocks noGrp="1"/>
          </p:cNvSpPr>
          <p:nvPr>
            <p:ph idx="1"/>
          </p:nvPr>
        </p:nvSpPr>
        <p:spPr/>
        <p:txBody>
          <a:bodyPr>
            <a:normAutofit/>
          </a:bodyPr>
          <a:lstStyle/>
          <a:p>
            <a:pPr marL="0" indent="0">
              <a:buNone/>
            </a:pPr>
            <a:r>
              <a:rPr lang="en-GB" sz="2400"/>
              <a:t>Once you have measured your outcome you should adapt your response to reflect what you found. </a:t>
            </a:r>
          </a:p>
          <a:p>
            <a:pPr marL="0" indent="0">
              <a:buNone/>
            </a:pPr>
            <a:r>
              <a:rPr lang="en-GB" sz="2400"/>
              <a:t>If you find that your intervention isn’t having any effect then you should stop using the resources in this way and use the findings to adapt your understanding of the problem. </a:t>
            </a:r>
          </a:p>
          <a:p>
            <a:pPr marL="0" indent="0">
              <a:buNone/>
            </a:pPr>
            <a:r>
              <a:rPr lang="en-GB" sz="2400"/>
              <a:t>If you find that it is working then you might want to suggest trying it in areas which are experiencing similar problems.</a:t>
            </a:r>
          </a:p>
        </p:txBody>
      </p:sp>
    </p:spTree>
    <p:extLst>
      <p:ext uri="{BB962C8B-B14F-4D97-AF65-F5344CB8AC3E}">
        <p14:creationId xmlns:p14="http://schemas.microsoft.com/office/powerpoint/2010/main" val="6090594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SHARE….</a:t>
            </a:r>
          </a:p>
        </p:txBody>
      </p:sp>
      <p:sp>
        <p:nvSpPr>
          <p:cNvPr id="3" name="Content Placeholder 2"/>
          <p:cNvSpPr>
            <a:spLocks noGrp="1"/>
          </p:cNvSpPr>
          <p:nvPr>
            <p:ph idx="1"/>
          </p:nvPr>
        </p:nvSpPr>
        <p:spPr/>
        <p:txBody>
          <a:bodyPr>
            <a:normAutofit/>
          </a:bodyPr>
          <a:lstStyle/>
          <a:p>
            <a:pPr marL="0" indent="0">
              <a:buNone/>
            </a:pPr>
            <a:endParaRPr lang="en-GB"/>
          </a:p>
          <a:p>
            <a:pPr marL="0" indent="0">
              <a:buNone/>
            </a:pPr>
            <a:r>
              <a:rPr lang="en-GB" sz="2400"/>
              <a:t>At all points in the process you should share, for example, your questions, your plans, your findings, your lessons, your experiences of change – and your new questions! </a:t>
            </a:r>
          </a:p>
          <a:p>
            <a:pPr marL="0" indent="0">
              <a:buNone/>
            </a:pPr>
            <a:r>
              <a:rPr lang="en-GB" sz="2400"/>
              <a:t>By sharing your questions and findings you might identify others trying to tackle similar problems or you can stop somebody using their resources on something you have found doesn’t work.</a:t>
            </a:r>
          </a:p>
        </p:txBody>
      </p:sp>
    </p:spTree>
    <p:extLst>
      <p:ext uri="{BB962C8B-B14F-4D97-AF65-F5344CB8AC3E}">
        <p14:creationId xmlns:p14="http://schemas.microsoft.com/office/powerpoint/2010/main" val="42891551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do we mean by ‘best available’ evidence? </a:t>
            </a:r>
            <a:br>
              <a:rPr lang="en-GB"/>
            </a:br>
            <a:endParaRPr lang="en-GB"/>
          </a:p>
        </p:txBody>
      </p:sp>
      <p:sp>
        <p:nvSpPr>
          <p:cNvPr id="3" name="Content Placeholder 2"/>
          <p:cNvSpPr>
            <a:spLocks noGrp="1"/>
          </p:cNvSpPr>
          <p:nvPr>
            <p:ph idx="1"/>
          </p:nvPr>
        </p:nvSpPr>
        <p:spPr/>
        <p:txBody>
          <a:bodyPr>
            <a:normAutofit/>
          </a:bodyPr>
          <a:lstStyle/>
          <a:p>
            <a:r>
              <a:rPr lang="en-GB" sz="2400" dirty="0"/>
              <a:t>Another part of using an evidence-based approach is to use the ‘</a:t>
            </a:r>
            <a:r>
              <a:rPr lang="en-GB" sz="2400" b="1" dirty="0"/>
              <a:t>best available</a:t>
            </a:r>
            <a:r>
              <a:rPr lang="en-GB" sz="2400" dirty="0"/>
              <a:t>’ evidence. </a:t>
            </a:r>
          </a:p>
          <a:p>
            <a:r>
              <a:rPr lang="en-GB" sz="2400" dirty="0"/>
              <a:t>‘Best available’ means evidence based on research which is </a:t>
            </a:r>
            <a:r>
              <a:rPr lang="en-GB" sz="2400" b="1" dirty="0"/>
              <a:t>carefully conducted </a:t>
            </a:r>
            <a:r>
              <a:rPr lang="en-GB" sz="2400" dirty="0"/>
              <a:t>and </a:t>
            </a:r>
            <a:r>
              <a:rPr lang="en-GB" sz="2400" b="1" dirty="0"/>
              <a:t>peer reviewed</a:t>
            </a:r>
            <a:r>
              <a:rPr lang="en-GB" sz="2400" dirty="0"/>
              <a:t>, </a:t>
            </a:r>
            <a:r>
              <a:rPr lang="en-GB" sz="2400" b="1" dirty="0"/>
              <a:t>relevant </a:t>
            </a:r>
            <a:r>
              <a:rPr lang="en-GB" sz="2400" dirty="0"/>
              <a:t>and </a:t>
            </a:r>
            <a:r>
              <a:rPr lang="en-GB" sz="2400" b="1" dirty="0"/>
              <a:t>appropriate </a:t>
            </a:r>
            <a:r>
              <a:rPr lang="en-GB" sz="2400" dirty="0"/>
              <a:t>to the question being asked, and </a:t>
            </a:r>
            <a:r>
              <a:rPr lang="en-GB" sz="2400" b="1" dirty="0"/>
              <a:t>transparent </a:t>
            </a:r>
            <a:r>
              <a:rPr lang="en-GB" sz="2400" dirty="0"/>
              <a:t>about how it has reached its conclusions, and about its limitations. </a:t>
            </a:r>
          </a:p>
        </p:txBody>
      </p:sp>
    </p:spTree>
    <p:extLst>
      <p:ext uri="{BB962C8B-B14F-4D97-AF65-F5344CB8AC3E}">
        <p14:creationId xmlns:p14="http://schemas.microsoft.com/office/powerpoint/2010/main" val="16723917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do we mean by ‘best available’ evidence? </a:t>
            </a:r>
            <a:br>
              <a:rPr lang="en-GB"/>
            </a:br>
            <a:endParaRPr lang="en-GB"/>
          </a:p>
        </p:txBody>
      </p:sp>
      <p:sp>
        <p:nvSpPr>
          <p:cNvPr id="3" name="Content Placeholder 2"/>
          <p:cNvSpPr>
            <a:spLocks noGrp="1"/>
          </p:cNvSpPr>
          <p:nvPr>
            <p:ph idx="1"/>
          </p:nvPr>
        </p:nvSpPr>
        <p:spPr/>
        <p:txBody>
          <a:bodyPr>
            <a:normAutofit/>
          </a:bodyPr>
          <a:lstStyle/>
          <a:p>
            <a:pPr marL="0" indent="0">
              <a:buNone/>
            </a:pPr>
            <a:r>
              <a:rPr lang="en-GB" sz="2400" dirty="0"/>
              <a:t>Key Points: </a:t>
            </a:r>
          </a:p>
          <a:p>
            <a:r>
              <a:rPr lang="en-GB" sz="2400" dirty="0"/>
              <a:t>Why a particular piece of research was conducted, </a:t>
            </a:r>
          </a:p>
          <a:p>
            <a:r>
              <a:rPr lang="en-GB" sz="2400" dirty="0"/>
              <a:t>Why the particular method was chosen, </a:t>
            </a:r>
          </a:p>
          <a:p>
            <a:r>
              <a:rPr lang="en-GB" sz="2400" dirty="0"/>
              <a:t>What challenges were faced when conducting the research and how these might have affected the findings, </a:t>
            </a:r>
          </a:p>
          <a:p>
            <a:r>
              <a:rPr lang="en-GB" sz="2400" dirty="0"/>
              <a:t>What analysis was undertaken and why and on what basis the conclusions were made. </a:t>
            </a:r>
          </a:p>
          <a:p>
            <a:pPr marL="0" indent="0">
              <a:buNone/>
            </a:pPr>
            <a:endParaRPr lang="en-GB" sz="2400" dirty="0"/>
          </a:p>
          <a:p>
            <a:pPr marL="0" indent="0">
              <a:buNone/>
            </a:pPr>
            <a:endParaRPr lang="en-GB" sz="2400" dirty="0"/>
          </a:p>
          <a:p>
            <a:pPr marL="0" indent="0">
              <a:buNone/>
            </a:pPr>
            <a:r>
              <a:rPr lang="en-GB" sz="1800" dirty="0">
                <a:solidFill>
                  <a:srgbClr val="FF0000"/>
                </a:solidFill>
              </a:rPr>
              <a:t>(These are also very good points to remember when writing your own work, particularly a dissertation)</a:t>
            </a:r>
          </a:p>
          <a:p>
            <a:pPr marL="0" indent="0">
              <a:buNone/>
            </a:pPr>
            <a:endParaRPr lang="en-GB" dirty="0"/>
          </a:p>
        </p:txBody>
      </p:sp>
    </p:spTree>
    <p:extLst>
      <p:ext uri="{BB962C8B-B14F-4D97-AF65-F5344CB8AC3E}">
        <p14:creationId xmlns:p14="http://schemas.microsoft.com/office/powerpoint/2010/main" val="25526154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do we mean by ‘best available’ evidence? </a:t>
            </a:r>
            <a:br>
              <a:rPr lang="en-GB"/>
            </a:br>
            <a:endParaRPr lang="en-GB"/>
          </a:p>
        </p:txBody>
      </p:sp>
      <p:sp>
        <p:nvSpPr>
          <p:cNvPr id="3" name="Content Placeholder 2"/>
          <p:cNvSpPr>
            <a:spLocks noGrp="1"/>
          </p:cNvSpPr>
          <p:nvPr>
            <p:ph idx="1"/>
          </p:nvPr>
        </p:nvSpPr>
        <p:spPr>
          <a:xfrm>
            <a:off x="942975" y="1911350"/>
            <a:ext cx="10515600" cy="4351338"/>
          </a:xfrm>
        </p:spPr>
        <p:txBody>
          <a:bodyPr>
            <a:normAutofit/>
          </a:bodyPr>
          <a:lstStyle/>
          <a:p>
            <a:pPr marL="0" indent="0">
              <a:buNone/>
            </a:pPr>
            <a:r>
              <a:rPr lang="en-GB" sz="2400" dirty="0"/>
              <a:t>The Evidence for Policy and Practice Information and co-ordinating (EPPI) Centre, who are specialists in reviewing research, have identified the following five criteria that can help you to assess the quality of the reporting of a study’s aims, context, rationale, methods and findings: </a:t>
            </a:r>
          </a:p>
        </p:txBody>
      </p:sp>
    </p:spTree>
    <p:extLst>
      <p:ext uri="{BB962C8B-B14F-4D97-AF65-F5344CB8AC3E}">
        <p14:creationId xmlns:p14="http://schemas.microsoft.com/office/powerpoint/2010/main" val="14953910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do we mean by ‘best available’ evidence? </a:t>
            </a:r>
            <a:br>
              <a:rPr lang="en-GB"/>
            </a:br>
            <a:endParaRPr lang="en-GB"/>
          </a:p>
        </p:txBody>
      </p:sp>
      <p:sp>
        <p:nvSpPr>
          <p:cNvPr id="3" name="Content Placeholder 2"/>
          <p:cNvSpPr>
            <a:spLocks noGrp="1"/>
          </p:cNvSpPr>
          <p:nvPr>
            <p:ph idx="1"/>
          </p:nvPr>
        </p:nvSpPr>
        <p:spPr/>
        <p:txBody>
          <a:bodyPr vert="horz" lIns="91440" tIns="45720" rIns="91440" bIns="45720" rtlCol="0" anchor="t">
            <a:noAutofit/>
          </a:bodyPr>
          <a:lstStyle/>
          <a:p>
            <a:pPr marL="0" indent="0">
              <a:buNone/>
            </a:pPr>
            <a:r>
              <a:rPr lang="en-GB" dirty="0"/>
              <a:t>1. Were the aims and objectives clearly reported? </a:t>
            </a:r>
            <a:endParaRPr lang="en-GB" dirty="0">
              <a:cs typeface="Calibri"/>
            </a:endParaRPr>
          </a:p>
          <a:p>
            <a:pPr marL="0" indent="0">
              <a:buNone/>
            </a:pPr>
            <a:r>
              <a:rPr lang="en-GB" dirty="0"/>
              <a:t>2. Was there an adequate description of the context in which the research was carried out (including a rationale for why the study was undertaken)? </a:t>
            </a:r>
            <a:endParaRPr lang="en-GB" dirty="0">
              <a:cs typeface="Calibri"/>
            </a:endParaRPr>
          </a:p>
          <a:p>
            <a:pPr marL="0" indent="0">
              <a:buNone/>
            </a:pPr>
            <a:r>
              <a:rPr lang="en-GB" dirty="0"/>
              <a:t>3. Was there an adequate description of the sample used and the methods for how the sample was identified and recruited? </a:t>
            </a:r>
            <a:endParaRPr lang="en-GB" dirty="0">
              <a:cs typeface="Calibri"/>
            </a:endParaRPr>
          </a:p>
          <a:p>
            <a:pPr marL="0" indent="0">
              <a:buNone/>
            </a:pPr>
            <a:r>
              <a:rPr lang="en-GB" dirty="0"/>
              <a:t>4. Was there an adequate description of the methods used to collect data? </a:t>
            </a:r>
            <a:endParaRPr lang="en-GB" dirty="0">
              <a:cs typeface="Calibri"/>
            </a:endParaRPr>
          </a:p>
          <a:p>
            <a:pPr marL="0" indent="0">
              <a:buNone/>
            </a:pPr>
            <a:r>
              <a:rPr lang="en-GB" dirty="0"/>
              <a:t>5. Was there an adequate description of the methods used to analyse data? </a:t>
            </a:r>
            <a:endParaRPr lang="en-GB" dirty="0">
              <a:cs typeface="Calibri"/>
            </a:endParaRPr>
          </a:p>
          <a:p>
            <a:endParaRPr lang="en-GB" dirty="0">
              <a:cs typeface="Calibri"/>
            </a:endParaRPr>
          </a:p>
        </p:txBody>
      </p:sp>
    </p:spTree>
    <p:extLst>
      <p:ext uri="{BB962C8B-B14F-4D97-AF65-F5344CB8AC3E}">
        <p14:creationId xmlns:p14="http://schemas.microsoft.com/office/powerpoint/2010/main" val="3291646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EBP</a:t>
            </a:r>
          </a:p>
        </p:txBody>
      </p:sp>
      <p:sp>
        <p:nvSpPr>
          <p:cNvPr id="3" name="Content Placeholder 2"/>
          <p:cNvSpPr>
            <a:spLocks noGrp="1"/>
          </p:cNvSpPr>
          <p:nvPr>
            <p:ph idx="1"/>
          </p:nvPr>
        </p:nvSpPr>
        <p:spPr>
          <a:xfrm>
            <a:off x="420159" y="1660527"/>
            <a:ext cx="8596668" cy="3880773"/>
          </a:xfrm>
        </p:spPr>
        <p:txBody>
          <a:bodyPr/>
          <a:lstStyle/>
          <a:p>
            <a:endParaRPr lang="en-GB"/>
          </a:p>
          <a:p>
            <a:pPr marL="0" indent="0">
              <a:buNone/>
            </a:pPr>
            <a:r>
              <a:rPr lang="en-GB" sz="2400"/>
              <a:t>One goal of modern policing structures is to ensure that strategic and tactical plans and actions are </a:t>
            </a:r>
            <a:r>
              <a:rPr lang="en-GB" sz="2400" i="1"/>
              <a:t>evidence based. </a:t>
            </a:r>
          </a:p>
          <a:p>
            <a:endParaRPr lang="en-GB" sz="2400"/>
          </a:p>
          <a:p>
            <a:pPr marL="0" indent="0">
              <a:buNone/>
            </a:pPr>
            <a:r>
              <a:rPr lang="en-GB" sz="2400"/>
              <a:t>Research is the foundation of </a:t>
            </a:r>
            <a:r>
              <a:rPr lang="en-GB" sz="2400" i="1"/>
              <a:t>evidence based policing </a:t>
            </a:r>
            <a:r>
              <a:rPr lang="en-GB" sz="2400"/>
              <a:t>and projects and police operations are often evaluated by external agencies such as Universities.</a:t>
            </a:r>
          </a:p>
          <a:p>
            <a:endParaRPr lang="en-GB"/>
          </a:p>
        </p:txBody>
      </p:sp>
    </p:spTree>
    <p:extLst>
      <p:ext uri="{BB962C8B-B14F-4D97-AF65-F5344CB8AC3E}">
        <p14:creationId xmlns:p14="http://schemas.microsoft.com/office/powerpoint/2010/main" val="42597757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Functions of EBP</a:t>
            </a:r>
          </a:p>
        </p:txBody>
      </p:sp>
      <p:sp>
        <p:nvSpPr>
          <p:cNvPr id="3" name="Content Placeholder 2"/>
          <p:cNvSpPr>
            <a:spLocks noGrp="1"/>
          </p:cNvSpPr>
          <p:nvPr>
            <p:ph sz="half" idx="1"/>
          </p:nvPr>
        </p:nvSpPr>
        <p:spPr/>
        <p:txBody>
          <a:bodyPr>
            <a:normAutofit/>
          </a:bodyPr>
          <a:lstStyle/>
          <a:p>
            <a:pPr marL="0" indent="0">
              <a:buNone/>
            </a:pPr>
            <a:r>
              <a:rPr lang="en-GB" sz="2400"/>
              <a:t>Research used to target places where police are needed most,</a:t>
            </a:r>
          </a:p>
          <a:p>
            <a:pPr marL="0" indent="0">
              <a:buNone/>
            </a:pPr>
            <a:r>
              <a:rPr lang="en-GB" sz="2400"/>
              <a:t>Evidence tested when deciding on policing ‘tactics’,</a:t>
            </a:r>
          </a:p>
          <a:p>
            <a:pPr marL="0" indent="0">
              <a:buNone/>
            </a:pPr>
            <a:r>
              <a:rPr lang="en-GB" sz="2400"/>
              <a:t>Recognition that policing is not just about crime fighting but also:</a:t>
            </a:r>
          </a:p>
          <a:p>
            <a:endParaRPr lang="en-GB" sz="240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59133" y="2434082"/>
            <a:ext cx="2471769" cy="2107756"/>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9133" y="4400019"/>
            <a:ext cx="3437796" cy="1695981"/>
          </a:xfrm>
          <a:prstGeom prst="rect">
            <a:avLst/>
          </a:prstGeom>
        </p:spPr>
      </p:pic>
    </p:spTree>
    <p:extLst>
      <p:ext uri="{BB962C8B-B14F-4D97-AF65-F5344CB8AC3E}">
        <p14:creationId xmlns:p14="http://schemas.microsoft.com/office/powerpoint/2010/main" val="12940646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Functions of EBP</a:t>
            </a:r>
          </a:p>
        </p:txBody>
      </p:sp>
      <p:sp>
        <p:nvSpPr>
          <p:cNvPr id="3" name="Content Placeholder 2"/>
          <p:cNvSpPr>
            <a:spLocks noGrp="1"/>
          </p:cNvSpPr>
          <p:nvPr>
            <p:ph sz="half" idx="1"/>
          </p:nvPr>
        </p:nvSpPr>
        <p:spPr/>
        <p:txBody>
          <a:bodyPr>
            <a:normAutofit/>
          </a:bodyPr>
          <a:lstStyle/>
          <a:p>
            <a:r>
              <a:rPr lang="en-GB" sz="2400"/>
              <a:t>‘to improve the safety and well being of the people by promoting measures to prevent crime, harm and disorder’</a:t>
            </a:r>
          </a:p>
          <a:p>
            <a:r>
              <a:rPr lang="en-GB" sz="2400"/>
              <a:t>(Independent Police Commission 2015:31)</a:t>
            </a:r>
          </a:p>
        </p:txBody>
      </p:sp>
      <p:pic>
        <p:nvPicPr>
          <p:cNvPr id="5" name="Content Placeholder 4"/>
          <p:cNvPicPr>
            <a:picLocks noGrp="1" noChangeAspect="1"/>
          </p:cNvPicPr>
          <p:nvPr>
            <p:ph sz="half" idx="2"/>
          </p:nvPr>
        </p:nvPicPr>
        <p:blipFill>
          <a:blip r:embed="rId2"/>
          <a:stretch>
            <a:fillRect/>
          </a:stretch>
        </p:blipFill>
        <p:spPr>
          <a:xfrm>
            <a:off x="5981699" y="2586039"/>
            <a:ext cx="5148263" cy="1967706"/>
          </a:xfrm>
          <a:prstGeom prst="rect">
            <a:avLst/>
          </a:prstGeom>
        </p:spPr>
      </p:pic>
    </p:spTree>
    <p:extLst>
      <p:ext uri="{BB962C8B-B14F-4D97-AF65-F5344CB8AC3E}">
        <p14:creationId xmlns:p14="http://schemas.microsoft.com/office/powerpoint/2010/main" val="41583161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Stages of EBP:</a:t>
            </a:r>
            <a:br>
              <a:rPr lang="en-GB" b="1"/>
            </a:br>
            <a:endParaRPr lang="en-GB"/>
          </a:p>
        </p:txBody>
      </p:sp>
      <p:sp>
        <p:nvSpPr>
          <p:cNvPr id="3" name="Content Placeholder 2"/>
          <p:cNvSpPr>
            <a:spLocks noGrp="1"/>
          </p:cNvSpPr>
          <p:nvPr>
            <p:ph sz="half" idx="1"/>
          </p:nvPr>
        </p:nvSpPr>
        <p:spPr>
          <a:xfrm>
            <a:off x="577321" y="1930400"/>
            <a:ext cx="4184035" cy="3880772"/>
          </a:xfrm>
        </p:spPr>
        <p:txBody>
          <a:bodyPr>
            <a:normAutofit/>
          </a:bodyPr>
          <a:lstStyle/>
          <a:p>
            <a:r>
              <a:rPr lang="en-GB" sz="2400"/>
              <a:t>Identify Problem</a:t>
            </a:r>
          </a:p>
          <a:p>
            <a:r>
              <a:rPr lang="en-GB" sz="2400"/>
              <a:t>Define Problem</a:t>
            </a:r>
          </a:p>
          <a:p>
            <a:r>
              <a:rPr lang="en-GB" sz="2400"/>
              <a:t>Understand Problem</a:t>
            </a:r>
          </a:p>
          <a:p>
            <a:r>
              <a:rPr lang="en-GB" sz="2400"/>
              <a:t>Develop Ideas</a:t>
            </a:r>
          </a:p>
          <a:p>
            <a:r>
              <a:rPr lang="en-GB" sz="2400"/>
              <a:t>Identify Opportunities</a:t>
            </a:r>
          </a:p>
          <a:p>
            <a:r>
              <a:rPr lang="en-GB" sz="2400"/>
              <a:t>Plan</a:t>
            </a:r>
          </a:p>
          <a:p>
            <a:r>
              <a:rPr lang="en-GB" sz="2400"/>
              <a:t>Implement</a:t>
            </a:r>
          </a:p>
          <a:p>
            <a:r>
              <a:rPr lang="en-GB" sz="2400"/>
              <a:t>Evaluate</a:t>
            </a:r>
          </a:p>
          <a:p>
            <a:endParaRPr lang="en-GB"/>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096000" y="1829505"/>
            <a:ext cx="4948238" cy="3657776"/>
          </a:xfrm>
        </p:spPr>
      </p:pic>
    </p:spTree>
    <p:extLst>
      <p:ext uri="{BB962C8B-B14F-4D97-AF65-F5344CB8AC3E}">
        <p14:creationId xmlns:p14="http://schemas.microsoft.com/office/powerpoint/2010/main" val="15336719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Collaborative Working:</a:t>
            </a:r>
            <a:br>
              <a:rPr lang="en-GB"/>
            </a:br>
            <a:endParaRPr lang="en-GB"/>
          </a:p>
        </p:txBody>
      </p:sp>
      <p:sp>
        <p:nvSpPr>
          <p:cNvPr id="3" name="Content Placeholder 2"/>
          <p:cNvSpPr>
            <a:spLocks noGrp="1"/>
          </p:cNvSpPr>
          <p:nvPr>
            <p:ph sz="half" idx="1"/>
          </p:nvPr>
        </p:nvSpPr>
        <p:spPr/>
        <p:txBody>
          <a:bodyPr/>
          <a:lstStyle/>
          <a:p>
            <a:endParaRPr lang="en-GB"/>
          </a:p>
          <a:p>
            <a:r>
              <a:rPr lang="en-GB" sz="2400"/>
              <a:t>Local Authorities</a:t>
            </a:r>
          </a:p>
          <a:p>
            <a:r>
              <a:rPr lang="en-GB" sz="2400"/>
              <a:t>Emergency Services</a:t>
            </a:r>
          </a:p>
          <a:p>
            <a:r>
              <a:rPr lang="en-GB" sz="2400"/>
              <a:t>Community</a:t>
            </a:r>
          </a:p>
          <a:p>
            <a:r>
              <a:rPr lang="en-GB" sz="2400"/>
              <a:t>Local businesses</a:t>
            </a:r>
          </a:p>
          <a:p>
            <a:endParaRPr lang="en-GB"/>
          </a:p>
        </p:txBody>
      </p:sp>
      <p:pic>
        <p:nvPicPr>
          <p:cNvPr id="6" name="Content Placeholder 5"/>
          <p:cNvPicPr>
            <a:picLocks noGrp="1" noChangeAspect="1"/>
          </p:cNvPicPr>
          <p:nvPr>
            <p:ph sz="half" idx="2"/>
          </p:nvPr>
        </p:nvPicPr>
        <p:blipFill>
          <a:blip r:embed="rId2"/>
          <a:stretch>
            <a:fillRect/>
          </a:stretch>
        </p:blipFill>
        <p:spPr>
          <a:xfrm>
            <a:off x="6096001" y="1930400"/>
            <a:ext cx="4648200" cy="3255963"/>
          </a:xfrm>
          <a:prstGeom prst="rect">
            <a:avLst/>
          </a:prstGeom>
        </p:spPr>
      </p:pic>
    </p:spTree>
    <p:extLst>
      <p:ext uri="{BB962C8B-B14F-4D97-AF65-F5344CB8AC3E}">
        <p14:creationId xmlns:p14="http://schemas.microsoft.com/office/powerpoint/2010/main" val="27733079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Sources of evidence to inform policing decisions:</a:t>
            </a:r>
            <a:endParaRPr lang="en-GB"/>
          </a:p>
        </p:txBody>
      </p:sp>
      <p:sp>
        <p:nvSpPr>
          <p:cNvPr id="3" name="Content Placeholder 2"/>
          <p:cNvSpPr>
            <a:spLocks noGrp="1"/>
          </p:cNvSpPr>
          <p:nvPr>
            <p:ph sz="half" idx="1"/>
          </p:nvPr>
        </p:nvSpPr>
        <p:spPr/>
        <p:txBody>
          <a:bodyPr/>
          <a:lstStyle/>
          <a:p>
            <a:endParaRPr lang="en-GB"/>
          </a:p>
          <a:p>
            <a:r>
              <a:rPr lang="en-GB" sz="2400"/>
              <a:t>Community</a:t>
            </a:r>
          </a:p>
          <a:p>
            <a:r>
              <a:rPr lang="en-GB" sz="2400"/>
              <a:t>Colleagues</a:t>
            </a:r>
          </a:p>
          <a:p>
            <a:r>
              <a:rPr lang="en-GB" sz="2400"/>
              <a:t>Surveys</a:t>
            </a:r>
          </a:p>
          <a:p>
            <a:r>
              <a:rPr lang="en-GB" sz="2400"/>
              <a:t>Other forces</a:t>
            </a:r>
          </a:p>
          <a:p>
            <a:r>
              <a:rPr lang="en-GB" sz="2400"/>
              <a:t>Other agencies</a:t>
            </a:r>
          </a:p>
          <a:p>
            <a:r>
              <a:rPr lang="en-GB" sz="2400"/>
              <a:t>Universities (research)</a:t>
            </a:r>
          </a:p>
          <a:p>
            <a:endParaRPr lang="en-GB" sz="2400"/>
          </a:p>
        </p:txBody>
      </p:sp>
      <p:pic>
        <p:nvPicPr>
          <p:cNvPr id="5" name="Content Placeholder 4"/>
          <p:cNvPicPr>
            <a:picLocks noGrp="1" noChangeAspect="1"/>
          </p:cNvPicPr>
          <p:nvPr>
            <p:ph sz="half" idx="2"/>
          </p:nvPr>
        </p:nvPicPr>
        <p:blipFill>
          <a:blip r:embed="rId2"/>
          <a:stretch>
            <a:fillRect/>
          </a:stretch>
        </p:blipFill>
        <p:spPr>
          <a:xfrm>
            <a:off x="5829300" y="2528888"/>
            <a:ext cx="4529138" cy="2657475"/>
          </a:xfrm>
          <a:prstGeom prst="rect">
            <a:avLst/>
          </a:prstGeom>
        </p:spPr>
      </p:pic>
    </p:spTree>
    <p:extLst>
      <p:ext uri="{BB962C8B-B14F-4D97-AF65-F5344CB8AC3E}">
        <p14:creationId xmlns:p14="http://schemas.microsoft.com/office/powerpoint/2010/main" val="3463105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a:t>Causes for Concern in Policing:</a:t>
            </a:r>
            <a:br>
              <a:rPr lang="en-GB"/>
            </a:br>
            <a:endParaRPr lang="en-GB"/>
          </a:p>
        </p:txBody>
      </p:sp>
      <p:sp>
        <p:nvSpPr>
          <p:cNvPr id="3" name="Content Placeholder 2"/>
          <p:cNvSpPr>
            <a:spLocks noGrp="1"/>
          </p:cNvSpPr>
          <p:nvPr>
            <p:ph sz="half" idx="1"/>
          </p:nvPr>
        </p:nvSpPr>
        <p:spPr/>
        <p:txBody>
          <a:bodyPr/>
          <a:lstStyle/>
          <a:p>
            <a:endParaRPr lang="en-GB"/>
          </a:p>
          <a:p>
            <a:endParaRPr lang="en-GB"/>
          </a:p>
          <a:p>
            <a:r>
              <a:rPr lang="en-GB" sz="2400"/>
              <a:t>ASB</a:t>
            </a:r>
          </a:p>
          <a:p>
            <a:r>
              <a:rPr lang="en-GB" sz="2400"/>
              <a:t>Vulnerable persons</a:t>
            </a:r>
          </a:p>
          <a:p>
            <a:r>
              <a:rPr lang="en-GB" sz="2400"/>
              <a:t>Crime Rates</a:t>
            </a:r>
          </a:p>
          <a:p>
            <a:r>
              <a:rPr lang="en-GB" sz="2400"/>
              <a:t>Fear of Crime</a:t>
            </a:r>
          </a:p>
          <a:p>
            <a:endParaRPr lang="en-GB"/>
          </a:p>
        </p:txBody>
      </p:sp>
      <p:pic>
        <p:nvPicPr>
          <p:cNvPr id="5" name="Content Placeholder 4"/>
          <p:cNvPicPr>
            <a:picLocks noGrp="1" noChangeAspect="1"/>
          </p:cNvPicPr>
          <p:nvPr>
            <p:ph sz="half" idx="2"/>
          </p:nvPr>
        </p:nvPicPr>
        <p:blipFill>
          <a:blip r:embed="rId2"/>
          <a:stretch>
            <a:fillRect/>
          </a:stretch>
        </p:blipFill>
        <p:spPr>
          <a:xfrm>
            <a:off x="6214535" y="2438400"/>
            <a:ext cx="2724816" cy="1490134"/>
          </a:xfrm>
          <a:prstGeom prst="rect">
            <a:avLst/>
          </a:prstGeom>
        </p:spPr>
      </p:pic>
      <p:pic>
        <p:nvPicPr>
          <p:cNvPr id="7" name="Picture 6"/>
          <p:cNvPicPr>
            <a:picLocks noChangeAspect="1"/>
          </p:cNvPicPr>
          <p:nvPr/>
        </p:nvPicPr>
        <p:blipFill>
          <a:blip r:embed="rId3"/>
          <a:stretch>
            <a:fillRect/>
          </a:stretch>
        </p:blipFill>
        <p:spPr>
          <a:xfrm>
            <a:off x="6043418" y="4180458"/>
            <a:ext cx="3067050" cy="1838325"/>
          </a:xfrm>
          <a:prstGeom prst="rect">
            <a:avLst/>
          </a:prstGeom>
        </p:spPr>
      </p:pic>
      <p:pic>
        <p:nvPicPr>
          <p:cNvPr id="6" name="Picture 5"/>
          <p:cNvPicPr>
            <a:picLocks noChangeAspect="1"/>
          </p:cNvPicPr>
          <p:nvPr/>
        </p:nvPicPr>
        <p:blipFill>
          <a:blip r:embed="rId4"/>
          <a:stretch>
            <a:fillRect/>
          </a:stretch>
        </p:blipFill>
        <p:spPr>
          <a:xfrm>
            <a:off x="8334375" y="3034771"/>
            <a:ext cx="2381250" cy="1533525"/>
          </a:xfrm>
          <a:prstGeom prst="rect">
            <a:avLst/>
          </a:prstGeom>
        </p:spPr>
      </p:pic>
    </p:spTree>
    <p:extLst>
      <p:ext uri="{BB962C8B-B14F-4D97-AF65-F5344CB8AC3E}">
        <p14:creationId xmlns:p14="http://schemas.microsoft.com/office/powerpoint/2010/main" val="7697864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“triple-T” Strategy</a:t>
            </a:r>
            <a:br>
              <a:rPr lang="en-GB"/>
            </a:br>
            <a:endParaRPr lang="en-GB"/>
          </a:p>
        </p:txBody>
      </p:sp>
      <p:sp>
        <p:nvSpPr>
          <p:cNvPr id="3" name="Content Placeholder 2"/>
          <p:cNvSpPr>
            <a:spLocks noGrp="1"/>
          </p:cNvSpPr>
          <p:nvPr>
            <p:ph idx="1"/>
          </p:nvPr>
        </p:nvSpPr>
        <p:spPr/>
        <p:txBody>
          <a:bodyPr vert="horz" lIns="91440" tIns="45720" rIns="91440" bIns="45720" rtlCol="0" anchor="t">
            <a:normAutofit/>
          </a:bodyPr>
          <a:lstStyle/>
          <a:p>
            <a:r>
              <a:rPr lang="en-GB" sz="2000" b="1"/>
              <a:t>Targeting, Testing, and Tracking. </a:t>
            </a:r>
          </a:p>
          <a:p>
            <a:endParaRPr lang="en-GB" sz="2000"/>
          </a:p>
          <a:p>
            <a:r>
              <a:rPr lang="en-GB" sz="2000"/>
              <a:t>Evidence-based </a:t>
            </a:r>
            <a:r>
              <a:rPr lang="en-GB" sz="2000" b="1"/>
              <a:t>Targeting</a:t>
            </a:r>
            <a:r>
              <a:rPr lang="en-GB" sz="2000"/>
              <a:t> requires systematic ranking and comparison of levels of harm associated with various places, times, people, and situations that policing can lawfully address.</a:t>
            </a:r>
            <a:endParaRPr lang="en-GB"/>
          </a:p>
          <a:p>
            <a:endParaRPr lang="en-GB" sz="2000"/>
          </a:p>
          <a:p>
            <a:r>
              <a:rPr lang="en-GB" sz="2000"/>
              <a:t>Evidence-based </a:t>
            </a:r>
            <a:r>
              <a:rPr lang="en-GB" sz="2000" b="1"/>
              <a:t>Testing</a:t>
            </a:r>
            <a:r>
              <a:rPr lang="en-GB" sz="2000"/>
              <a:t> helps assure that police neither increase crime nor waste money. </a:t>
            </a:r>
            <a:endParaRPr lang="en-GB"/>
          </a:p>
          <a:p>
            <a:endParaRPr lang="en-GB" sz="2000" b="1"/>
          </a:p>
          <a:p>
            <a:r>
              <a:rPr lang="en-GB" sz="2000" b="1"/>
              <a:t>Tracking</a:t>
            </a:r>
            <a:r>
              <a:rPr lang="en-GB" sz="2000"/>
              <a:t> whether police are doing what police leaders decide should be done may grow most rapidly in coming years by the use of GPS records of where police go and body-worn video records of what happens in encounters with citizens.</a:t>
            </a:r>
            <a:endParaRPr lang="en-GB"/>
          </a:p>
        </p:txBody>
      </p:sp>
    </p:spTree>
    <p:extLst>
      <p:ext uri="{BB962C8B-B14F-4D97-AF65-F5344CB8AC3E}">
        <p14:creationId xmlns:p14="http://schemas.microsoft.com/office/powerpoint/2010/main" val="1591964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91AD0-7221-4FE0-B0FC-4DDB5E69F2C9}"/>
              </a:ext>
            </a:extLst>
          </p:cNvPr>
          <p:cNvSpPr>
            <a:spLocks noGrp="1"/>
          </p:cNvSpPr>
          <p:nvPr>
            <p:ph type="title"/>
          </p:nvPr>
        </p:nvSpPr>
        <p:spPr>
          <a:xfrm>
            <a:off x="838200" y="365125"/>
            <a:ext cx="10515600" cy="953030"/>
          </a:xfrm>
        </p:spPr>
        <p:txBody>
          <a:bodyPr/>
          <a:lstStyle/>
          <a:p>
            <a:r>
              <a:rPr lang="en-GB">
                <a:cs typeface="Calibri Light"/>
              </a:rPr>
              <a:t>Next Time</a:t>
            </a:r>
            <a:endParaRPr lang="en-GB"/>
          </a:p>
        </p:txBody>
      </p:sp>
      <p:sp>
        <p:nvSpPr>
          <p:cNvPr id="3" name="Content Placeholder 2">
            <a:extLst>
              <a:ext uri="{FF2B5EF4-FFF2-40B4-BE49-F238E27FC236}">
                <a16:creationId xmlns:a16="http://schemas.microsoft.com/office/drawing/2014/main" id="{7CD9F938-4582-4AD5-8236-A613107F17BA}"/>
              </a:ext>
            </a:extLst>
          </p:cNvPr>
          <p:cNvSpPr>
            <a:spLocks noGrp="1"/>
          </p:cNvSpPr>
          <p:nvPr>
            <p:ph idx="1"/>
          </p:nvPr>
        </p:nvSpPr>
        <p:spPr/>
        <p:txBody>
          <a:bodyPr vert="horz" lIns="91440" tIns="45720" rIns="91440" bIns="45720" rtlCol="0" anchor="t">
            <a:normAutofit/>
          </a:bodyPr>
          <a:lstStyle/>
          <a:p>
            <a:r>
              <a:rPr lang="en-GB">
                <a:cs typeface="Calibri"/>
              </a:rPr>
              <a:t>We will explore EBP further</a:t>
            </a:r>
          </a:p>
          <a:p>
            <a:endParaRPr lang="en-GB">
              <a:cs typeface="Calibri"/>
            </a:endParaRPr>
          </a:p>
          <a:p>
            <a:r>
              <a:rPr lang="en-GB">
                <a:cs typeface="Calibri"/>
              </a:rPr>
              <a:t>We will examine at the College of Policing ethos on the subject</a:t>
            </a:r>
          </a:p>
        </p:txBody>
      </p:sp>
    </p:spTree>
    <p:extLst>
      <p:ext uri="{BB962C8B-B14F-4D97-AF65-F5344CB8AC3E}">
        <p14:creationId xmlns:p14="http://schemas.microsoft.com/office/powerpoint/2010/main" val="10446270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C4B0B-1451-2F8D-B00A-A3DA5B3893E0}"/>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07FAD21F-4C19-C740-2B3D-FC79FA7423AC}"/>
              </a:ext>
            </a:extLst>
          </p:cNvPr>
          <p:cNvSpPr>
            <a:spLocks noGrp="1"/>
          </p:cNvSpPr>
          <p:nvPr>
            <p:ph idx="1"/>
          </p:nvPr>
        </p:nvSpPr>
        <p:spPr/>
        <p:txBody>
          <a:bodyPr/>
          <a:lstStyle/>
          <a:p>
            <a:r>
              <a:rPr lang="en-GB" dirty="0"/>
              <a:t>About the content?</a:t>
            </a:r>
          </a:p>
          <a:p>
            <a:endParaRPr lang="en-GB" dirty="0"/>
          </a:p>
          <a:p>
            <a:r>
              <a:rPr lang="en-GB" dirty="0"/>
              <a:t>About the Assessment?</a:t>
            </a:r>
          </a:p>
          <a:p>
            <a:endParaRPr lang="en-GB" dirty="0"/>
          </a:p>
          <a:p>
            <a:r>
              <a:rPr lang="en-GB" dirty="0"/>
              <a:t>About anything else?</a:t>
            </a:r>
          </a:p>
        </p:txBody>
      </p:sp>
    </p:spTree>
    <p:extLst>
      <p:ext uri="{BB962C8B-B14F-4D97-AF65-F5344CB8AC3E}">
        <p14:creationId xmlns:p14="http://schemas.microsoft.com/office/powerpoint/2010/main" val="3680455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3880430" y="583345"/>
            <a:ext cx="7160357" cy="4164820"/>
          </a:xfrm>
        </p:spPr>
        <p:txBody>
          <a:bodyPr vert="horz" lIns="91440" tIns="45720" rIns="91440" bIns="45720" rtlCol="0" anchor="t">
            <a:normAutofit/>
          </a:bodyPr>
          <a:lstStyle/>
          <a:p>
            <a:pPr algn="r"/>
            <a:r>
              <a:rPr lang="en-US" kern="1200" dirty="0">
                <a:solidFill>
                  <a:srgbClr val="FFFFFF"/>
                </a:solidFill>
                <a:latin typeface="+mj-lt"/>
                <a:ea typeface="+mj-ea"/>
                <a:cs typeface="+mj-cs"/>
              </a:rPr>
              <a:t>Thank you very much for listening</a:t>
            </a:r>
            <a:br>
              <a:rPr lang="en-US" kern="1200" dirty="0">
                <a:solidFill>
                  <a:srgbClr val="FFFFFF"/>
                </a:solidFill>
                <a:latin typeface="+mj-lt"/>
                <a:ea typeface="+mj-ea"/>
                <a:cs typeface="+mj-cs"/>
              </a:rPr>
            </a:br>
            <a:br>
              <a:rPr lang="en-US" kern="1200" dirty="0">
                <a:solidFill>
                  <a:srgbClr val="FFFFFF"/>
                </a:solidFill>
                <a:latin typeface="+mj-lt"/>
                <a:ea typeface="+mj-ea"/>
                <a:cs typeface="+mj-cs"/>
              </a:rPr>
            </a:br>
            <a:br>
              <a:rPr lang="en-US" kern="1200" dirty="0">
                <a:solidFill>
                  <a:srgbClr val="FFFFFF"/>
                </a:solidFill>
                <a:latin typeface="+mj-lt"/>
                <a:ea typeface="+mj-ea"/>
                <a:cs typeface="+mj-cs"/>
              </a:rPr>
            </a:br>
            <a:br>
              <a:rPr lang="en-US" kern="1200" dirty="0">
                <a:solidFill>
                  <a:srgbClr val="FFFFFF"/>
                </a:solidFill>
                <a:latin typeface="+mj-lt"/>
                <a:ea typeface="+mj-ea"/>
                <a:cs typeface="+mj-cs"/>
              </a:rPr>
            </a:br>
            <a:endParaRPr lang="en-US" kern="1200" dirty="0">
              <a:solidFill>
                <a:srgbClr val="FFFFFF"/>
              </a:solidFill>
              <a:latin typeface="+mj-lt"/>
              <a:ea typeface="+mj-ea"/>
              <a:cs typeface="+mj-cs"/>
            </a:endParaRPr>
          </a:p>
        </p:txBody>
      </p:sp>
      <p:sp>
        <p:nvSpPr>
          <p:cNvPr id="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84204436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1883</Words>
  <Application>Microsoft Office PowerPoint</Application>
  <PresentationFormat>Widescreen</PresentationFormat>
  <Paragraphs>207</Paragraphs>
  <Slides>39</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Calibri Light</vt:lpstr>
      <vt:lpstr>Office Theme</vt:lpstr>
      <vt:lpstr>Evidence Based Policing – Session 1</vt:lpstr>
      <vt:lpstr>PowerPoint Presentation</vt:lpstr>
      <vt:lpstr>General Information &amp; Ground Rules</vt:lpstr>
      <vt:lpstr>General Information</vt:lpstr>
      <vt:lpstr>General Information</vt:lpstr>
      <vt:lpstr>General Information</vt:lpstr>
      <vt:lpstr>General Information</vt:lpstr>
      <vt:lpstr>My availability to you…</vt:lpstr>
      <vt:lpstr>Attendance</vt:lpstr>
      <vt:lpstr>Introduction to the module</vt:lpstr>
      <vt:lpstr>So What will the Module cover?</vt:lpstr>
      <vt:lpstr>Evidence Based Policing Objectives</vt:lpstr>
      <vt:lpstr>The Word Police…</vt:lpstr>
      <vt:lpstr>Watch The Film - EBP</vt:lpstr>
      <vt:lpstr>PowerPoint Presentation</vt:lpstr>
      <vt:lpstr>EBP - A Definition….</vt:lpstr>
      <vt:lpstr>What is evidence-based policing (EBP)? </vt:lpstr>
      <vt:lpstr>Introducing ATLAS</vt:lpstr>
      <vt:lpstr>What does Evidence Based Policing really mean? </vt:lpstr>
      <vt:lpstr>ASK</vt:lpstr>
      <vt:lpstr>TEST</vt:lpstr>
      <vt:lpstr>LEARN…..</vt:lpstr>
      <vt:lpstr>Adapt…..</vt:lpstr>
      <vt:lpstr>SHARE….</vt:lpstr>
      <vt:lpstr>What do we mean by ‘best available’ evidence?  </vt:lpstr>
      <vt:lpstr>What do we mean by ‘best available’ evidence?  </vt:lpstr>
      <vt:lpstr>What do we mean by ‘best available’ evidence?  </vt:lpstr>
      <vt:lpstr>What do we mean by ‘best available’ evidence?  </vt:lpstr>
      <vt:lpstr>EBP</vt:lpstr>
      <vt:lpstr>Functions of EBP</vt:lpstr>
      <vt:lpstr>Functions of EBP</vt:lpstr>
      <vt:lpstr>Stages of EBP: </vt:lpstr>
      <vt:lpstr>Collaborative Working: </vt:lpstr>
      <vt:lpstr>Sources of evidence to inform policing decisions:</vt:lpstr>
      <vt:lpstr>Causes for Concern in Policing: </vt:lpstr>
      <vt:lpstr>The “triple-T” Strategy </vt:lpstr>
      <vt:lpstr>Next Time</vt:lpstr>
      <vt:lpstr>Any Questions?</vt:lpstr>
      <vt:lpstr>Thank you very much for listening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Models of Modern Policing Evidence Based Policing (EBP)</dc:title>
  <dc:creator>Wynne Jones (Business &amp; Management)</dc:creator>
  <cp:lastModifiedBy>Luke Roach</cp:lastModifiedBy>
  <cp:revision>126</cp:revision>
  <dcterms:created xsi:type="dcterms:W3CDTF">2017-09-13T07:20:06Z</dcterms:created>
  <dcterms:modified xsi:type="dcterms:W3CDTF">2023-01-30T18:32:10Z</dcterms:modified>
</cp:coreProperties>
</file>