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Lst>
  <p:sldSz cy="5143500" cx="9144000"/>
  <p:notesSz cx="6858000" cy="9144000"/>
  <p:embeddedFontLst>
    <p:embeddedFont>
      <p:font typeface="Montserrat"/>
      <p:regular r:id="rId13"/>
      <p:bold r:id="rId14"/>
      <p:italic r:id="rId15"/>
      <p:boldItalic r:id="rId16"/>
    </p:embeddedFont>
    <p:embeddedFont>
      <p:font typeface="Lato"/>
      <p:regular r:id="rId17"/>
      <p:bold r:id="rId18"/>
      <p:italic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font" Target="fonts/Lato-boldItalic.fnt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font" Target="fonts/Montserrat-regular.fntdata"/><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Montserrat-italic.fntdata"/><Relationship Id="rId14" Type="http://schemas.openxmlformats.org/officeDocument/2006/relationships/font" Target="fonts/Montserrat-bold.fntdata"/><Relationship Id="rId17" Type="http://schemas.openxmlformats.org/officeDocument/2006/relationships/font" Target="fonts/Lato-regular.fntdata"/><Relationship Id="rId16" Type="http://schemas.openxmlformats.org/officeDocument/2006/relationships/font" Target="fonts/Montserrat-boldItalic.fntdata"/><Relationship Id="rId5" Type="http://schemas.openxmlformats.org/officeDocument/2006/relationships/slide" Target="slides/slide1.xml"/><Relationship Id="rId19" Type="http://schemas.openxmlformats.org/officeDocument/2006/relationships/font" Target="fonts/Lato-italic.fntdata"/><Relationship Id="rId6" Type="http://schemas.openxmlformats.org/officeDocument/2006/relationships/slide" Target="slides/slide2.xml"/><Relationship Id="rId18" Type="http://schemas.openxmlformats.org/officeDocument/2006/relationships/font" Target="fonts/Lato-bold.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6" name="Shape 136"/>
        <p:cNvGrpSpPr/>
        <p:nvPr/>
      </p:nvGrpSpPr>
      <p:grpSpPr>
        <a:xfrm>
          <a:off x="0" y="0"/>
          <a:ext cx="0" cy="0"/>
          <a:chOff x="0" y="0"/>
          <a:chExt cx="0" cy="0"/>
        </a:xfrm>
      </p:grpSpPr>
      <p:sp>
        <p:nvSpPr>
          <p:cNvPr id="137" name="Google Shape;137;g4da09cf218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4da09cf218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Google Shape;143;g4da09cf218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4da09cf218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Google Shape;149;g4da09cf218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4da09cf218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4" name="Shape 154"/>
        <p:cNvGrpSpPr/>
        <p:nvPr/>
      </p:nvGrpSpPr>
      <p:grpSpPr>
        <a:xfrm>
          <a:off x="0" y="0"/>
          <a:ext cx="0" cy="0"/>
          <a:chOff x="0" y="0"/>
          <a:chExt cx="0" cy="0"/>
        </a:xfrm>
      </p:grpSpPr>
      <p:sp>
        <p:nvSpPr>
          <p:cNvPr id="155" name="Google Shape;155;g4da09cf218_0_2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6" name="Google Shape;156;g4da09cf218_0_2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0" name="Shape 160"/>
        <p:cNvGrpSpPr/>
        <p:nvPr/>
      </p:nvGrpSpPr>
      <p:grpSpPr>
        <a:xfrm>
          <a:off x="0" y="0"/>
          <a:ext cx="0" cy="0"/>
          <a:chOff x="0" y="0"/>
          <a:chExt cx="0" cy="0"/>
        </a:xfrm>
      </p:grpSpPr>
      <p:sp>
        <p:nvSpPr>
          <p:cNvPr id="161" name="Google Shape;161;g4da09cf218_0_2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4da09cf218_0_2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6" name="Shape 166"/>
        <p:cNvGrpSpPr/>
        <p:nvPr/>
      </p:nvGrpSpPr>
      <p:grpSpPr>
        <a:xfrm>
          <a:off x="0" y="0"/>
          <a:ext cx="0" cy="0"/>
          <a:chOff x="0" y="0"/>
          <a:chExt cx="0" cy="0"/>
        </a:xfrm>
      </p:grpSpPr>
      <p:sp>
        <p:nvSpPr>
          <p:cNvPr id="167" name="Google Shape;167;g4da09cf218_0_2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4da09cf218_0_2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2" name="Shape 172"/>
        <p:cNvGrpSpPr/>
        <p:nvPr/>
      </p:nvGrpSpPr>
      <p:grpSpPr>
        <a:xfrm>
          <a:off x="0" y="0"/>
          <a:ext cx="0" cy="0"/>
          <a:chOff x="0" y="0"/>
          <a:chExt cx="0" cy="0"/>
        </a:xfrm>
      </p:grpSpPr>
      <p:sp>
        <p:nvSpPr>
          <p:cNvPr id="173" name="Google Shape;173;g4da09cf218_0_2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4" name="Google Shape;174;g4da09cf218_0_2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3537150" y="1578400"/>
            <a:ext cx="5017500" cy="15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Role of the Event Manager</a:t>
            </a:r>
            <a:endParaRPr/>
          </a:p>
        </p:txBody>
      </p:sp>
      <p:sp>
        <p:nvSpPr>
          <p:cNvPr id="135" name="Google Shape;135;p13"/>
          <p:cNvSpPr txBox="1"/>
          <p:nvPr>
            <p:ph idx="1" type="subTitle"/>
          </p:nvPr>
        </p:nvSpPr>
        <p:spPr>
          <a:xfrm>
            <a:off x="5083950" y="3924925"/>
            <a:ext cx="3470700" cy="50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By Afon caple-williams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9" name="Shape 139"/>
        <p:cNvGrpSpPr/>
        <p:nvPr/>
      </p:nvGrpSpPr>
      <p:grpSpPr>
        <a:xfrm>
          <a:off x="0" y="0"/>
          <a:ext cx="0" cy="0"/>
          <a:chOff x="0" y="0"/>
          <a:chExt cx="0" cy="0"/>
        </a:xfrm>
      </p:grpSpPr>
      <p:sp>
        <p:nvSpPr>
          <p:cNvPr id="140" name="Google Shape;140;p14"/>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a:t>Top 5</a:t>
            </a:r>
            <a:r>
              <a:rPr lang="en"/>
              <a:t> skills of the event manager</a:t>
            </a:r>
            <a:endParaRPr/>
          </a:p>
        </p:txBody>
      </p:sp>
      <p:sp>
        <p:nvSpPr>
          <p:cNvPr id="141" name="Google Shape;141;p14"/>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381000" lvl="0" marL="457200" rtl="0" algn="l">
              <a:spcBef>
                <a:spcPts val="0"/>
              </a:spcBef>
              <a:spcAft>
                <a:spcPts val="0"/>
              </a:spcAft>
              <a:buSzPts val="2400"/>
              <a:buAutoNum type="arabicPeriod"/>
            </a:pPr>
            <a:r>
              <a:rPr lang="en" sz="2400"/>
              <a:t>Delegation</a:t>
            </a:r>
            <a:endParaRPr sz="2400"/>
          </a:p>
          <a:p>
            <a:pPr indent="-381000" lvl="0" marL="457200" rtl="0" algn="l">
              <a:spcBef>
                <a:spcPts val="0"/>
              </a:spcBef>
              <a:spcAft>
                <a:spcPts val="0"/>
              </a:spcAft>
              <a:buSzPts val="2400"/>
              <a:buAutoNum type="arabicPeriod"/>
            </a:pPr>
            <a:r>
              <a:rPr lang="en" sz="2400"/>
              <a:t>Communication </a:t>
            </a:r>
            <a:endParaRPr sz="2400"/>
          </a:p>
          <a:p>
            <a:pPr indent="-381000" lvl="0" marL="457200" rtl="0" algn="l">
              <a:spcBef>
                <a:spcPts val="0"/>
              </a:spcBef>
              <a:spcAft>
                <a:spcPts val="0"/>
              </a:spcAft>
              <a:buSzPts val="2400"/>
              <a:buAutoNum type="arabicPeriod"/>
            </a:pPr>
            <a:r>
              <a:rPr lang="en" sz="2400"/>
              <a:t>Planning</a:t>
            </a:r>
            <a:endParaRPr sz="2400"/>
          </a:p>
          <a:p>
            <a:pPr indent="-381000" lvl="0" marL="457200" rtl="0" algn="l">
              <a:spcBef>
                <a:spcPts val="0"/>
              </a:spcBef>
              <a:spcAft>
                <a:spcPts val="0"/>
              </a:spcAft>
              <a:buSzPts val="2400"/>
              <a:buAutoNum type="arabicPeriod"/>
            </a:pPr>
            <a:r>
              <a:rPr lang="en" sz="2400"/>
              <a:t>Health and safety </a:t>
            </a:r>
            <a:endParaRPr sz="2400"/>
          </a:p>
          <a:p>
            <a:pPr indent="-381000" lvl="0" marL="457200" rtl="0" algn="l">
              <a:spcBef>
                <a:spcPts val="0"/>
              </a:spcBef>
              <a:spcAft>
                <a:spcPts val="0"/>
              </a:spcAft>
              <a:buSzPts val="2400"/>
              <a:buAutoNum type="arabicPeriod"/>
            </a:pPr>
            <a:r>
              <a:rPr lang="en" sz="2400"/>
              <a:t>Organisational </a:t>
            </a:r>
            <a:endParaRPr sz="24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Google Shape;146;p15"/>
          <p:cNvSpPr txBox="1"/>
          <p:nvPr>
            <p:ph type="title"/>
          </p:nvPr>
        </p:nvSpPr>
        <p:spPr>
          <a:xfrm>
            <a:off x="311700" y="257200"/>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Before the event</a:t>
            </a:r>
            <a:endParaRPr/>
          </a:p>
        </p:txBody>
      </p:sp>
      <p:sp>
        <p:nvSpPr>
          <p:cNvPr id="147" name="Google Shape;147;p15"/>
          <p:cNvSpPr txBox="1"/>
          <p:nvPr>
            <p:ph idx="1" type="body"/>
          </p:nvPr>
        </p:nvSpPr>
        <p:spPr>
          <a:xfrm>
            <a:off x="193100" y="1142575"/>
            <a:ext cx="8520600" cy="34164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t/>
            </a:r>
            <a:endParaRPr/>
          </a:p>
          <a:p>
            <a:pPr indent="0" lvl="0" marL="457200" rtl="0" algn="l">
              <a:spcBef>
                <a:spcPts val="1600"/>
              </a:spcBef>
              <a:spcAft>
                <a:spcPts val="0"/>
              </a:spcAft>
              <a:buNone/>
            </a:pPr>
            <a:r>
              <a:rPr lang="en"/>
              <a:t>In this section i will cover key areas that are required for the event manager to be prepared.</a:t>
            </a:r>
            <a:endParaRPr/>
          </a:p>
          <a:p>
            <a:pPr indent="-342900" lvl="0" marL="457200" rtl="0" algn="l">
              <a:spcBef>
                <a:spcPts val="1600"/>
              </a:spcBef>
              <a:spcAft>
                <a:spcPts val="0"/>
              </a:spcAft>
              <a:buSzPts val="1800"/>
              <a:buAutoNum type="arabicPeriod"/>
            </a:pPr>
            <a:r>
              <a:rPr lang="en" sz="1800"/>
              <a:t>Creating floor plans</a:t>
            </a:r>
            <a:endParaRPr sz="1800"/>
          </a:p>
          <a:p>
            <a:pPr indent="-342900" lvl="0" marL="457200" rtl="0" algn="l">
              <a:spcBef>
                <a:spcPts val="0"/>
              </a:spcBef>
              <a:spcAft>
                <a:spcPts val="0"/>
              </a:spcAft>
              <a:buSzPts val="1800"/>
              <a:buAutoNum type="arabicPeriod"/>
            </a:pPr>
            <a:r>
              <a:rPr lang="en" sz="1800"/>
              <a:t>Processing</a:t>
            </a:r>
            <a:r>
              <a:rPr lang="en" sz="1800"/>
              <a:t> crew and their needs</a:t>
            </a:r>
            <a:endParaRPr sz="1800"/>
          </a:p>
          <a:p>
            <a:pPr indent="-342900" lvl="0" marL="457200" rtl="0" algn="l">
              <a:spcBef>
                <a:spcPts val="0"/>
              </a:spcBef>
              <a:spcAft>
                <a:spcPts val="0"/>
              </a:spcAft>
              <a:buSzPts val="1800"/>
              <a:buAutoNum type="arabicPeriod"/>
            </a:pPr>
            <a:r>
              <a:rPr lang="en" sz="1800"/>
              <a:t>Creating content</a:t>
            </a:r>
            <a:endParaRPr sz="1800"/>
          </a:p>
          <a:p>
            <a:pPr indent="-342900" lvl="0" marL="457200" rtl="0" algn="l">
              <a:spcBef>
                <a:spcPts val="0"/>
              </a:spcBef>
              <a:spcAft>
                <a:spcPts val="0"/>
              </a:spcAft>
              <a:buSzPts val="1800"/>
              <a:buAutoNum type="arabicPeriod"/>
            </a:pPr>
            <a:r>
              <a:rPr lang="en" sz="1800"/>
              <a:t>Promotion of the event</a:t>
            </a:r>
            <a:endParaRPr sz="1800"/>
          </a:p>
          <a:p>
            <a:pPr indent="-342900" lvl="0" marL="457200" rtl="0" algn="l">
              <a:spcBef>
                <a:spcPts val="0"/>
              </a:spcBef>
              <a:spcAft>
                <a:spcPts val="0"/>
              </a:spcAft>
              <a:buSzPts val="1800"/>
              <a:buAutoNum type="arabicPeriod"/>
            </a:pPr>
            <a:r>
              <a:rPr lang="en" sz="1800"/>
              <a:t>Booking of guests</a:t>
            </a:r>
            <a:endParaRPr sz="18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1" name="Shape 151"/>
        <p:cNvGrpSpPr/>
        <p:nvPr/>
      </p:nvGrpSpPr>
      <p:grpSpPr>
        <a:xfrm>
          <a:off x="0" y="0"/>
          <a:ext cx="0" cy="0"/>
          <a:chOff x="0" y="0"/>
          <a:chExt cx="0" cy="0"/>
        </a:xfrm>
      </p:grpSpPr>
      <p:sp>
        <p:nvSpPr>
          <p:cNvPr id="152" name="Google Shape;152;p16"/>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The event set-up</a:t>
            </a:r>
            <a:endParaRPr/>
          </a:p>
        </p:txBody>
      </p:sp>
      <p:sp>
        <p:nvSpPr>
          <p:cNvPr id="153" name="Google Shape;153;p16"/>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event set-up can be dangerous for crew and </a:t>
            </a:r>
            <a:r>
              <a:rPr lang="en"/>
              <a:t>volunteers</a:t>
            </a:r>
            <a:r>
              <a:rPr lang="en"/>
              <a:t> or can slow down the start of the event if not down with taking the following in mind.</a:t>
            </a:r>
            <a:endParaRPr/>
          </a:p>
          <a:p>
            <a:pPr indent="-342900" lvl="0" marL="457200" rtl="0" algn="l">
              <a:spcBef>
                <a:spcPts val="1600"/>
              </a:spcBef>
              <a:spcAft>
                <a:spcPts val="0"/>
              </a:spcAft>
              <a:buSzPts val="1800"/>
              <a:buAutoNum type="arabicPeriod"/>
            </a:pPr>
            <a:r>
              <a:rPr lang="en" sz="1800"/>
              <a:t>Health and </a:t>
            </a:r>
            <a:r>
              <a:rPr lang="en" sz="1800"/>
              <a:t>safety</a:t>
            </a:r>
            <a:endParaRPr sz="1800"/>
          </a:p>
          <a:p>
            <a:pPr indent="-342900" lvl="0" marL="457200" rtl="0" algn="l">
              <a:spcBef>
                <a:spcPts val="0"/>
              </a:spcBef>
              <a:spcAft>
                <a:spcPts val="0"/>
              </a:spcAft>
              <a:buSzPts val="1800"/>
              <a:buAutoNum type="arabicPeriod"/>
            </a:pPr>
            <a:r>
              <a:rPr lang="en" sz="1800"/>
              <a:t>Delegation</a:t>
            </a:r>
            <a:endParaRPr sz="1800"/>
          </a:p>
          <a:p>
            <a:pPr indent="-342900" lvl="0" marL="457200" rtl="0" algn="l">
              <a:spcBef>
                <a:spcPts val="0"/>
              </a:spcBef>
              <a:spcAft>
                <a:spcPts val="0"/>
              </a:spcAft>
              <a:buSzPts val="1800"/>
              <a:buAutoNum type="arabicPeriod"/>
            </a:pPr>
            <a:r>
              <a:rPr lang="en" sz="1800"/>
              <a:t>Effective communication</a:t>
            </a:r>
            <a:endParaRPr sz="1800"/>
          </a:p>
          <a:p>
            <a:pPr indent="-342900" lvl="0" marL="457200" rtl="0" algn="l">
              <a:spcBef>
                <a:spcPts val="0"/>
              </a:spcBef>
              <a:spcAft>
                <a:spcPts val="0"/>
              </a:spcAft>
              <a:buSzPts val="1800"/>
              <a:buAutoNum type="arabicPeriod"/>
            </a:pPr>
            <a:r>
              <a:rPr lang="en" sz="1800"/>
              <a:t>Time management </a:t>
            </a:r>
            <a:endParaRPr sz="1800"/>
          </a:p>
          <a:p>
            <a:pPr indent="-342900" lvl="0" marL="457200" rtl="0" algn="l">
              <a:spcBef>
                <a:spcPts val="0"/>
              </a:spcBef>
              <a:spcAft>
                <a:spcPts val="0"/>
              </a:spcAft>
              <a:buSzPts val="1800"/>
              <a:buAutoNum type="arabicPeriod"/>
            </a:pPr>
            <a:r>
              <a:rPr lang="en" sz="1800"/>
              <a:t>Stress management </a:t>
            </a:r>
            <a:endParaRPr sz="18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7" name="Shape 157"/>
        <p:cNvGrpSpPr/>
        <p:nvPr/>
      </p:nvGrpSpPr>
      <p:grpSpPr>
        <a:xfrm>
          <a:off x="0" y="0"/>
          <a:ext cx="0" cy="0"/>
          <a:chOff x="0" y="0"/>
          <a:chExt cx="0" cy="0"/>
        </a:xfrm>
      </p:grpSpPr>
      <p:sp>
        <p:nvSpPr>
          <p:cNvPr id="158" name="Google Shape;158;p17"/>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The live event</a:t>
            </a:r>
            <a:endParaRPr/>
          </a:p>
        </p:txBody>
      </p:sp>
      <p:sp>
        <p:nvSpPr>
          <p:cNvPr id="159" name="Google Shape;159;p17"/>
          <p:cNvSpPr txBox="1"/>
          <p:nvPr>
            <p:ph idx="1" type="body"/>
          </p:nvPr>
        </p:nvSpPr>
        <p:spPr>
          <a:xfrm>
            <a:off x="1052543" y="1307850"/>
            <a:ext cx="7038900" cy="2911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management of an live event can be the life or death of the event and its important to take these tasks or skills into account.</a:t>
            </a:r>
            <a:endParaRPr/>
          </a:p>
          <a:p>
            <a:pPr indent="-342900" lvl="0" marL="457200" rtl="0" algn="l">
              <a:spcBef>
                <a:spcPts val="1600"/>
              </a:spcBef>
              <a:spcAft>
                <a:spcPts val="0"/>
              </a:spcAft>
              <a:buSzPts val="1800"/>
              <a:buAutoNum type="arabicPeriod"/>
            </a:pPr>
            <a:r>
              <a:rPr lang="en" sz="1800"/>
              <a:t>Briefing for crew and guests</a:t>
            </a:r>
            <a:endParaRPr sz="1800"/>
          </a:p>
          <a:p>
            <a:pPr indent="-342900" lvl="0" marL="457200" rtl="0" algn="l">
              <a:spcBef>
                <a:spcPts val="0"/>
              </a:spcBef>
              <a:spcAft>
                <a:spcPts val="0"/>
              </a:spcAft>
              <a:buSzPts val="1800"/>
              <a:buAutoNum type="arabicPeriod"/>
            </a:pPr>
            <a:r>
              <a:rPr lang="en" sz="1800"/>
              <a:t>Maintaining crew roles and breaks</a:t>
            </a:r>
            <a:endParaRPr sz="1800"/>
          </a:p>
          <a:p>
            <a:pPr indent="-342900" lvl="0" marL="457200" rtl="0" algn="l">
              <a:spcBef>
                <a:spcPts val="0"/>
              </a:spcBef>
              <a:spcAft>
                <a:spcPts val="0"/>
              </a:spcAft>
              <a:buSzPts val="1800"/>
              <a:buAutoNum type="arabicPeriod"/>
            </a:pPr>
            <a:r>
              <a:rPr lang="en" sz="1800"/>
              <a:t>Schedule</a:t>
            </a:r>
            <a:r>
              <a:rPr lang="en" sz="1800"/>
              <a:t> management of content</a:t>
            </a:r>
            <a:endParaRPr sz="1800"/>
          </a:p>
          <a:p>
            <a:pPr indent="-342900" lvl="0" marL="457200" rtl="0" algn="l">
              <a:spcBef>
                <a:spcPts val="0"/>
              </a:spcBef>
              <a:spcAft>
                <a:spcPts val="0"/>
              </a:spcAft>
              <a:buSzPts val="1800"/>
              <a:buAutoNum type="arabicPeriod"/>
            </a:pPr>
            <a:r>
              <a:rPr lang="en" sz="1800"/>
              <a:t>Attentiveness</a:t>
            </a:r>
            <a:r>
              <a:rPr lang="en" sz="1800"/>
              <a:t> towards attendees</a:t>
            </a:r>
            <a:endParaRPr sz="1800"/>
          </a:p>
          <a:p>
            <a:pPr indent="-342900" lvl="0" marL="457200" rtl="0" algn="l">
              <a:spcBef>
                <a:spcPts val="0"/>
              </a:spcBef>
              <a:spcAft>
                <a:spcPts val="0"/>
              </a:spcAft>
              <a:buSzPts val="1800"/>
              <a:buAutoNum type="arabicPeriod"/>
            </a:pPr>
            <a:r>
              <a:rPr lang="en" sz="1800"/>
              <a:t>Being able to adapt to any changes on the day </a:t>
            </a:r>
            <a:endParaRPr sz="1800"/>
          </a:p>
          <a:p>
            <a:pPr indent="0" lvl="0" marL="457200" rtl="0" algn="l">
              <a:spcBef>
                <a:spcPts val="1600"/>
              </a:spcBef>
              <a:spcAft>
                <a:spcPts val="16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3" name="Shape 163"/>
        <p:cNvGrpSpPr/>
        <p:nvPr/>
      </p:nvGrpSpPr>
      <p:grpSpPr>
        <a:xfrm>
          <a:off x="0" y="0"/>
          <a:ext cx="0" cy="0"/>
          <a:chOff x="0" y="0"/>
          <a:chExt cx="0" cy="0"/>
        </a:xfrm>
      </p:grpSpPr>
      <p:sp>
        <p:nvSpPr>
          <p:cNvPr id="164" name="Google Shape;164;p18"/>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The event packdown</a:t>
            </a:r>
            <a:endParaRPr/>
          </a:p>
        </p:txBody>
      </p:sp>
      <p:sp>
        <p:nvSpPr>
          <p:cNvPr id="165" name="Google Shape;165;p18"/>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packdown of an event can be tedious and </a:t>
            </a:r>
            <a:r>
              <a:rPr lang="en"/>
              <a:t>laborious due to crew being tired from a busy event, but it's an important part of the event and these are following tasks that will help speed it along safely.</a:t>
            </a:r>
            <a:endParaRPr/>
          </a:p>
          <a:p>
            <a:pPr indent="-311150" lvl="0" marL="457200" rtl="0" algn="l">
              <a:spcBef>
                <a:spcPts val="1600"/>
              </a:spcBef>
              <a:spcAft>
                <a:spcPts val="0"/>
              </a:spcAft>
              <a:buSzPts val="1300"/>
              <a:buAutoNum type="arabicPeriod"/>
            </a:pPr>
            <a:r>
              <a:rPr lang="en"/>
              <a:t>Debrief for crew and guests </a:t>
            </a:r>
            <a:endParaRPr/>
          </a:p>
          <a:p>
            <a:pPr indent="-311150" lvl="0" marL="457200" rtl="0" algn="l">
              <a:spcBef>
                <a:spcPts val="0"/>
              </a:spcBef>
              <a:spcAft>
                <a:spcPts val="0"/>
              </a:spcAft>
              <a:buSzPts val="1300"/>
              <a:buAutoNum type="arabicPeriod"/>
            </a:pPr>
            <a:r>
              <a:rPr lang="en"/>
              <a:t>Health and safety </a:t>
            </a:r>
            <a:endParaRPr/>
          </a:p>
          <a:p>
            <a:pPr indent="-311150" lvl="0" marL="457200" rtl="0" algn="l">
              <a:spcBef>
                <a:spcPts val="0"/>
              </a:spcBef>
              <a:spcAft>
                <a:spcPts val="0"/>
              </a:spcAft>
              <a:buSzPts val="1300"/>
              <a:buAutoNum type="arabicPeriod"/>
            </a:pPr>
            <a:r>
              <a:rPr lang="en"/>
              <a:t>Co-optiveness with other areas or stalls</a:t>
            </a:r>
            <a:endParaRPr/>
          </a:p>
          <a:p>
            <a:pPr indent="-311150" lvl="0" marL="457200" rtl="0" algn="l">
              <a:spcBef>
                <a:spcPts val="0"/>
              </a:spcBef>
              <a:spcAft>
                <a:spcPts val="0"/>
              </a:spcAft>
              <a:buSzPts val="1300"/>
              <a:buAutoNum type="arabicPeriod"/>
            </a:pPr>
            <a:r>
              <a:rPr lang="en"/>
              <a:t>Being efficient with delegation</a:t>
            </a:r>
            <a:endParaRPr/>
          </a:p>
          <a:p>
            <a:pPr indent="-311150" lvl="0" marL="457200" rtl="0" algn="l">
              <a:spcBef>
                <a:spcPts val="0"/>
              </a:spcBef>
              <a:spcAft>
                <a:spcPts val="0"/>
              </a:spcAft>
              <a:buSzPts val="1300"/>
              <a:buAutoNum type="arabicPeriod"/>
            </a:pPr>
            <a:r>
              <a:rPr lang="en"/>
              <a:t>Try to have fun to ease stress </a:t>
            </a:r>
            <a:endParaRPr/>
          </a:p>
          <a:p>
            <a:pPr indent="0" lvl="0" marL="0" rtl="0" algn="l">
              <a:spcBef>
                <a:spcPts val="1600"/>
              </a:spcBef>
              <a:spcAft>
                <a:spcPts val="16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9" name="Shape 169"/>
        <p:cNvGrpSpPr/>
        <p:nvPr/>
      </p:nvGrpSpPr>
      <p:grpSpPr>
        <a:xfrm>
          <a:off x="0" y="0"/>
          <a:ext cx="0" cy="0"/>
          <a:chOff x="0" y="0"/>
          <a:chExt cx="0" cy="0"/>
        </a:xfrm>
      </p:grpSpPr>
      <p:sp>
        <p:nvSpPr>
          <p:cNvPr id="170" name="Google Shape;170;p19"/>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Miscellaneous tasks </a:t>
            </a:r>
            <a:r>
              <a:rPr lang="en"/>
              <a:t> </a:t>
            </a:r>
            <a:endParaRPr/>
          </a:p>
        </p:txBody>
      </p:sp>
      <p:sp>
        <p:nvSpPr>
          <p:cNvPr id="171" name="Google Shape;171;p19"/>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It's</a:t>
            </a:r>
            <a:r>
              <a:rPr lang="en"/>
              <a:t> important to note that being </a:t>
            </a:r>
            <a:r>
              <a:rPr lang="en"/>
              <a:t>professional</a:t>
            </a:r>
            <a:r>
              <a:rPr lang="en"/>
              <a:t> and </a:t>
            </a:r>
            <a:r>
              <a:rPr lang="en"/>
              <a:t>efficient</a:t>
            </a:r>
            <a:r>
              <a:rPr lang="en"/>
              <a:t> is important while mangering at an event, but we are not machines and too much stress can be the downfall so here are some fun tasks that can help you and your crew.</a:t>
            </a:r>
            <a:endParaRPr/>
          </a:p>
          <a:p>
            <a:pPr indent="-311150" lvl="0" marL="457200" rtl="0" algn="l">
              <a:spcBef>
                <a:spcPts val="1600"/>
              </a:spcBef>
              <a:spcAft>
                <a:spcPts val="0"/>
              </a:spcAft>
              <a:buSzPts val="1300"/>
              <a:buAutoNum type="arabicPeriod"/>
            </a:pPr>
            <a:r>
              <a:rPr lang="en"/>
              <a:t>Crew meals</a:t>
            </a:r>
            <a:endParaRPr/>
          </a:p>
          <a:p>
            <a:pPr indent="-311150" lvl="0" marL="457200" rtl="0" algn="l">
              <a:spcBef>
                <a:spcPts val="0"/>
              </a:spcBef>
              <a:spcAft>
                <a:spcPts val="0"/>
              </a:spcAft>
              <a:buSzPts val="1300"/>
              <a:buAutoNum type="arabicPeriod"/>
            </a:pPr>
            <a:r>
              <a:rPr lang="en"/>
              <a:t>Crew trips</a:t>
            </a:r>
            <a:endParaRPr/>
          </a:p>
          <a:p>
            <a:pPr indent="-311150" lvl="0" marL="457200" rtl="0" algn="l">
              <a:spcBef>
                <a:spcPts val="0"/>
              </a:spcBef>
              <a:spcAft>
                <a:spcPts val="0"/>
              </a:spcAft>
              <a:buSzPts val="1300"/>
              <a:buAutoNum type="arabicPeriod"/>
            </a:pPr>
            <a:r>
              <a:rPr lang="en"/>
              <a:t> 1 to 1 catch ups </a:t>
            </a:r>
            <a:endParaRPr/>
          </a:p>
          <a:p>
            <a:pPr indent="-311150" lvl="0" marL="457200" rtl="0" algn="l">
              <a:spcBef>
                <a:spcPts val="0"/>
              </a:spcBef>
              <a:spcAft>
                <a:spcPts val="0"/>
              </a:spcAft>
              <a:buSzPts val="1300"/>
              <a:buAutoNum type="arabicPeriod"/>
            </a:pPr>
            <a:r>
              <a:rPr lang="en"/>
              <a:t>Activities</a:t>
            </a:r>
            <a:r>
              <a:rPr lang="en"/>
              <a:t> outside the event</a:t>
            </a:r>
            <a:endParaRPr/>
          </a:p>
          <a:p>
            <a:pPr indent="-311150" lvl="0" marL="457200" rtl="0" algn="l">
              <a:spcBef>
                <a:spcPts val="0"/>
              </a:spcBef>
              <a:spcAft>
                <a:spcPts val="0"/>
              </a:spcAft>
              <a:buSzPts val="1300"/>
              <a:buAutoNum type="arabicPeriod"/>
            </a:pPr>
            <a:r>
              <a:rPr lang="en"/>
              <a:t>A few drinks at a bar</a:t>
            </a:r>
            <a:endParaRPr/>
          </a:p>
          <a:p>
            <a:pPr indent="0" lvl="0" marL="457200" rtl="0" algn="l">
              <a:spcBef>
                <a:spcPts val="1600"/>
              </a:spcBef>
              <a:spcAft>
                <a:spcPts val="16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5" name="Shape 175"/>
        <p:cNvGrpSpPr/>
        <p:nvPr/>
      </p:nvGrpSpPr>
      <p:grpSpPr>
        <a:xfrm>
          <a:off x="0" y="0"/>
          <a:ext cx="0" cy="0"/>
          <a:chOff x="0" y="0"/>
          <a:chExt cx="0" cy="0"/>
        </a:xfrm>
      </p:grpSpPr>
      <p:sp>
        <p:nvSpPr>
          <p:cNvPr id="176" name="Google Shape;176;p20"/>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Conclusion</a:t>
            </a:r>
            <a:endParaRPr/>
          </a:p>
        </p:txBody>
      </p:sp>
      <p:sp>
        <p:nvSpPr>
          <p:cNvPr id="177" name="Google Shape;177;p20"/>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Being an event manager is a stressful fine balancing act, but it is rewarding and here i’ll include things </a:t>
            </a:r>
            <a:r>
              <a:rPr lang="en"/>
              <a:t>i've</a:t>
            </a:r>
            <a:r>
              <a:rPr lang="en"/>
              <a:t> gained and learned.</a:t>
            </a:r>
            <a:endParaRPr/>
          </a:p>
          <a:p>
            <a:pPr indent="-311150" lvl="0" marL="457200" rtl="0" algn="l">
              <a:spcBef>
                <a:spcPts val="1600"/>
              </a:spcBef>
              <a:spcAft>
                <a:spcPts val="0"/>
              </a:spcAft>
              <a:buSzPts val="1300"/>
              <a:buAutoNum type="arabicPeriod"/>
            </a:pPr>
            <a:r>
              <a:rPr lang="en"/>
              <a:t>Professilism </a:t>
            </a:r>
            <a:endParaRPr/>
          </a:p>
          <a:p>
            <a:pPr indent="-311150" lvl="0" marL="457200" rtl="0" algn="l">
              <a:spcBef>
                <a:spcPts val="0"/>
              </a:spcBef>
              <a:spcAft>
                <a:spcPts val="0"/>
              </a:spcAft>
              <a:buSzPts val="1300"/>
              <a:buAutoNum type="arabicPeriod"/>
            </a:pPr>
            <a:r>
              <a:rPr lang="en"/>
              <a:t>Management</a:t>
            </a:r>
            <a:r>
              <a:rPr lang="en"/>
              <a:t> skills </a:t>
            </a:r>
            <a:endParaRPr/>
          </a:p>
          <a:p>
            <a:pPr indent="-311150" lvl="0" marL="457200" rtl="0" algn="l">
              <a:spcBef>
                <a:spcPts val="0"/>
              </a:spcBef>
              <a:spcAft>
                <a:spcPts val="0"/>
              </a:spcAft>
              <a:buSzPts val="1300"/>
              <a:buAutoNum type="arabicPeriod"/>
            </a:pPr>
            <a:r>
              <a:rPr lang="en"/>
              <a:t>People skills</a:t>
            </a:r>
            <a:endParaRPr/>
          </a:p>
          <a:p>
            <a:pPr indent="-311150" lvl="0" marL="457200" rtl="0" algn="l">
              <a:spcBef>
                <a:spcPts val="0"/>
              </a:spcBef>
              <a:spcAft>
                <a:spcPts val="0"/>
              </a:spcAft>
              <a:buSzPts val="1300"/>
              <a:buAutoNum type="arabicPeriod"/>
            </a:pPr>
            <a:r>
              <a:rPr lang="en"/>
              <a:t>Delegation</a:t>
            </a:r>
            <a:endParaRPr/>
          </a:p>
          <a:p>
            <a:pPr indent="-311150" lvl="0" marL="457200" rtl="0" algn="l">
              <a:spcBef>
                <a:spcPts val="0"/>
              </a:spcBef>
              <a:spcAft>
                <a:spcPts val="0"/>
              </a:spcAft>
              <a:buSzPts val="1300"/>
              <a:buAutoNum type="arabicPeriod"/>
            </a:pPr>
            <a:r>
              <a:rPr lang="en"/>
              <a:t>A love for an incredible job</a:t>
            </a:r>
            <a:r>
              <a:rPr lang="en"/>
              <a:t>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