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34"/>
  </p:notesMasterIdLst>
  <p:handoutMasterIdLst>
    <p:handoutMasterId r:id="rId35"/>
  </p:handoutMasterIdLst>
  <p:sldIdLst>
    <p:sldId id="270" r:id="rId3"/>
    <p:sldId id="269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95" r:id="rId19"/>
    <p:sldId id="285" r:id="rId20"/>
    <p:sldId id="296" r:id="rId21"/>
    <p:sldId id="301" r:id="rId22"/>
    <p:sldId id="286" r:id="rId23"/>
    <p:sldId id="287" r:id="rId24"/>
    <p:sldId id="297" r:id="rId25"/>
    <p:sldId id="288" r:id="rId26"/>
    <p:sldId id="289" r:id="rId27"/>
    <p:sldId id="290" r:id="rId28"/>
    <p:sldId id="291" r:id="rId29"/>
    <p:sldId id="294" r:id="rId30"/>
    <p:sldId id="292" r:id="rId31"/>
    <p:sldId id="300" r:id="rId32"/>
    <p:sldId id="293" r:id="rId33"/>
  </p:sldIdLst>
  <p:sldSz cx="12192000" cy="6858000"/>
  <p:notesSz cx="6858000" cy="9144000"/>
  <p:custDataLst>
    <p:tags r:id="rId36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C982AA-8BFD-0DF3-BABC-3C9925882D4E}" v="245" dt="2026-03-18T15:34:38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599" autoAdjust="0"/>
    <p:restoredTop sz="69291" autoAdjust="0"/>
  </p:normalViewPr>
  <p:slideViewPr>
    <p:cSldViewPr snapToGrid="0" snapToObjects="1">
      <p:cViewPr varScale="1">
        <p:scale>
          <a:sx n="78" d="100"/>
          <a:sy n="78" d="100"/>
        </p:scale>
        <p:origin x="1280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0262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gs" Target="tags/tag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Inertial </a:t>
            </a:r>
            <a:r>
              <a:rPr lang="en-US">
                <a:ea typeface="Calibri"/>
                <a:cs typeface="Calibri"/>
              </a:rPr>
              <a:t>measurement</a:t>
            </a:r>
            <a:r>
              <a:rPr lang="en-US" dirty="0">
                <a:ea typeface="Calibri"/>
                <a:cs typeface="Calibri"/>
              </a:rPr>
              <a:t> unit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5895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Motor Unit Action Potential</a:t>
            </a:r>
          </a:p>
          <a:p>
            <a:r>
              <a:rPr lang="en-US" dirty="0">
                <a:ea typeface="Calibri"/>
                <a:cs typeface="Calibri"/>
              </a:rPr>
              <a:t>Only way of </a:t>
            </a:r>
            <a:r>
              <a:rPr lang="en-US" dirty="0" err="1">
                <a:ea typeface="Calibri"/>
                <a:cs typeface="Calibri"/>
              </a:rPr>
              <a:t>objectviely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measureing</a:t>
            </a:r>
            <a:r>
              <a:rPr lang="en-US" dirty="0">
                <a:ea typeface="Calibri"/>
                <a:cs typeface="Calibri"/>
              </a:rPr>
              <a:t> if a muscle is active</a:t>
            </a:r>
          </a:p>
          <a:p>
            <a:r>
              <a:rPr lang="en-US" dirty="0">
                <a:ea typeface="Calibri"/>
                <a:cs typeface="Calibri"/>
              </a:rPr>
              <a:t>Timing of </a:t>
            </a:r>
            <a:r>
              <a:rPr lang="en-US" dirty="0" err="1">
                <a:ea typeface="Calibri"/>
                <a:cs typeface="Calibri"/>
              </a:rPr>
              <a:t>mucle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activitaion</a:t>
            </a:r>
            <a:r>
              <a:rPr lang="en-US" dirty="0">
                <a:ea typeface="Calibri"/>
                <a:cs typeface="Calibri"/>
              </a:rPr>
              <a:t> during </a:t>
            </a:r>
            <a:r>
              <a:rPr lang="en-US" dirty="0" err="1">
                <a:ea typeface="Calibri"/>
                <a:cs typeface="Calibri"/>
              </a:rPr>
              <a:t>moveemnt</a:t>
            </a:r>
            <a:r>
              <a:rPr lang="en-US" dirty="0">
                <a:ea typeface="Calibri"/>
                <a:cs typeface="Calibri"/>
              </a:rPr>
              <a:t> - contractions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28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82400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29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67642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3/19/26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600"/>
            <a:ext cx="9144000" cy="186531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Technology</a:t>
            </a:r>
            <a:br>
              <a:rPr lang="en-US" cap="none" dirty="0"/>
            </a:br>
            <a:r>
              <a:rPr lang="en-US" cap="none" dirty="0"/>
              <a:t>in Biomechanics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16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r>
              <a:rPr lang="en-US" dirty="0"/>
              <a:t>Define quantitative biomechanical analysis</a:t>
            </a:r>
          </a:p>
          <a:p>
            <a:endParaRPr lang="en-US" sz="1000" dirty="0"/>
          </a:p>
          <a:p>
            <a:r>
              <a:rPr lang="en-US" dirty="0"/>
              <a:t>Discuss how measurement of biomechanical variables may influence the variables themselves</a:t>
            </a:r>
          </a:p>
          <a:p>
            <a:endParaRPr lang="en-US" sz="1000" dirty="0"/>
          </a:p>
          <a:p>
            <a:r>
              <a:rPr lang="en-US" dirty="0"/>
              <a:t>Discuss instrumentation used for measuring kinematic parameters in biomechanics</a:t>
            </a:r>
          </a:p>
          <a:p>
            <a:endParaRPr lang="en-US" sz="1000" dirty="0"/>
          </a:p>
          <a:p>
            <a:r>
              <a:rPr lang="en-US" dirty="0"/>
              <a:t>Discuss instrumentation used for measuring kinetic parameters in biomechanics</a:t>
            </a:r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7691E-946E-1744-9B61-1C9DB2C68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Quantitative Biomechanical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A33EE-8622-2242-8C73-88F9EAF76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Involves actual measurement of human movement and the underlying causes of the movement</a:t>
            </a:r>
          </a:p>
          <a:p>
            <a:endParaRPr lang="en-US" sz="1000" dirty="0"/>
          </a:p>
          <a:p>
            <a:r>
              <a:rPr lang="en-US" dirty="0"/>
              <a:t>Quantification: description with numbers</a:t>
            </a:r>
          </a:p>
          <a:p>
            <a:endParaRPr lang="en-US" sz="1000" dirty="0"/>
          </a:p>
          <a:p>
            <a:r>
              <a:rPr lang="en-US" dirty="0"/>
              <a:t>Formerly required specialized equipment and immense effort</a:t>
            </a:r>
          </a:p>
          <a:p>
            <a:endParaRPr lang="en-US" sz="1000" dirty="0"/>
          </a:p>
          <a:p>
            <a:r>
              <a:rPr lang="en-US" dirty="0"/>
              <a:t>Smartphone apps now make quantification widely available</a:t>
            </a:r>
          </a:p>
        </p:txBody>
      </p:sp>
    </p:spTree>
    <p:extLst>
      <p:ext uri="{BB962C8B-B14F-4D97-AF65-F5344CB8AC3E}">
        <p14:creationId xmlns:p14="http://schemas.microsoft.com/office/powerpoint/2010/main" val="1148349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E7068-0FC8-2345-B63F-F92387699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to Use a Quantitative Biomechanical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D6A87-00F6-2141-888E-79C0C14B7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399"/>
            <a:ext cx="10515600" cy="4045857"/>
          </a:xfrm>
        </p:spPr>
        <p:txBody>
          <a:bodyPr/>
          <a:lstStyle/>
          <a:p>
            <a:r>
              <a:rPr lang="en-US" dirty="0"/>
              <a:t>When changes in biomechanical variables may be indistinguishable without special instruments</a:t>
            </a:r>
          </a:p>
          <a:p>
            <a:pPr lvl="1"/>
            <a:r>
              <a:rPr lang="en-US" dirty="0"/>
              <a:t>Movements too quick or kinematic changes too subtle</a:t>
            </a:r>
          </a:p>
          <a:p>
            <a:pPr lvl="1"/>
            <a:endParaRPr lang="en-US" sz="1000" dirty="0"/>
          </a:p>
          <a:p>
            <a:r>
              <a:rPr lang="en-US" dirty="0"/>
              <a:t>Sport: monitor changes over a season or career</a:t>
            </a:r>
          </a:p>
          <a:p>
            <a:r>
              <a:rPr lang="en-US" dirty="0"/>
              <a:t>Ergonomics and human factors: determine the cause of overuse injuries</a:t>
            </a:r>
          </a:p>
          <a:p>
            <a:r>
              <a:rPr lang="en-US" dirty="0"/>
              <a:t>Clinical biomechanists determine effects of medical interventions on rehabilitation</a:t>
            </a:r>
          </a:p>
        </p:txBody>
      </p:sp>
    </p:spTree>
    <p:extLst>
      <p:ext uri="{BB962C8B-B14F-4D97-AF65-F5344CB8AC3E}">
        <p14:creationId xmlns:p14="http://schemas.microsoft.com/office/powerpoint/2010/main" val="6492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B210-4BBA-3440-BA52-1A1E0557F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Biomechanical Variables Quantified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721D3-FC1B-D746-BA80-579B615C3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1000" dirty="0"/>
          </a:p>
          <a:p>
            <a:pPr marL="0" indent="0">
              <a:buNone/>
            </a:pPr>
            <a:r>
              <a:rPr lang="en-US" dirty="0"/>
              <a:t>Temporal</a:t>
            </a:r>
          </a:p>
          <a:p>
            <a:pPr lvl="1"/>
            <a:r>
              <a:rPr lang="en-US" dirty="0"/>
              <a:t>Timing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Kinematic</a:t>
            </a:r>
          </a:p>
          <a:p>
            <a:pPr lvl="1"/>
            <a:r>
              <a:rPr lang="en-US" dirty="0"/>
              <a:t>Position, displacement, velocity, acceleration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Kinetic</a:t>
            </a:r>
          </a:p>
          <a:p>
            <a:pPr lvl="1"/>
            <a:r>
              <a:rPr lang="en-US" dirty="0"/>
              <a:t>Force, energy, work, power</a:t>
            </a:r>
          </a:p>
        </p:txBody>
      </p:sp>
    </p:spTree>
    <p:extLst>
      <p:ext uri="{BB962C8B-B14F-4D97-AF65-F5344CB8AC3E}">
        <p14:creationId xmlns:p14="http://schemas.microsoft.com/office/powerpoint/2010/main" val="3268716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66A6-7223-424A-B8D8-1821F1F1E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Measurement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A0BC4-2B60-BA4E-8B72-6387D80A07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Technology used must minimize influence on performance</a:t>
            </a:r>
          </a:p>
          <a:p>
            <a:endParaRPr lang="en-US" sz="1000" dirty="0"/>
          </a:p>
          <a:p>
            <a:pPr lvl="1"/>
            <a:r>
              <a:rPr lang="en-US" sz="2800" dirty="0"/>
              <a:t>Noninvasive</a:t>
            </a:r>
          </a:p>
          <a:p>
            <a:pPr lvl="2"/>
            <a:r>
              <a:rPr lang="en-US" sz="2400" dirty="0"/>
              <a:t>Parameter measured must be valid</a:t>
            </a:r>
          </a:p>
          <a:p>
            <a:pPr lvl="2"/>
            <a:endParaRPr lang="en-US" sz="2400" dirty="0"/>
          </a:p>
          <a:p>
            <a:pPr lvl="1"/>
            <a:r>
              <a:rPr lang="en-US" sz="2800" dirty="0"/>
              <a:t>Accurate and precise</a:t>
            </a:r>
          </a:p>
          <a:p>
            <a:pPr lvl="2"/>
            <a:r>
              <a:rPr lang="en-US" sz="2400" dirty="0"/>
              <a:t>Quantified with minimal measurement error</a:t>
            </a:r>
          </a:p>
          <a:p>
            <a:pPr lvl="3"/>
            <a:r>
              <a:rPr lang="en-US" sz="2400" dirty="0"/>
              <a:t>Error least tolerable in research, more tolerable in clinical or sport application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908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D5095-4E15-1544-BBDE-56F89FD87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Laboratory 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AC353-CC0E-914F-8635-F6F6AA0B9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Labs allow for careful control of the environment</a:t>
            </a:r>
          </a:p>
          <a:p>
            <a:pPr lvl="1"/>
            <a:r>
              <a:rPr lang="en-US" dirty="0"/>
              <a:t>Control helps minimize measurement error</a:t>
            </a:r>
          </a:p>
          <a:p>
            <a:pPr lvl="1"/>
            <a:r>
              <a:rPr lang="en-US" dirty="0"/>
              <a:t>But novelty of the environment may affect performance, so duplicate natural setting as much as possible</a:t>
            </a:r>
          </a:p>
          <a:p>
            <a:pPr lvl="1"/>
            <a:endParaRPr lang="en-US" dirty="0"/>
          </a:p>
          <a:p>
            <a:r>
              <a:rPr lang="en-US" dirty="0"/>
              <a:t>Conditions similar for each repeat of skill performance</a:t>
            </a:r>
          </a:p>
          <a:p>
            <a:pPr lvl="1"/>
            <a:r>
              <a:rPr lang="en-US" dirty="0"/>
              <a:t>Much of the instrumentation is permanently set-up</a:t>
            </a:r>
          </a:p>
          <a:p>
            <a:pPr lvl="1"/>
            <a:endParaRPr lang="en-US" dirty="0"/>
          </a:p>
          <a:p>
            <a:r>
              <a:rPr lang="en-US" dirty="0"/>
              <a:t>Performer must become familiar with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8602861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1CBDB-888D-9D41-99FD-D6F72AF17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In-the-Field 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19EF9-8786-AE48-8692-7BAE11CB8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Actual competition may be the best environment for athlete</a:t>
            </a:r>
          </a:p>
          <a:p>
            <a:pPr lvl="1"/>
            <a:r>
              <a:rPr lang="en-US" dirty="0"/>
              <a:t>Familiarity with the setting</a:t>
            </a:r>
          </a:p>
          <a:p>
            <a:pPr lvl="1"/>
            <a:r>
              <a:rPr lang="en-US" dirty="0"/>
              <a:t>High motivation and performance level</a:t>
            </a:r>
          </a:p>
          <a:p>
            <a:pPr lvl="1"/>
            <a:endParaRPr lang="en-US" dirty="0"/>
          </a:p>
          <a:p>
            <a:r>
              <a:rPr lang="en-US" dirty="0"/>
              <a:t>But not the best for data collection</a:t>
            </a:r>
          </a:p>
          <a:p>
            <a:pPr lvl="1"/>
            <a:r>
              <a:rPr lang="en-US" dirty="0"/>
              <a:t>Technology not easily portable</a:t>
            </a:r>
          </a:p>
          <a:p>
            <a:pPr lvl="1"/>
            <a:r>
              <a:rPr lang="en-US" dirty="0"/>
              <a:t>Instrumentation not easily mounted in competitive setting</a:t>
            </a:r>
          </a:p>
          <a:p>
            <a:pPr lvl="1"/>
            <a:r>
              <a:rPr lang="en-US" dirty="0"/>
              <a:t>Limited control of the environment</a:t>
            </a:r>
          </a:p>
          <a:p>
            <a:pPr lvl="2"/>
            <a:r>
              <a:rPr lang="en-US" dirty="0"/>
              <a:t>Restricted locations for recording instrumentation</a:t>
            </a:r>
          </a:p>
          <a:p>
            <a:pPr lvl="2"/>
            <a:r>
              <a:rPr lang="en-US" dirty="0"/>
              <a:t>Crowd control issues</a:t>
            </a:r>
          </a:p>
        </p:txBody>
      </p:sp>
    </p:spTree>
    <p:extLst>
      <p:ext uri="{BB962C8B-B14F-4D97-AF65-F5344CB8AC3E}">
        <p14:creationId xmlns:p14="http://schemas.microsoft.com/office/powerpoint/2010/main" val="2584247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6845-DB81-B649-85C4-1D3D540E8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Analog Signals and Sampling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1E3A8-2CFF-B84F-91F5-1F8139820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Most biomechanical parameters vary with time</a:t>
            </a:r>
          </a:p>
          <a:p>
            <a:pPr lvl="1"/>
            <a:r>
              <a:rPr lang="en-US" dirty="0"/>
              <a:t>Require measurement throughout the performance</a:t>
            </a:r>
          </a:p>
          <a:p>
            <a:r>
              <a:rPr lang="en-US" dirty="0"/>
              <a:t>Many instruments record the variable in analog form</a:t>
            </a:r>
          </a:p>
          <a:p>
            <a:pPr lvl="1"/>
            <a:r>
              <a:rPr lang="en-US" dirty="0"/>
              <a:t>Electronic voltage</a:t>
            </a:r>
          </a:p>
          <a:p>
            <a:r>
              <a:rPr lang="en-US" dirty="0"/>
              <a:t>For processing via computer, converted to digital form</a:t>
            </a:r>
          </a:p>
          <a:p>
            <a:r>
              <a:rPr lang="en-US" i="1" dirty="0"/>
              <a:t>Analog to digital </a:t>
            </a:r>
            <a:r>
              <a:rPr lang="en-US" dirty="0"/>
              <a:t>convertor</a:t>
            </a:r>
          </a:p>
          <a:p>
            <a:pPr lvl="1"/>
            <a:r>
              <a:rPr lang="en-US" dirty="0"/>
              <a:t>Measure voltage (signal) at discrete times</a:t>
            </a:r>
          </a:p>
          <a:p>
            <a:pPr lvl="1"/>
            <a:r>
              <a:rPr lang="en-US" dirty="0"/>
              <a:t>Sampling rate or sampling frequency </a:t>
            </a:r>
          </a:p>
          <a:p>
            <a:pPr lvl="2"/>
            <a:r>
              <a:rPr lang="en-US" dirty="0"/>
              <a:t>Video: frames per second (fps)</a:t>
            </a:r>
          </a:p>
        </p:txBody>
      </p:sp>
    </p:spTree>
    <p:extLst>
      <p:ext uri="{BB962C8B-B14F-4D97-AF65-F5344CB8AC3E}">
        <p14:creationId xmlns:p14="http://schemas.microsoft.com/office/powerpoint/2010/main" val="1314521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6B30B-6258-4A49-8D94-17D7A0C4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 Sampling Frequencies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F0472-547B-DB45-8F18-5F9061F69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33599"/>
            <a:ext cx="10515600" cy="3842657"/>
          </a:xfrm>
        </p:spPr>
        <p:txBody>
          <a:bodyPr/>
          <a:lstStyle/>
          <a:p>
            <a:r>
              <a:rPr lang="en-US" dirty="0"/>
              <a:t>Typical consumer video camera: 30 to 60 fps</a:t>
            </a:r>
          </a:p>
          <a:p>
            <a:r>
              <a:rPr lang="en-US" dirty="0"/>
              <a:t>Smartphones and digital cameras: 120 to 240 fps</a:t>
            </a:r>
          </a:p>
          <a:p>
            <a:r>
              <a:rPr lang="en-US" dirty="0"/>
              <a:t>High speed video cameras: 1,000 fps (but lower resolution)</a:t>
            </a:r>
          </a:p>
          <a:p>
            <a:pPr lvl="1"/>
            <a:endParaRPr lang="en-US" dirty="0"/>
          </a:p>
          <a:p>
            <a:r>
              <a:rPr lang="en-US" dirty="0"/>
              <a:t>For most analyses: less than 100 fps adequate</a:t>
            </a:r>
          </a:p>
          <a:p>
            <a:pPr lvl="1"/>
            <a:r>
              <a:rPr lang="en-US" dirty="0"/>
              <a:t>Faster action and impacts requires higher fps</a:t>
            </a:r>
          </a:p>
        </p:txBody>
      </p:sp>
    </p:spTree>
    <p:extLst>
      <p:ext uri="{BB962C8B-B14F-4D97-AF65-F5344CB8AC3E}">
        <p14:creationId xmlns:p14="http://schemas.microsoft.com/office/powerpoint/2010/main" val="555025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25F8F-FA6F-DF43-BAA1-7005C8B24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Tools for Measuring Biomechanical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525B2-968A-7548-8020-6CA87CE86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5799"/>
            <a:ext cx="10515600" cy="4020457"/>
          </a:xfrm>
        </p:spPr>
        <p:txBody>
          <a:bodyPr/>
          <a:lstStyle/>
          <a:p>
            <a:r>
              <a:rPr lang="en-US" dirty="0"/>
              <a:t>From stopwatches to synchronized multicamera systems</a:t>
            </a:r>
          </a:p>
          <a:p>
            <a:pPr lvl="1"/>
            <a:r>
              <a:rPr lang="en-US" dirty="0"/>
              <a:t>Constantly evolving instrumentation and techniques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Two general categories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Tools for measuring kinematics </a:t>
            </a:r>
          </a:p>
          <a:p>
            <a:pPr lvl="2"/>
            <a:r>
              <a:rPr lang="en-US" sz="2400" dirty="0"/>
              <a:t>Position, velocity, acceleration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Tools for measuring kinetics</a:t>
            </a:r>
          </a:p>
          <a:p>
            <a:pPr lvl="2"/>
            <a:r>
              <a:rPr lang="en-US" sz="2400" dirty="0"/>
              <a:t>Force</a:t>
            </a:r>
          </a:p>
        </p:txBody>
      </p:sp>
    </p:spTree>
    <p:extLst>
      <p:ext uri="{BB962C8B-B14F-4D97-AF65-F5344CB8AC3E}">
        <p14:creationId xmlns:p14="http://schemas.microsoft.com/office/powerpoint/2010/main" val="49991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E1B2B-3DC4-1C42-A43B-EAA0A3C33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Kinematics: Timing Devices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6BCBFCE-201A-854E-90F9-C88B5D4ED10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Simple watch appropriate for approximation of long events</a:t>
                </a:r>
              </a:p>
              <a:p>
                <a:endParaRPr lang="en-US" dirty="0"/>
              </a:p>
              <a:p>
                <a:r>
                  <a:rPr lang="en-US" dirty="0"/>
                  <a:t>Automatic timing devices appropriate for more accuracy</a:t>
                </a:r>
              </a:p>
              <a:p>
                <a:pPr lvl="1"/>
                <a:r>
                  <a:rPr lang="en-US" dirty="0"/>
                  <a:t>Pressure-sensitive mats trigger step-on and step-off</a:t>
                </a:r>
              </a:p>
              <a:p>
                <a:pPr lvl="1"/>
                <a:r>
                  <a:rPr lang="en-US" dirty="0"/>
                  <a:t>Photogates use light beam to trigger on-off as beams broken</a:t>
                </a:r>
              </a:p>
              <a:p>
                <a:pPr lvl="1"/>
                <a:endParaRPr lang="en-US" dirty="0"/>
              </a:p>
              <a:p>
                <a:r>
                  <a:rPr lang="en-US" dirty="0"/>
                  <a:t>Set triggers known distance apart provides average speed</a:t>
                </a:r>
              </a:p>
              <a:p>
                <a:pPr lvl="1"/>
                <a:r>
                  <a:rPr lang="en-US" dirty="0"/>
                  <a:t>Speed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𝐝𝐢𝐬𝐭𝐚𝐧𝐜𝐞</m:t>
                        </m:r>
                      </m:num>
                      <m:den>
                        <m:r>
                          <a:rPr lang="en-US" b="1" i="0" smtClean="0">
                            <a:latin typeface="Cambria Math" panose="02040503050406030204" pitchFamily="18" charset="0"/>
                          </a:rPr>
                          <m:t>𝐭𝐢𝐦𝐞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6BCBFCE-201A-854E-90F9-C88B5D4ED10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6983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4CD8F-AD47-4443-839F-151231DEA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Kinematics: Velocity Measuring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B724C-3A66-D043-847A-17AEF940C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Measure instantaneous speed</a:t>
            </a:r>
          </a:p>
          <a:p>
            <a:endParaRPr lang="en-US" dirty="0"/>
          </a:p>
          <a:p>
            <a:r>
              <a:rPr lang="en-US" dirty="0"/>
              <a:t>Radar guns (police speed traps)</a:t>
            </a:r>
          </a:p>
          <a:p>
            <a:pPr lvl="1"/>
            <a:r>
              <a:rPr lang="en-US" dirty="0"/>
              <a:t>Ball and other implement speeds</a:t>
            </a:r>
          </a:p>
          <a:p>
            <a:pPr lvl="1"/>
            <a:endParaRPr lang="en-US" dirty="0"/>
          </a:p>
          <a:p>
            <a:r>
              <a:rPr lang="en-US" dirty="0"/>
              <a:t>LIDAR (light detection and ranging) </a:t>
            </a:r>
          </a:p>
          <a:p>
            <a:pPr lvl="1"/>
            <a:r>
              <a:rPr lang="en-US" dirty="0"/>
              <a:t>More tightly focused than radar</a:t>
            </a:r>
          </a:p>
          <a:p>
            <a:pPr lvl="1"/>
            <a:r>
              <a:rPr lang="en-US" dirty="0"/>
              <a:t>Useful to measure individual runners within a group</a:t>
            </a:r>
          </a:p>
        </p:txBody>
      </p:sp>
    </p:spTree>
    <p:extLst>
      <p:ext uri="{BB962C8B-B14F-4D97-AF65-F5344CB8AC3E}">
        <p14:creationId xmlns:p14="http://schemas.microsoft.com/office/powerpoint/2010/main" val="20491506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68144-6EC8-CE4C-AD9A-7A9AF0BA7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Kinematics: Optical Imaging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053BD-3D74-B840-B969-4F41220DA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Video cameras</a:t>
            </a:r>
          </a:p>
          <a:p>
            <a:pPr lvl="1"/>
            <a:r>
              <a:rPr lang="en-US" dirty="0"/>
              <a:t>Provide sequential two-dimensional images at specific time intervals</a:t>
            </a:r>
          </a:p>
          <a:p>
            <a:pPr lvl="2"/>
            <a:r>
              <a:rPr lang="en-US" dirty="0"/>
              <a:t>Calibrated with object of known dimensions provides real-life units</a:t>
            </a:r>
          </a:p>
          <a:p>
            <a:pPr lvl="2"/>
            <a:endParaRPr lang="en-US" sz="1000" dirty="0"/>
          </a:p>
          <a:p>
            <a:pPr lvl="1"/>
            <a:r>
              <a:rPr lang="en-US" dirty="0"/>
              <a:t>Position recorded in sequential images provides displacement</a:t>
            </a:r>
          </a:p>
          <a:p>
            <a:pPr lvl="2"/>
            <a:r>
              <a:rPr lang="en-US" dirty="0"/>
              <a:t>Velocity = displacement / time</a:t>
            </a:r>
          </a:p>
          <a:p>
            <a:pPr lvl="3"/>
            <a:r>
              <a:rPr lang="en-US" dirty="0"/>
              <a:t>Acceleration = △ velocity / △ time</a:t>
            </a:r>
          </a:p>
          <a:p>
            <a:pPr lvl="1"/>
            <a:endParaRPr lang="en-US" sz="1000" dirty="0"/>
          </a:p>
          <a:p>
            <a:pPr lvl="1"/>
            <a:r>
              <a:rPr lang="en-US" dirty="0"/>
              <a:t>Special software computes 3D coordinates from multi-cameras</a:t>
            </a:r>
          </a:p>
          <a:p>
            <a:pPr lvl="1"/>
            <a:endParaRPr lang="en-US" sz="1000" dirty="0"/>
          </a:p>
          <a:p>
            <a:pPr lvl="1"/>
            <a:r>
              <a:rPr lang="en-US" dirty="0"/>
              <a:t>Automatic digitizing</a:t>
            </a:r>
          </a:p>
          <a:p>
            <a:pPr lvl="2"/>
            <a:r>
              <a:rPr lang="en-US" dirty="0"/>
              <a:t>Light reflective markers tracked by cameras, auto-digitized with software</a:t>
            </a:r>
          </a:p>
        </p:txBody>
      </p:sp>
    </p:spTree>
    <p:extLst>
      <p:ext uri="{BB962C8B-B14F-4D97-AF65-F5344CB8AC3E}">
        <p14:creationId xmlns:p14="http://schemas.microsoft.com/office/powerpoint/2010/main" val="2477076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A776-CE95-A842-A5FC-CD41E4383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Light Reflective Markers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7AEB70-041A-48C2-B8FD-2B2F350522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3229" y="1719666"/>
            <a:ext cx="3728537" cy="4168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AAC3A2-F59E-4E65-9D08-8C6BFDEEB4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0233" y="1719665"/>
            <a:ext cx="3728538" cy="416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9800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17B9-C4F8-D24A-BEE1-2A8130CB2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Kinematics: Accelerometers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7DD17-67DC-6B45-8E3F-CC1784BA0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Device for directly measuring acceleration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Sample at high sampling rates (1,000 samples per second)</a:t>
            </a:r>
          </a:p>
          <a:p>
            <a:pPr lvl="1"/>
            <a:endParaRPr lang="en-US" sz="1000" dirty="0"/>
          </a:p>
          <a:p>
            <a:pPr lvl="1"/>
            <a:r>
              <a:rPr lang="en-US" dirty="0"/>
              <a:t>Light and small in size</a:t>
            </a:r>
          </a:p>
          <a:p>
            <a:pPr lvl="2"/>
            <a:r>
              <a:rPr lang="en-US" dirty="0"/>
              <a:t>Attached to object of interest provides acceleration at point of attachment</a:t>
            </a:r>
          </a:p>
          <a:p>
            <a:pPr lvl="3"/>
            <a:r>
              <a:rPr lang="en-US" dirty="0"/>
              <a:t>Triaxial accelerometer provides 3D acceleration measure</a:t>
            </a:r>
          </a:p>
          <a:p>
            <a:pPr lvl="1"/>
            <a:endParaRPr lang="en-US" sz="1000" dirty="0"/>
          </a:p>
          <a:p>
            <a:pPr lvl="1"/>
            <a:r>
              <a:rPr lang="en-US" dirty="0"/>
              <a:t>Useful for impact analysis</a:t>
            </a:r>
          </a:p>
          <a:p>
            <a:pPr lvl="2"/>
            <a:r>
              <a:rPr lang="en-US" dirty="0"/>
              <a:t>Helmet evaluation</a:t>
            </a:r>
          </a:p>
          <a:p>
            <a:pPr lvl="3"/>
            <a:r>
              <a:rPr lang="en-US" dirty="0"/>
              <a:t>Mount on headform dropped onto a rigid surface</a:t>
            </a:r>
          </a:p>
        </p:txBody>
      </p:sp>
    </p:spTree>
    <p:extLst>
      <p:ext uri="{BB962C8B-B14F-4D97-AF65-F5344CB8AC3E}">
        <p14:creationId xmlns:p14="http://schemas.microsoft.com/office/powerpoint/2010/main" val="28945440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4080-B3C7-A70C-5D4A-A4718150C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Helvetica Neue Condensed"/>
              </a:rPr>
              <a:t>Inertial Measurement Unit</a:t>
            </a:r>
            <a:endParaRPr lang="en-GB"/>
          </a:p>
        </p:txBody>
      </p:sp>
      <p:pic>
        <p:nvPicPr>
          <p:cNvPr id="4" name="Content Placeholder 3" descr="A pair of blue and yellow shoes&#10;&#10;AI-generated content may be incorrect.">
            <a:extLst>
              <a:ext uri="{FF2B5EF4-FFF2-40B4-BE49-F238E27FC236}">
                <a16:creationId xmlns:a16="http://schemas.microsoft.com/office/drawing/2014/main" id="{0672C490-28B4-1988-4408-CD74FAA11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664883" y="1833467"/>
            <a:ext cx="4766236" cy="3190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DE7A07-A665-917B-697E-5A09C1CC78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7198" y="3886899"/>
            <a:ext cx="2466975" cy="1857375"/>
          </a:xfrm>
          <a:prstGeom prst="rect">
            <a:avLst/>
          </a:prstGeom>
        </p:spPr>
      </p:pic>
      <p:pic>
        <p:nvPicPr>
          <p:cNvPr id="5" name="Picture 4" descr="A person wearing a red shirt&#10;&#10;AI-generated content may be incorrect.">
            <a:extLst>
              <a:ext uri="{FF2B5EF4-FFF2-40B4-BE49-F238E27FC236}">
                <a16:creationId xmlns:a16="http://schemas.microsoft.com/office/drawing/2014/main" id="{5763157A-0D85-415F-4C82-6888A8BE98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6954" y="1831695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221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9864A-0D2D-8547-92F0-8E9AFA365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Kinematics: Motion Capture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8CEBF-E4BB-9F45-9A07-F7944B5E2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MOCAP systems record 3D motion of the whole body</a:t>
            </a:r>
          </a:p>
          <a:p>
            <a:endParaRPr lang="en-US" sz="1000" dirty="0"/>
          </a:p>
          <a:p>
            <a:r>
              <a:rPr lang="en-US" dirty="0"/>
              <a:t>Typical system</a:t>
            </a:r>
          </a:p>
          <a:p>
            <a:pPr lvl="1"/>
            <a:r>
              <a:rPr lang="en-US" dirty="0"/>
              <a:t>Six or more video cameras</a:t>
            </a:r>
          </a:p>
          <a:p>
            <a:pPr lvl="1"/>
            <a:r>
              <a:rPr lang="en-US" dirty="0"/>
              <a:t>Marker system or set (&gt; 50 markers, two or more per segment)</a:t>
            </a:r>
          </a:p>
          <a:p>
            <a:pPr lvl="1"/>
            <a:r>
              <a:rPr lang="en-US" dirty="0"/>
              <a:t>Specialized software and hardware</a:t>
            </a:r>
          </a:p>
          <a:p>
            <a:pPr lvl="1"/>
            <a:endParaRPr lang="en-US" sz="1000" dirty="0"/>
          </a:p>
          <a:p>
            <a:r>
              <a:rPr lang="en-US" dirty="0"/>
              <a:t>Expensive but accurate and reliable</a:t>
            </a:r>
          </a:p>
          <a:p>
            <a:pPr lvl="1"/>
            <a:r>
              <a:rPr lang="en-US" dirty="0"/>
              <a:t>Research labs</a:t>
            </a:r>
          </a:p>
          <a:p>
            <a:pPr lvl="1"/>
            <a:r>
              <a:rPr lang="en-US" dirty="0"/>
              <a:t>Clinical gait analysis</a:t>
            </a:r>
          </a:p>
          <a:p>
            <a:pPr lvl="1"/>
            <a:r>
              <a:rPr lang="en-US" dirty="0"/>
              <a:t>Digitizing performers for video games and movie animation</a:t>
            </a:r>
          </a:p>
        </p:txBody>
      </p:sp>
    </p:spTree>
    <p:extLst>
      <p:ext uri="{BB962C8B-B14F-4D97-AF65-F5344CB8AC3E}">
        <p14:creationId xmlns:p14="http://schemas.microsoft.com/office/powerpoint/2010/main" val="2015140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12B7E-6884-C205-F60D-9688A90E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Helvetica Neue Condensed"/>
              </a:rPr>
              <a:t>Markerless</a:t>
            </a:r>
            <a:r>
              <a:rPr lang="en-GB" dirty="0">
                <a:latin typeface="Helvetica Neue Condensed"/>
              </a:rPr>
              <a:t> Motion Capture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E3D1-92C6-ECD5-A093-95E71B2F3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Helvetica"/>
                <a:cs typeface="Helvetica"/>
              </a:rPr>
              <a:t>Vicon solutions </a:t>
            </a:r>
            <a:r>
              <a:rPr lang="en-GB">
                <a:latin typeface="Helvetica"/>
                <a:cs typeface="Helvetica"/>
              </a:rPr>
              <a:t>including</a:t>
            </a:r>
            <a:r>
              <a:rPr lang="en-GB" dirty="0">
                <a:latin typeface="Helvetica"/>
                <a:cs typeface="Helvetica"/>
              </a:rPr>
              <a:t> Hybrid</a:t>
            </a:r>
            <a:endParaRPr lang="en-GB" dirty="0">
              <a:cs typeface="Helvetica" pitchFamily="34" charset="0"/>
            </a:endParaRPr>
          </a:p>
          <a:p>
            <a:r>
              <a:rPr lang="en-GB">
                <a:latin typeface="Helvetica"/>
                <a:cs typeface="Helvetica"/>
              </a:rPr>
              <a:t>Theia3D</a:t>
            </a:r>
            <a:endParaRPr lang="en-GB" dirty="0">
              <a:cs typeface="Helvetica"/>
            </a:endParaRPr>
          </a:p>
          <a:p>
            <a:r>
              <a:rPr lang="en-GB">
                <a:latin typeface="Helvetica"/>
                <a:cs typeface="Helvetica"/>
              </a:rPr>
              <a:t>Trackman</a:t>
            </a:r>
            <a:endParaRPr lang="en-GB" dirty="0">
              <a:latin typeface="Helvetica"/>
              <a:cs typeface="Helvetica"/>
            </a:endParaRPr>
          </a:p>
          <a:p>
            <a:r>
              <a:rPr lang="en-GB" dirty="0" err="1">
                <a:latin typeface="Helvetica"/>
                <a:cs typeface="Helvetica"/>
              </a:rPr>
              <a:t>HawkeEye</a:t>
            </a:r>
          </a:p>
          <a:p>
            <a:endParaRPr lang="en-GB" dirty="0">
              <a:latin typeface="Helvetica"/>
              <a:cs typeface="Helvetica"/>
            </a:endParaRPr>
          </a:p>
          <a:p>
            <a:r>
              <a:rPr lang="en-GB">
                <a:latin typeface="Helvetica"/>
                <a:cs typeface="Helvetica"/>
              </a:rPr>
              <a:t>Perch</a:t>
            </a:r>
          </a:p>
          <a:p>
            <a:r>
              <a:rPr lang="en-GB">
                <a:latin typeface="Helvetica"/>
                <a:cs typeface="Helvetica"/>
              </a:rPr>
              <a:t>OCHY</a:t>
            </a:r>
            <a:endParaRPr lang="en-GB" dirty="0"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333739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A4285-9443-A3CD-86BD-5C13B20A6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Helvetica Neue Condensed"/>
              </a:rPr>
              <a:t>Current uses in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2B690-2BD2-990B-A609-23CD68DB79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Helvetica"/>
                <a:cs typeface="Helvetica"/>
              </a:rPr>
              <a:t>Ball in and out in tennis</a:t>
            </a:r>
          </a:p>
          <a:p>
            <a:r>
              <a:rPr lang="en-GB">
                <a:latin typeface="Helvetica"/>
                <a:cs typeface="Helvetica"/>
              </a:rPr>
              <a:t>LBW in cricket</a:t>
            </a:r>
            <a:endParaRPr lang="en-GB" dirty="0">
              <a:cs typeface="Helvetica"/>
            </a:endParaRPr>
          </a:p>
          <a:p>
            <a:r>
              <a:rPr lang="en-GB">
                <a:latin typeface="Helvetica"/>
                <a:cs typeface="Helvetica"/>
              </a:rPr>
              <a:t>Goal line technology in football</a:t>
            </a:r>
            <a:endParaRPr lang="en-GB" dirty="0">
              <a:latin typeface="Helvetica"/>
              <a:cs typeface="Helvetica"/>
            </a:endParaRPr>
          </a:p>
          <a:p>
            <a:r>
              <a:rPr lang="en-GB">
                <a:latin typeface="Helvetica"/>
                <a:cs typeface="Helvetica"/>
              </a:rPr>
              <a:t>Offside in football!</a:t>
            </a:r>
          </a:p>
          <a:p>
            <a:r>
              <a:rPr lang="en-GB" dirty="0">
                <a:latin typeface="Helvetica"/>
                <a:cs typeface="Helvetica"/>
              </a:rPr>
              <a:t>Gym movement analysis / velocity based training</a:t>
            </a:r>
          </a:p>
        </p:txBody>
      </p:sp>
    </p:spTree>
    <p:extLst>
      <p:ext uri="{BB962C8B-B14F-4D97-AF65-F5344CB8AC3E}">
        <p14:creationId xmlns:p14="http://schemas.microsoft.com/office/powerpoint/2010/main" val="2106954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0A268-791B-734C-AA5D-D565E9FF1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Kinetics: Force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8E91-72FE-FA49-A40E-CAE21F8C9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Measure reaction forces in 3D</a:t>
            </a:r>
          </a:p>
          <a:p>
            <a:pPr lvl="1"/>
            <a:r>
              <a:rPr lang="en-US" dirty="0"/>
              <a:t>Normal contact force (vertical)</a:t>
            </a:r>
          </a:p>
          <a:p>
            <a:pPr lvl="1"/>
            <a:r>
              <a:rPr lang="en-US" dirty="0"/>
              <a:t>Friction force in anterior-posterior direction</a:t>
            </a:r>
          </a:p>
          <a:p>
            <a:pPr lvl="1"/>
            <a:r>
              <a:rPr lang="en-US" dirty="0"/>
              <a:t>Friction force in medial-lateral direction</a:t>
            </a:r>
          </a:p>
          <a:p>
            <a:pPr marL="914400" lvl="2" indent="0">
              <a:buNone/>
            </a:pPr>
            <a:r>
              <a:rPr lang="en-US" dirty="0"/>
              <a:t>Resultant reaction force and point of application of the resultant</a:t>
            </a:r>
          </a:p>
          <a:p>
            <a:pPr lvl="2">
              <a:buFont typeface="Wingdings" pitchFamily="2" charset="2"/>
              <a:buChar char="v"/>
            </a:pPr>
            <a:endParaRPr lang="en-US" dirty="0"/>
          </a:p>
          <a:p>
            <a:r>
              <a:rPr lang="en-US" dirty="0"/>
              <a:t>Clinical gait analysis to evaluate disease progress or rehab</a:t>
            </a:r>
          </a:p>
          <a:p>
            <a:r>
              <a:rPr lang="en-US" dirty="0"/>
              <a:t>Athletics to understand technique difference</a:t>
            </a:r>
          </a:p>
          <a:p>
            <a:r>
              <a:rPr lang="en-US" dirty="0"/>
              <a:t>Shoe research labs to evaluate design and materials</a:t>
            </a:r>
          </a:p>
        </p:txBody>
      </p:sp>
    </p:spTree>
    <p:extLst>
      <p:ext uri="{BB962C8B-B14F-4D97-AF65-F5344CB8AC3E}">
        <p14:creationId xmlns:p14="http://schemas.microsoft.com/office/powerpoint/2010/main" val="16187091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FAEA7-93EA-014D-AE87-0BD90BD32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 Platform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DF0D21-113B-4162-AD4D-E1FE9FFBBA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4696" y="1808163"/>
            <a:ext cx="4842607" cy="4168775"/>
          </a:xfrm>
        </p:spPr>
      </p:pic>
    </p:spTree>
    <p:extLst>
      <p:ext uri="{BB962C8B-B14F-4D97-AF65-F5344CB8AC3E}">
        <p14:creationId xmlns:p14="http://schemas.microsoft.com/office/powerpoint/2010/main" val="29092432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238CC-3882-40E8-3CC3-EF5193A26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graph of a function&#10;&#10;AI-generated content may be incorrect.">
            <a:extLst>
              <a:ext uri="{FF2B5EF4-FFF2-40B4-BE49-F238E27FC236}">
                <a16:creationId xmlns:a16="http://schemas.microsoft.com/office/drawing/2014/main" id="{7149A8F1-9453-FA90-163E-5F5488CA79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510714" y="1834688"/>
            <a:ext cx="5170571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21462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25EDE-9B9E-434B-B4E0-0EBF521C7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Kinetics: Force Transducers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0E26B-99B6-7A40-A25F-9B6B6FCBE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Devices to measure force</a:t>
            </a:r>
          </a:p>
          <a:p>
            <a:pPr lvl="1"/>
            <a:r>
              <a:rPr lang="en-US" dirty="0"/>
              <a:t>Force platform includes multiple transducers</a:t>
            </a:r>
          </a:p>
          <a:p>
            <a:pPr lvl="1"/>
            <a:endParaRPr lang="en-US" sz="1000" dirty="0"/>
          </a:p>
          <a:p>
            <a:r>
              <a:rPr lang="en-US" dirty="0"/>
              <a:t>Measures strain (changes in length divided by original length)</a:t>
            </a:r>
          </a:p>
          <a:p>
            <a:endParaRPr lang="en-US" sz="1000" dirty="0"/>
          </a:p>
          <a:p>
            <a:r>
              <a:rPr lang="en-US" dirty="0"/>
              <a:t>Sports: design gymnastics bars, oar in rowing</a:t>
            </a:r>
          </a:p>
          <a:p>
            <a:r>
              <a:rPr lang="en-US" dirty="0"/>
              <a:t>Orthopedics</a:t>
            </a:r>
          </a:p>
          <a:p>
            <a:pPr lvl="1"/>
            <a:r>
              <a:rPr lang="en-US" dirty="0"/>
              <a:t>Attached to artificial joint surfaces, ligaments, tendons</a:t>
            </a:r>
          </a:p>
          <a:p>
            <a:pPr marL="914400" lvl="2" indent="0">
              <a:buNone/>
            </a:pPr>
            <a:r>
              <a:rPr lang="en-US" dirty="0"/>
              <a:t>Measure loads </a:t>
            </a:r>
            <a:r>
              <a:rPr lang="en-US" i="1" dirty="0"/>
              <a:t>in vivo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7819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74800-F75A-F646-AA6D-40797D7A7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Kinetics: Pressure Sensors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3FC92-4DB7-9C4D-9306-9CCB8A9467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Typically thin mats with arrays of imbedded force sensors</a:t>
            </a:r>
          </a:p>
          <a:p>
            <a:pPr lvl="1"/>
            <a:r>
              <a:rPr lang="en-US" dirty="0"/>
              <a:t>Quantify pressure on small areas under the foot</a:t>
            </a:r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Gait analysis: effect of orthotics and shoes</a:t>
            </a:r>
          </a:p>
          <a:p>
            <a:pPr lvl="1"/>
            <a:r>
              <a:rPr lang="en-US" dirty="0"/>
              <a:t>Important in treating foot disorders in diabetics</a:t>
            </a:r>
          </a:p>
          <a:p>
            <a:r>
              <a:rPr lang="en-US" dirty="0"/>
              <a:t>Ski boot design: pressure on sole of foot</a:t>
            </a:r>
          </a:p>
        </p:txBody>
      </p:sp>
    </p:spTree>
    <p:extLst>
      <p:ext uri="{BB962C8B-B14F-4D97-AF65-F5344CB8AC3E}">
        <p14:creationId xmlns:p14="http://schemas.microsoft.com/office/powerpoint/2010/main" val="19377697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55068-E878-2B49-92D3-D8824BE74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Pressure-Measuring Insoles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78E3A5-45A6-440B-B900-603E7CF28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7632" y="1808163"/>
            <a:ext cx="3036736" cy="4168775"/>
          </a:xfrm>
        </p:spPr>
      </p:pic>
    </p:spTree>
    <p:extLst>
      <p:ext uri="{BB962C8B-B14F-4D97-AF65-F5344CB8AC3E}">
        <p14:creationId xmlns:p14="http://schemas.microsoft.com/office/powerpoint/2010/main" val="13858755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F5EC3-B9D0-F549-A314-3C076DFF5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Electromyography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E556B-0DA1-394C-BED7-C21475581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8199"/>
            <a:ext cx="10515600" cy="386805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Measures electrical activity of a muscle</a:t>
            </a:r>
          </a:p>
          <a:p>
            <a:pPr lvl="1"/>
            <a:r>
              <a:rPr lang="en-US" dirty="0"/>
              <a:t>Surface electrodes: placed on skin over muscle of interest</a:t>
            </a:r>
          </a:p>
          <a:p>
            <a:pPr lvl="1"/>
            <a:r>
              <a:rPr lang="en-US" dirty="0"/>
              <a:t>Indwelling electrodes: inserted into muscle of interest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Indicates if muscle is active or not</a:t>
            </a:r>
          </a:p>
          <a:p>
            <a:pPr lvl="1"/>
            <a:r>
              <a:rPr lang="en-US" dirty="0"/>
              <a:t>With special processing indicates relative strength of contraction</a:t>
            </a:r>
          </a:p>
        </p:txBody>
      </p:sp>
    </p:spTree>
    <p:extLst>
      <p:ext uri="{BB962C8B-B14F-4D97-AF65-F5344CB8AC3E}">
        <p14:creationId xmlns:p14="http://schemas.microsoft.com/office/powerpoint/2010/main" val="15093248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063DD-0D04-B369-50D4-3E9D1A97E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EMG</a:t>
            </a:r>
            <a:endParaRPr lang="en-US"/>
          </a:p>
        </p:txBody>
      </p:sp>
      <p:pic>
        <p:nvPicPr>
          <p:cNvPr id="4" name="Content Placeholder 3" descr="A diagram of a system&#10;&#10;AI-generated content may be incorrect.">
            <a:extLst>
              <a:ext uri="{FF2B5EF4-FFF2-40B4-BE49-F238E27FC236}">
                <a16:creationId xmlns:a16="http://schemas.microsoft.com/office/drawing/2014/main" id="{0F5BD3C8-DC86-7A69-6211-C20E5A7B4D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292486" y="1713909"/>
            <a:ext cx="11602991" cy="40850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57620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374ED-04EE-784E-BD52-3A42BAE18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Computer Simulation and Modeling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9CD18-2E16-C243-B90C-CD25FB3EB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Analysis tool more than a measurement tool</a:t>
            </a:r>
          </a:p>
          <a:p>
            <a:r>
              <a:rPr lang="en-US" dirty="0"/>
              <a:t>Model equations derived from Newton’s laws of motion</a:t>
            </a:r>
          </a:p>
          <a:p>
            <a:pPr lvl="1"/>
            <a:r>
              <a:rPr lang="en-US" dirty="0"/>
              <a:t>Inertial properties of body segments</a:t>
            </a:r>
          </a:p>
          <a:p>
            <a:pPr lvl="1"/>
            <a:r>
              <a:rPr lang="en-US" dirty="0"/>
              <a:t>Initial conditions at start of simulation</a:t>
            </a:r>
          </a:p>
          <a:p>
            <a:pPr lvl="2"/>
            <a:r>
              <a:rPr lang="en-US" dirty="0"/>
              <a:t>Positions and velocity, from a kinematic data base</a:t>
            </a:r>
          </a:p>
          <a:p>
            <a:pPr lvl="1"/>
            <a:r>
              <a:rPr lang="en-US" dirty="0"/>
              <a:t>Time histories of the control functions</a:t>
            </a:r>
          </a:p>
          <a:p>
            <a:pPr lvl="2"/>
            <a:r>
              <a:rPr lang="en-US" dirty="0"/>
              <a:t>Relative position of the limbs</a:t>
            </a:r>
          </a:p>
          <a:p>
            <a:pPr lvl="2"/>
            <a:r>
              <a:rPr lang="en-US" dirty="0"/>
              <a:t>Muscle forces</a:t>
            </a:r>
          </a:p>
          <a:p>
            <a:pPr lvl="2"/>
            <a:r>
              <a:rPr lang="en-US" dirty="0"/>
              <a:t>Resultant joint torque</a:t>
            </a:r>
          </a:p>
          <a:p>
            <a:r>
              <a:rPr lang="en-US" dirty="0"/>
              <a:t>Allows exploration of “What if . . .” questions</a:t>
            </a:r>
          </a:p>
        </p:txBody>
      </p:sp>
    </p:spTree>
    <p:extLst>
      <p:ext uri="{BB962C8B-B14F-4D97-AF65-F5344CB8AC3E}">
        <p14:creationId xmlns:p14="http://schemas.microsoft.com/office/powerpoint/2010/main" val="21514659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08232-F28E-8856-D96F-52C591291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Helvetica Neue Condensed"/>
              </a:rPr>
              <a:t>Tracking motion in team sports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EB6E3-9675-15DA-8B8D-1377303EF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5216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FA227-9030-6B45-3F0D-C8029E340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table of information&#10;&#10;AI-generated content may be incorrect.">
            <a:extLst>
              <a:ext uri="{FF2B5EF4-FFF2-40B4-BE49-F238E27FC236}">
                <a16:creationId xmlns:a16="http://schemas.microsoft.com/office/drawing/2014/main" id="{46A0BEF9-C8C2-9343-714D-CE85AB2863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443820" y="-14098"/>
            <a:ext cx="8661726" cy="6871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26316D-6851-6673-FB18-D0CA79138E75}"/>
              </a:ext>
            </a:extLst>
          </p:cNvPr>
          <p:cNvSpPr txBox="1"/>
          <p:nvPr/>
        </p:nvSpPr>
        <p:spPr>
          <a:xfrm>
            <a:off x="10213878" y="5526424"/>
            <a:ext cx="18241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Franklin Gothic Book"/>
              </a:rPr>
              <a:t>(Torres-Ronda et al, 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0681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796</TotalTime>
  <Words>1043</Words>
  <Application>Microsoft Macintosh PowerPoint</Application>
  <PresentationFormat>Widescreen</PresentationFormat>
  <Paragraphs>219</Paragraphs>
  <Slides>31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Franklin Gothic Book</vt:lpstr>
      <vt:lpstr>Franklin Gothic Medium</vt:lpstr>
      <vt:lpstr>Helvetica</vt:lpstr>
      <vt:lpstr>Helvetica Neue</vt:lpstr>
      <vt:lpstr>Helvetica Neue Condensed</vt:lpstr>
      <vt:lpstr>Wingdings</vt:lpstr>
      <vt:lpstr>Office Theme</vt:lpstr>
      <vt:lpstr>Custom Design</vt:lpstr>
      <vt:lpstr>Technology in Biomechanics</vt:lpstr>
      <vt:lpstr>Objectives</vt:lpstr>
      <vt:lpstr>Quantitative Biomechanical Analysis</vt:lpstr>
      <vt:lpstr>When to Use a Quantitative Biomechanical Analysis</vt:lpstr>
      <vt:lpstr>Biomechanical Variables Quantified</vt:lpstr>
      <vt:lpstr>Measurement Issues</vt:lpstr>
      <vt:lpstr>Laboratory Data Collection</vt:lpstr>
      <vt:lpstr>In-the-Field Data Collection</vt:lpstr>
      <vt:lpstr>Analog Signals and Sampling Rate</vt:lpstr>
      <vt:lpstr>Video Sampling Frequencies </vt:lpstr>
      <vt:lpstr>Tools for Measuring Biomechanical Variables</vt:lpstr>
      <vt:lpstr>Kinematics: Timing Devices</vt:lpstr>
      <vt:lpstr>Kinematics: Velocity Measuring Systems</vt:lpstr>
      <vt:lpstr>Kinematics: Optical Imaging Systems</vt:lpstr>
      <vt:lpstr>Light Reflective Markers</vt:lpstr>
      <vt:lpstr>Kinematics: Accelerometers</vt:lpstr>
      <vt:lpstr>Inertial Measurement Unit</vt:lpstr>
      <vt:lpstr>Kinematics: Motion Capture Systems</vt:lpstr>
      <vt:lpstr>Markerless Motion Capture</vt:lpstr>
      <vt:lpstr>Current uses in Sport</vt:lpstr>
      <vt:lpstr>Kinetics: Force Platforms</vt:lpstr>
      <vt:lpstr>Force Platform</vt:lpstr>
      <vt:lpstr>PowerPoint Presentation</vt:lpstr>
      <vt:lpstr>Kinetics: Force Transducers</vt:lpstr>
      <vt:lpstr>Kinetics: Pressure Sensors</vt:lpstr>
      <vt:lpstr>Pressure-Measuring Insoles</vt:lpstr>
      <vt:lpstr>Electromyography</vt:lpstr>
      <vt:lpstr>EMG</vt:lpstr>
      <vt:lpstr>Computer Simulation and Modeling</vt:lpstr>
      <vt:lpstr>Tracking motion in team sports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Dylan Blain</cp:lastModifiedBy>
  <cp:revision>144</cp:revision>
  <cp:lastPrinted>2017-03-14T16:50:08Z</cp:lastPrinted>
  <dcterms:created xsi:type="dcterms:W3CDTF">2017-03-14T15:11:25Z</dcterms:created>
  <dcterms:modified xsi:type="dcterms:W3CDTF">2026-03-19T09:32:17Z</dcterms:modified>
</cp:coreProperties>
</file>