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 Balan (2334196)" userId="5463860f-7646-45aa-bc77-a86cd11794a7" providerId="ADAL" clId="{3B76653A-7FA0-4214-BF50-A093C7C703FC}"/>
    <pc:docChg chg="undo custSel modSld">
      <pc:chgData name="Bogdan Balan (2334196)" userId="5463860f-7646-45aa-bc77-a86cd11794a7" providerId="ADAL" clId="{3B76653A-7FA0-4214-BF50-A093C7C703FC}" dt="2025-11-08T16:58:47.375" v="2931" actId="25668"/>
      <pc:docMkLst>
        <pc:docMk/>
      </pc:docMkLst>
      <pc:sldChg chg="addSp delSp modSp mod setBg">
        <pc:chgData name="Bogdan Balan (2334196)" userId="5463860f-7646-45aa-bc77-a86cd11794a7" providerId="ADAL" clId="{3B76653A-7FA0-4214-BF50-A093C7C703FC}" dt="2025-11-08T14:43:47.125" v="1285" actId="1076"/>
        <pc:sldMkLst>
          <pc:docMk/>
          <pc:sldMk cId="0" sldId="256"/>
        </pc:sldMkLst>
        <pc:spChg chg="mod ord">
          <ac:chgData name="Bogdan Balan (2334196)" userId="5463860f-7646-45aa-bc77-a86cd11794a7" providerId="ADAL" clId="{3B76653A-7FA0-4214-BF50-A093C7C703FC}" dt="2025-11-08T14:43:28.056" v="1280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Bogdan Balan (2334196)" userId="5463860f-7646-45aa-bc77-a86cd11794a7" providerId="ADAL" clId="{3B76653A-7FA0-4214-BF50-A093C7C703FC}" dt="2025-11-08T14:22:22.080" v="10" actId="26606"/>
          <ac:spMkLst>
            <pc:docMk/>
            <pc:sldMk cId="0" sldId="256"/>
            <ac:spMk id="9" creationId="{FA94DED7-0A28-4AD9-8747-E94113225016}"/>
          </ac:spMkLst>
        </pc:spChg>
        <pc:spChg chg="add del">
          <ac:chgData name="Bogdan Balan (2334196)" userId="5463860f-7646-45aa-bc77-a86cd11794a7" providerId="ADAL" clId="{3B76653A-7FA0-4214-BF50-A093C7C703FC}" dt="2025-11-08T14:22:22.080" v="10" actId="26606"/>
          <ac:spMkLst>
            <pc:docMk/>
            <pc:sldMk cId="0" sldId="256"/>
            <ac:spMk id="11" creationId="{6F175609-91A3-416E-BC3D-7548FDE02910}"/>
          </ac:spMkLst>
        </pc:spChg>
        <pc:spChg chg="add del">
          <ac:chgData name="Bogdan Balan (2334196)" userId="5463860f-7646-45aa-bc77-a86cd11794a7" providerId="ADAL" clId="{3B76653A-7FA0-4214-BF50-A093C7C703FC}" dt="2025-11-08T14:22:22.080" v="10" actId="26606"/>
          <ac:spMkLst>
            <pc:docMk/>
            <pc:sldMk cId="0" sldId="256"/>
            <ac:spMk id="13" creationId="{9A3B0D54-9DF0-4FF8-A0AA-B4234DF358EF}"/>
          </ac:spMkLst>
        </pc:spChg>
        <pc:spChg chg="add del">
          <ac:chgData name="Bogdan Balan (2334196)" userId="5463860f-7646-45aa-bc77-a86cd11794a7" providerId="ADAL" clId="{3B76653A-7FA0-4214-BF50-A093C7C703FC}" dt="2025-11-08T14:22:22.080" v="10" actId="26606"/>
          <ac:spMkLst>
            <pc:docMk/>
            <pc:sldMk cId="0" sldId="256"/>
            <ac:spMk id="15" creationId="{64D236DE-BD07-488F-B236-DDEEFFF720FF}"/>
          </ac:spMkLst>
        </pc:spChg>
        <pc:spChg chg="add del">
          <ac:chgData name="Bogdan Balan (2334196)" userId="5463860f-7646-45aa-bc77-a86cd11794a7" providerId="ADAL" clId="{3B76653A-7FA0-4214-BF50-A093C7C703FC}" dt="2025-11-08T14:22:27.789" v="12" actId="26606"/>
          <ac:spMkLst>
            <pc:docMk/>
            <pc:sldMk cId="0" sldId="256"/>
            <ac:spMk id="26" creationId="{513EBF72-EDB5-4278-94B8-34AAC2FA6E83}"/>
          </ac:spMkLst>
        </pc:spChg>
        <pc:spChg chg="add del">
          <ac:chgData name="Bogdan Balan (2334196)" userId="5463860f-7646-45aa-bc77-a86cd11794a7" providerId="ADAL" clId="{3B76653A-7FA0-4214-BF50-A093C7C703FC}" dt="2025-11-08T14:43:28.056" v="1280" actId="26606"/>
          <ac:spMkLst>
            <pc:docMk/>
            <pc:sldMk cId="0" sldId="256"/>
            <ac:spMk id="39" creationId="{46FA917F-43A3-4FA3-A085-59D0DC397EFA}"/>
          </ac:spMkLst>
        </pc:spChg>
        <pc:spChg chg="add del">
          <ac:chgData name="Bogdan Balan (2334196)" userId="5463860f-7646-45aa-bc77-a86cd11794a7" providerId="ADAL" clId="{3B76653A-7FA0-4214-BF50-A093C7C703FC}" dt="2025-11-08T14:22:27.789" v="12" actId="26606"/>
          <ac:spMkLst>
            <pc:docMk/>
            <pc:sldMk cId="0" sldId="256"/>
            <ac:spMk id="40" creationId="{DBD486FF-4365-499B-AFF7-0F07549D97B5}"/>
          </ac:spMkLst>
        </pc:spChg>
        <pc:spChg chg="add del">
          <ac:chgData name="Bogdan Balan (2334196)" userId="5463860f-7646-45aa-bc77-a86cd11794a7" providerId="ADAL" clId="{3B76653A-7FA0-4214-BF50-A093C7C703FC}" dt="2025-11-08T14:22:27.789" v="12" actId="26606"/>
          <ac:spMkLst>
            <pc:docMk/>
            <pc:sldMk cId="0" sldId="256"/>
            <ac:spMk id="41" creationId="{AEC89D32-0839-4A5D-80DB-D12259CA406E}"/>
          </ac:spMkLst>
        </pc:spChg>
        <pc:spChg chg="add del">
          <ac:chgData name="Bogdan Balan (2334196)" userId="5463860f-7646-45aa-bc77-a86cd11794a7" providerId="ADAL" clId="{3B76653A-7FA0-4214-BF50-A093C7C703FC}" dt="2025-11-08T14:22:27.789" v="12" actId="26606"/>
          <ac:spMkLst>
            <pc:docMk/>
            <pc:sldMk cId="0" sldId="256"/>
            <ac:spMk id="43" creationId="{7229C60D-EFB4-4944-AEB7-4773C1A7B20F}"/>
          </ac:spMkLst>
        </pc:spChg>
        <pc:spChg chg="add del">
          <ac:chgData name="Bogdan Balan (2334196)" userId="5463860f-7646-45aa-bc77-a86cd11794a7" providerId="ADAL" clId="{3B76653A-7FA0-4214-BF50-A093C7C703FC}" dt="2025-11-08T14:43:28.056" v="1280" actId="26606"/>
          <ac:spMkLst>
            <pc:docMk/>
            <pc:sldMk cId="0" sldId="256"/>
            <ac:spMk id="46" creationId="{CADF4631-3C8F-45EE-8D19-4D3E8426B34A}"/>
          </ac:spMkLst>
        </pc:spChg>
        <pc:spChg chg="add del">
          <ac:chgData name="Bogdan Balan (2334196)" userId="5463860f-7646-45aa-bc77-a86cd11794a7" providerId="ADAL" clId="{3B76653A-7FA0-4214-BF50-A093C7C703FC}" dt="2025-11-08T14:43:28.056" v="1280" actId="26606"/>
          <ac:spMkLst>
            <pc:docMk/>
            <pc:sldMk cId="0" sldId="256"/>
            <ac:spMk id="52" creationId="{9CBF007B-8C8C-4F79-B037-9F4C61F9F954}"/>
          </ac:spMkLst>
        </pc:spChg>
        <pc:spChg chg="add">
          <ac:chgData name="Bogdan Balan (2334196)" userId="5463860f-7646-45aa-bc77-a86cd11794a7" providerId="ADAL" clId="{3B76653A-7FA0-4214-BF50-A093C7C703FC}" dt="2025-11-08T14:43:28.056" v="1280" actId="26606"/>
          <ac:spMkLst>
            <pc:docMk/>
            <pc:sldMk cId="0" sldId="256"/>
            <ac:spMk id="57" creationId="{F6167D22-B2B2-4469-BE4E-6B0DC972E45D}"/>
          </ac:spMkLst>
        </pc:spChg>
        <pc:spChg chg="add">
          <ac:chgData name="Bogdan Balan (2334196)" userId="5463860f-7646-45aa-bc77-a86cd11794a7" providerId="ADAL" clId="{3B76653A-7FA0-4214-BF50-A093C7C703FC}" dt="2025-11-08T14:43:28.056" v="1280" actId="26606"/>
          <ac:spMkLst>
            <pc:docMk/>
            <pc:sldMk cId="0" sldId="256"/>
            <ac:spMk id="59" creationId="{E27E2F65-D0DD-4710-977A-873706F90177}"/>
          </ac:spMkLst>
        </pc:spChg>
        <pc:spChg chg="add">
          <ac:chgData name="Bogdan Balan (2334196)" userId="5463860f-7646-45aa-bc77-a86cd11794a7" providerId="ADAL" clId="{3B76653A-7FA0-4214-BF50-A093C7C703FC}" dt="2025-11-08T14:43:28.056" v="1280" actId="26606"/>
          <ac:spMkLst>
            <pc:docMk/>
            <pc:sldMk cId="0" sldId="256"/>
            <ac:spMk id="61" creationId="{783A863A-BB4D-4ECD-8D75-B5B6F03D732A}"/>
          </ac:spMkLst>
        </pc:spChg>
        <pc:grpChg chg="add del">
          <ac:chgData name="Bogdan Balan (2334196)" userId="5463860f-7646-45aa-bc77-a86cd11794a7" providerId="ADAL" clId="{3B76653A-7FA0-4214-BF50-A093C7C703FC}" dt="2025-11-08T14:43:28.056" v="1280" actId="26606"/>
          <ac:grpSpMkLst>
            <pc:docMk/>
            <pc:sldMk cId="0" sldId="256"/>
            <ac:grpSpMk id="25" creationId="{6A54B62D-FC5C-4E1A-8D8B-279576FE5379}"/>
          </ac:grpSpMkLst>
        </pc:grpChg>
        <pc:grpChg chg="add del">
          <ac:chgData name="Bogdan Balan (2334196)" userId="5463860f-7646-45aa-bc77-a86cd11794a7" providerId="ADAL" clId="{3B76653A-7FA0-4214-BF50-A093C7C703FC}" dt="2025-11-08T14:22:27.789" v="12" actId="26606"/>
          <ac:grpSpMkLst>
            <pc:docMk/>
            <pc:sldMk cId="0" sldId="256"/>
            <ac:grpSpMk id="27" creationId="{3D79CD01-D829-46FC-843C-D4F80BD91CFA}"/>
          </ac:grpSpMkLst>
        </pc:grpChg>
        <pc:grpChg chg="add del">
          <ac:chgData name="Bogdan Balan (2334196)" userId="5463860f-7646-45aa-bc77-a86cd11794a7" providerId="ADAL" clId="{3B76653A-7FA0-4214-BF50-A093C7C703FC}" dt="2025-11-08T14:22:27.789" v="12" actId="26606"/>
          <ac:grpSpMkLst>
            <pc:docMk/>
            <pc:sldMk cId="0" sldId="256"/>
            <ac:grpSpMk id="42" creationId="{6CB731FB-FF3E-4D53-9E6A-67C4DAD74D33}"/>
          </ac:grpSpMkLst>
        </pc:grpChg>
        <pc:grpChg chg="add del">
          <ac:chgData name="Bogdan Balan (2334196)" userId="5463860f-7646-45aa-bc77-a86cd11794a7" providerId="ADAL" clId="{3B76653A-7FA0-4214-BF50-A093C7C703FC}" dt="2025-11-08T14:43:28.056" v="1280" actId="26606"/>
          <ac:grpSpMkLst>
            <pc:docMk/>
            <pc:sldMk cId="0" sldId="256"/>
            <ac:grpSpMk id="47" creationId="{F291099C-17EE-4E0E-B096-C79975050035}"/>
          </ac:grpSpMkLst>
        </pc:grpChg>
        <pc:picChg chg="add del mod">
          <ac:chgData name="Bogdan Balan (2334196)" userId="5463860f-7646-45aa-bc77-a86cd11794a7" providerId="ADAL" clId="{3B76653A-7FA0-4214-BF50-A093C7C703FC}" dt="2025-11-08T14:22:00.137" v="7" actId="21"/>
          <ac:picMkLst>
            <pc:docMk/>
            <pc:sldMk cId="0" sldId="256"/>
            <ac:picMk id="2" creationId="{935B0037-0758-C8A3-88A6-D3D236CBABEF}"/>
          </ac:picMkLst>
        </pc:picChg>
        <pc:picChg chg="add del mod">
          <ac:chgData name="Bogdan Balan (2334196)" userId="5463860f-7646-45aa-bc77-a86cd11794a7" providerId="ADAL" clId="{3B76653A-7FA0-4214-BF50-A093C7C703FC}" dt="2025-11-08T14:42:04.524" v="1272" actId="21"/>
          <ac:picMkLst>
            <pc:docMk/>
            <pc:sldMk cId="0" sldId="256"/>
            <ac:picMk id="4" creationId="{909AD47D-337E-94A6-DEAD-5F1767561F63}"/>
          </ac:picMkLst>
        </pc:picChg>
        <pc:picChg chg="add del mod">
          <ac:chgData name="Bogdan Balan (2334196)" userId="5463860f-7646-45aa-bc77-a86cd11794a7" providerId="ADAL" clId="{3B76653A-7FA0-4214-BF50-A093C7C703FC}" dt="2025-11-08T14:42:39.191" v="1278" actId="21"/>
          <ac:picMkLst>
            <pc:docMk/>
            <pc:sldMk cId="0" sldId="256"/>
            <ac:picMk id="5" creationId="{9C9B484A-AF90-1CF6-EED1-464F2AA531E2}"/>
          </ac:picMkLst>
        </pc:picChg>
        <pc:picChg chg="add mod">
          <ac:chgData name="Bogdan Balan (2334196)" userId="5463860f-7646-45aa-bc77-a86cd11794a7" providerId="ADAL" clId="{3B76653A-7FA0-4214-BF50-A093C7C703FC}" dt="2025-11-08T14:43:47.125" v="1285" actId="1076"/>
          <ac:picMkLst>
            <pc:docMk/>
            <pc:sldMk cId="0" sldId="256"/>
            <ac:picMk id="6" creationId="{CFCB6748-0EB6-E900-E71A-41DBA5BDEA20}"/>
          </ac:picMkLst>
        </pc:picChg>
        <pc:picChg chg="del">
          <ac:chgData name="Bogdan Balan (2334196)" userId="5463860f-7646-45aa-bc77-a86cd11794a7" providerId="ADAL" clId="{3B76653A-7FA0-4214-BF50-A093C7C703FC}" dt="2025-11-08T14:20:32.807" v="0" actId="21"/>
          <ac:picMkLst>
            <pc:docMk/>
            <pc:sldMk cId="0" sldId="256"/>
            <ac:picMk id="7" creationId="{2B2CCC78-1C4C-AB8A-2CB3-439BD53069C5}"/>
          </ac:picMkLst>
        </pc:picChg>
      </pc:sldChg>
      <pc:sldChg chg="modSp mod">
        <pc:chgData name="Bogdan Balan (2334196)" userId="5463860f-7646-45aa-bc77-a86cd11794a7" providerId="ADAL" clId="{3B76653A-7FA0-4214-BF50-A093C7C703FC}" dt="2025-11-08T14:29:08.750" v="809" actId="20577"/>
        <pc:sldMkLst>
          <pc:docMk/>
          <pc:sldMk cId="0" sldId="258"/>
        </pc:sldMkLst>
        <pc:spChg chg="mod">
          <ac:chgData name="Bogdan Balan (2334196)" userId="5463860f-7646-45aa-bc77-a86cd11794a7" providerId="ADAL" clId="{3B76653A-7FA0-4214-BF50-A093C7C703FC}" dt="2025-11-08T14:29:08.750" v="809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4:28:31.012" v="705" actId="25668"/>
        <pc:sldMkLst>
          <pc:docMk/>
          <pc:sldMk cId="0" sldId="259"/>
        </pc:sldMkLst>
        <pc:spChg chg="mod">
          <ac:chgData name="Bogdan Balan (2334196)" userId="5463860f-7646-45aa-bc77-a86cd11794a7" providerId="ADAL" clId="{3B76653A-7FA0-4214-BF50-A093C7C703FC}" dt="2025-11-08T14:28:31.012" v="705" actId="25668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5:31:49.772" v="1298" actId="20577"/>
        <pc:sldMkLst>
          <pc:docMk/>
          <pc:sldMk cId="0" sldId="260"/>
        </pc:sldMkLst>
        <pc:spChg chg="mod">
          <ac:chgData name="Bogdan Balan (2334196)" userId="5463860f-7646-45aa-bc77-a86cd11794a7" providerId="ADAL" clId="{3B76653A-7FA0-4214-BF50-A093C7C703FC}" dt="2025-11-08T15:31:49.772" v="1298" actId="20577"/>
          <ac:spMkLst>
            <pc:docMk/>
            <pc:sldMk cId="0" sldId="260"/>
            <ac:spMk id="2" creationId="{00000000-0000-0000-0000-000000000000}"/>
          </ac:spMkLst>
        </pc:spChg>
        <pc:spChg chg="mod">
          <ac:chgData name="Bogdan Balan (2334196)" userId="5463860f-7646-45aa-bc77-a86cd11794a7" providerId="ADAL" clId="{3B76653A-7FA0-4214-BF50-A093C7C703FC}" dt="2025-11-08T14:29:40.106" v="916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4:27:08.596" v="382" actId="20577"/>
        <pc:sldMkLst>
          <pc:docMk/>
          <pc:sldMk cId="0" sldId="261"/>
        </pc:sldMkLst>
        <pc:spChg chg="mod">
          <ac:chgData name="Bogdan Balan (2334196)" userId="5463860f-7646-45aa-bc77-a86cd11794a7" providerId="ADAL" clId="{3B76653A-7FA0-4214-BF50-A093C7C703FC}" dt="2025-11-08T14:27:08.596" v="382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4:27:33.675" v="498" actId="20577"/>
        <pc:sldMkLst>
          <pc:docMk/>
          <pc:sldMk cId="0" sldId="262"/>
        </pc:sldMkLst>
        <pc:spChg chg="mod">
          <ac:chgData name="Bogdan Balan (2334196)" userId="5463860f-7646-45aa-bc77-a86cd11794a7" providerId="ADAL" clId="{3B76653A-7FA0-4214-BF50-A093C7C703FC}" dt="2025-11-08T14:27:33.675" v="498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4:27:57.815" v="585" actId="20577"/>
        <pc:sldMkLst>
          <pc:docMk/>
          <pc:sldMk cId="0" sldId="263"/>
        </pc:sldMkLst>
        <pc:spChg chg="mod">
          <ac:chgData name="Bogdan Balan (2334196)" userId="5463860f-7646-45aa-bc77-a86cd11794a7" providerId="ADAL" clId="{3B76653A-7FA0-4214-BF50-A093C7C703FC}" dt="2025-11-08T14:27:57.815" v="585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4:30:06.422" v="1020" actId="20577"/>
        <pc:sldMkLst>
          <pc:docMk/>
          <pc:sldMk cId="0" sldId="264"/>
        </pc:sldMkLst>
        <pc:spChg chg="mod">
          <ac:chgData name="Bogdan Balan (2334196)" userId="5463860f-7646-45aa-bc77-a86cd11794a7" providerId="ADAL" clId="{3B76653A-7FA0-4214-BF50-A093C7C703FC}" dt="2025-11-08T14:30:06.422" v="1020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4:30:32.819" v="1141" actId="20577"/>
        <pc:sldMkLst>
          <pc:docMk/>
          <pc:sldMk cId="0" sldId="265"/>
        </pc:sldMkLst>
        <pc:spChg chg="mod">
          <ac:chgData name="Bogdan Balan (2334196)" userId="5463860f-7646-45aa-bc77-a86cd11794a7" providerId="ADAL" clId="{3B76653A-7FA0-4214-BF50-A093C7C703FC}" dt="2025-11-08T14:30:32.819" v="1141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4:31:04.013" v="1271" actId="20577"/>
        <pc:sldMkLst>
          <pc:docMk/>
          <pc:sldMk cId="0" sldId="266"/>
        </pc:sldMkLst>
        <pc:spChg chg="mod">
          <ac:chgData name="Bogdan Balan (2334196)" userId="5463860f-7646-45aa-bc77-a86cd11794a7" providerId="ADAL" clId="{3B76653A-7FA0-4214-BF50-A093C7C703FC}" dt="2025-11-08T14:31:04.013" v="1271" actId="20577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Bogdan Balan (2334196)" userId="5463860f-7646-45aa-bc77-a86cd11794a7" providerId="ADAL" clId="{3B76653A-7FA0-4214-BF50-A093C7C703FC}" dt="2025-11-08T16:58:47.375" v="2931" actId="25668"/>
        <pc:sldMkLst>
          <pc:docMk/>
          <pc:sldMk cId="0" sldId="269"/>
        </pc:sldMkLst>
        <pc:spChg chg="mod">
          <ac:chgData name="Bogdan Balan (2334196)" userId="5463860f-7646-45aa-bc77-a86cd11794a7" providerId="ADAL" clId="{3B76653A-7FA0-4214-BF50-A093C7C703FC}" dt="2025-11-08T16:58:47.375" v="2931" actId="25668"/>
          <ac:spMkLst>
            <pc:docMk/>
            <pc:sldMk cId="0" sldId="269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977F-2504-E741-85B4-8F01994E1F25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817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9A02F-357D-AF42-B110-A7740AFDCA1B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942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9B27-4D02-2940-AED5-BC8F2B3B1507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590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F7878-2C98-7449-BB8F-764A5EA8E558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749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F403-9584-1749-B6AB-5E1C5F94527C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212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C0351-EB03-5444-BA93-B7E778374E24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61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ADB90-FF7E-5041-AB9F-1BC0957AB829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762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8CB6-48D8-4E47-B0D3-B56230F429D0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85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716D3-DCE8-CC45-8106-AE5DFCD073F9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09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F351F-53B1-3B4C-8CD4-15B0457E8E3F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492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1E8F6-4F69-E448-82E4-3FF8C30628E4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4826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0BAD4-EC93-8B4C-97AE-9AB5F3271B19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092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9050E-E079-6441-81E7-806D30677343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2846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230AF-FFB7-DE42-B481-AAC2589869DA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96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7C16-FAF2-2C41-B697-563997C522AD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917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9D9EA-0687-604F-B97A-763B6765DF9F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729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FFFB4-400D-1240-AB24-6F86C96D4DFB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408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pd.co.u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F6167D22-B2B2-4469-BE4E-6B0DC972E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1909" y="5598647"/>
            <a:ext cx="6686550" cy="522754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</a:rPr>
              <a:t>1/15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27E2F65-D0DD-4710-977A-873706F90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4460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CB6748-0EB6-E900-E71A-41DBA5BDE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375" y="4748"/>
            <a:ext cx="5546712" cy="6607718"/>
          </a:xfrm>
          <a:prstGeom prst="rect">
            <a:avLst/>
          </a:prstGeom>
        </p:spPr>
      </p:pic>
      <p:sp>
        <p:nvSpPr>
          <p:cNvPr id="61" name="Freeform 33">
            <a:extLst>
              <a:ext uri="{FF2B5EF4-FFF2-40B4-BE49-F238E27FC236}">
                <a16:creationId xmlns:a16="http://schemas.microsoft.com/office/drawing/2014/main" id="{783A863A-BB4D-4ECD-8D75-B5B6F03D7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814898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        </a:t>
            </a:r>
            <a:r>
              <a:rPr sz="2200" b="1" dirty="0">
                <a:latin typeface="Arial"/>
              </a:rPr>
              <a:t>Table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Introduction to FutureTech Solutions Ltd (London)</a:t>
            </a:r>
          </a:p>
          <a:p>
            <a:r>
              <a:rPr sz="1100" b="0" dirty="0">
                <a:latin typeface="Arial"/>
              </a:rPr>
              <a:t>Recruitment process (right candidate, right time, right job)</a:t>
            </a:r>
          </a:p>
          <a:p>
            <a:r>
              <a:rPr sz="1100" b="0" dirty="0">
                <a:latin typeface="Arial"/>
              </a:rPr>
              <a:t>Job analysis, job description &amp; person specification (</a:t>
            </a:r>
            <a:r>
              <a:rPr lang="en-GB" sz="1100" dirty="0">
                <a:latin typeface="Arial"/>
              </a:rPr>
              <a:t>New Project</a:t>
            </a:r>
            <a:r>
              <a:rPr sz="1100" b="0" dirty="0">
                <a:latin typeface="Arial"/>
              </a:rPr>
              <a:t> Manager)</a:t>
            </a:r>
          </a:p>
          <a:p>
            <a:r>
              <a:rPr sz="1100" b="0" dirty="0">
                <a:latin typeface="Arial"/>
              </a:rPr>
              <a:t>Three interview types (1 slide each)</a:t>
            </a:r>
          </a:p>
          <a:p>
            <a:r>
              <a:rPr sz="1100" b="0" dirty="0">
                <a:latin typeface="Arial"/>
              </a:rPr>
              <a:t>Questioning techniques (probing, leading, Socratic, </a:t>
            </a:r>
            <a:r>
              <a:rPr sz="1100" b="0" dirty="0" err="1">
                <a:latin typeface="Arial"/>
              </a:rPr>
              <a:t>behavioural</a:t>
            </a:r>
            <a:r>
              <a:rPr sz="1100" b="0" dirty="0">
                <a:latin typeface="Arial"/>
              </a:rPr>
              <a:t>)</a:t>
            </a:r>
          </a:p>
          <a:p>
            <a:r>
              <a:rPr sz="1100" b="0" dirty="0">
                <a:latin typeface="Arial"/>
              </a:rPr>
              <a:t>Face-to-face vs Online interview (for </a:t>
            </a:r>
            <a:r>
              <a:rPr lang="en-GB" sz="1100" dirty="0">
                <a:latin typeface="Arial"/>
              </a:rPr>
              <a:t>Project </a:t>
            </a:r>
            <a:r>
              <a:rPr sz="1100" b="0" dirty="0">
                <a:latin typeface="Arial"/>
              </a:rPr>
              <a:t>Manager)</a:t>
            </a:r>
          </a:p>
          <a:p>
            <a:r>
              <a:rPr sz="1100" b="0" dirty="0">
                <a:latin typeface="Arial"/>
              </a:rPr>
              <a:t>Conclusion</a:t>
            </a:r>
          </a:p>
          <a:p>
            <a:r>
              <a:rPr sz="1100" b="0" dirty="0">
                <a:latin typeface="Arial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2/15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About FutureTech Solutions Ltd (London)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0667" y="2133600"/>
            <a:ext cx="6163733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Boutique digital transformation consultancy based in London.</a:t>
            </a:r>
          </a:p>
          <a:p>
            <a:r>
              <a:rPr sz="1100" b="0" dirty="0">
                <a:latin typeface="Arial"/>
              </a:rPr>
              <a:t>Delivers technology-enabled process improvement and cultural change.</a:t>
            </a:r>
          </a:p>
          <a:p>
            <a:r>
              <a:rPr sz="1100" b="0" dirty="0">
                <a:latin typeface="Arial"/>
              </a:rPr>
              <a:t>Recruiting a Change Manager for a new Business Transformation Project.</a:t>
            </a:r>
          </a:p>
          <a:p>
            <a:r>
              <a:rPr sz="1100" b="0" dirty="0">
                <a:latin typeface="Arial"/>
              </a:rPr>
              <a:t>Values-led hiring: alignment with mission and stakeholder focus.</a:t>
            </a:r>
          </a:p>
          <a:p>
            <a:pPr marL="0" indent="0">
              <a:buNone/>
            </a:pPr>
            <a:endParaRPr lang="en-GB" sz="1100" b="0" dirty="0">
              <a:latin typeface="Arial"/>
            </a:endParaRPr>
          </a:p>
          <a:p>
            <a:pPr marL="0" indent="0">
              <a:buNone/>
            </a:pPr>
            <a:endParaRPr lang="en-GB" sz="1100" dirty="0">
              <a:latin typeface="Arial"/>
            </a:endParaRPr>
          </a:p>
          <a:p>
            <a:pPr marL="0" indent="0">
              <a:buNone/>
            </a:pPr>
            <a:r>
              <a:rPr lang="en-GB" sz="1100" b="0" dirty="0">
                <a:latin typeface="Arial"/>
              </a:rPr>
              <a:t>                                                                                           </a:t>
            </a:r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3/15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Recruitment Process – Right Candidate, Right Time, Right Job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9867" y="2133600"/>
            <a:ext cx="6214533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Workforce planning aligned to project milestones &amp; budget.</a:t>
            </a:r>
          </a:p>
          <a:p>
            <a:r>
              <a:rPr sz="1100" b="0" dirty="0">
                <a:latin typeface="Arial"/>
              </a:rPr>
              <a:t>Job analysis to define duties, outputs, and context.</a:t>
            </a:r>
          </a:p>
          <a:p>
            <a:r>
              <a:rPr sz="1100" b="0" dirty="0">
                <a:latin typeface="Arial"/>
              </a:rPr>
              <a:t>Create Job Description (JD) &amp; Person Specification (PS).</a:t>
            </a:r>
          </a:p>
          <a:p>
            <a:r>
              <a:rPr sz="1100" b="0" dirty="0">
                <a:latin typeface="Arial"/>
              </a:rPr>
              <a:t>Attract/Source: internal, referrals, job boards, professional networks.</a:t>
            </a:r>
          </a:p>
          <a:p>
            <a:r>
              <a:rPr sz="1100" b="0" dirty="0">
                <a:latin typeface="Arial"/>
              </a:rPr>
              <a:t>Shortlist using scored criteria against PS; ensure fairness.</a:t>
            </a:r>
          </a:p>
          <a:p>
            <a:r>
              <a:rPr sz="1100" b="0" dirty="0">
                <a:latin typeface="Arial"/>
              </a:rPr>
              <a:t>Interviews/assessments (skills, values, behaviors).</a:t>
            </a:r>
          </a:p>
          <a:p>
            <a:r>
              <a:rPr sz="1100" b="0" dirty="0">
                <a:latin typeface="Arial"/>
              </a:rPr>
              <a:t>Offer, pre-employment checks, onboarding &amp; probation.</a:t>
            </a:r>
          </a:p>
          <a:p>
            <a:pPr marL="0" indent="0">
              <a:buNone/>
            </a:pPr>
            <a:endParaRPr lang="en-GB" sz="1100" b="0" dirty="0">
              <a:latin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                               </a:t>
            </a:r>
            <a:r>
              <a:rPr sz="1100" b="0" dirty="0">
                <a:latin typeface="Arial"/>
              </a:rPr>
              <a:t>(CIPD,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4/15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New Project</a:t>
            </a:r>
            <a:r>
              <a:rPr sz="2200" b="1" dirty="0">
                <a:latin typeface="Arial"/>
              </a:rPr>
              <a:t> Manager – Job Analysis, JD &amp; Person Spec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1400" y="2133600"/>
            <a:ext cx="6223000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Job Analysis: stakeholders, deliverables, risks, required </a:t>
            </a:r>
            <a:r>
              <a:rPr sz="1100" b="0" dirty="0" err="1">
                <a:latin typeface="Arial"/>
              </a:rPr>
              <a:t>behaviours</a:t>
            </a:r>
            <a:r>
              <a:rPr sz="1100" b="0" dirty="0">
                <a:latin typeface="Arial"/>
              </a:rPr>
              <a:t>.</a:t>
            </a:r>
          </a:p>
          <a:p>
            <a:r>
              <a:rPr sz="1100" b="0" dirty="0">
                <a:latin typeface="Arial"/>
              </a:rPr>
              <a:t>Job Description: lead change plan; manage resistance; report to Transformation Director; track benefits.</a:t>
            </a:r>
          </a:p>
          <a:p>
            <a:r>
              <a:rPr sz="1100" b="0" dirty="0">
                <a:latin typeface="Arial"/>
              </a:rPr>
              <a:t>Person Specification:</a:t>
            </a:r>
          </a:p>
          <a:p>
            <a:r>
              <a:rPr sz="1100" b="0" dirty="0">
                <a:latin typeface="Arial"/>
              </a:rPr>
              <a:t> • Skills: communication, facilitation, data-driven decision-making.</a:t>
            </a:r>
          </a:p>
          <a:p>
            <a:r>
              <a:rPr sz="1100" b="0" dirty="0">
                <a:latin typeface="Arial"/>
              </a:rPr>
              <a:t> • Experience: 3+ years in change/delivery; Agile exposure.</a:t>
            </a:r>
          </a:p>
          <a:p>
            <a:r>
              <a:rPr sz="1100" b="0" dirty="0">
                <a:latin typeface="Arial"/>
              </a:rPr>
              <a:t> • Qualifications: degree/professional (e.g., PROSCI desirable).</a:t>
            </a:r>
          </a:p>
          <a:p>
            <a:pPr marL="0" indent="0">
              <a:buNone/>
            </a:pPr>
            <a:endParaRPr lang="en-GB" sz="1100" b="0" dirty="0">
              <a:latin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                   </a:t>
            </a:r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5/15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Interview Type 1 –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1333" y="2133600"/>
            <a:ext cx="6333067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lang="en-GB" sz="1100" b="0" dirty="0">
                <a:latin typeface="Arial"/>
              </a:rPr>
              <a:t>Standardises</a:t>
            </a:r>
            <a:r>
              <a:rPr sz="1100" b="0" dirty="0">
                <a:latin typeface="Arial"/>
              </a:rPr>
              <a:t>, role-specific questions asked in a fixed order.</a:t>
            </a:r>
          </a:p>
          <a:p>
            <a:r>
              <a:rPr sz="1100" b="0" dirty="0">
                <a:latin typeface="Arial"/>
              </a:rPr>
              <a:t>Ensures consistency and comparability; reduces bias.</a:t>
            </a:r>
          </a:p>
          <a:p>
            <a:r>
              <a:rPr sz="1100" b="0" dirty="0">
                <a:latin typeface="Arial"/>
              </a:rPr>
              <a:t>Use scoring rubric mapped to competencies (e.g., stakeholder ).</a:t>
            </a:r>
          </a:p>
          <a:p>
            <a:r>
              <a:rPr sz="1100" b="0" dirty="0">
                <a:latin typeface="Arial"/>
              </a:rPr>
              <a:t>Best for screening and validating essentials.</a:t>
            </a:r>
          </a:p>
          <a:p>
            <a:pPr marL="0" indent="0">
              <a:buNone/>
            </a:pPr>
            <a:r>
              <a:rPr lang="en-GB" sz="1100" b="0" dirty="0">
                <a:latin typeface="Arial"/>
              </a:rPr>
              <a:t>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                                 </a:t>
            </a:r>
            <a:r>
              <a:rPr sz="1100" b="0" dirty="0">
                <a:latin typeface="Arial"/>
              </a:rPr>
              <a:t>(</a:t>
            </a:r>
            <a:r>
              <a:rPr sz="1100" b="0" dirty="0" err="1">
                <a:latin typeface="Arial"/>
              </a:rPr>
              <a:t>Dessler</a:t>
            </a:r>
            <a:r>
              <a:rPr sz="1100" b="0" dirty="0">
                <a:latin typeface="Arial"/>
              </a:rPr>
              <a:t>, 2022)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6/15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</a:t>
            </a:r>
            <a:r>
              <a:rPr sz="2200" b="1" dirty="0">
                <a:latin typeface="Arial"/>
              </a:rPr>
              <a:t>Interview Type 2 – 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4467" y="2133600"/>
            <a:ext cx="6239933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Multiple interviewers (HR, Project Lead, Sponsor) assess fit jointly.</a:t>
            </a:r>
          </a:p>
          <a:p>
            <a:r>
              <a:rPr sz="1100" b="0" dirty="0">
                <a:latin typeface="Arial"/>
              </a:rPr>
              <a:t>Captures diverse viewpoints; improves objectivity.</a:t>
            </a:r>
          </a:p>
          <a:p>
            <a:r>
              <a:rPr sz="1100" b="0" dirty="0">
                <a:latin typeface="Arial"/>
              </a:rPr>
              <a:t>Each panelist focuses on specific criteria (values, delivery, risk).</a:t>
            </a:r>
          </a:p>
          <a:p>
            <a:r>
              <a:rPr sz="1100" b="0" dirty="0">
                <a:latin typeface="Arial"/>
              </a:rPr>
              <a:t>Useful for senior cross-functional roles like </a:t>
            </a:r>
            <a:r>
              <a:rPr lang="en-GB" sz="1100" dirty="0">
                <a:latin typeface="Arial"/>
              </a:rPr>
              <a:t>New Project</a:t>
            </a:r>
            <a:r>
              <a:rPr sz="1100" b="0" dirty="0">
                <a:latin typeface="Arial"/>
              </a:rPr>
              <a:t> Manager.</a:t>
            </a:r>
          </a:p>
          <a:p>
            <a:pPr marL="0" indent="0">
              <a:buNone/>
            </a:pPr>
            <a:endParaRPr lang="en-GB" sz="1100" b="0" dirty="0">
              <a:latin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                            </a:t>
            </a:r>
            <a:r>
              <a:rPr sz="1100" b="0" dirty="0">
                <a:latin typeface="Arial"/>
              </a:rPr>
              <a:t>(CIPD,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7/15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Interview Type 3 – Competency-Based (Behavioural)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0" y="2133600"/>
            <a:ext cx="6019800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Asks for evidence of past behaviors (STAR method).</a:t>
            </a:r>
          </a:p>
          <a:p>
            <a:r>
              <a:rPr sz="1100" b="0" dirty="0">
                <a:latin typeface="Arial"/>
              </a:rPr>
              <a:t>E.g., “Tell me about a time you led a complex change with resistance.”</a:t>
            </a:r>
          </a:p>
          <a:p>
            <a:r>
              <a:rPr sz="1100" b="0" dirty="0">
                <a:latin typeface="Arial"/>
              </a:rPr>
              <a:t>Predicts future performance in transformation contexts.</a:t>
            </a:r>
          </a:p>
          <a:p>
            <a:r>
              <a:rPr sz="1100" b="0" dirty="0">
                <a:latin typeface="Arial"/>
              </a:rPr>
              <a:t>Combine with a brief case task for realism.</a:t>
            </a:r>
          </a:p>
          <a:p>
            <a:pPr marL="0" indent="0">
              <a:buNone/>
            </a:pPr>
            <a:r>
              <a:rPr lang="en-GB" sz="1100" b="0" dirty="0">
                <a:latin typeface="Arial"/>
              </a:rPr>
              <a:t>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</a:t>
            </a:r>
            <a:r>
              <a:rPr lang="en-GB" sz="1100" b="0" dirty="0">
                <a:latin typeface="Arial"/>
              </a:rPr>
              <a:t>          </a:t>
            </a:r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8/15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Questioning Techniques – What &amp; Why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8333" y="2133600"/>
            <a:ext cx="6206067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Probing: digs deeper to verify impact and context → improves accuracy.</a:t>
            </a:r>
          </a:p>
          <a:p>
            <a:r>
              <a:rPr sz="1100" b="0" dirty="0">
                <a:latin typeface="Arial"/>
              </a:rPr>
              <a:t>Socratic: challenges assumptions and reasoning → tests critical thinking.</a:t>
            </a:r>
          </a:p>
          <a:p>
            <a:r>
              <a:rPr lang="en-GB" sz="1100" b="0" dirty="0">
                <a:latin typeface="Arial"/>
              </a:rPr>
              <a:t> Behaviour </a:t>
            </a:r>
            <a:r>
              <a:rPr sz="1100" b="0" dirty="0">
                <a:latin typeface="Arial"/>
              </a:rPr>
              <a:t>/open-ended: elicits detailed evidence → reduces yes/no bias.</a:t>
            </a:r>
          </a:p>
          <a:p>
            <a:r>
              <a:rPr sz="1100" b="0" dirty="0">
                <a:latin typeface="Arial"/>
              </a:rPr>
              <a:t>Leading: generally avoid to prevent bias; if used, keep neutral to clarify facts only.</a:t>
            </a:r>
          </a:p>
          <a:p>
            <a:r>
              <a:rPr sz="1100" b="0" dirty="0">
                <a:latin typeface="Arial"/>
              </a:rPr>
              <a:t>Together, these enable fair, rich assessment aligned to competencies.</a:t>
            </a:r>
          </a:p>
          <a:p>
            <a:pPr marL="0" indent="0">
              <a:buNone/>
            </a:pPr>
            <a:endParaRPr lang="en-GB" sz="1100" b="0" dirty="0">
              <a:latin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                </a:t>
            </a:r>
            <a:r>
              <a:rPr sz="1100" b="0" dirty="0">
                <a:latin typeface="Arial"/>
              </a:rPr>
              <a:t>(</a:t>
            </a:r>
            <a:r>
              <a:rPr sz="1100" b="0" dirty="0" err="1">
                <a:latin typeface="Arial"/>
              </a:rPr>
              <a:t>Dessler</a:t>
            </a:r>
            <a:r>
              <a:rPr sz="1100" b="0" dirty="0">
                <a:latin typeface="Arial"/>
              </a:rPr>
              <a:t>, 2022; 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9/15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</a:t>
            </a:r>
            <a:r>
              <a:rPr sz="2200" b="1" dirty="0">
                <a:latin typeface="Arial"/>
              </a:rPr>
              <a:t>Face-to-Face Interview – Pros &amp; 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9883" y="2147250"/>
            <a:ext cx="65919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Pros: stronger rapport; observe full body language; better for complex tasks.</a:t>
            </a:r>
          </a:p>
          <a:p>
            <a:r>
              <a:rPr sz="1100" b="0" dirty="0">
                <a:latin typeface="Arial"/>
              </a:rPr>
              <a:t>Cons: higher cost/time; room/location constraints; potential for halo effect.</a:t>
            </a:r>
          </a:p>
          <a:p>
            <a:r>
              <a:rPr sz="1100" b="0" dirty="0">
                <a:latin typeface="Arial"/>
              </a:rPr>
              <a:t>Use for final round of senior roles or stakeholder-heavy positions.</a:t>
            </a:r>
          </a:p>
          <a:p>
            <a:pPr marL="0" indent="0">
              <a:buNone/>
            </a:pPr>
            <a:endParaRPr lang="en-GB" sz="1100" b="0" dirty="0">
              <a:latin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                         </a:t>
            </a:r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10/15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</a:t>
            </a:r>
            <a:r>
              <a:rPr sz="2200" b="1" dirty="0">
                <a:latin typeface="Arial"/>
              </a:rPr>
              <a:t>Online Interview – Pros &amp; 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6549" y="2172649"/>
            <a:ext cx="65919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Pros: lower cost; faster scheduling; wider geographical reach.</a:t>
            </a:r>
          </a:p>
          <a:p>
            <a:r>
              <a:rPr sz="1100" b="0" dirty="0">
                <a:latin typeface="Arial"/>
              </a:rPr>
              <a:t>Cons: tech glitches; reduced non-verbal cues; environment variability.</a:t>
            </a:r>
          </a:p>
          <a:p>
            <a:r>
              <a:rPr sz="1100" b="0" dirty="0">
                <a:latin typeface="Arial"/>
              </a:rPr>
              <a:t>Mitigations: tech checks, structured guide, camera-on policy.</a:t>
            </a:r>
          </a:p>
          <a:p>
            <a:pPr marL="0" indent="0">
              <a:buNone/>
            </a:pPr>
            <a:endParaRPr lang="en-GB" sz="1100" b="0" dirty="0">
              <a:latin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</a:rPr>
              <a:t>                                                                                                                            </a:t>
            </a:r>
            <a:r>
              <a:rPr sz="1100" b="0" dirty="0">
                <a:latin typeface="Arial"/>
              </a:rPr>
              <a:t>(CIPD,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11/15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 dirty="0">
                <a:latin typeface="Arial"/>
              </a:rPr>
              <a:t>Face-to-Face vs Online Interview – </a:t>
            </a:r>
            <a:r>
              <a:rPr lang="en-GB" sz="2200" b="1" dirty="0">
                <a:latin typeface="Arial"/>
              </a:rPr>
              <a:t>Project</a:t>
            </a:r>
            <a:r>
              <a:rPr sz="2200" b="1" dirty="0">
                <a:latin typeface="Arial"/>
              </a:rPr>
              <a:t> Manager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811152"/>
              </p:ext>
            </p:extLst>
          </p:nvPr>
        </p:nvGraphicFramePr>
        <p:xfrm>
          <a:off x="914400" y="210312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r>
                        <a:rPr sz="1100" b="1">
                          <a:latin typeface="Arial"/>
                        </a:rPr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1">
                          <a:latin typeface="Arial"/>
                        </a:rPr>
                        <a:t>Face-to-Face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1">
                          <a:latin typeface="Arial"/>
                        </a:rPr>
                        <a:t>Online (Virtual)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Cost/Time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Higher; travel &amp; rooms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Lower; faster scheduling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Rapport/Signals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Full non‑verbal cues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Limited non‑verbal cues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Assessment Depth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Best for stakeholder simulations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Good for initial screens &amp; case Qs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Access to Talent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Local/regional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Global/remote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Best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Final round/offer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 dirty="0">
                          <a:latin typeface="Arial"/>
                        </a:rPr>
                        <a:t>Early rounds/shortlisting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12/15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            </a:t>
            </a:r>
            <a:r>
              <a:rPr sz="2200" b="1" dirty="0">
                <a:latin typeface="Arial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1148" y="2065867"/>
            <a:ext cx="65919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Values‑aligned hiring underpins transformation success (</a:t>
            </a:r>
            <a:r>
              <a:rPr sz="1100" b="0" dirty="0" err="1">
                <a:latin typeface="Arial"/>
              </a:rPr>
              <a:t>Sinek</a:t>
            </a:r>
            <a:r>
              <a:rPr sz="1100" b="0" dirty="0">
                <a:latin typeface="Arial"/>
              </a:rPr>
              <a:t>).</a:t>
            </a:r>
          </a:p>
          <a:p>
            <a:r>
              <a:rPr sz="1100" b="0" dirty="0">
                <a:latin typeface="Arial"/>
              </a:rPr>
              <a:t>Process: Plan → </a:t>
            </a:r>
            <a:r>
              <a:rPr sz="1100" b="0" dirty="0" err="1">
                <a:latin typeface="Arial"/>
              </a:rPr>
              <a:t>Analyse</a:t>
            </a:r>
            <a:r>
              <a:rPr sz="1100" b="0" dirty="0">
                <a:latin typeface="Arial"/>
              </a:rPr>
              <a:t> → JD/PS → Attract → Assess → Onboard.</a:t>
            </a:r>
          </a:p>
          <a:p>
            <a:r>
              <a:rPr sz="1100" b="0" dirty="0">
                <a:latin typeface="Arial"/>
              </a:rPr>
              <a:t>Blend structured + competency interviews with probing/Socratic questions.</a:t>
            </a:r>
          </a:p>
          <a:p>
            <a:r>
              <a:rPr sz="1100" b="0" dirty="0">
                <a:latin typeface="Arial"/>
              </a:rPr>
              <a:t>Use hybrid interviewing: online early, face‑to‑face final for depth.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13/15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</a:t>
            </a:r>
            <a:r>
              <a:rPr sz="2200" b="1" dirty="0">
                <a:latin typeface="Arial"/>
              </a:rP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1949" y="1905000"/>
            <a:ext cx="6591985" cy="3777622"/>
          </a:xfrm>
        </p:spPr>
        <p:txBody>
          <a:bodyPr>
            <a:normAutofit fontScale="92500" lnSpcReduction="10000"/>
          </a:bodyPr>
          <a:lstStyle/>
          <a:p>
            <a:r>
              <a:rPr lang="en-GB" sz="1100" b="0" dirty="0">
                <a:latin typeface="Arial"/>
              </a:rPr>
              <a:t>Ulrich, D. And </a:t>
            </a:r>
            <a:r>
              <a:rPr lang="en-GB" sz="1100" b="0" dirty="0" err="1">
                <a:latin typeface="Arial"/>
              </a:rPr>
              <a:t>Dulebohn</a:t>
            </a:r>
            <a:r>
              <a:rPr lang="en-GB" sz="1100" b="0" dirty="0">
                <a:latin typeface="Arial"/>
              </a:rPr>
              <a:t>, J.H. (2015) </a:t>
            </a:r>
            <a:r>
              <a:rPr lang="en-GB" sz="1100" b="0" i="1" dirty="0">
                <a:latin typeface="Arial"/>
              </a:rPr>
              <a:t>Are we there yet? What’s next for HR? Human Resource Management, 54(2), pp.129-146     —&gt;  </a:t>
            </a:r>
            <a:r>
              <a:rPr lang="en-GB" sz="1100" b="0" dirty="0">
                <a:latin typeface="Arial"/>
              </a:rPr>
              <a:t>Covers the evolving role of HR in organisational change and transformation.</a:t>
            </a:r>
          </a:p>
          <a:p>
            <a:r>
              <a:rPr lang="en-GB" sz="1100" dirty="0">
                <a:latin typeface="Arial"/>
              </a:rPr>
              <a:t>Britton, J. And Gold, J. (2022) </a:t>
            </a:r>
            <a:r>
              <a:rPr lang="en-GB" sz="1100" i="1" dirty="0">
                <a:latin typeface="Arial"/>
              </a:rPr>
              <a:t>Human resource management: Theory and Practice. 7</a:t>
            </a:r>
            <a:r>
              <a:rPr lang="en-GB" sz="1100" i="1" baseline="30000" dirty="0">
                <a:latin typeface="Arial"/>
              </a:rPr>
              <a:t>th</a:t>
            </a:r>
            <a:r>
              <a:rPr lang="en-GB" sz="1100" i="1" dirty="0">
                <a:latin typeface="Arial"/>
              </a:rPr>
              <a:t> </a:t>
            </a:r>
            <a:r>
              <a:rPr lang="en-GB" sz="1100" dirty="0">
                <a:latin typeface="Arial"/>
              </a:rPr>
              <a:t> ed. Red Globe Press.   —&gt; Explains job analysis, structured interviews, and person specification development.</a:t>
            </a:r>
          </a:p>
          <a:p>
            <a:r>
              <a:rPr lang="en-GB" sz="1100" dirty="0">
                <a:latin typeface="Arial"/>
              </a:rPr>
              <a:t>Stone, R.J. (2020) </a:t>
            </a:r>
            <a:r>
              <a:rPr lang="en-GB" sz="1100" i="1" dirty="0">
                <a:latin typeface="Arial"/>
              </a:rPr>
              <a:t>Managing Human Resources. </a:t>
            </a:r>
            <a:r>
              <a:rPr lang="en-GB" sz="1100" dirty="0">
                <a:latin typeface="Arial"/>
              </a:rPr>
              <a:t>5</a:t>
            </a:r>
            <a:r>
              <a:rPr lang="en-GB" sz="1100" baseline="30000" dirty="0">
                <a:latin typeface="Arial"/>
              </a:rPr>
              <a:t>th</a:t>
            </a:r>
            <a:r>
              <a:rPr lang="en-GB" sz="1100" dirty="0">
                <a:latin typeface="Arial"/>
              </a:rPr>
              <a:t> ed. Wiley. —&gt; Details behavioural and competency-based interviews in a business context.</a:t>
            </a:r>
          </a:p>
          <a:p>
            <a:r>
              <a:rPr lang="en-GB" sz="1100" dirty="0">
                <a:latin typeface="Arial"/>
              </a:rPr>
              <a:t>Robson, F. (2019) </a:t>
            </a:r>
            <a:r>
              <a:rPr lang="en-GB" sz="1100" i="1" dirty="0">
                <a:latin typeface="Arial"/>
              </a:rPr>
              <a:t>Recruiting for cultural fit : Tools for strategic hiring. </a:t>
            </a:r>
            <a:r>
              <a:rPr lang="en-GB" sz="1100" dirty="0">
                <a:latin typeface="Arial"/>
              </a:rPr>
              <a:t>Journal of Organisational Psychology, 19(4),pp.78-89.  —&gt; Emphasise values-aligned recruitment and it’s impact on engagement.</a:t>
            </a:r>
          </a:p>
          <a:p>
            <a:r>
              <a:rPr lang="en-GB" sz="1100" dirty="0">
                <a:latin typeface="Arial"/>
              </a:rPr>
              <a:t>Torrington, D., Hall, L.,Taylor, S. And Atkinson, C. (2020) </a:t>
            </a:r>
            <a:r>
              <a:rPr lang="en-GB" sz="1100" i="1" dirty="0">
                <a:latin typeface="Arial"/>
              </a:rPr>
              <a:t>Human Resource Management. 11</a:t>
            </a:r>
            <a:r>
              <a:rPr lang="en-GB" sz="1100" i="1" baseline="30000" dirty="0">
                <a:latin typeface="Arial"/>
              </a:rPr>
              <a:t>th</a:t>
            </a:r>
            <a:r>
              <a:rPr lang="en-GB" sz="1100" i="1" dirty="0">
                <a:latin typeface="Arial"/>
              </a:rPr>
              <a:t> </a:t>
            </a:r>
            <a:r>
              <a:rPr lang="en-GB" sz="1100" dirty="0">
                <a:latin typeface="Arial"/>
              </a:rPr>
              <a:t>ed. Pearson Education. —&gt; Broad coverage on recruitment strategy, fairness, and technology in hiring.</a:t>
            </a:r>
          </a:p>
          <a:p>
            <a:r>
              <a:rPr lang="en-GB" sz="1100" dirty="0">
                <a:latin typeface="Arial"/>
              </a:rPr>
              <a:t>Chartered Institute of Personnel and Development (CIPD) (2023) </a:t>
            </a:r>
            <a:r>
              <a:rPr lang="en-GB" sz="1100" i="1" dirty="0">
                <a:latin typeface="Arial"/>
              </a:rPr>
              <a:t>Video interviews and Virtual Hiring Practices. </a:t>
            </a:r>
            <a:r>
              <a:rPr lang="en-GB" sz="1100" dirty="0">
                <a:latin typeface="Arial"/>
              </a:rPr>
              <a:t>[Online] Available at : </a:t>
            </a:r>
            <a:r>
              <a:rPr lang="en-GB" sz="1100" dirty="0" err="1">
                <a:latin typeface="Arial"/>
                <a:hlinkClick r:id="rId2"/>
              </a:rPr>
              <a:t>www.cipd.co.uk</a:t>
            </a:r>
            <a:r>
              <a:rPr lang="en-GB" sz="1100" dirty="0">
                <a:latin typeface="Arial"/>
              </a:rPr>
              <a:t> —&gt; Discusses current trends and pros/cons of online interviews.</a:t>
            </a:r>
          </a:p>
          <a:p>
            <a:r>
              <a:rPr sz="1100" b="0" dirty="0">
                <a:latin typeface="Arial"/>
              </a:rPr>
              <a:t>Armstrong, M. and Taylor, S. (2023) </a:t>
            </a:r>
            <a:r>
              <a:rPr sz="1100" b="0" i="1" dirty="0">
                <a:latin typeface="Arial"/>
              </a:rPr>
              <a:t>Armstrong’s Handbook of HRM Practice. Kogan Page.</a:t>
            </a:r>
          </a:p>
          <a:p>
            <a:r>
              <a:rPr sz="1100" b="0" dirty="0">
                <a:latin typeface="Arial"/>
              </a:rPr>
              <a:t>CIPD (2024) </a:t>
            </a:r>
            <a:r>
              <a:rPr sz="1100" b="0" i="1" dirty="0">
                <a:latin typeface="Arial"/>
              </a:rPr>
              <a:t>Recruitment and Selection Factsheet. Available at: </a:t>
            </a:r>
            <a:r>
              <a:rPr sz="1100" b="0" i="1" dirty="0" err="1">
                <a:latin typeface="Arial"/>
              </a:rPr>
              <a:t>www.cipd.co.uk</a:t>
            </a:r>
            <a:endParaRPr sz="1100" b="0" i="1" dirty="0">
              <a:latin typeface="Arial"/>
            </a:endParaRPr>
          </a:p>
          <a:p>
            <a:r>
              <a:rPr sz="1100" b="0" dirty="0" err="1">
                <a:latin typeface="Arial"/>
              </a:rPr>
              <a:t>Dessler</a:t>
            </a:r>
            <a:r>
              <a:rPr sz="1100" b="0" dirty="0">
                <a:latin typeface="Arial"/>
              </a:rPr>
              <a:t>, G. (2022) </a:t>
            </a:r>
            <a:r>
              <a:rPr sz="1100" b="0" i="1" dirty="0">
                <a:latin typeface="Arial"/>
              </a:rPr>
              <a:t>Human Resource Management. Pearson</a:t>
            </a:r>
            <a:r>
              <a:rPr sz="1100" b="0" dirty="0">
                <a:latin typeface="Arial"/>
              </a:rPr>
              <a:t>.</a:t>
            </a:r>
          </a:p>
          <a:p>
            <a:r>
              <a:rPr sz="1100" b="0" dirty="0" err="1">
                <a:latin typeface="Arial"/>
              </a:rPr>
              <a:t>Sinek</a:t>
            </a:r>
            <a:r>
              <a:rPr sz="1100" b="0" dirty="0">
                <a:latin typeface="Arial"/>
              </a:rPr>
              <a:t>, S. (2009) </a:t>
            </a:r>
            <a:r>
              <a:rPr sz="1100" b="0" i="1" dirty="0">
                <a:latin typeface="Arial"/>
              </a:rPr>
              <a:t>Start With Why. Portfolio.</a:t>
            </a:r>
            <a:endParaRPr lang="en-GB" sz="1100" b="0" i="1" dirty="0">
              <a:latin typeface="Arial"/>
            </a:endParaRPr>
          </a:p>
          <a:p>
            <a:endParaRPr sz="1100" b="0" dirty="0">
              <a:latin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14/15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                  </a:t>
            </a:r>
            <a:r>
              <a:rPr sz="2200" b="1" dirty="0">
                <a:latin typeface="Arial"/>
              </a:rPr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8282" y="2015067"/>
            <a:ext cx="60331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Thank you for listening.</a:t>
            </a:r>
          </a:p>
          <a:p>
            <a:r>
              <a:rPr sz="1100" b="0" dirty="0">
                <a:latin typeface="Arial"/>
              </a:rPr>
              <a:t>Questions?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15/15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Wisp</vt:lpstr>
      <vt:lpstr>PowerPoint Presentation</vt:lpstr>
      <vt:lpstr>                        Table of Content</vt:lpstr>
      <vt:lpstr>About FutureTech Solutions Ltd (London)</vt:lpstr>
      <vt:lpstr>Recruitment Process – Right Candidate, Right Time, Right Job</vt:lpstr>
      <vt:lpstr>New Project Manager – Job Analysis, JD &amp; Person Spec</vt:lpstr>
      <vt:lpstr>Interview Type 1 – Structured Interview</vt:lpstr>
      <vt:lpstr>         Interview Type 2 – Panel Interview</vt:lpstr>
      <vt:lpstr>Interview Type 3 – Competency-Based (Behavioural)</vt:lpstr>
      <vt:lpstr>Questioning Techniques – What &amp; Why</vt:lpstr>
      <vt:lpstr>        Face-to-Face Interview – Pros &amp; Cons</vt:lpstr>
      <vt:lpstr>           Online Interview – Pros &amp; Cons</vt:lpstr>
      <vt:lpstr>Face-to-Face vs Online Interview – Project Manager</vt:lpstr>
      <vt:lpstr>                            Conclusion</vt:lpstr>
      <vt:lpstr>                References (Harvard style)</vt:lpstr>
      <vt:lpstr>                                  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Bogdan Balan (2334196)</cp:lastModifiedBy>
  <cp:revision>3</cp:revision>
  <dcterms:created xsi:type="dcterms:W3CDTF">2013-01-27T09:14:16Z</dcterms:created>
  <dcterms:modified xsi:type="dcterms:W3CDTF">2025-11-08T16:58:57Z</dcterms:modified>
  <cp:category/>
</cp:coreProperties>
</file>