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lsm" ContentType="application/vnd.ms-excel.sheet.macroEnabled.12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8"/>
  </p:notesMasterIdLst>
  <p:handoutMasterIdLst>
    <p:handoutMasterId r:id="rId29"/>
  </p:handoutMasterIdLst>
  <p:sldIdLst>
    <p:sldId id="256" r:id="rId5"/>
    <p:sldId id="337" r:id="rId6"/>
    <p:sldId id="394" r:id="rId7"/>
    <p:sldId id="430" r:id="rId8"/>
    <p:sldId id="431" r:id="rId9"/>
    <p:sldId id="433" r:id="rId10"/>
    <p:sldId id="434" r:id="rId11"/>
    <p:sldId id="435" r:id="rId12"/>
    <p:sldId id="436" r:id="rId13"/>
    <p:sldId id="437" r:id="rId14"/>
    <p:sldId id="438" r:id="rId15"/>
    <p:sldId id="439" r:id="rId16"/>
    <p:sldId id="440" r:id="rId17"/>
    <p:sldId id="441" r:id="rId18"/>
    <p:sldId id="442" r:id="rId19"/>
    <p:sldId id="443" r:id="rId20"/>
    <p:sldId id="444" r:id="rId21"/>
    <p:sldId id="445" r:id="rId22"/>
    <p:sldId id="446" r:id="rId23"/>
    <p:sldId id="447" r:id="rId24"/>
    <p:sldId id="448" r:id="rId25"/>
    <p:sldId id="449" r:id="rId26"/>
    <p:sldId id="45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980"/>
    <p:restoredTop sz="85049"/>
  </p:normalViewPr>
  <p:slideViewPr>
    <p:cSldViewPr>
      <p:cViewPr varScale="1">
        <p:scale>
          <a:sx n="88" d="100"/>
          <a:sy n="88" d="100"/>
        </p:scale>
        <p:origin x="1000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Macro-enabled_Worksheet.xlsm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518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Cost per Day vs. Production Volume </a:t>
            </a:r>
          </a:p>
        </c:rich>
      </c:tx>
      <c:layout>
        <c:manualLayout>
          <c:xMode val="edge"/>
          <c:yMode val="edge"/>
          <c:x val="0.22392638036809817"/>
          <c:y val="2.2099447513812154E-2"/>
        </c:manualLayout>
      </c:layout>
      <c:overlay val="0"/>
      <c:spPr>
        <a:noFill/>
        <a:ln w="34281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6564417177914109"/>
          <c:y val="0.13812154696132597"/>
          <c:w val="0.79141104294478526"/>
          <c:h val="0.65745856353591159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Cost per day</c:v>
                </c:pt>
              </c:strCache>
            </c:strRef>
          </c:tx>
          <c:spPr>
            <a:ln w="25710">
              <a:noFill/>
            </a:ln>
          </c:spPr>
          <c:marker>
            <c:symbol val="diamond"/>
            <c:size val="6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xVal>
            <c:numRef>
              <c:f>Sheet1!$A$2:$A$12</c:f>
              <c:numCache>
                <c:formatCode>General</c:formatCode>
                <c:ptCount val="11"/>
                <c:pt idx="0">
                  <c:v>23</c:v>
                </c:pt>
                <c:pt idx="1">
                  <c:v>24</c:v>
                </c:pt>
                <c:pt idx="2">
                  <c:v>26</c:v>
                </c:pt>
                <c:pt idx="3">
                  <c:v>29</c:v>
                </c:pt>
                <c:pt idx="4">
                  <c:v>33</c:v>
                </c:pt>
                <c:pt idx="5">
                  <c:v>38</c:v>
                </c:pt>
                <c:pt idx="6">
                  <c:v>41</c:v>
                </c:pt>
                <c:pt idx="7">
                  <c:v>42</c:v>
                </c:pt>
                <c:pt idx="8">
                  <c:v>50</c:v>
                </c:pt>
                <c:pt idx="9">
                  <c:v>55</c:v>
                </c:pt>
                <c:pt idx="10">
                  <c:v>60</c:v>
                </c:pt>
              </c:numCache>
            </c:numRef>
          </c:xVal>
          <c:yVal>
            <c:numRef>
              <c:f>Sheet1!$B$2:$B$12</c:f>
              <c:numCache>
                <c:formatCode>General</c:formatCode>
                <c:ptCount val="11"/>
                <c:pt idx="0">
                  <c:v>131</c:v>
                </c:pt>
                <c:pt idx="1">
                  <c:v>120</c:v>
                </c:pt>
                <c:pt idx="2">
                  <c:v>140</c:v>
                </c:pt>
                <c:pt idx="3">
                  <c:v>151</c:v>
                </c:pt>
                <c:pt idx="4">
                  <c:v>160</c:v>
                </c:pt>
                <c:pt idx="5">
                  <c:v>167</c:v>
                </c:pt>
                <c:pt idx="6">
                  <c:v>185</c:v>
                </c:pt>
                <c:pt idx="7">
                  <c:v>170</c:v>
                </c:pt>
                <c:pt idx="8">
                  <c:v>188</c:v>
                </c:pt>
                <c:pt idx="9">
                  <c:v>195</c:v>
                </c:pt>
                <c:pt idx="10">
                  <c:v>200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4B0A-8446-BDDC-162B46174B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43733695"/>
        <c:axId val="1"/>
      </c:scatterChart>
      <c:valAx>
        <c:axId val="1943733695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282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Volume per Day</a:t>
                </a:r>
              </a:p>
            </c:rich>
          </c:tx>
          <c:layout>
            <c:manualLayout>
              <c:xMode val="edge"/>
              <c:yMode val="edge"/>
              <c:x val="0.43865030674846628"/>
              <c:y val="0.90607734806629836"/>
            </c:manualLayout>
          </c:layout>
          <c:overlay val="0"/>
          <c:spPr>
            <a:noFill/>
            <a:ln w="34281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428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82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"/>
        <c:crosses val="autoZero"/>
        <c:crossBetween val="midCat"/>
      </c:valAx>
      <c:valAx>
        <c:axId val="1"/>
        <c:scaling>
          <c:orientation val="minMax"/>
        </c:scaling>
        <c:delete val="0"/>
        <c:axPos val="l"/>
        <c:majorGridlines>
          <c:spPr>
            <a:ln w="428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82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Cost per Day </a:t>
                </a:r>
              </a:p>
            </c:rich>
          </c:tx>
          <c:layout>
            <c:manualLayout>
              <c:xMode val="edge"/>
              <c:yMode val="edge"/>
              <c:x val="2.4539877300613498E-2"/>
              <c:y val="0.28176795580110497"/>
            </c:manualLayout>
          </c:layout>
          <c:overlay val="0"/>
          <c:spPr>
            <a:noFill/>
            <a:ln w="34281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428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82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943733695"/>
        <c:crosses val="autoZero"/>
        <c:crossBetween val="midCat"/>
      </c:valAx>
      <c:spPr>
        <a:solidFill>
          <a:srgbClr val="C0C0C0"/>
        </a:solidFill>
        <a:ln w="17140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25400">
      <a:solidFill>
        <a:schemeClr val="tx1">
          <a:alpha val="98000"/>
        </a:schemeClr>
      </a:solidFill>
    </a:ln>
  </c:spPr>
  <c:txPr>
    <a:bodyPr/>
    <a:lstStyle/>
    <a:p>
      <a:pPr>
        <a:defRPr sz="1282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4/3/21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11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27602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9997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39272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010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7395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7071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0886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1805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14344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9344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0762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08010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80462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68970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65415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4844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24374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50746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62165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97343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EC064A-24D5-4395-AE76-6C58BA43AF77}" type="slidenum">
              <a:rPr lang="en-GB" smtClean="0"/>
              <a:pPr>
                <a:defRPr/>
              </a:pPr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1202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03/04/2021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03/04/2021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if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2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mathzone.com/tutorials/basic-statistics/multiple-bar-chart.html" TargetMode="External"/><Relationship Id="rId3" Type="http://schemas.openxmlformats.org/officeDocument/2006/relationships/hyperlink" Target="https://www.smashingmagazine.com/2017/03/understanding-stacked-bar-charts/" TargetMode="External"/><Relationship Id="rId7" Type="http://schemas.openxmlformats.org/officeDocument/2006/relationships/hyperlink" Target="http://sites.utexas.edu/sos/guided/descriptive/descriptivec/frequency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killsyouneed.com/num/graphs-charts.html#:~:text=Graphs%20have%20two%20axes%2C%20the,bottom%20left%20of%20the%20graph." TargetMode="External"/><Relationship Id="rId5" Type="http://schemas.openxmlformats.org/officeDocument/2006/relationships/hyperlink" Target="https://planningtank.com/computer-applications/data-visualization-importance-techniques-tools" TargetMode="External"/><Relationship Id="rId4" Type="http://schemas.openxmlformats.org/officeDocument/2006/relationships/hyperlink" Target="https://planningtank.com/planning-techniques/data-presentation-and-analysis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992888" cy="1470025"/>
          </a:xfrm>
        </p:spPr>
        <p:txBody>
          <a:bodyPr>
            <a:normAutofit fontScale="90000"/>
          </a:bodyPr>
          <a:lstStyle/>
          <a:p>
            <a:pPr marL="0" indent="0"/>
            <a:r>
              <a:rPr lang="en-GB" altLang="en-US" b="1" dirty="0">
                <a:solidFill>
                  <a:srgbClr val="FFCC00"/>
                </a:solidFill>
              </a:rPr>
              <a:t>Digital Skills and Research Methods (DSR)</a:t>
            </a:r>
            <a:br>
              <a:rPr lang="en-GB" altLang="en-US" b="1" dirty="0">
                <a:solidFill>
                  <a:srgbClr val="FFCC00"/>
                </a:solidFill>
              </a:rPr>
            </a:br>
            <a:r>
              <a:rPr lang="en-GB" altLang="en-US" b="1" dirty="0">
                <a:solidFill>
                  <a:srgbClr val="FFCC00"/>
                </a:solidFill>
              </a:rPr>
              <a:t>BMSW 4003 (</a:t>
            </a:r>
            <a:r>
              <a:rPr lang="en-GB" altLang="en-US" b="1" dirty="0" err="1">
                <a:solidFill>
                  <a:srgbClr val="FFCC00"/>
                </a:solidFill>
              </a:rPr>
              <a:t>H&amp;Sc</a:t>
            </a:r>
            <a:r>
              <a:rPr lang="en-GB" altLang="en-US" b="1" dirty="0">
                <a:solidFill>
                  <a:srgbClr val="FFCC00"/>
                </a:solidFill>
              </a:rPr>
              <a:t>)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F1FDA89-5FBB-4CC3-B6AB-BC0969476989}"/>
              </a:ext>
            </a:extLst>
          </p:cNvPr>
          <p:cNvSpPr txBox="1">
            <a:spLocks/>
          </p:cNvSpPr>
          <p:nvPr/>
        </p:nvSpPr>
        <p:spPr>
          <a:xfrm>
            <a:off x="5131946" y="4056692"/>
            <a:ext cx="4032448" cy="7499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/>
              <a:t>Week 8: Session 1:</a:t>
            </a:r>
          </a:p>
          <a:p>
            <a:pPr algn="ctr"/>
            <a:r>
              <a:rPr lang="en-GB" sz="2400" b="1" dirty="0"/>
              <a:t> Data Visualization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/>
          <a:lstStyle/>
          <a:p>
            <a:pPr lvl="0"/>
            <a:r>
              <a:rPr lang="en-GB" dirty="0"/>
              <a:t>Lesson Aim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4E676AE-371A-7A40-839B-6244430B3B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188" y="1700808"/>
            <a:ext cx="7948612" cy="3600462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GB" altLang="en-US" sz="2400" b="1" dirty="0"/>
              <a:t>By the end of this session you should be aware of:</a:t>
            </a:r>
          </a:p>
          <a:p>
            <a:pPr eaLnBrk="1" hangingPunct="1"/>
            <a:r>
              <a:rPr lang="en-GB" altLang="en-US" sz="2400" dirty="0"/>
              <a:t>Data visualization </a:t>
            </a:r>
          </a:p>
          <a:p>
            <a:pPr eaLnBrk="1" hangingPunct="1"/>
            <a:r>
              <a:rPr lang="en-GB" altLang="en-US" sz="2400" dirty="0"/>
              <a:t>Importance of data visualization </a:t>
            </a:r>
          </a:p>
          <a:p>
            <a:pPr eaLnBrk="1" hangingPunct="1"/>
            <a:r>
              <a:rPr lang="en-GB" altLang="en-US" sz="2400" dirty="0"/>
              <a:t>Advantages of data visualization</a:t>
            </a:r>
          </a:p>
          <a:p>
            <a:pPr eaLnBrk="1" hangingPunct="1"/>
            <a:r>
              <a:rPr lang="en-GB" altLang="en-US" sz="2400" dirty="0"/>
              <a:t>Process of data visualization</a:t>
            </a:r>
          </a:p>
          <a:p>
            <a:pPr eaLnBrk="1" hangingPunct="1"/>
            <a:r>
              <a:rPr lang="en-GB" altLang="en-US" sz="2400" dirty="0"/>
              <a:t>Charts and graphs and their differences</a:t>
            </a:r>
          </a:p>
          <a:p>
            <a:pPr eaLnBrk="1" hangingPunct="1"/>
            <a:r>
              <a:rPr lang="en-GB" altLang="en-US" sz="2400" dirty="0"/>
              <a:t>How to visualize data by using charts and graphs</a:t>
            </a:r>
          </a:p>
          <a:p>
            <a:pPr eaLnBrk="1" hangingPunct="1"/>
            <a:r>
              <a:rPr lang="en-GB" altLang="en-US" sz="2400" dirty="0"/>
              <a:t>Research activity</a:t>
            </a:r>
          </a:p>
          <a:p>
            <a:pPr eaLnBrk="1" hangingPunct="1"/>
            <a:endParaRPr lang="en-GB" altLang="en-US" sz="2400" dirty="0"/>
          </a:p>
          <a:p>
            <a:pPr eaLnBrk="1" hangingPunct="1"/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12560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What is Data Visualization?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52" y="1268760"/>
            <a:ext cx="8229600" cy="4464496"/>
          </a:xfrm>
        </p:spPr>
        <p:txBody>
          <a:bodyPr>
            <a:normAutofit/>
          </a:bodyPr>
          <a:lstStyle/>
          <a:p>
            <a:pPr algn="just"/>
            <a:r>
              <a:rPr lang="en-GB" sz="2400" dirty="0"/>
              <a:t>Data visualization uses statistical graphs, plots, information graphics and other tools to create visual representation of data</a:t>
            </a:r>
          </a:p>
          <a:p>
            <a:pPr algn="just"/>
            <a:r>
              <a:rPr lang="en-GB" sz="2400" dirty="0"/>
              <a:t>Data visualization is a graphic representation that expresses the significance of data </a:t>
            </a:r>
          </a:p>
          <a:p>
            <a:pPr algn="just"/>
            <a:r>
              <a:rPr lang="en-GB" sz="2400" dirty="0"/>
              <a:t>Data visualization is an art through which information, numbers, and measurements can be made more understandable</a:t>
            </a:r>
          </a:p>
          <a:p>
            <a:pPr algn="just"/>
            <a:r>
              <a:rPr lang="en-GB" sz="2400" dirty="0"/>
              <a:t>Data visualization is a generic term used which describes any attempt to help understanding of data by providing visual representation </a:t>
            </a:r>
          </a:p>
        </p:txBody>
      </p:sp>
    </p:spTree>
    <p:extLst>
      <p:ext uri="{BB962C8B-B14F-4D97-AF65-F5344CB8AC3E}">
        <p14:creationId xmlns:p14="http://schemas.microsoft.com/office/powerpoint/2010/main" val="1415203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What is Data Visualization?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52" y="1196752"/>
            <a:ext cx="8229600" cy="4464496"/>
          </a:xfrm>
        </p:spPr>
        <p:txBody>
          <a:bodyPr>
            <a:normAutofit/>
          </a:bodyPr>
          <a:lstStyle/>
          <a:p>
            <a:pPr algn="just"/>
            <a:r>
              <a:rPr lang="en-GB" sz="2400" dirty="0"/>
              <a:t>Visualization of data makes it much easier to analyse and understand the textual and numeric data 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dirty="0"/>
              <a:t>Data visualization techniques unlocks the potential to give your data a completely new meaning and revealing some hidden trends and information, which otherwise would go unnoticed 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dirty="0"/>
              <a:t>Apart from saving time, increased used of data for decision-making further adds to the importance and need of visualization</a:t>
            </a:r>
          </a:p>
        </p:txBody>
      </p:sp>
    </p:spTree>
    <p:extLst>
      <p:ext uri="{BB962C8B-B14F-4D97-AF65-F5344CB8AC3E}">
        <p14:creationId xmlns:p14="http://schemas.microsoft.com/office/powerpoint/2010/main" val="1285981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Goals of Data Visualization?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52" y="1196752"/>
            <a:ext cx="8229600" cy="4464496"/>
          </a:xfrm>
        </p:spPr>
        <p:txBody>
          <a:bodyPr>
            <a:normAutofit/>
          </a:bodyPr>
          <a:lstStyle/>
          <a:p>
            <a:pPr algn="just"/>
            <a:r>
              <a:rPr lang="en-GB" sz="2400" dirty="0"/>
              <a:t>The primary goal of data visualization is to communicate information clearly and effectively through graphical means 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dirty="0"/>
              <a:t>Data visualization does not mean that it needs to look boring to be functional or extremely sophisticated to look beautiful 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dirty="0"/>
              <a:t>To convey ideas effectively, both aesthetic form and functionality need to go hand in hand, providing insights into a rather sparse and complex data set by communicating its key-aspects in a more intuitive way</a:t>
            </a:r>
          </a:p>
        </p:txBody>
      </p:sp>
    </p:spTree>
    <p:extLst>
      <p:ext uri="{BB962C8B-B14F-4D97-AF65-F5344CB8AC3E}">
        <p14:creationId xmlns:p14="http://schemas.microsoft.com/office/powerpoint/2010/main" val="42204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Importance of Data Visualization?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52" y="1196752"/>
            <a:ext cx="8229600" cy="460851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GB" sz="2400" dirty="0"/>
              <a:t>Data visualization is important as it saves time required for reading long reports </a:t>
            </a:r>
          </a:p>
          <a:p>
            <a:pPr algn="just"/>
            <a:r>
              <a:rPr lang="en-GB" sz="2400" dirty="0"/>
              <a:t>It helps you in delivering much effective and crisp presentations thus saving everyone time and increasing productivity </a:t>
            </a:r>
          </a:p>
          <a:p>
            <a:pPr algn="just"/>
            <a:r>
              <a:rPr lang="en-GB" sz="2400" dirty="0"/>
              <a:t>Data visualization software provides flexibility to convert raw data/information to chart and make changes to specific data, which needs to be modified </a:t>
            </a:r>
          </a:p>
          <a:p>
            <a:pPr algn="just"/>
            <a:r>
              <a:rPr lang="en-GB" sz="2400" dirty="0"/>
              <a:t>Data visualization enables decision-makers to see analytics presented visually, so they can grasp difficult concepts or identify new patterns </a:t>
            </a:r>
          </a:p>
          <a:p>
            <a:pPr algn="just"/>
            <a:r>
              <a:rPr lang="en-GB" sz="2400" dirty="0"/>
              <a:t>With interactive visualization, you can take the concept a step further by using technology to drill down into charts and graphs for detail </a:t>
            </a:r>
          </a:p>
        </p:txBody>
      </p:sp>
    </p:spTree>
    <p:extLst>
      <p:ext uri="{BB962C8B-B14F-4D97-AF65-F5344CB8AC3E}">
        <p14:creationId xmlns:p14="http://schemas.microsoft.com/office/powerpoint/2010/main" val="2932258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Advantages of Data Visualization?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52" y="1052736"/>
            <a:ext cx="8229600" cy="4968552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sz="2400" dirty="0"/>
              <a:t>By designing data visualizations, you will get an idea which product to place where</a:t>
            </a:r>
          </a:p>
          <a:p>
            <a:pPr algn="just"/>
            <a:r>
              <a:rPr lang="en-GB" sz="2400" dirty="0"/>
              <a:t>Visualization tool can predict the sales, plot trends and thus help in decision-making </a:t>
            </a:r>
          </a:p>
          <a:p>
            <a:pPr algn="just"/>
            <a:r>
              <a:rPr lang="en-GB" sz="2400" dirty="0"/>
              <a:t>By using the best interactive data visualization software, it is quite easy to understand the factors that influence customers behaviour </a:t>
            </a:r>
          </a:p>
          <a:p>
            <a:pPr algn="just"/>
            <a:r>
              <a:rPr lang="en-GB" sz="2400" dirty="0"/>
              <a:t>A big data visualization tool also helps to understand the areas that need improvement </a:t>
            </a:r>
          </a:p>
          <a:p>
            <a:pPr algn="just"/>
            <a:r>
              <a:rPr lang="en-GB" sz="2400" dirty="0"/>
              <a:t>Brings out the correlations and key details from data which often goes unnoticed </a:t>
            </a:r>
          </a:p>
          <a:p>
            <a:pPr algn="just"/>
            <a:r>
              <a:rPr lang="en-GB" sz="2400" dirty="0"/>
              <a:t>By using visualization the data engineers can track their data sources and make an analysis report </a:t>
            </a:r>
          </a:p>
          <a:p>
            <a:pPr algn="just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04502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Process of Data Visualization?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52" y="1052736"/>
            <a:ext cx="8229600" cy="46085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dirty="0"/>
              <a:t>There are number of options available while visualizing data. Therefore, careful consideration should be given to the method being used. </a:t>
            </a:r>
          </a:p>
          <a:p>
            <a:pPr marL="0" indent="0" algn="just">
              <a:buNone/>
            </a:pPr>
            <a:endParaRPr lang="en-GB" sz="2400" dirty="0"/>
          </a:p>
          <a:p>
            <a:pPr marL="0" indent="0" algn="just">
              <a:buNone/>
            </a:pPr>
            <a:r>
              <a:rPr lang="en-GB" sz="2400" dirty="0"/>
              <a:t>Some of the popular ways of data visualization includes: </a:t>
            </a:r>
          </a:p>
          <a:p>
            <a:pPr marL="0" indent="0" algn="just">
              <a:buNone/>
            </a:pPr>
            <a:r>
              <a:rPr lang="en-GB" sz="2400" b="1" dirty="0"/>
              <a:t>	</a:t>
            </a:r>
            <a:r>
              <a:rPr lang="en-GB" sz="2400" dirty="0"/>
              <a:t>- graph </a:t>
            </a:r>
          </a:p>
          <a:p>
            <a:pPr marL="0" indent="0" algn="just">
              <a:buNone/>
            </a:pPr>
            <a:r>
              <a:rPr lang="en-GB" sz="2400" dirty="0"/>
              <a:t>	- chart</a:t>
            </a:r>
          </a:p>
          <a:p>
            <a:pPr marL="0" indent="0" algn="just">
              <a:buNone/>
            </a:pPr>
            <a:r>
              <a:rPr lang="en-GB" sz="2400" dirty="0"/>
              <a:t>	-  box pot </a:t>
            </a:r>
          </a:p>
          <a:p>
            <a:pPr marL="0" indent="0" algn="just">
              <a:buNone/>
            </a:pPr>
            <a:r>
              <a:rPr lang="en-GB" sz="2400" dirty="0"/>
              <a:t>	- diagram</a:t>
            </a:r>
          </a:p>
          <a:p>
            <a:pPr marL="0" indent="0" algn="just">
              <a:buNone/>
            </a:pPr>
            <a:r>
              <a:rPr lang="en-GB" sz="2400" dirty="0"/>
              <a:t>	- scatter plot. </a:t>
            </a:r>
          </a:p>
        </p:txBody>
      </p:sp>
    </p:spTree>
    <p:extLst>
      <p:ext uri="{BB962C8B-B14F-4D97-AF65-F5344CB8AC3E}">
        <p14:creationId xmlns:p14="http://schemas.microsoft.com/office/powerpoint/2010/main" val="2864068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Process of Data Visualization - Chart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52" y="1052736"/>
            <a:ext cx="8229600" cy="46085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dirty="0"/>
              <a:t>Charts can be classified as: </a:t>
            </a:r>
          </a:p>
          <a:p>
            <a:pPr marL="0" indent="0" algn="just">
              <a:buNone/>
            </a:pPr>
            <a:endParaRPr lang="en-GB" sz="2400" dirty="0"/>
          </a:p>
          <a:p>
            <a:pPr algn="just"/>
            <a:r>
              <a:rPr lang="en-GB" sz="2400" b="1" dirty="0"/>
              <a:t>Histogram</a:t>
            </a:r>
            <a:r>
              <a:rPr lang="en-GB" sz="2400" dirty="0"/>
              <a:t> </a:t>
            </a:r>
          </a:p>
          <a:p>
            <a:pPr algn="just"/>
            <a:r>
              <a:rPr lang="en-GB" sz="2400" b="1" dirty="0"/>
              <a:t>Bar chart </a:t>
            </a:r>
          </a:p>
          <a:p>
            <a:pPr lvl="1" algn="just">
              <a:buFontTx/>
              <a:buChar char="-"/>
            </a:pPr>
            <a:r>
              <a:rPr lang="en-GB" sz="2000" b="1" dirty="0"/>
              <a:t>Simple Bar Chart</a:t>
            </a:r>
          </a:p>
          <a:p>
            <a:pPr lvl="1" algn="just">
              <a:buFontTx/>
              <a:buChar char="-"/>
            </a:pPr>
            <a:r>
              <a:rPr lang="en-GB" sz="2000" b="1" dirty="0"/>
              <a:t>Stacked Bar Chart</a:t>
            </a:r>
          </a:p>
          <a:p>
            <a:pPr lvl="1" algn="just">
              <a:buFontTx/>
              <a:buChar char="-"/>
            </a:pPr>
            <a:r>
              <a:rPr lang="en-GB" sz="2000" b="1" dirty="0"/>
              <a:t>Multiple Bar Chart</a:t>
            </a:r>
          </a:p>
          <a:p>
            <a:pPr algn="just"/>
            <a:r>
              <a:rPr lang="en-GB" sz="2400" b="1" dirty="0"/>
              <a:t>Pie chart</a:t>
            </a:r>
          </a:p>
          <a:p>
            <a:pPr algn="just"/>
            <a:r>
              <a:rPr lang="en-GB" sz="2400" b="1" dirty="0"/>
              <a:t>Scatter diagrams</a:t>
            </a:r>
          </a:p>
        </p:txBody>
      </p:sp>
    </p:spTree>
    <p:extLst>
      <p:ext uri="{BB962C8B-B14F-4D97-AF65-F5344CB8AC3E}">
        <p14:creationId xmlns:p14="http://schemas.microsoft.com/office/powerpoint/2010/main" val="804709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Charts - Histogram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52" y="1052736"/>
            <a:ext cx="8229600" cy="41044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b="1" dirty="0"/>
              <a:t>Histogram: </a:t>
            </a:r>
          </a:p>
          <a:p>
            <a:pPr marL="0" indent="0" algn="just">
              <a:buNone/>
            </a:pPr>
            <a:r>
              <a:rPr lang="en-GB" sz="2400" dirty="0"/>
              <a:t>A histogram is a graph used to represent data from a frequency table, where each frequency is represented by a block </a:t>
            </a:r>
          </a:p>
          <a:p>
            <a:pPr marL="0" indent="0" algn="just">
              <a:buNone/>
            </a:pPr>
            <a:endParaRPr lang="en-GB" sz="2400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AF77FF7-13AE-F842-835F-D2A5CE2FC5DA}"/>
              </a:ext>
            </a:extLst>
          </p:cNvPr>
          <p:cNvSpPr txBox="1">
            <a:spLocks/>
          </p:cNvSpPr>
          <p:nvPr/>
        </p:nvSpPr>
        <p:spPr>
          <a:xfrm>
            <a:off x="453256" y="2924944"/>
            <a:ext cx="8207896" cy="177279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400" b="1" dirty="0"/>
              <a:t>Example: </a:t>
            </a:r>
            <a:r>
              <a:rPr lang="en-US" altLang="en-US" sz="2400" dirty="0"/>
              <a:t>A manufacturer of insulation randomly selects 20 winter days and records the daily high temperature</a:t>
            </a:r>
          </a:p>
          <a:p>
            <a:pPr>
              <a:spcBef>
                <a:spcPct val="55000"/>
              </a:spcBef>
              <a:buFont typeface="Wingdings" pitchFamily="2" charset="2"/>
              <a:buNone/>
            </a:pPr>
            <a:r>
              <a:rPr lang="en-US" altLang="en-US" sz="2400" b="1" dirty="0">
                <a:solidFill>
                  <a:schemeClr val="hlink"/>
                </a:solidFill>
              </a:rPr>
              <a:t>		   </a:t>
            </a:r>
            <a:r>
              <a:rPr lang="en-US" altLang="en-US" sz="2400" b="1" dirty="0"/>
              <a:t>24, 35, 17, 21, 24, 37, 26, 46, 58, 30, </a:t>
            </a:r>
          </a:p>
          <a:p>
            <a:pPr>
              <a:buFont typeface="Wingdings" pitchFamily="2" charset="2"/>
              <a:buNone/>
            </a:pPr>
            <a:r>
              <a:rPr lang="en-US" altLang="en-US" sz="2400" b="1" dirty="0"/>
              <a:t>		   32, 13, 12, 38, 41, 43, 44, 27, 53, 27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1565198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Charts - Histogram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1BE1EBF-BAEB-4D43-94E7-E62275EA2DB1}"/>
              </a:ext>
            </a:extLst>
          </p:cNvPr>
          <p:cNvGrpSpPr/>
          <p:nvPr/>
        </p:nvGrpSpPr>
        <p:grpSpPr>
          <a:xfrm>
            <a:off x="440772" y="1340768"/>
            <a:ext cx="3902628" cy="3888432"/>
            <a:chOff x="440772" y="1988840"/>
            <a:chExt cx="3902628" cy="1937643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1C3922F-247C-3E40-ABBD-68814E52E2CB}"/>
                </a:ext>
              </a:extLst>
            </p:cNvPr>
            <p:cNvGrpSpPr/>
            <p:nvPr/>
          </p:nvGrpSpPr>
          <p:grpSpPr>
            <a:xfrm>
              <a:off x="457200" y="1988840"/>
              <a:ext cx="3886200" cy="1937643"/>
              <a:chOff x="0" y="1812032"/>
              <a:chExt cx="3886200" cy="1937643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CA0423AE-AD50-8F40-AF2F-3AB98352D3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844675"/>
                <a:ext cx="3810000" cy="1889125"/>
              </a:xfrm>
              <a:prstGeom prst="rect">
                <a:avLst/>
              </a:prstGeom>
              <a:solidFill>
                <a:srgbClr val="CBDDF7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en-US" altLang="en-US">
                  <a:latin typeface="Calibri" panose="020F0502020204030204" pitchFamily="34" charset="0"/>
                </a:endParaRPr>
              </a:p>
            </p:txBody>
          </p:sp>
          <p:sp>
            <p:nvSpPr>
              <p:cNvPr id="8" name="Rectangle 10">
                <a:extLst>
                  <a:ext uri="{FF2B5EF4-FFF2-40B4-BE49-F238E27FC236}">
                    <a16:creationId xmlns:a16="http://schemas.microsoft.com/office/drawing/2014/main" id="{1E84ED53-1B0F-8045-A1A4-43F650E703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200" y="2438400"/>
                <a:ext cx="3587750" cy="12747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l">
                  <a:lnSpc>
                    <a:spcPct val="70000"/>
                  </a:lnSpc>
                  <a:spcBef>
                    <a:spcPct val="50000"/>
                  </a:spcBef>
                </a:pPr>
                <a:r>
                  <a:rPr lang="en-US" altLang="en-US" sz="1400" b="1" dirty="0">
                    <a:latin typeface="Calibri" panose="020F0502020204030204" pitchFamily="34" charset="0"/>
                  </a:rPr>
                  <a:t>10 but less than 20                  15                3</a:t>
                </a:r>
              </a:p>
              <a:p>
                <a:pPr algn="l">
                  <a:lnSpc>
                    <a:spcPct val="70000"/>
                  </a:lnSpc>
                  <a:spcBef>
                    <a:spcPct val="50000"/>
                  </a:spcBef>
                </a:pPr>
                <a:r>
                  <a:rPr lang="en-US" altLang="en-US" sz="1400" b="1" dirty="0">
                    <a:latin typeface="Calibri" panose="020F0502020204030204" pitchFamily="34" charset="0"/>
                  </a:rPr>
                  <a:t>20 but less than 30                  25                6</a:t>
                </a:r>
              </a:p>
              <a:p>
                <a:pPr algn="l">
                  <a:lnSpc>
                    <a:spcPct val="70000"/>
                  </a:lnSpc>
                  <a:spcBef>
                    <a:spcPct val="50000"/>
                  </a:spcBef>
                </a:pPr>
                <a:r>
                  <a:rPr lang="en-US" altLang="en-US" sz="1400" b="1" dirty="0">
                    <a:latin typeface="Calibri" panose="020F0502020204030204" pitchFamily="34" charset="0"/>
                  </a:rPr>
                  <a:t>30 but less than 40                  35                5</a:t>
                </a:r>
              </a:p>
              <a:p>
                <a:pPr algn="l">
                  <a:lnSpc>
                    <a:spcPct val="70000"/>
                  </a:lnSpc>
                  <a:spcBef>
                    <a:spcPct val="50000"/>
                  </a:spcBef>
                </a:pPr>
                <a:r>
                  <a:rPr lang="en-US" altLang="en-US" sz="1400" b="1" dirty="0">
                    <a:latin typeface="Calibri" panose="020F0502020204030204" pitchFamily="34" charset="0"/>
                  </a:rPr>
                  <a:t>40 but less than 50                  45                4</a:t>
                </a:r>
              </a:p>
              <a:p>
                <a:pPr algn="l">
                  <a:lnSpc>
                    <a:spcPct val="70000"/>
                  </a:lnSpc>
                  <a:spcBef>
                    <a:spcPct val="50000"/>
                  </a:spcBef>
                </a:pPr>
                <a:r>
                  <a:rPr lang="en-US" altLang="en-US" sz="1400" b="1" dirty="0">
                    <a:latin typeface="Calibri" panose="020F0502020204030204" pitchFamily="34" charset="0"/>
                  </a:rPr>
                  <a:t>50 but less than 60                  55                2</a:t>
                </a:r>
              </a:p>
            </p:txBody>
          </p:sp>
          <p:sp>
            <p:nvSpPr>
              <p:cNvPr id="9" name="Rectangle 9">
                <a:extLst>
                  <a:ext uri="{FF2B5EF4-FFF2-40B4-BE49-F238E27FC236}">
                    <a16:creationId xmlns:a16="http://schemas.microsoft.com/office/drawing/2014/main" id="{48036D47-EC62-EF46-B095-0C3941C125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1000" y="2000250"/>
                <a:ext cx="1066800" cy="304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l">
                  <a:spcBef>
                    <a:spcPct val="50000"/>
                  </a:spcBef>
                </a:pPr>
                <a:r>
                  <a:rPr lang="en-US" altLang="en-US" sz="1400" b="1" dirty="0">
                    <a:solidFill>
                      <a:srgbClr val="CC0000"/>
                    </a:solidFill>
                    <a:latin typeface="Calibri" panose="020F0502020204030204" pitchFamily="34" charset="0"/>
                  </a:rPr>
                  <a:t>Class</a:t>
                </a:r>
              </a:p>
            </p:txBody>
          </p:sp>
          <p:sp>
            <p:nvSpPr>
              <p:cNvPr id="10" name="Rectangle 13">
                <a:extLst>
                  <a:ext uri="{FF2B5EF4-FFF2-40B4-BE49-F238E27FC236}">
                    <a16:creationId xmlns:a16="http://schemas.microsoft.com/office/drawing/2014/main" id="{2B312694-7697-DE49-B75C-CB8B229833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91680" y="2000250"/>
                <a:ext cx="1295400" cy="304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en-US" sz="1400" b="1" dirty="0">
                    <a:solidFill>
                      <a:srgbClr val="CC0000"/>
                    </a:solidFill>
                    <a:latin typeface="Calibri" panose="020F0502020204030204" pitchFamily="34" charset="0"/>
                  </a:rPr>
                  <a:t>Midpoint</a:t>
                </a:r>
              </a:p>
            </p:txBody>
          </p:sp>
          <p:sp>
            <p:nvSpPr>
              <p:cNvPr id="11" name="Rectangle 12">
                <a:extLst>
                  <a:ext uri="{FF2B5EF4-FFF2-40B4-BE49-F238E27FC236}">
                    <a16:creationId xmlns:a16="http://schemas.microsoft.com/office/drawing/2014/main" id="{6A61C902-A4B8-284B-B8FC-38900DECCE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14600" y="2000250"/>
                <a:ext cx="1371600" cy="304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algn="r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en-US" sz="1400" b="1" dirty="0">
                    <a:solidFill>
                      <a:srgbClr val="CC0000"/>
                    </a:solidFill>
                    <a:latin typeface="Calibri" panose="020F0502020204030204" pitchFamily="34" charset="0"/>
                  </a:rPr>
                  <a:t>Frequency</a:t>
                </a:r>
              </a:p>
            </p:txBody>
          </p:sp>
          <p:sp>
            <p:nvSpPr>
              <p:cNvPr id="12" name="Line 11">
                <a:extLst>
                  <a:ext uri="{FF2B5EF4-FFF2-40B4-BE49-F238E27FC236}">
                    <a16:creationId xmlns:a16="http://schemas.microsoft.com/office/drawing/2014/main" id="{DA89EC29-286C-1D47-81E5-9A22108482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43200" y="1812032"/>
                <a:ext cx="0" cy="190500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" name="Line 11">
                <a:extLst>
                  <a:ext uri="{FF2B5EF4-FFF2-40B4-BE49-F238E27FC236}">
                    <a16:creationId xmlns:a16="http://schemas.microsoft.com/office/drawing/2014/main" id="{9D31FB84-D820-4C41-91FA-B87B70002C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91680" y="1844675"/>
                <a:ext cx="0" cy="190500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4" name="Line 11">
              <a:extLst>
                <a:ext uri="{FF2B5EF4-FFF2-40B4-BE49-F238E27FC236}">
                  <a16:creationId xmlns:a16="http://schemas.microsoft.com/office/drawing/2014/main" id="{7C0B2636-12C2-5E4C-85C7-AFAFA730CA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40772" y="2495651"/>
              <a:ext cx="3773006" cy="188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17" name="Object 2">
            <a:hlinkClick r:id="" action="ppaction://ole?verb=0"/>
            <a:extLst>
              <a:ext uri="{FF2B5EF4-FFF2-40B4-BE49-F238E27FC236}">
                <a16:creationId xmlns:a16="http://schemas.microsoft.com/office/drawing/2014/main" id="{FB6CE348-5A7E-664C-868A-0CD6E58B8D7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6424429"/>
              </p:ext>
            </p:extLst>
          </p:nvPr>
        </p:nvGraphicFramePr>
        <p:xfrm>
          <a:off x="4310555" y="966738"/>
          <a:ext cx="4147020" cy="447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Worksheet" r:id="rId4" imgW="2463800" imgH="1816100" progId="Excel.Sheet.8">
                  <p:embed/>
                </p:oleObj>
              </mc:Choice>
              <mc:Fallback>
                <p:oleObj name="Worksheet" r:id="rId4" imgW="2463800" imgH="1816100" progId="Excel.Sheet.8">
                  <p:embed/>
                  <p:pic>
                    <p:nvPicPr>
                      <p:cNvPr id="27650" name="Object 2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89C6B278-C01E-304E-B626-D52C08CDBA5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0555" y="966738"/>
                        <a:ext cx="4147020" cy="447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341107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Bar Charts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52" y="1052736"/>
            <a:ext cx="8229600" cy="44644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b="1" dirty="0"/>
              <a:t>Bar Charts: </a:t>
            </a:r>
          </a:p>
          <a:p>
            <a:pPr algn="just"/>
            <a:r>
              <a:rPr lang="en-GB" sz="2400" dirty="0"/>
              <a:t>These are one of the most widely used charts for showing the grown of a company over a period</a:t>
            </a:r>
          </a:p>
          <a:p>
            <a:pPr algn="just"/>
            <a:r>
              <a:rPr lang="en-GB" altLang="en-US" sz="2400" dirty="0">
                <a:cs typeface="Times New Roman" panose="02020603050405020304" pitchFamily="18" charset="0"/>
              </a:rPr>
              <a:t>Y-axis should start at 0, or comparisons can become distorted</a:t>
            </a:r>
          </a:p>
          <a:p>
            <a:pPr algn="just"/>
            <a:r>
              <a:rPr lang="en-GB" altLang="en-US" sz="2400" dirty="0">
                <a:cs typeface="Times New Roman" panose="02020603050405020304" pitchFamily="18" charset="0"/>
              </a:rPr>
              <a:t>The width of the bars does not matter, but should be similar for each bar</a:t>
            </a:r>
          </a:p>
          <a:p>
            <a:pPr algn="just"/>
            <a:r>
              <a:rPr lang="en-GB" altLang="en-US" sz="2400" dirty="0">
                <a:cs typeface="Times New Roman" panose="02020603050405020304" pitchFamily="18" charset="0"/>
              </a:rPr>
              <a:t>Gaps between the bars emphasise the trends in the data</a:t>
            </a:r>
          </a:p>
          <a:p>
            <a:pPr algn="just"/>
            <a:r>
              <a:rPr lang="en-GB" altLang="en-US" sz="2400" dirty="0">
                <a:cs typeface="Times New Roman" panose="02020603050405020304" pitchFamily="18" charset="0"/>
              </a:rPr>
              <a:t>Can be vertical or horizontal </a:t>
            </a:r>
          </a:p>
          <a:p>
            <a:pPr algn="just"/>
            <a:r>
              <a:rPr lang="en-US" altLang="en-US" sz="2400" dirty="0"/>
              <a:t>Bar charts are more useful when you want to highlight the actual data values.</a:t>
            </a:r>
            <a:endParaRPr lang="en-GB" altLang="en-US" sz="2400" dirty="0">
              <a:cs typeface="Times New Roman" panose="02020603050405020304" pitchFamily="18" charset="0"/>
            </a:endParaRPr>
          </a:p>
          <a:p>
            <a:pPr algn="just"/>
            <a:endParaRPr lang="en-GB" sz="2400" dirty="0"/>
          </a:p>
          <a:p>
            <a:pPr marL="0" indent="0" algn="just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94384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Bar Charts - Example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4BFD506-8A9B-0946-8FED-20E4C1B238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552" y="1052736"/>
            <a:ext cx="3924424" cy="44644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dirty="0"/>
              <a:t>Let us have following data table showing the number of times each continent has hosted to summer games. </a:t>
            </a:r>
            <a:endParaRPr lang="en-GB" altLang="en-US" sz="2400" dirty="0">
              <a:cs typeface="Times New Roman" panose="02020603050405020304" pitchFamily="18" charset="0"/>
            </a:endParaRPr>
          </a:p>
          <a:p>
            <a:pPr algn="just"/>
            <a:endParaRPr lang="en-GB" sz="2400" dirty="0"/>
          </a:p>
          <a:p>
            <a:pPr marL="0" indent="0" algn="just">
              <a:buNone/>
            </a:pPr>
            <a:endParaRPr lang="en-GB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063D1F-DFD4-8D4D-A314-36DCFA28B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552" y="2566764"/>
            <a:ext cx="3924424" cy="29504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D25E7B2-9CD2-C64A-9D89-8D73D98659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052736"/>
            <a:ext cx="4023444" cy="4464496"/>
          </a:xfrm>
          <a:prstGeom prst="rect">
            <a:avLst/>
          </a:prstGeom>
          <a:ln w="25400">
            <a:solidFill>
              <a:schemeClr val="tx1">
                <a:alpha val="98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656315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Multiple Bar Charts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1337EB-D669-7745-B889-645CA382B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552" y="1052736"/>
            <a:ext cx="4500488" cy="44644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b="1" dirty="0"/>
              <a:t>Multiple Bar Charts: </a:t>
            </a:r>
          </a:p>
          <a:p>
            <a:pPr algn="just"/>
            <a:r>
              <a:rPr lang="en-GB" sz="2400" dirty="0"/>
              <a:t>In a multiple bar chart, two or more sets of inter-related data are represented </a:t>
            </a:r>
          </a:p>
          <a:p>
            <a:pPr algn="just"/>
            <a:r>
              <a:rPr lang="en-GB" sz="2400" dirty="0"/>
              <a:t>Example: </a:t>
            </a:r>
          </a:p>
          <a:p>
            <a:pPr marL="0" indent="0" algn="just">
              <a:buNone/>
            </a:pPr>
            <a:endParaRPr lang="en-GB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2BED08-B8D5-F946-92AC-F50F898FDD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774" y="3135706"/>
            <a:ext cx="4376266" cy="2381526"/>
          </a:xfrm>
          <a:prstGeom prst="rect">
            <a:avLst/>
          </a:prstGeom>
          <a:ln w="25400">
            <a:solidFill>
              <a:schemeClr val="tx1">
                <a:alpha val="98000"/>
              </a:schemeClr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81E3A0-C5C2-0847-A4BB-781D6E6582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6262" y="1054100"/>
            <a:ext cx="3656186" cy="460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5131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Stacked Bar Charts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1337EB-D669-7745-B889-645CA382B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552" y="1052736"/>
            <a:ext cx="3708400" cy="43924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b="1" dirty="0"/>
              <a:t>Stacked Bar Charts: </a:t>
            </a:r>
          </a:p>
          <a:p>
            <a:pPr algn="just"/>
            <a:r>
              <a:rPr lang="en-GB" sz="2400" dirty="0"/>
              <a:t>In a stacked bar chart, parts of the data are adjacent or stacked</a:t>
            </a:r>
          </a:p>
          <a:p>
            <a:pPr marL="0" indent="0" algn="just">
              <a:buNone/>
            </a:pPr>
            <a:endParaRPr lang="en-GB" sz="2400" dirty="0"/>
          </a:p>
          <a:p>
            <a:pPr algn="just"/>
            <a:r>
              <a:rPr lang="en-GB" sz="2400" dirty="0"/>
              <a:t>Each bar displays a total amount, broken down into sub-amounts </a:t>
            </a:r>
          </a:p>
          <a:p>
            <a:pPr marL="0" indent="0" algn="just">
              <a:buNone/>
            </a:pPr>
            <a:endParaRPr lang="en-GB" sz="2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25A710A-D57B-6C46-A20B-624BBFB74F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196752"/>
            <a:ext cx="3816424" cy="4016598"/>
          </a:xfrm>
          <a:prstGeom prst="rect">
            <a:avLst/>
          </a:prstGeom>
          <a:ln w="25400">
            <a:solidFill>
              <a:schemeClr val="tx1">
                <a:alpha val="98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375748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Pie Charts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1337EB-D669-7745-B889-645CA382B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552" y="1052736"/>
            <a:ext cx="8100888" cy="439248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GB" sz="2400" b="1" dirty="0"/>
              <a:t>Pie Charts: </a:t>
            </a:r>
          </a:p>
          <a:p>
            <a:pPr marL="452628" algn="just">
              <a:lnSpc>
                <a:spcPct val="90000"/>
              </a:lnSpc>
              <a:defRPr/>
            </a:pPr>
            <a:r>
              <a:rPr lang="en-GB" sz="2400" dirty="0">
                <a:latin typeface="Calibri" pitchFamily="34" charset="0"/>
                <a:cs typeface="Times New Roman" charset="0"/>
              </a:rPr>
              <a:t>Pie charts use simple data to </a:t>
            </a:r>
            <a:r>
              <a:rPr lang="en-US" sz="2400" dirty="0">
                <a:latin typeface="Calibri" pitchFamily="34" charset="0"/>
                <a:cs typeface="Times New Roman" charset="0"/>
              </a:rPr>
              <a:t>emphasize</a:t>
            </a:r>
            <a:r>
              <a:rPr lang="en-GB" sz="2400" dirty="0">
                <a:latin typeface="Calibri" pitchFamily="34" charset="0"/>
                <a:cs typeface="Times New Roman" charset="0"/>
              </a:rPr>
              <a:t> differences or similarities</a:t>
            </a:r>
          </a:p>
          <a:p>
            <a:pPr marL="452628" algn="just">
              <a:lnSpc>
                <a:spcPct val="90000"/>
              </a:lnSpc>
              <a:defRPr/>
            </a:pPr>
            <a:r>
              <a:rPr lang="en-GB" sz="2400" dirty="0">
                <a:latin typeface="Calibri" pitchFamily="34" charset="0"/>
                <a:cs typeface="Times New Roman" charset="0"/>
              </a:rPr>
              <a:t>Six categories of data is the maximum that can realistically be accommodated in a pie-chart</a:t>
            </a:r>
          </a:p>
          <a:p>
            <a:pPr marL="452628" algn="just">
              <a:lnSpc>
                <a:spcPct val="90000"/>
              </a:lnSpc>
              <a:defRPr/>
            </a:pPr>
            <a:r>
              <a:rPr lang="en-US" sz="2400" dirty="0">
                <a:latin typeface="Calibri" pitchFamily="34" charset="0"/>
                <a:cs typeface="Times New Roman" charset="0"/>
              </a:rPr>
              <a:t>Pie charts are commonly used to describe data from relative frequency distributions</a:t>
            </a:r>
          </a:p>
          <a:p>
            <a:pPr marL="452628" algn="just">
              <a:lnSpc>
                <a:spcPct val="90000"/>
              </a:lnSpc>
              <a:defRPr/>
            </a:pPr>
            <a:r>
              <a:rPr lang="en-GB" sz="2400" dirty="0">
                <a:latin typeface="Calibri" pitchFamily="34" charset="0"/>
                <a:cs typeface="Times New Roman" charset="0"/>
              </a:rPr>
              <a:t>Firstly,  data must be converted to degrees of a full circle</a:t>
            </a:r>
          </a:p>
          <a:p>
            <a:pPr marL="452628" algn="just">
              <a:lnSpc>
                <a:spcPct val="90000"/>
              </a:lnSpc>
              <a:defRPr/>
            </a:pPr>
            <a:r>
              <a:rPr lang="en-GB" sz="2400" dirty="0">
                <a:latin typeface="Calibri" pitchFamily="34" charset="0"/>
                <a:cs typeface="Times New Roman" charset="0"/>
              </a:rPr>
              <a:t>Full circle = 360 degrees</a:t>
            </a:r>
          </a:p>
          <a:p>
            <a:pPr marL="452628" algn="just">
              <a:lnSpc>
                <a:spcPct val="90000"/>
              </a:lnSpc>
              <a:defRPr/>
            </a:pPr>
            <a:r>
              <a:rPr lang="en-GB" sz="2400" dirty="0">
                <a:latin typeface="Calibri" pitchFamily="34" charset="0"/>
                <a:cs typeface="Times New Roman" charset="0"/>
              </a:rPr>
              <a:t>Add all the values to be represented on pie-chart</a:t>
            </a:r>
          </a:p>
          <a:p>
            <a:pPr marL="452628" algn="just">
              <a:lnSpc>
                <a:spcPct val="90000"/>
              </a:lnSpc>
              <a:defRPr/>
            </a:pPr>
            <a:r>
              <a:rPr lang="en-GB" sz="2400" dirty="0">
                <a:latin typeface="Calibri" pitchFamily="34" charset="0"/>
                <a:cs typeface="Times New Roman" charset="0"/>
              </a:rPr>
              <a:t>The sector to represent the first value  </a:t>
            </a:r>
          </a:p>
          <a:p>
            <a:pPr marL="365760" indent="-256032" algn="just">
              <a:lnSpc>
                <a:spcPct val="90000"/>
              </a:lnSpc>
              <a:buNone/>
              <a:defRPr/>
            </a:pPr>
            <a:r>
              <a:rPr lang="en-GB" sz="2400" dirty="0">
                <a:latin typeface="Calibri" pitchFamily="34" charset="0"/>
                <a:cs typeface="Times New Roman" charset="0"/>
              </a:rPr>
              <a:t>				=      first value         x 360 degrees, etc.</a:t>
            </a:r>
          </a:p>
          <a:p>
            <a:pPr marL="365760" indent="-256032" algn="just">
              <a:lnSpc>
                <a:spcPct val="90000"/>
              </a:lnSpc>
              <a:buNone/>
              <a:defRPr/>
            </a:pPr>
            <a:r>
              <a:rPr lang="en-GB" sz="2400" dirty="0">
                <a:latin typeface="Calibri" pitchFamily="34" charset="0"/>
                <a:cs typeface="Times New Roman" charset="0"/>
              </a:rPr>
              <a:t>				   Total of all values</a:t>
            </a:r>
          </a:p>
          <a:p>
            <a:pPr marL="452628" algn="just">
              <a:lnSpc>
                <a:spcPct val="90000"/>
              </a:lnSpc>
              <a:defRPr/>
            </a:pPr>
            <a:r>
              <a:rPr lang="en-GB" sz="2400" dirty="0">
                <a:latin typeface="Calibri" pitchFamily="34" charset="0"/>
                <a:cs typeface="Times New Roman" charset="0"/>
              </a:rPr>
              <a:t>Exploded pie charts allow you to emphasise particular elements</a:t>
            </a:r>
          </a:p>
          <a:p>
            <a:pPr marL="0" indent="0" algn="just">
              <a:buNone/>
            </a:pPr>
            <a:endParaRPr lang="en-GB" sz="2400" dirty="0"/>
          </a:p>
          <a:p>
            <a:pPr marL="0" indent="0" algn="just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631138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Pie Charts – Example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1337EB-D669-7745-B889-645CA382B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552" y="1052736"/>
            <a:ext cx="3706168" cy="43924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b="1" dirty="0"/>
              <a:t>Example: </a:t>
            </a:r>
            <a:endParaRPr lang="en-GB" sz="2400" dirty="0"/>
          </a:p>
          <a:p>
            <a:pPr marL="0" indent="0" algn="just">
              <a:buNone/>
            </a:pPr>
            <a:r>
              <a:rPr lang="en-GB" sz="2400" dirty="0"/>
              <a:t>A lecturer asked his class to pick who would win a battle of superheroes. </a:t>
            </a:r>
          </a:p>
          <a:p>
            <a:pPr marL="0" indent="0" algn="just">
              <a:buNone/>
            </a:pPr>
            <a:endParaRPr lang="en-GB" sz="2400" dirty="0"/>
          </a:p>
          <a:p>
            <a:pPr marL="0" indent="0" algn="just">
              <a:buNone/>
            </a:pPr>
            <a:r>
              <a:rPr lang="en-GB" sz="2400" dirty="0"/>
              <a:t>Below is a frequency table: </a:t>
            </a:r>
          </a:p>
          <a:p>
            <a:pPr marL="0" indent="0" algn="just">
              <a:buNone/>
            </a:pPr>
            <a:endParaRPr lang="en-GB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5B8625-87AA-6F4F-BFCD-FD0150ECE7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3861048"/>
            <a:ext cx="3680520" cy="977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6DB2C6-3BDE-D744-96DD-91B3BA29B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1196752"/>
            <a:ext cx="4104456" cy="3816424"/>
          </a:xfrm>
          <a:prstGeom prst="rect">
            <a:avLst/>
          </a:prstGeom>
          <a:ln w="25400">
            <a:solidFill>
              <a:schemeClr val="tx1">
                <a:alpha val="98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512778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Graphs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1337EB-D669-7745-B889-645CA382B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552" y="1052736"/>
            <a:ext cx="8229600" cy="439248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sz="2400" dirty="0"/>
              <a:t>There are mainly two types of graphs, namely: </a:t>
            </a:r>
          </a:p>
          <a:p>
            <a:pPr marL="0" indent="0" algn="just">
              <a:buNone/>
            </a:pPr>
            <a:endParaRPr lang="en-GB" sz="2400" dirty="0"/>
          </a:p>
          <a:p>
            <a:pPr algn="just">
              <a:lnSpc>
                <a:spcPct val="90000"/>
              </a:lnSpc>
            </a:pPr>
            <a:r>
              <a:rPr lang="en-GB" sz="2400" b="1" dirty="0"/>
              <a:t>Line graph: </a:t>
            </a:r>
            <a:r>
              <a:rPr lang="en-GB" altLang="en-US" sz="2400" dirty="0">
                <a:cs typeface="Times New Roman" panose="02020603050405020304" pitchFamily="18" charset="0"/>
              </a:rPr>
              <a:t>The line graph can be used to illustrate data in two situations. </a:t>
            </a:r>
          </a:p>
          <a:p>
            <a:pPr lvl="1" algn="just">
              <a:lnSpc>
                <a:spcPct val="90000"/>
              </a:lnSpc>
            </a:pPr>
            <a:r>
              <a:rPr lang="en-GB" altLang="en-US" sz="2400" dirty="0">
                <a:cs typeface="Times New Roman" panose="02020603050405020304" pitchFamily="18" charset="0"/>
              </a:rPr>
              <a:t>Firstly, the line graph is often used to illustrate data that is given over a certain time period</a:t>
            </a:r>
          </a:p>
          <a:p>
            <a:pPr lvl="1" algn="just">
              <a:lnSpc>
                <a:spcPct val="90000"/>
              </a:lnSpc>
            </a:pPr>
            <a:endParaRPr lang="en-GB" altLang="en-US" sz="2400" dirty="0">
              <a:cs typeface="Times New Roman" panose="02020603050405020304" pitchFamily="18" charset="0"/>
            </a:endParaRPr>
          </a:p>
          <a:p>
            <a:pPr lvl="1" algn="just">
              <a:lnSpc>
                <a:spcPct val="90000"/>
              </a:lnSpc>
            </a:pPr>
            <a:r>
              <a:rPr lang="en-US" altLang="en-US" sz="2400" dirty="0"/>
              <a:t>Line charts also prove very useful when you are interested in exploring patterns between two different types of data</a:t>
            </a:r>
          </a:p>
          <a:p>
            <a:pPr lvl="1" algn="just">
              <a:lnSpc>
                <a:spcPct val="90000"/>
              </a:lnSpc>
            </a:pPr>
            <a:endParaRPr lang="en-US" altLang="en-US" sz="2400" dirty="0"/>
          </a:p>
          <a:p>
            <a:pPr lvl="1" algn="just">
              <a:lnSpc>
                <a:spcPct val="90000"/>
              </a:lnSpc>
            </a:pPr>
            <a:r>
              <a:rPr lang="en-US" altLang="en-US" sz="2400" dirty="0"/>
              <a:t>They are also helpful when you have many data points and want to show all of them on one graph.</a:t>
            </a:r>
            <a:r>
              <a:rPr lang="en-GB" altLang="en-US" sz="2400" dirty="0"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9129661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Line graphs - Example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2F4FD4BD-4FB4-CE43-953E-DEF0254683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908050"/>
            <a:ext cx="6019800" cy="1196975"/>
          </a:xfrm>
          <a:prstGeom prst="rect">
            <a:avLst/>
          </a:prstGeom>
          <a:noFill/>
          <a:ln w="25400">
            <a:solidFill>
              <a:schemeClr val="tx1">
                <a:alpha val="98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algn="r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r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r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r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r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n-GB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en-GB" altLang="en-US" b="1" u="sng" dirty="0">
                <a:latin typeface="Calibri" panose="020F0502020204030204" pitchFamily="34" charset="0"/>
                <a:cs typeface="Times New Roman" panose="02020603050405020304" pitchFamily="18" charset="0"/>
              </a:rPr>
              <a:t>Number of employees</a:t>
            </a:r>
            <a:endParaRPr lang="en-US" altLang="en-US" b="1" u="sng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GB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Weekly </a:t>
            </a:r>
            <a:r>
              <a:rPr lang="en-US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earnings</a:t>
            </a:r>
            <a:r>
              <a:rPr lang="en-GB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(£)  </a:t>
            </a:r>
            <a:r>
              <a:rPr lang="en-US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300    400     500      600     700     800</a:t>
            </a:r>
          </a:p>
          <a:p>
            <a:pPr algn="just" eaLnBrk="1" hangingPunct="1"/>
            <a:r>
              <a:rPr lang="en-GB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Company a                    </a:t>
            </a:r>
            <a:r>
              <a:rPr lang="en-US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2         5         9  </a:t>
            </a:r>
            <a:r>
              <a:rPr lang="en-US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     12        8        4</a:t>
            </a:r>
          </a:p>
          <a:p>
            <a:pPr algn="l" eaLnBrk="1" hangingPunct="1"/>
            <a:r>
              <a:rPr lang="en-GB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Company b                    </a:t>
            </a:r>
            <a:r>
              <a:rPr lang="en-US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 7    </a:t>
            </a:r>
            <a:r>
              <a:rPr lang="en-US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 14         8          7         3  </a:t>
            </a:r>
            <a:r>
              <a:rPr lang="en-US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b="1" dirty="0">
                <a:latin typeface="Calibri" panose="020F0502020204030204" pitchFamily="34" charset="0"/>
                <a:cs typeface="Times New Roman" panose="02020603050405020304" pitchFamily="18" charset="0"/>
              </a:rPr>
              <a:t>     1 </a:t>
            </a:r>
          </a:p>
        </p:txBody>
      </p:sp>
      <p:graphicFrame>
        <p:nvGraphicFramePr>
          <p:cNvPr id="7" name="Object 3">
            <a:extLst>
              <a:ext uri="{FF2B5EF4-FFF2-40B4-BE49-F238E27FC236}">
                <a16:creationId xmlns:a16="http://schemas.microsoft.com/office/drawing/2014/main" id="{93F79BB6-FC2E-DC4C-BFFB-3FDF92D9021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3280492"/>
              </p:ext>
            </p:extLst>
          </p:nvPr>
        </p:nvGraphicFramePr>
        <p:xfrm>
          <a:off x="914400" y="2308225"/>
          <a:ext cx="7618040" cy="32810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2" name="Worksheet" r:id="rId4" imgW="4356100" imgH="2159000" progId="Excel.Sheet.8">
                  <p:embed/>
                </p:oleObj>
              </mc:Choice>
              <mc:Fallback>
                <p:oleObj name="Worksheet" r:id="rId4" imgW="4356100" imgH="2159000" progId="Excel.Sheet.8">
                  <p:embed/>
                  <p:pic>
                    <p:nvPicPr>
                      <p:cNvPr id="56323" name="Object 3">
                        <a:extLst>
                          <a:ext uri="{FF2B5EF4-FFF2-40B4-BE49-F238E27FC236}">
                            <a16:creationId xmlns:a16="http://schemas.microsoft.com/office/drawing/2014/main" id="{6E3FBB76-51A7-B746-A694-1F05FC04709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2308225"/>
                        <a:ext cx="7618040" cy="32810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575408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Scatter Diagram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1337EB-D669-7745-B889-645CA382B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552" y="1052736"/>
            <a:ext cx="7956872" cy="43924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GB" sz="2400" dirty="0"/>
          </a:p>
          <a:p>
            <a:pPr algn="just"/>
            <a:r>
              <a:rPr lang="en-GB" sz="2400" b="1" dirty="0"/>
              <a:t>Scatter Diagram: </a:t>
            </a:r>
            <a:r>
              <a:rPr lang="en-US" altLang="en-US" sz="2400" dirty="0"/>
              <a:t>are used to examine possible relationships between two numerical variables </a:t>
            </a:r>
          </a:p>
          <a:p>
            <a:pPr algn="just"/>
            <a:endParaRPr lang="en-US" altLang="en-US" sz="2400" dirty="0"/>
          </a:p>
          <a:p>
            <a:pPr algn="just"/>
            <a:r>
              <a:rPr lang="en-US" altLang="en-US" sz="2400" b="1" dirty="0"/>
              <a:t>The Scatter Diagram:</a:t>
            </a:r>
          </a:p>
          <a:p>
            <a:pPr lvl="1" algn="just"/>
            <a:r>
              <a:rPr lang="en-US" altLang="en-US" sz="2400" dirty="0"/>
              <a:t>one variable is measured on the vertical axis and the other variable is measured on the horizontal axis</a:t>
            </a:r>
          </a:p>
          <a:p>
            <a:pPr algn="just">
              <a:lnSpc>
                <a:spcPct val="90000"/>
              </a:lnSpc>
            </a:pPr>
            <a:endParaRPr lang="en-GB" altLang="en-US" sz="2400" dirty="0"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5678937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Scatter Diagram - Example</a:t>
            </a:r>
          </a:p>
        </p:txBody>
      </p:sp>
      <p:graphicFrame>
        <p:nvGraphicFramePr>
          <p:cNvPr id="6" name="Group 167">
            <a:extLst>
              <a:ext uri="{FF2B5EF4-FFF2-40B4-BE49-F238E27FC236}">
                <a16:creationId xmlns:a16="http://schemas.microsoft.com/office/drawing/2014/main" id="{64BA10FC-86AD-E04F-AB88-FDAB79DE8D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276521"/>
              </p:ext>
            </p:extLst>
          </p:nvPr>
        </p:nvGraphicFramePr>
        <p:xfrm>
          <a:off x="683568" y="1196752"/>
          <a:ext cx="1905000" cy="4267200"/>
        </p:xfrm>
        <a:graphic>
          <a:graphicData uri="http://schemas.openxmlformats.org/drawingml/2006/table">
            <a:tbl>
              <a:tblPr/>
              <a:tblGrid>
                <a:gridCol w="93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0658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Volume per day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Cost per day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22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131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22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120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22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140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22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151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22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33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160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22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167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22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185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22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42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170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722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50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188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22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195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22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60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67BDA957-1192-BC4C-880F-BB9ACCF7CAF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1946183"/>
              </p:ext>
            </p:extLst>
          </p:nvPr>
        </p:nvGraphicFramePr>
        <p:xfrm>
          <a:off x="3046413" y="1196752"/>
          <a:ext cx="5640387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391843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20880" cy="850106"/>
          </a:xfrm>
        </p:spPr>
        <p:txBody>
          <a:bodyPr>
            <a:normAutofit/>
          </a:bodyPr>
          <a:lstStyle/>
          <a:p>
            <a:r>
              <a:rPr lang="en-GB" sz="3200" b="1" dirty="0"/>
              <a:t>References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11639B6-AADC-984E-AED6-74524C5DC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75252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GB" altLang="en-US" sz="2000" dirty="0" err="1">
                <a:cs typeface="Times New Roman" panose="02020603050405020304" pitchFamily="18" charset="0"/>
              </a:rPr>
              <a:t>Radionov</a:t>
            </a:r>
            <a:r>
              <a:rPr lang="en-GB" altLang="en-US" sz="2000" dirty="0">
                <a:cs typeface="Times New Roman" panose="02020603050405020304" pitchFamily="18" charset="0"/>
              </a:rPr>
              <a:t>, V. (2017). Understanding Stacked Bar Charts: The Worst Or The Best. [Online] </a:t>
            </a:r>
            <a:r>
              <a:rPr lang="en-GB" sz="2000" dirty="0">
                <a:hlinkClick r:id="rId3"/>
              </a:rPr>
              <a:t>https://www.smashingmagazine.com/2017/03/understanding-stacked-bar-charts/</a:t>
            </a:r>
            <a:endParaRPr lang="en-GB" sz="2000" dirty="0"/>
          </a:p>
          <a:p>
            <a:pPr algn="just"/>
            <a:endParaRPr lang="en-GB" altLang="en-US" sz="2000" dirty="0">
              <a:cs typeface="Times New Roman" panose="02020603050405020304" pitchFamily="18" charset="0"/>
            </a:endParaRPr>
          </a:p>
          <a:p>
            <a:pPr algn="just"/>
            <a:r>
              <a:rPr lang="en-GB" altLang="en-US" sz="2000" dirty="0">
                <a:cs typeface="Times New Roman" panose="02020603050405020304" pitchFamily="18" charset="0"/>
              </a:rPr>
              <a:t>Planning Tank (2020). Data presentation and analysis (with Examples &amp; Images) [Online] </a:t>
            </a:r>
            <a:r>
              <a:rPr lang="en-GB" sz="2000" dirty="0">
                <a:hlinkClick r:id="rId4"/>
              </a:rPr>
              <a:t>https://planningtank.com/planning-techniques/data-presentation-and-analysis</a:t>
            </a:r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altLang="en-US" sz="2000" dirty="0">
                <a:cs typeface="Times New Roman" panose="02020603050405020304" pitchFamily="18" charset="0"/>
              </a:rPr>
              <a:t>Planning Tank (2020). Data Visualization Techniques | Importance, Tools &amp; Software [Online] </a:t>
            </a:r>
            <a:r>
              <a:rPr lang="en-GB" sz="2000" dirty="0">
                <a:hlinkClick r:id="rId5"/>
              </a:rPr>
              <a:t>https://planningtank.com/computer-applications/data-visualization-importance-techniques-tools</a:t>
            </a:r>
            <a:endParaRPr lang="en-GB" sz="2000" dirty="0"/>
          </a:p>
          <a:p>
            <a:pPr algn="just"/>
            <a:r>
              <a:rPr lang="en-GB" altLang="en-US" sz="2000" dirty="0" err="1">
                <a:cs typeface="Times New Roman" panose="02020603050405020304" pitchFamily="18" charset="0"/>
              </a:rPr>
              <a:t>SkillsYouNeed</a:t>
            </a:r>
            <a:r>
              <a:rPr lang="en-GB" altLang="en-US" sz="2000" dirty="0">
                <a:cs typeface="Times New Roman" panose="02020603050405020304" pitchFamily="18" charset="0"/>
              </a:rPr>
              <a:t> (2011). Graphs and Charts [Online] </a:t>
            </a:r>
            <a:r>
              <a:rPr lang="en-GB" sz="2000" dirty="0">
                <a:hlinkClick r:id="rId6"/>
              </a:rPr>
              <a:t>https://www.skillsyouneed.com/num/graphs-charts.html#:~:text=Graphs%20have%20two%20axes%2C%20the,bottom%20left%20of%20the%20graph.</a:t>
            </a:r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altLang="en-US" sz="2000" dirty="0">
                <a:cs typeface="Times New Roman" panose="02020603050405020304" pitchFamily="18" charset="0"/>
              </a:rPr>
              <a:t>Statistics Online Support (2015). Frequency Tables, Pie Charts, and Bar Charts [Online] </a:t>
            </a:r>
            <a:r>
              <a:rPr lang="en-GB" sz="2000" dirty="0">
                <a:hlinkClick r:id="rId7"/>
              </a:rPr>
              <a:t>http://sites.utexas.edu/sos/guided/descriptive/descriptivec/frequency/</a:t>
            </a:r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 err="1"/>
              <a:t>eMathZone</a:t>
            </a:r>
            <a:r>
              <a:rPr lang="en-GB" sz="2000" dirty="0"/>
              <a:t> (2019). Multiple Bar Chart [Online] </a:t>
            </a:r>
            <a:r>
              <a:rPr lang="en-GB" sz="2000" dirty="0">
                <a:hlinkClick r:id="rId8"/>
              </a:rPr>
              <a:t>https://www.emathzone.com/tutorials/basic-statistics/multiple-bar-chart.html</a:t>
            </a:r>
            <a:endParaRPr lang="en-GB" sz="2000" dirty="0"/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endParaRPr lang="en-GB" altLang="en-US" sz="2000" dirty="0">
              <a:cs typeface="Times New Roman" panose="02020603050405020304" pitchFamily="18" charset="0"/>
            </a:endParaRPr>
          </a:p>
          <a:p>
            <a:pPr algn="just"/>
            <a:endParaRPr lang="en-GB" sz="2400" dirty="0"/>
          </a:p>
          <a:p>
            <a:pPr marL="0" indent="0" algn="just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136393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348880"/>
            <a:ext cx="7920880" cy="850106"/>
          </a:xfrm>
        </p:spPr>
        <p:txBody>
          <a:bodyPr>
            <a:norm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81193055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303dbf9b-b85b-46a0-94f1-894078c07ecd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41792</TotalTime>
  <Words>1420</Words>
  <Application>Microsoft Macintosh PowerPoint</Application>
  <PresentationFormat>On-screen Show (4:3)</PresentationFormat>
  <Paragraphs>197</Paragraphs>
  <Slides>23</Slides>
  <Notes>22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Myriad Pro</vt:lpstr>
      <vt:lpstr>Wingdings</vt:lpstr>
      <vt:lpstr>20140311PresentationUWTSDTemplate</vt:lpstr>
      <vt:lpstr>Worksheet</vt:lpstr>
      <vt:lpstr>Digital Skills and Research Methods (DSR) BMSW 4003 (H&amp;Sc)</vt:lpstr>
      <vt:lpstr>Lesson Aim</vt:lpstr>
      <vt:lpstr>What is Data Visualization?</vt:lpstr>
      <vt:lpstr>What is Data Visualization?</vt:lpstr>
      <vt:lpstr>Goals of Data Visualization?</vt:lpstr>
      <vt:lpstr>Importance of Data Visualization?</vt:lpstr>
      <vt:lpstr>Advantages of Data Visualization?</vt:lpstr>
      <vt:lpstr>Process of Data Visualization?</vt:lpstr>
      <vt:lpstr>Process of Data Visualization - Chart</vt:lpstr>
      <vt:lpstr>Charts - Histogram</vt:lpstr>
      <vt:lpstr>Charts - Histogram</vt:lpstr>
      <vt:lpstr>Bar Charts </vt:lpstr>
      <vt:lpstr>Bar Charts - Example</vt:lpstr>
      <vt:lpstr>Multiple Bar Charts</vt:lpstr>
      <vt:lpstr>Stacked Bar Charts</vt:lpstr>
      <vt:lpstr>Pie Charts</vt:lpstr>
      <vt:lpstr>Pie Charts – Example</vt:lpstr>
      <vt:lpstr>Graphs</vt:lpstr>
      <vt:lpstr>Line graphs - Example</vt:lpstr>
      <vt:lpstr>Scatter Diagram</vt:lpstr>
      <vt:lpstr>Scatter Diagram - Example</vt:lpstr>
      <vt:lpstr>References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Anupam Mazumdar</cp:lastModifiedBy>
  <cp:revision>300</cp:revision>
  <dcterms:created xsi:type="dcterms:W3CDTF">2015-04-14T15:21:28Z</dcterms:created>
  <dcterms:modified xsi:type="dcterms:W3CDTF">2021-04-03T11:36:44Z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