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2" r:id="rId7"/>
    <p:sldId id="263" r:id="rId8"/>
    <p:sldId id="264" r:id="rId9"/>
    <p:sldId id="265" r:id="rId10"/>
    <p:sldId id="266" r:id="rId11"/>
    <p:sldId id="267" r:id="rId12"/>
    <p:sldId id="269" r:id="rId13"/>
    <p:sldId id="270" r:id="rId14"/>
    <p:sldId id="271" r:id="rId15"/>
    <p:sldId id="272" r:id="rId16"/>
    <p:sldId id="268"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7" d="100"/>
          <a:sy n="77" d="100"/>
        </p:scale>
        <p:origin x="72" y="19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ce surgy" userId="7898a08414e042af" providerId="LiveId" clId="{5B3D0145-400F-344C-8DDB-7114BD3B502B}"/>
    <pc:docChg chg="undo custSel addSld modSld">
      <pc:chgData name="alice surgy" userId="7898a08414e042af" providerId="LiveId" clId="{5B3D0145-400F-344C-8DDB-7114BD3B502B}" dt="2018-12-17T15:52:35.404" v="596" actId="680"/>
      <pc:docMkLst>
        <pc:docMk/>
      </pc:docMkLst>
      <pc:sldChg chg="modSp">
        <pc:chgData name="alice surgy" userId="7898a08414e042af" providerId="LiveId" clId="{5B3D0145-400F-344C-8DDB-7114BD3B502B}" dt="2018-12-17T15:31:45.150" v="200" actId="1576"/>
        <pc:sldMkLst>
          <pc:docMk/>
          <pc:sldMk cId="19610914" sldId="259"/>
        </pc:sldMkLst>
        <pc:spChg chg="mod">
          <ac:chgData name="alice surgy" userId="7898a08414e042af" providerId="LiveId" clId="{5B3D0145-400F-344C-8DDB-7114BD3B502B}" dt="2018-12-17T15:28:46.735" v="161" actId="20577"/>
          <ac:spMkLst>
            <pc:docMk/>
            <pc:sldMk cId="19610914" sldId="259"/>
            <ac:spMk id="2" creationId="{32111C39-E653-1144-AFE8-BFEE52049B13}"/>
          </ac:spMkLst>
        </pc:spChg>
        <pc:spChg chg="mod">
          <ac:chgData name="alice surgy" userId="7898a08414e042af" providerId="LiveId" clId="{5B3D0145-400F-344C-8DDB-7114BD3B502B}" dt="2018-12-17T15:31:45.150" v="200" actId="1576"/>
          <ac:spMkLst>
            <pc:docMk/>
            <pc:sldMk cId="19610914" sldId="259"/>
            <ac:spMk id="3" creationId="{ED01CD5F-7AFA-824D-9E24-C9453BA45266}"/>
          </ac:spMkLst>
        </pc:spChg>
      </pc:sldChg>
      <pc:sldChg chg="modSp new">
        <pc:chgData name="alice surgy" userId="7898a08414e042af" providerId="LiveId" clId="{5B3D0145-400F-344C-8DDB-7114BD3B502B}" dt="2018-12-17T15:42:55.479" v="264" actId="1576"/>
        <pc:sldMkLst>
          <pc:docMk/>
          <pc:sldMk cId="3218643674" sldId="260"/>
        </pc:sldMkLst>
        <pc:spChg chg="mod">
          <ac:chgData name="alice surgy" userId="7898a08414e042af" providerId="LiveId" clId="{5B3D0145-400F-344C-8DDB-7114BD3B502B}" dt="2018-12-17T15:41:27.453" v="249" actId="20577"/>
          <ac:spMkLst>
            <pc:docMk/>
            <pc:sldMk cId="3218643674" sldId="260"/>
            <ac:spMk id="2" creationId="{D87F87C7-3D3A-4349-8809-1665D94B2FFA}"/>
          </ac:spMkLst>
        </pc:spChg>
        <pc:spChg chg="mod">
          <ac:chgData name="alice surgy" userId="7898a08414e042af" providerId="LiveId" clId="{5B3D0145-400F-344C-8DDB-7114BD3B502B}" dt="2018-12-17T15:42:55.479" v="264" actId="1576"/>
          <ac:spMkLst>
            <pc:docMk/>
            <pc:sldMk cId="3218643674" sldId="260"/>
            <ac:spMk id="3" creationId="{BEA18B8E-88D7-5C42-867C-4900D7FF1C49}"/>
          </ac:spMkLst>
        </pc:spChg>
      </pc:sldChg>
      <pc:sldChg chg="modSp new">
        <pc:chgData name="alice surgy" userId="7898a08414e042af" providerId="LiveId" clId="{5B3D0145-400F-344C-8DDB-7114BD3B502B}" dt="2018-12-17T15:46:53.011" v="400" actId="1576"/>
        <pc:sldMkLst>
          <pc:docMk/>
          <pc:sldMk cId="595187122" sldId="261"/>
        </pc:sldMkLst>
        <pc:spChg chg="mod">
          <ac:chgData name="alice surgy" userId="7898a08414e042af" providerId="LiveId" clId="{5B3D0145-400F-344C-8DDB-7114BD3B502B}" dt="2018-12-17T15:43:57.477" v="384" actId="20577"/>
          <ac:spMkLst>
            <pc:docMk/>
            <pc:sldMk cId="595187122" sldId="261"/>
            <ac:spMk id="2" creationId="{034924C3-94B5-494C-8E8D-811301E486CE}"/>
          </ac:spMkLst>
        </pc:spChg>
        <pc:spChg chg="mod">
          <ac:chgData name="alice surgy" userId="7898a08414e042af" providerId="LiveId" clId="{5B3D0145-400F-344C-8DDB-7114BD3B502B}" dt="2018-12-17T15:46:53.011" v="400" actId="1576"/>
          <ac:spMkLst>
            <pc:docMk/>
            <pc:sldMk cId="595187122" sldId="261"/>
            <ac:spMk id="3" creationId="{BCF55A00-9883-7D4F-8AF7-31F76E0FD038}"/>
          </ac:spMkLst>
        </pc:spChg>
      </pc:sldChg>
      <pc:sldChg chg="modSp new">
        <pc:chgData name="alice surgy" userId="7898a08414e042af" providerId="LiveId" clId="{5B3D0145-400F-344C-8DDB-7114BD3B502B}" dt="2018-12-17T15:52:33.537" v="595" actId="1576"/>
        <pc:sldMkLst>
          <pc:docMk/>
          <pc:sldMk cId="616144152" sldId="262"/>
        </pc:sldMkLst>
        <pc:spChg chg="mod">
          <ac:chgData name="alice surgy" userId="7898a08414e042af" providerId="LiveId" clId="{5B3D0145-400F-344C-8DDB-7114BD3B502B}" dt="2018-12-17T15:49:51.550" v="579" actId="20577"/>
          <ac:spMkLst>
            <pc:docMk/>
            <pc:sldMk cId="616144152" sldId="262"/>
            <ac:spMk id="2" creationId="{AB76A348-11A1-E543-9B4C-48287B4C9448}"/>
          </ac:spMkLst>
        </pc:spChg>
        <pc:spChg chg="mod">
          <ac:chgData name="alice surgy" userId="7898a08414e042af" providerId="LiveId" clId="{5B3D0145-400F-344C-8DDB-7114BD3B502B}" dt="2018-12-17T15:52:33.537" v="595" actId="1576"/>
          <ac:spMkLst>
            <pc:docMk/>
            <pc:sldMk cId="616144152" sldId="262"/>
            <ac:spMk id="3" creationId="{40E460A6-D0A1-2549-8705-ED7D4B2EC7CD}"/>
          </ac:spMkLst>
        </pc:spChg>
      </pc:sldChg>
      <pc:sldChg chg="new">
        <pc:chgData name="alice surgy" userId="7898a08414e042af" providerId="LiveId" clId="{5B3D0145-400F-344C-8DDB-7114BD3B502B}" dt="2018-12-17T15:52:35.404" v="596" actId="680"/>
        <pc:sldMkLst>
          <pc:docMk/>
          <pc:sldMk cId="137279135" sldId="263"/>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039A0-5863-8D4B-A693-8959BBEA1D0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0C1C8C3-CE1B-4640-9990-E97DCD007A1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2871683-B0FF-3E4D-9D22-D965405C6815}"/>
              </a:ext>
            </a:extLst>
          </p:cNvPr>
          <p:cNvSpPr>
            <a:spLocks noGrp="1"/>
          </p:cNvSpPr>
          <p:nvPr>
            <p:ph type="dt" sz="half" idx="10"/>
          </p:nvPr>
        </p:nvSpPr>
        <p:spPr/>
        <p:txBody>
          <a:bodyPr/>
          <a:lstStyle/>
          <a:p>
            <a:fld id="{E5006945-5301-2E48-BA73-2DA4808AA866}" type="datetimeFigureOut">
              <a:rPr lang="en-US" smtClean="0"/>
              <a:t>1/14/2019</a:t>
            </a:fld>
            <a:endParaRPr lang="en-US"/>
          </a:p>
        </p:txBody>
      </p:sp>
      <p:sp>
        <p:nvSpPr>
          <p:cNvPr id="5" name="Footer Placeholder 4">
            <a:extLst>
              <a:ext uri="{FF2B5EF4-FFF2-40B4-BE49-F238E27FC236}">
                <a16:creationId xmlns:a16="http://schemas.microsoft.com/office/drawing/2014/main" id="{97151289-BF22-E24E-A1A3-1C77515739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7F5AF9-0E7C-F449-BFD6-2E72D8647EEA}"/>
              </a:ext>
            </a:extLst>
          </p:cNvPr>
          <p:cNvSpPr>
            <a:spLocks noGrp="1"/>
          </p:cNvSpPr>
          <p:nvPr>
            <p:ph type="sldNum" sz="quarter" idx="12"/>
          </p:nvPr>
        </p:nvSpPr>
        <p:spPr/>
        <p:txBody>
          <a:bodyPr/>
          <a:lstStyle/>
          <a:p>
            <a:fld id="{FC2680C7-3FB6-C549-99E1-C08D7E4F9670}" type="slidenum">
              <a:rPr lang="en-US" smtClean="0"/>
              <a:t>‹#›</a:t>
            </a:fld>
            <a:endParaRPr lang="en-US"/>
          </a:p>
        </p:txBody>
      </p:sp>
    </p:spTree>
    <p:extLst>
      <p:ext uri="{BB962C8B-B14F-4D97-AF65-F5344CB8AC3E}">
        <p14:creationId xmlns:p14="http://schemas.microsoft.com/office/powerpoint/2010/main" val="299628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D126F-476B-2443-9D73-81D276A3D58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0AC9B66-C495-6D4A-81F8-98433034B65F}"/>
              </a:ext>
            </a:extLst>
          </p:cNvPr>
          <p:cNvSpPr>
            <a:spLocks noGrp="1"/>
          </p:cNvSpPr>
          <p:nvPr>
            <p:ph idx="1"/>
          </p:nvPr>
        </p:nvSpPr>
        <p:spPr/>
        <p:txBody>
          <a:bodyPr/>
          <a:lstStyle/>
          <a:p>
            <a:r>
              <a:rPr lang="en-GB"/>
              <a:t>Edit Master text styles
Second level
Third level
Fourth level
Fifth level</a:t>
            </a:r>
            <a:endParaRPr lang="en-US"/>
          </a:p>
        </p:txBody>
      </p:sp>
      <p:sp>
        <p:nvSpPr>
          <p:cNvPr id="4" name="Date Placeholder 3">
            <a:extLst>
              <a:ext uri="{FF2B5EF4-FFF2-40B4-BE49-F238E27FC236}">
                <a16:creationId xmlns:a16="http://schemas.microsoft.com/office/drawing/2014/main" id="{C5BEEA2E-562D-C14C-B998-4B1868ADA3AE}"/>
              </a:ext>
            </a:extLst>
          </p:cNvPr>
          <p:cNvSpPr>
            <a:spLocks noGrp="1"/>
          </p:cNvSpPr>
          <p:nvPr>
            <p:ph type="dt" sz="half" idx="10"/>
          </p:nvPr>
        </p:nvSpPr>
        <p:spPr/>
        <p:txBody>
          <a:bodyPr/>
          <a:lstStyle/>
          <a:p>
            <a:fld id="{E5006945-5301-2E48-BA73-2DA4808AA866}" type="datetimeFigureOut">
              <a:rPr lang="en-US" smtClean="0"/>
              <a:t>1/14/2019</a:t>
            </a:fld>
            <a:endParaRPr lang="en-US"/>
          </a:p>
        </p:txBody>
      </p:sp>
      <p:sp>
        <p:nvSpPr>
          <p:cNvPr id="5" name="Footer Placeholder 4">
            <a:extLst>
              <a:ext uri="{FF2B5EF4-FFF2-40B4-BE49-F238E27FC236}">
                <a16:creationId xmlns:a16="http://schemas.microsoft.com/office/drawing/2014/main" id="{984BCF4F-DD4D-3E4C-A5B9-D74D3F066D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88C0B8-AD6B-E245-B6F3-C1ADB6873D6B}"/>
              </a:ext>
            </a:extLst>
          </p:cNvPr>
          <p:cNvSpPr>
            <a:spLocks noGrp="1"/>
          </p:cNvSpPr>
          <p:nvPr>
            <p:ph type="sldNum" sz="quarter" idx="12"/>
          </p:nvPr>
        </p:nvSpPr>
        <p:spPr/>
        <p:txBody>
          <a:bodyPr/>
          <a:lstStyle/>
          <a:p>
            <a:fld id="{FC2680C7-3FB6-C549-99E1-C08D7E4F9670}" type="slidenum">
              <a:rPr lang="en-US" smtClean="0"/>
              <a:t>‹#›</a:t>
            </a:fld>
            <a:endParaRPr lang="en-US"/>
          </a:p>
        </p:txBody>
      </p:sp>
    </p:spTree>
    <p:extLst>
      <p:ext uri="{BB962C8B-B14F-4D97-AF65-F5344CB8AC3E}">
        <p14:creationId xmlns:p14="http://schemas.microsoft.com/office/powerpoint/2010/main" val="16877618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A8EA1-F936-1B46-9AC3-92D9AA08F10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01C5388-58C4-E840-96E0-46A989F1BC4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r>
              <a:rPr lang="en-GB"/>
              <a:t>Edit Master text styles
Second level
Third level
Fourth level
Fifth level</a:t>
            </a:r>
            <a:endParaRPr lang="en-US"/>
          </a:p>
        </p:txBody>
      </p:sp>
      <p:sp>
        <p:nvSpPr>
          <p:cNvPr id="4" name="Date Placeholder 3">
            <a:extLst>
              <a:ext uri="{FF2B5EF4-FFF2-40B4-BE49-F238E27FC236}">
                <a16:creationId xmlns:a16="http://schemas.microsoft.com/office/drawing/2014/main" id="{2E3545CD-3204-6C4E-8873-CAD8CA94C6FD}"/>
              </a:ext>
            </a:extLst>
          </p:cNvPr>
          <p:cNvSpPr>
            <a:spLocks noGrp="1"/>
          </p:cNvSpPr>
          <p:nvPr>
            <p:ph type="dt" sz="half" idx="10"/>
          </p:nvPr>
        </p:nvSpPr>
        <p:spPr/>
        <p:txBody>
          <a:bodyPr/>
          <a:lstStyle/>
          <a:p>
            <a:fld id="{E5006945-5301-2E48-BA73-2DA4808AA866}" type="datetimeFigureOut">
              <a:rPr lang="en-US" smtClean="0"/>
              <a:t>1/14/2019</a:t>
            </a:fld>
            <a:endParaRPr lang="en-US"/>
          </a:p>
        </p:txBody>
      </p:sp>
      <p:sp>
        <p:nvSpPr>
          <p:cNvPr id="5" name="Footer Placeholder 4">
            <a:extLst>
              <a:ext uri="{FF2B5EF4-FFF2-40B4-BE49-F238E27FC236}">
                <a16:creationId xmlns:a16="http://schemas.microsoft.com/office/drawing/2014/main" id="{9E507077-2CFD-434A-B41D-8D2C5132497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29D97F1-DA3A-6C40-97D0-18FAC3CC083C}"/>
              </a:ext>
            </a:extLst>
          </p:cNvPr>
          <p:cNvSpPr>
            <a:spLocks noGrp="1"/>
          </p:cNvSpPr>
          <p:nvPr>
            <p:ph type="sldNum" sz="quarter" idx="12"/>
          </p:nvPr>
        </p:nvSpPr>
        <p:spPr/>
        <p:txBody>
          <a:bodyPr/>
          <a:lstStyle/>
          <a:p>
            <a:fld id="{FC2680C7-3FB6-C549-99E1-C08D7E4F9670}" type="slidenum">
              <a:rPr lang="en-US" smtClean="0"/>
              <a:t>‹#›</a:t>
            </a:fld>
            <a:endParaRPr lang="en-US"/>
          </a:p>
        </p:txBody>
      </p:sp>
    </p:spTree>
    <p:extLst>
      <p:ext uri="{BB962C8B-B14F-4D97-AF65-F5344CB8AC3E}">
        <p14:creationId xmlns:p14="http://schemas.microsoft.com/office/powerpoint/2010/main" val="1186773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7C60F-7415-884A-A9CE-D71827D2BF3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43E669C-A9DC-224B-9854-A7BD25A3E4C7}"/>
              </a:ext>
            </a:extLst>
          </p:cNvPr>
          <p:cNvSpPr>
            <a:spLocks noGrp="1"/>
          </p:cNvSpPr>
          <p:nvPr>
            <p:ph sz="half" idx="1"/>
          </p:nvPr>
        </p:nvSpPr>
        <p:spPr>
          <a:xfrm>
            <a:off x="838200" y="1825625"/>
            <a:ext cx="5181600" cy="4351338"/>
          </a:xfrm>
        </p:spPr>
        <p:txBody>
          <a:bodyPr/>
          <a:lstStyle/>
          <a:p>
            <a:r>
              <a:rPr lang="en-GB"/>
              <a:t>Edit Master text styles
Second level
Third level
Fourth level
Fifth level</a:t>
            </a:r>
            <a:endParaRPr lang="en-US"/>
          </a:p>
        </p:txBody>
      </p:sp>
      <p:sp>
        <p:nvSpPr>
          <p:cNvPr id="4" name="Content Placeholder 3">
            <a:extLst>
              <a:ext uri="{FF2B5EF4-FFF2-40B4-BE49-F238E27FC236}">
                <a16:creationId xmlns:a16="http://schemas.microsoft.com/office/drawing/2014/main" id="{5D4C94B6-467C-A148-8B47-416FC36F4FAE}"/>
              </a:ext>
            </a:extLst>
          </p:cNvPr>
          <p:cNvSpPr>
            <a:spLocks noGrp="1"/>
          </p:cNvSpPr>
          <p:nvPr>
            <p:ph sz="half" idx="2"/>
          </p:nvPr>
        </p:nvSpPr>
        <p:spPr>
          <a:xfrm>
            <a:off x="6172200" y="1825625"/>
            <a:ext cx="5181600" cy="4351338"/>
          </a:xfrm>
        </p:spPr>
        <p:txBody>
          <a:bodyPr/>
          <a:lstStyle/>
          <a:p>
            <a:r>
              <a:rPr lang="en-GB"/>
              <a:t>Edit Master text styles
Second level
Third level
Fourth level
Fifth level</a:t>
            </a:r>
            <a:endParaRPr lang="en-US"/>
          </a:p>
        </p:txBody>
      </p:sp>
      <p:sp>
        <p:nvSpPr>
          <p:cNvPr id="5" name="Date Placeholder 4">
            <a:extLst>
              <a:ext uri="{FF2B5EF4-FFF2-40B4-BE49-F238E27FC236}">
                <a16:creationId xmlns:a16="http://schemas.microsoft.com/office/drawing/2014/main" id="{4B1B1941-C80C-0345-AA50-E959532DEB90}"/>
              </a:ext>
            </a:extLst>
          </p:cNvPr>
          <p:cNvSpPr>
            <a:spLocks noGrp="1"/>
          </p:cNvSpPr>
          <p:nvPr>
            <p:ph type="dt" sz="half" idx="10"/>
          </p:nvPr>
        </p:nvSpPr>
        <p:spPr/>
        <p:txBody>
          <a:bodyPr/>
          <a:lstStyle/>
          <a:p>
            <a:fld id="{E5006945-5301-2E48-BA73-2DA4808AA866}" type="datetimeFigureOut">
              <a:rPr lang="en-US" smtClean="0"/>
              <a:t>1/14/2019</a:t>
            </a:fld>
            <a:endParaRPr lang="en-US"/>
          </a:p>
        </p:txBody>
      </p:sp>
      <p:sp>
        <p:nvSpPr>
          <p:cNvPr id="6" name="Footer Placeholder 5">
            <a:extLst>
              <a:ext uri="{FF2B5EF4-FFF2-40B4-BE49-F238E27FC236}">
                <a16:creationId xmlns:a16="http://schemas.microsoft.com/office/drawing/2014/main" id="{4CE9BD18-2627-1344-8916-81DD588037C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1AE0526-7DA2-D041-9A15-577E5D979329}"/>
              </a:ext>
            </a:extLst>
          </p:cNvPr>
          <p:cNvSpPr>
            <a:spLocks noGrp="1"/>
          </p:cNvSpPr>
          <p:nvPr>
            <p:ph type="sldNum" sz="quarter" idx="12"/>
          </p:nvPr>
        </p:nvSpPr>
        <p:spPr/>
        <p:txBody>
          <a:bodyPr/>
          <a:lstStyle/>
          <a:p>
            <a:fld id="{FC2680C7-3FB6-C549-99E1-C08D7E4F9670}" type="slidenum">
              <a:rPr lang="en-US" smtClean="0"/>
              <a:t>‹#›</a:t>
            </a:fld>
            <a:endParaRPr lang="en-US"/>
          </a:p>
        </p:txBody>
      </p:sp>
    </p:spTree>
    <p:extLst>
      <p:ext uri="{BB962C8B-B14F-4D97-AF65-F5344CB8AC3E}">
        <p14:creationId xmlns:p14="http://schemas.microsoft.com/office/powerpoint/2010/main" val="1849635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B7D76-6B7F-5E49-B69E-CD70DB9ECA5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F4AAE38-676D-D342-8981-8FE59CF092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GB"/>
              <a:t>Edit Master text styles
Second level
Third level
Fourth level
Fifth level</a:t>
            </a:r>
            <a:endParaRPr lang="en-US"/>
          </a:p>
        </p:txBody>
      </p:sp>
      <p:sp>
        <p:nvSpPr>
          <p:cNvPr id="4" name="Content Placeholder 3">
            <a:extLst>
              <a:ext uri="{FF2B5EF4-FFF2-40B4-BE49-F238E27FC236}">
                <a16:creationId xmlns:a16="http://schemas.microsoft.com/office/drawing/2014/main" id="{C8F276FF-D467-754A-9F4F-E16682AB5A20}"/>
              </a:ext>
            </a:extLst>
          </p:cNvPr>
          <p:cNvSpPr>
            <a:spLocks noGrp="1"/>
          </p:cNvSpPr>
          <p:nvPr>
            <p:ph sz="half" idx="2"/>
          </p:nvPr>
        </p:nvSpPr>
        <p:spPr>
          <a:xfrm>
            <a:off x="839788" y="2505075"/>
            <a:ext cx="5157787" cy="3684588"/>
          </a:xfrm>
        </p:spPr>
        <p:txBody>
          <a:bodyPr/>
          <a:lstStyle/>
          <a:p>
            <a:r>
              <a:rPr lang="en-GB"/>
              <a:t>Edit Master text styles
Second level
Third level
Fourth level
Fifth level</a:t>
            </a:r>
            <a:endParaRPr lang="en-US"/>
          </a:p>
        </p:txBody>
      </p:sp>
      <p:sp>
        <p:nvSpPr>
          <p:cNvPr id="5" name="Text Placeholder 4">
            <a:extLst>
              <a:ext uri="{FF2B5EF4-FFF2-40B4-BE49-F238E27FC236}">
                <a16:creationId xmlns:a16="http://schemas.microsoft.com/office/drawing/2014/main" id="{2510AD45-BDD5-5245-B833-3637A25857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GB"/>
              <a:t>Edit Master text styles
Second level
Third level
Fourth level
Fifth level</a:t>
            </a:r>
            <a:endParaRPr lang="en-US"/>
          </a:p>
        </p:txBody>
      </p:sp>
      <p:sp>
        <p:nvSpPr>
          <p:cNvPr id="6" name="Content Placeholder 5">
            <a:extLst>
              <a:ext uri="{FF2B5EF4-FFF2-40B4-BE49-F238E27FC236}">
                <a16:creationId xmlns:a16="http://schemas.microsoft.com/office/drawing/2014/main" id="{DD4D54CE-F9D0-3B49-92F4-D9EEBC69BA23}"/>
              </a:ext>
            </a:extLst>
          </p:cNvPr>
          <p:cNvSpPr>
            <a:spLocks noGrp="1"/>
          </p:cNvSpPr>
          <p:nvPr>
            <p:ph sz="quarter" idx="4"/>
          </p:nvPr>
        </p:nvSpPr>
        <p:spPr>
          <a:xfrm>
            <a:off x="6172200" y="2505075"/>
            <a:ext cx="5183188" cy="3684588"/>
          </a:xfrm>
        </p:spPr>
        <p:txBody>
          <a:bodyPr/>
          <a:lstStyle/>
          <a:p>
            <a:r>
              <a:rPr lang="en-GB"/>
              <a:t>Edit Master text styles
Second level
Third level
Fourth level
Fifth level</a:t>
            </a:r>
            <a:endParaRPr lang="en-US"/>
          </a:p>
        </p:txBody>
      </p:sp>
      <p:sp>
        <p:nvSpPr>
          <p:cNvPr id="7" name="Date Placeholder 6">
            <a:extLst>
              <a:ext uri="{FF2B5EF4-FFF2-40B4-BE49-F238E27FC236}">
                <a16:creationId xmlns:a16="http://schemas.microsoft.com/office/drawing/2014/main" id="{6749ADDD-8680-A24D-9843-1D9D96613073}"/>
              </a:ext>
            </a:extLst>
          </p:cNvPr>
          <p:cNvSpPr>
            <a:spLocks noGrp="1"/>
          </p:cNvSpPr>
          <p:nvPr>
            <p:ph type="dt" sz="half" idx="10"/>
          </p:nvPr>
        </p:nvSpPr>
        <p:spPr/>
        <p:txBody>
          <a:bodyPr/>
          <a:lstStyle/>
          <a:p>
            <a:fld id="{E5006945-5301-2E48-BA73-2DA4808AA866}" type="datetimeFigureOut">
              <a:rPr lang="en-US" smtClean="0"/>
              <a:t>1/14/2019</a:t>
            </a:fld>
            <a:endParaRPr lang="en-US"/>
          </a:p>
        </p:txBody>
      </p:sp>
      <p:sp>
        <p:nvSpPr>
          <p:cNvPr id="8" name="Footer Placeholder 7">
            <a:extLst>
              <a:ext uri="{FF2B5EF4-FFF2-40B4-BE49-F238E27FC236}">
                <a16:creationId xmlns:a16="http://schemas.microsoft.com/office/drawing/2014/main" id="{AEB4AE2F-74D8-4749-A48C-F4D5F7FD7D5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58A566B-428F-5343-909D-FD96472A3A92}"/>
              </a:ext>
            </a:extLst>
          </p:cNvPr>
          <p:cNvSpPr>
            <a:spLocks noGrp="1"/>
          </p:cNvSpPr>
          <p:nvPr>
            <p:ph type="sldNum" sz="quarter" idx="12"/>
          </p:nvPr>
        </p:nvSpPr>
        <p:spPr/>
        <p:txBody>
          <a:bodyPr/>
          <a:lstStyle/>
          <a:p>
            <a:fld id="{FC2680C7-3FB6-C549-99E1-C08D7E4F9670}" type="slidenum">
              <a:rPr lang="en-US" smtClean="0"/>
              <a:t>‹#›</a:t>
            </a:fld>
            <a:endParaRPr lang="en-US"/>
          </a:p>
        </p:txBody>
      </p:sp>
    </p:spTree>
    <p:extLst>
      <p:ext uri="{BB962C8B-B14F-4D97-AF65-F5344CB8AC3E}">
        <p14:creationId xmlns:p14="http://schemas.microsoft.com/office/powerpoint/2010/main" val="505102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172DD-2700-6D45-918E-38254352A4B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795745C-59F2-6041-8255-64C308F7952B}"/>
              </a:ext>
            </a:extLst>
          </p:cNvPr>
          <p:cNvSpPr>
            <a:spLocks noGrp="1"/>
          </p:cNvSpPr>
          <p:nvPr>
            <p:ph type="dt" sz="half" idx="10"/>
          </p:nvPr>
        </p:nvSpPr>
        <p:spPr/>
        <p:txBody>
          <a:bodyPr/>
          <a:lstStyle/>
          <a:p>
            <a:fld id="{E5006945-5301-2E48-BA73-2DA4808AA866}" type="datetimeFigureOut">
              <a:rPr lang="en-US" smtClean="0"/>
              <a:t>1/14/2019</a:t>
            </a:fld>
            <a:endParaRPr lang="en-US"/>
          </a:p>
        </p:txBody>
      </p:sp>
      <p:sp>
        <p:nvSpPr>
          <p:cNvPr id="4" name="Footer Placeholder 3">
            <a:extLst>
              <a:ext uri="{FF2B5EF4-FFF2-40B4-BE49-F238E27FC236}">
                <a16:creationId xmlns:a16="http://schemas.microsoft.com/office/drawing/2014/main" id="{1F138029-7DD2-2F4E-A16A-E5CE3705A12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CB7D639-08AE-2F48-B58A-891D4DDBFAA0}"/>
              </a:ext>
            </a:extLst>
          </p:cNvPr>
          <p:cNvSpPr>
            <a:spLocks noGrp="1"/>
          </p:cNvSpPr>
          <p:nvPr>
            <p:ph type="sldNum" sz="quarter" idx="12"/>
          </p:nvPr>
        </p:nvSpPr>
        <p:spPr/>
        <p:txBody>
          <a:bodyPr/>
          <a:lstStyle/>
          <a:p>
            <a:fld id="{FC2680C7-3FB6-C549-99E1-C08D7E4F9670}" type="slidenum">
              <a:rPr lang="en-US" smtClean="0"/>
              <a:t>‹#›</a:t>
            </a:fld>
            <a:endParaRPr lang="en-US"/>
          </a:p>
        </p:txBody>
      </p:sp>
    </p:spTree>
    <p:extLst>
      <p:ext uri="{BB962C8B-B14F-4D97-AF65-F5344CB8AC3E}">
        <p14:creationId xmlns:p14="http://schemas.microsoft.com/office/powerpoint/2010/main" val="39817990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FF2720-0C85-DA40-A7A4-3F83D88B7940}"/>
              </a:ext>
            </a:extLst>
          </p:cNvPr>
          <p:cNvSpPr>
            <a:spLocks noGrp="1"/>
          </p:cNvSpPr>
          <p:nvPr>
            <p:ph type="dt" sz="half" idx="10"/>
          </p:nvPr>
        </p:nvSpPr>
        <p:spPr/>
        <p:txBody>
          <a:bodyPr/>
          <a:lstStyle/>
          <a:p>
            <a:fld id="{E5006945-5301-2E48-BA73-2DA4808AA866}" type="datetimeFigureOut">
              <a:rPr lang="en-US" smtClean="0"/>
              <a:t>1/14/2019</a:t>
            </a:fld>
            <a:endParaRPr lang="en-US"/>
          </a:p>
        </p:txBody>
      </p:sp>
      <p:sp>
        <p:nvSpPr>
          <p:cNvPr id="3" name="Footer Placeholder 2">
            <a:extLst>
              <a:ext uri="{FF2B5EF4-FFF2-40B4-BE49-F238E27FC236}">
                <a16:creationId xmlns:a16="http://schemas.microsoft.com/office/drawing/2014/main" id="{32F550CE-7004-0340-B64D-B5B830FEA3C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097B804-6F91-3E4F-88A8-F74A478E6859}"/>
              </a:ext>
            </a:extLst>
          </p:cNvPr>
          <p:cNvSpPr>
            <a:spLocks noGrp="1"/>
          </p:cNvSpPr>
          <p:nvPr>
            <p:ph type="sldNum" sz="quarter" idx="12"/>
          </p:nvPr>
        </p:nvSpPr>
        <p:spPr/>
        <p:txBody>
          <a:bodyPr/>
          <a:lstStyle/>
          <a:p>
            <a:fld id="{FC2680C7-3FB6-C549-99E1-C08D7E4F9670}" type="slidenum">
              <a:rPr lang="en-US" smtClean="0"/>
              <a:t>‹#›</a:t>
            </a:fld>
            <a:endParaRPr lang="en-US"/>
          </a:p>
        </p:txBody>
      </p:sp>
    </p:spTree>
    <p:extLst>
      <p:ext uri="{BB962C8B-B14F-4D97-AF65-F5344CB8AC3E}">
        <p14:creationId xmlns:p14="http://schemas.microsoft.com/office/powerpoint/2010/main" val="19600106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EA4F4-C50D-844F-9D78-EC15BA06241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D7365AB-6D33-CE4C-B31D-6BEA59B1263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GB"/>
              <a:t>Edit Master text styles
Second level
Third level
Fourth level
Fifth level</a:t>
            </a:r>
            <a:endParaRPr lang="en-US"/>
          </a:p>
        </p:txBody>
      </p:sp>
      <p:sp>
        <p:nvSpPr>
          <p:cNvPr id="4" name="Text Placeholder 3">
            <a:extLst>
              <a:ext uri="{FF2B5EF4-FFF2-40B4-BE49-F238E27FC236}">
                <a16:creationId xmlns:a16="http://schemas.microsoft.com/office/drawing/2014/main" id="{42676FD1-7396-0248-AB13-8EBA977E11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en-GB"/>
              <a:t>Edit Master text styles
Second level
Third level
Fourth level
Fifth level</a:t>
            </a:r>
            <a:endParaRPr lang="en-US"/>
          </a:p>
        </p:txBody>
      </p:sp>
      <p:sp>
        <p:nvSpPr>
          <p:cNvPr id="5" name="Date Placeholder 4">
            <a:extLst>
              <a:ext uri="{FF2B5EF4-FFF2-40B4-BE49-F238E27FC236}">
                <a16:creationId xmlns:a16="http://schemas.microsoft.com/office/drawing/2014/main" id="{9AB672FE-5949-2E48-AD70-50255B3614B7}"/>
              </a:ext>
            </a:extLst>
          </p:cNvPr>
          <p:cNvSpPr>
            <a:spLocks noGrp="1"/>
          </p:cNvSpPr>
          <p:nvPr>
            <p:ph type="dt" sz="half" idx="10"/>
          </p:nvPr>
        </p:nvSpPr>
        <p:spPr/>
        <p:txBody>
          <a:bodyPr/>
          <a:lstStyle/>
          <a:p>
            <a:fld id="{E5006945-5301-2E48-BA73-2DA4808AA866}" type="datetimeFigureOut">
              <a:rPr lang="en-US" smtClean="0"/>
              <a:t>1/14/2019</a:t>
            </a:fld>
            <a:endParaRPr lang="en-US"/>
          </a:p>
        </p:txBody>
      </p:sp>
      <p:sp>
        <p:nvSpPr>
          <p:cNvPr id="6" name="Footer Placeholder 5">
            <a:extLst>
              <a:ext uri="{FF2B5EF4-FFF2-40B4-BE49-F238E27FC236}">
                <a16:creationId xmlns:a16="http://schemas.microsoft.com/office/drawing/2014/main" id="{6F3CAFFB-C806-5A4C-8B12-3D12818C03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BEC079A-7E25-4949-8BCE-A685D6E38CC3}"/>
              </a:ext>
            </a:extLst>
          </p:cNvPr>
          <p:cNvSpPr>
            <a:spLocks noGrp="1"/>
          </p:cNvSpPr>
          <p:nvPr>
            <p:ph type="sldNum" sz="quarter" idx="12"/>
          </p:nvPr>
        </p:nvSpPr>
        <p:spPr/>
        <p:txBody>
          <a:bodyPr/>
          <a:lstStyle/>
          <a:p>
            <a:fld id="{FC2680C7-3FB6-C549-99E1-C08D7E4F9670}" type="slidenum">
              <a:rPr lang="en-US" smtClean="0"/>
              <a:t>‹#›</a:t>
            </a:fld>
            <a:endParaRPr lang="en-US"/>
          </a:p>
        </p:txBody>
      </p:sp>
    </p:spTree>
    <p:extLst>
      <p:ext uri="{BB962C8B-B14F-4D97-AF65-F5344CB8AC3E}">
        <p14:creationId xmlns:p14="http://schemas.microsoft.com/office/powerpoint/2010/main" val="3764559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5C24B-11CF-6A4A-8DB7-49496C8D3A1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ED73468-8000-2C42-B317-8111DBD3FF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0CDFE5E-BB5E-B84D-903D-2E0C4F4308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en-GB"/>
              <a:t>Edit Master text styles
Second level
Third level
Fourth level
Fifth level</a:t>
            </a:r>
            <a:endParaRPr lang="en-US"/>
          </a:p>
        </p:txBody>
      </p:sp>
      <p:sp>
        <p:nvSpPr>
          <p:cNvPr id="5" name="Date Placeholder 4">
            <a:extLst>
              <a:ext uri="{FF2B5EF4-FFF2-40B4-BE49-F238E27FC236}">
                <a16:creationId xmlns:a16="http://schemas.microsoft.com/office/drawing/2014/main" id="{D551CC25-DE9C-A04B-9C62-13C9FDCA3678}"/>
              </a:ext>
            </a:extLst>
          </p:cNvPr>
          <p:cNvSpPr>
            <a:spLocks noGrp="1"/>
          </p:cNvSpPr>
          <p:nvPr>
            <p:ph type="dt" sz="half" idx="10"/>
          </p:nvPr>
        </p:nvSpPr>
        <p:spPr/>
        <p:txBody>
          <a:bodyPr/>
          <a:lstStyle/>
          <a:p>
            <a:fld id="{E5006945-5301-2E48-BA73-2DA4808AA866}" type="datetimeFigureOut">
              <a:rPr lang="en-US" smtClean="0"/>
              <a:t>1/14/2019</a:t>
            </a:fld>
            <a:endParaRPr lang="en-US"/>
          </a:p>
        </p:txBody>
      </p:sp>
      <p:sp>
        <p:nvSpPr>
          <p:cNvPr id="6" name="Footer Placeholder 5">
            <a:extLst>
              <a:ext uri="{FF2B5EF4-FFF2-40B4-BE49-F238E27FC236}">
                <a16:creationId xmlns:a16="http://schemas.microsoft.com/office/drawing/2014/main" id="{C017D906-A71D-3C47-BEB6-4B19E716A10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960D6F-E21A-524C-9277-4FC0DDC523D2}"/>
              </a:ext>
            </a:extLst>
          </p:cNvPr>
          <p:cNvSpPr>
            <a:spLocks noGrp="1"/>
          </p:cNvSpPr>
          <p:nvPr>
            <p:ph type="sldNum" sz="quarter" idx="12"/>
          </p:nvPr>
        </p:nvSpPr>
        <p:spPr/>
        <p:txBody>
          <a:bodyPr/>
          <a:lstStyle/>
          <a:p>
            <a:fld id="{FC2680C7-3FB6-C549-99E1-C08D7E4F9670}" type="slidenum">
              <a:rPr lang="en-US" smtClean="0"/>
              <a:t>‹#›</a:t>
            </a:fld>
            <a:endParaRPr lang="en-US"/>
          </a:p>
        </p:txBody>
      </p:sp>
    </p:spTree>
    <p:extLst>
      <p:ext uri="{BB962C8B-B14F-4D97-AF65-F5344CB8AC3E}">
        <p14:creationId xmlns:p14="http://schemas.microsoft.com/office/powerpoint/2010/main" val="9295317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DA212-0E69-C047-99E9-9D4A66A1BFC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3D04320-6A56-FF47-95E6-2A2F8E18DD4C}"/>
              </a:ext>
            </a:extLst>
          </p:cNvPr>
          <p:cNvSpPr>
            <a:spLocks noGrp="1"/>
          </p:cNvSpPr>
          <p:nvPr>
            <p:ph type="body" orient="vert" idx="1"/>
          </p:nvPr>
        </p:nvSpPr>
        <p:spPr/>
        <p:txBody>
          <a:bodyPr vert="eaVert"/>
          <a:lstStyle/>
          <a:p>
            <a:r>
              <a:rPr lang="en-GB"/>
              <a:t>Edit Master text styles
Second level
Third level
Fourth level
Fifth level</a:t>
            </a:r>
            <a:endParaRPr lang="en-US"/>
          </a:p>
        </p:txBody>
      </p:sp>
      <p:sp>
        <p:nvSpPr>
          <p:cNvPr id="4" name="Date Placeholder 3">
            <a:extLst>
              <a:ext uri="{FF2B5EF4-FFF2-40B4-BE49-F238E27FC236}">
                <a16:creationId xmlns:a16="http://schemas.microsoft.com/office/drawing/2014/main" id="{C88C962A-CB2A-FB41-80ED-48E830E036F0}"/>
              </a:ext>
            </a:extLst>
          </p:cNvPr>
          <p:cNvSpPr>
            <a:spLocks noGrp="1"/>
          </p:cNvSpPr>
          <p:nvPr>
            <p:ph type="dt" sz="half" idx="10"/>
          </p:nvPr>
        </p:nvSpPr>
        <p:spPr/>
        <p:txBody>
          <a:bodyPr/>
          <a:lstStyle/>
          <a:p>
            <a:fld id="{E5006945-5301-2E48-BA73-2DA4808AA866}" type="datetimeFigureOut">
              <a:rPr lang="en-US" smtClean="0"/>
              <a:t>1/14/2019</a:t>
            </a:fld>
            <a:endParaRPr lang="en-US"/>
          </a:p>
        </p:txBody>
      </p:sp>
      <p:sp>
        <p:nvSpPr>
          <p:cNvPr id="5" name="Footer Placeholder 4">
            <a:extLst>
              <a:ext uri="{FF2B5EF4-FFF2-40B4-BE49-F238E27FC236}">
                <a16:creationId xmlns:a16="http://schemas.microsoft.com/office/drawing/2014/main" id="{45961342-CA76-0645-8C6A-93A3F781D9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1110FD-F0CE-6E45-AA41-C51E7946CA20}"/>
              </a:ext>
            </a:extLst>
          </p:cNvPr>
          <p:cNvSpPr>
            <a:spLocks noGrp="1"/>
          </p:cNvSpPr>
          <p:nvPr>
            <p:ph type="sldNum" sz="quarter" idx="12"/>
          </p:nvPr>
        </p:nvSpPr>
        <p:spPr/>
        <p:txBody>
          <a:bodyPr/>
          <a:lstStyle/>
          <a:p>
            <a:fld id="{FC2680C7-3FB6-C549-99E1-C08D7E4F9670}" type="slidenum">
              <a:rPr lang="en-US" smtClean="0"/>
              <a:t>‹#›</a:t>
            </a:fld>
            <a:endParaRPr lang="en-US"/>
          </a:p>
        </p:txBody>
      </p:sp>
    </p:spTree>
    <p:extLst>
      <p:ext uri="{BB962C8B-B14F-4D97-AF65-F5344CB8AC3E}">
        <p14:creationId xmlns:p14="http://schemas.microsoft.com/office/powerpoint/2010/main" val="362303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434C032-CF8F-E144-8324-DB30230908B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2581E37-29FD-7A48-84D7-218BEB00B082}"/>
              </a:ext>
            </a:extLst>
          </p:cNvPr>
          <p:cNvSpPr>
            <a:spLocks noGrp="1"/>
          </p:cNvSpPr>
          <p:nvPr>
            <p:ph type="body" orient="vert" idx="1"/>
          </p:nvPr>
        </p:nvSpPr>
        <p:spPr>
          <a:xfrm>
            <a:off x="838200" y="365125"/>
            <a:ext cx="7734300" cy="5811838"/>
          </a:xfrm>
        </p:spPr>
        <p:txBody>
          <a:bodyPr vert="eaVert"/>
          <a:lstStyle/>
          <a:p>
            <a:r>
              <a:rPr lang="en-GB"/>
              <a:t>Edit Master text styles
Second level
Third level
Fourth level
Fifth level</a:t>
            </a:r>
            <a:endParaRPr lang="en-US"/>
          </a:p>
        </p:txBody>
      </p:sp>
      <p:sp>
        <p:nvSpPr>
          <p:cNvPr id="4" name="Date Placeholder 3">
            <a:extLst>
              <a:ext uri="{FF2B5EF4-FFF2-40B4-BE49-F238E27FC236}">
                <a16:creationId xmlns:a16="http://schemas.microsoft.com/office/drawing/2014/main" id="{40A8A8E8-46AC-0340-9E69-78F8663BA556}"/>
              </a:ext>
            </a:extLst>
          </p:cNvPr>
          <p:cNvSpPr>
            <a:spLocks noGrp="1"/>
          </p:cNvSpPr>
          <p:nvPr>
            <p:ph type="dt" sz="half" idx="10"/>
          </p:nvPr>
        </p:nvSpPr>
        <p:spPr/>
        <p:txBody>
          <a:bodyPr/>
          <a:lstStyle/>
          <a:p>
            <a:fld id="{E5006945-5301-2E48-BA73-2DA4808AA866}" type="datetimeFigureOut">
              <a:rPr lang="en-US" smtClean="0"/>
              <a:t>1/14/2019</a:t>
            </a:fld>
            <a:endParaRPr lang="en-US"/>
          </a:p>
        </p:txBody>
      </p:sp>
      <p:sp>
        <p:nvSpPr>
          <p:cNvPr id="5" name="Footer Placeholder 4">
            <a:extLst>
              <a:ext uri="{FF2B5EF4-FFF2-40B4-BE49-F238E27FC236}">
                <a16:creationId xmlns:a16="http://schemas.microsoft.com/office/drawing/2014/main" id="{F5B2C3E8-4667-5F49-97F2-97972673E8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A0B2D3-1127-E24B-988F-F88A4FCCF35A}"/>
              </a:ext>
            </a:extLst>
          </p:cNvPr>
          <p:cNvSpPr>
            <a:spLocks noGrp="1"/>
          </p:cNvSpPr>
          <p:nvPr>
            <p:ph type="sldNum" sz="quarter" idx="12"/>
          </p:nvPr>
        </p:nvSpPr>
        <p:spPr/>
        <p:txBody>
          <a:bodyPr/>
          <a:lstStyle/>
          <a:p>
            <a:fld id="{FC2680C7-3FB6-C549-99E1-C08D7E4F9670}" type="slidenum">
              <a:rPr lang="en-US" smtClean="0"/>
              <a:t>‹#›</a:t>
            </a:fld>
            <a:endParaRPr lang="en-US"/>
          </a:p>
        </p:txBody>
      </p:sp>
    </p:spTree>
    <p:extLst>
      <p:ext uri="{BB962C8B-B14F-4D97-AF65-F5344CB8AC3E}">
        <p14:creationId xmlns:p14="http://schemas.microsoft.com/office/powerpoint/2010/main" val="32201042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E1DCD2-9F6B-FF49-943F-BF7D195A81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53528DE-9532-D44B-9B4E-95AEFF3ABAD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r>
              <a:rPr lang="en-GB"/>
              <a:t>Edit Master text styles
Second level
Third level
Fourth level
Fifth level</a:t>
            </a:r>
            <a:endParaRPr lang="en-US"/>
          </a:p>
        </p:txBody>
      </p:sp>
      <p:sp>
        <p:nvSpPr>
          <p:cNvPr id="4" name="Date Placeholder 3">
            <a:extLst>
              <a:ext uri="{FF2B5EF4-FFF2-40B4-BE49-F238E27FC236}">
                <a16:creationId xmlns:a16="http://schemas.microsoft.com/office/drawing/2014/main" id="{2FE2210C-5A91-B147-B836-A907F62C90C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006945-5301-2E48-BA73-2DA4808AA866}" type="datetimeFigureOut">
              <a:rPr lang="en-US" smtClean="0"/>
              <a:t>1/14/2019</a:t>
            </a:fld>
            <a:endParaRPr lang="en-US"/>
          </a:p>
        </p:txBody>
      </p:sp>
      <p:sp>
        <p:nvSpPr>
          <p:cNvPr id="5" name="Footer Placeholder 4">
            <a:extLst>
              <a:ext uri="{FF2B5EF4-FFF2-40B4-BE49-F238E27FC236}">
                <a16:creationId xmlns:a16="http://schemas.microsoft.com/office/drawing/2014/main" id="{F8115D48-E198-ED40-8742-2E42632A639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3321820-6794-3C49-9091-F6E2B95029E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2680C7-3FB6-C549-99E1-C08D7E4F9670}" type="slidenum">
              <a:rPr lang="en-US" smtClean="0"/>
              <a:t>‹#›</a:t>
            </a:fld>
            <a:endParaRPr lang="en-US"/>
          </a:p>
        </p:txBody>
      </p:sp>
    </p:spTree>
    <p:extLst>
      <p:ext uri="{BB962C8B-B14F-4D97-AF65-F5344CB8AC3E}">
        <p14:creationId xmlns:p14="http://schemas.microsoft.com/office/powerpoint/2010/main" val="32226797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telegraph.co.uk/football/2016/10/15/why-3g-pitches-are-being-ripped-up-in-holland-over-health-fears/amp/"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sportsmanagement.co.uk/Sports-news/latest/SM/315503"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sportsmanagement.co.uk/Sports-news/latest/SM/313086"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sportsmanagement.co.uk/news.cfm?codeid=338065&amp;email=andrew.thomas@sm.uwtsd.ac.uk&amp;pub=SMe&amp;date=180625&amp;dom=n"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sportsmanagement.co.uk/Sports-news/latest/SM/313102"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sportsmanagement.co.uk/news.cfm?codeid=335284&amp;email=andrew.thomas@sm.uwtsd.ac.uk&amp;pub=SMe&amp;date=171129&amp;dom=n"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sportsmanagement.co.uk/Sports-news/latest/Rod-Carr-UK-Sport-funding-governance/324167"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sportsmanagement.co.uk/Sports-news/latest/Atlanta-Braves-zip-line-Georgia-SunTrust-Park-Populous-sports-architecture-design-Major-League-Baseball/322915"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hyperlink" Target="https://www.bbc.co.uk/sport/football/41586162"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theguardian.com/football/the-gentleman-ultra/2015/oct/29/italian-clubs-serie-a-dominate-europe-modernise-stadium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sportsmanagement.co.uk/Sports-news/latest/International-Swimming-Pool--Leisure-Centre-Conference-Dublin-IAKS-architecture-design-leisure-pool-design/330122"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news.com.au/sport/sports-life/new-stadium-in-las-vegas-will-be-worlds-most-expensive/news-story/bee016ece657368fdd2b16fbfe997588" TargetMode="External"/><Relationship Id="rId2" Type="http://schemas.openxmlformats.org/officeDocument/2006/relationships/hyperlink" Target="http://www.mercurynews.com/2017/03/29/las-vegas-nhl-team-owner-would-prefer-raiders-stay-in-oakland/" TargetMode="Externa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sportsmanagement.co.uk/news.cfm?codeid=332086&amp;email=andrew.thomas@sm.uwtsd.ac.uk&amp;pub=SMe&amp;date=170522"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sportsmanagement.co.uk/news.cfm?codeid=334689&amp;email=andrew.thomas@sm.uwtsd.ac.uk&amp;pub=SMe&amp;date=171025&amp;dom=n"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sportsmanagement.co.uk/Sports-news/latest/SM/314837"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hyperlink" Target="http://www.leisuremanagement.co.uk/detail.cfm?pagetype=detail&amp;subject=news&amp;codeid=333465&amp;email=andrew.thomas@sm.uwtsd.ac.uk&amp;pub=LMe&amp;date=170810"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sportsmanagement.co.uk/Sports-news/latest/Hong-Kong-Kai-Tak-Sport-Park-facilities-sports-architecture-design/33043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C0E40-E2C6-2749-AB00-9687D140F7E9}"/>
              </a:ext>
            </a:extLst>
          </p:cNvPr>
          <p:cNvSpPr>
            <a:spLocks noGrp="1"/>
          </p:cNvSpPr>
          <p:nvPr>
            <p:ph type="title"/>
          </p:nvPr>
        </p:nvSpPr>
        <p:spPr/>
        <p:txBody>
          <a:bodyPr>
            <a:normAutofit fontScale="90000"/>
          </a:bodyPr>
          <a:lstStyle/>
          <a:p>
            <a:r>
              <a:rPr lang="en-GB" dirty="0"/>
              <a:t>Why 3G pitches are being ripped up in Holland over health fears- Sam Wallace (15.10.2016)</a:t>
            </a:r>
            <a:endParaRPr lang="en-US" dirty="0"/>
          </a:p>
        </p:txBody>
      </p:sp>
      <p:sp>
        <p:nvSpPr>
          <p:cNvPr id="3" name="Subtitle 2">
            <a:extLst>
              <a:ext uri="{FF2B5EF4-FFF2-40B4-BE49-F238E27FC236}">
                <a16:creationId xmlns:a16="http://schemas.microsoft.com/office/drawing/2014/main" id="{9DAC8DB8-1309-574F-A47D-BFF82250DF06}"/>
              </a:ext>
            </a:extLst>
          </p:cNvPr>
          <p:cNvSpPr>
            <a:spLocks noGrp="1"/>
          </p:cNvSpPr>
          <p:nvPr>
            <p:ph idx="1"/>
          </p:nvPr>
        </p:nvSpPr>
        <p:spPr/>
        <p:txBody>
          <a:bodyPr>
            <a:noAutofit/>
          </a:bodyPr>
          <a:lstStyle/>
          <a:p>
            <a:r>
              <a:rPr lang="en-GB" sz="2400" dirty="0"/>
              <a:t>“</a:t>
            </a:r>
            <a:r>
              <a:rPr lang="en-US" sz="2400" dirty="0">
                <a:solidFill>
                  <a:srgbClr val="333333"/>
                </a:solidFill>
              </a:rPr>
              <a:t>Many clubs across Holland are now faced with the difficult decision of closing 3G rubber crumb pitches to children, especially with parents worried by the evidence against the 2006 report. </a:t>
            </a:r>
            <a:r>
              <a:rPr lang="en-GB" sz="2400" dirty="0">
                <a:solidFill>
                  <a:srgbClr val="333333"/>
                </a:solidFill>
              </a:rPr>
              <a:t>“</a:t>
            </a:r>
          </a:p>
          <a:p>
            <a:r>
              <a:rPr lang="en-GB" sz="2400" dirty="0"/>
              <a:t>“</a:t>
            </a:r>
            <a:r>
              <a:rPr lang="en-US" sz="2400" dirty="0">
                <a:solidFill>
                  <a:srgbClr val="333333"/>
                </a:solidFill>
              </a:rPr>
              <a:t>One Dutch contractor, whose company lays 3G pitches, told Zembla journalists that there was a safer compound that could be used in place of the rubber crumb, an infill made from cork and the fibre of coconut shells. The problem was that it cost €15,000 more per pitch, which made it unpopular.</a:t>
            </a:r>
            <a:r>
              <a:rPr lang="en-GB" sz="2400" dirty="0">
                <a:solidFill>
                  <a:srgbClr val="333333"/>
                </a:solidFill>
              </a:rPr>
              <a:t>”</a:t>
            </a:r>
          </a:p>
          <a:p>
            <a:r>
              <a:rPr lang="en-GB" sz="2400" dirty="0"/>
              <a:t>“</a:t>
            </a:r>
            <a:r>
              <a:rPr lang="en-US" sz="2400" dirty="0">
                <a:solidFill>
                  <a:srgbClr val="333333"/>
                </a:solidFill>
              </a:rPr>
              <a:t>It also does not have the backing of the tyre and rubber lobby, under pressure to recycle millions of old </a:t>
            </a:r>
            <a:r>
              <a:rPr lang="en-US" sz="2400" dirty="0" err="1">
                <a:solidFill>
                  <a:srgbClr val="333333"/>
                </a:solidFill>
              </a:rPr>
              <a:t>tyres</a:t>
            </a:r>
            <a:r>
              <a:rPr lang="en-US" sz="2400" dirty="0">
                <a:solidFill>
                  <a:srgbClr val="333333"/>
                </a:solidFill>
              </a:rPr>
              <a:t> every year.</a:t>
            </a:r>
            <a:r>
              <a:rPr lang="en-GB" sz="2400" dirty="0">
                <a:solidFill>
                  <a:srgbClr val="333333"/>
                </a:solidFill>
              </a:rPr>
              <a:t>”</a:t>
            </a:r>
          </a:p>
          <a:p>
            <a:r>
              <a:rPr lang="en-US" sz="2400" dirty="0">
                <a:hlinkClick r:id="rId2"/>
              </a:rPr>
              <a:t>https://www.telegraph.co.uk/football/2016/10/15/why-3g-pitches-are-being-ripped-up-in-holland-over-health-fears/amp/</a:t>
            </a:r>
            <a:r>
              <a:rPr lang="en-GB" sz="2400" dirty="0"/>
              <a:t> </a:t>
            </a:r>
            <a:endParaRPr lang="en-US" sz="2400" dirty="0"/>
          </a:p>
        </p:txBody>
      </p:sp>
      <p:pic>
        <p:nvPicPr>
          <p:cNvPr id="1026" name="Picture 2" descr="Image result for the telegraph logo"/>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7214101" y="5679448"/>
            <a:ext cx="4583060" cy="744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98838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CE8A4-E40B-474F-8F53-15182CFF4AB0}"/>
              </a:ext>
            </a:extLst>
          </p:cNvPr>
          <p:cNvSpPr>
            <a:spLocks noGrp="1"/>
          </p:cNvSpPr>
          <p:nvPr>
            <p:ph type="title"/>
          </p:nvPr>
        </p:nvSpPr>
        <p:spPr/>
        <p:txBody>
          <a:bodyPr>
            <a:normAutofit fontScale="90000"/>
          </a:bodyPr>
          <a:lstStyle/>
          <a:p>
            <a:r>
              <a:rPr lang="en-GB" dirty="0"/>
              <a:t>AC Milan reveals further details of ‘the most innovative stadium in the world’. – Tom Walker (29.04.2015)</a:t>
            </a:r>
            <a:endParaRPr lang="en-US" dirty="0"/>
          </a:p>
        </p:txBody>
      </p:sp>
      <p:sp>
        <p:nvSpPr>
          <p:cNvPr id="3" name="Content Placeholder 2">
            <a:extLst>
              <a:ext uri="{FF2B5EF4-FFF2-40B4-BE49-F238E27FC236}">
                <a16:creationId xmlns:a16="http://schemas.microsoft.com/office/drawing/2014/main" id="{A0CBEADB-87A6-9F49-BBAE-2AAE0C81B049}"/>
              </a:ext>
            </a:extLst>
          </p:cNvPr>
          <p:cNvSpPr>
            <a:spLocks noGrp="1"/>
          </p:cNvSpPr>
          <p:nvPr>
            <p:ph idx="1"/>
          </p:nvPr>
        </p:nvSpPr>
        <p:spPr/>
        <p:txBody>
          <a:bodyPr>
            <a:noAutofit/>
          </a:bodyPr>
          <a:lstStyle/>
          <a:p>
            <a:r>
              <a:rPr lang="en-GB" sz="2400" dirty="0"/>
              <a:t>“</a:t>
            </a:r>
            <a:r>
              <a:rPr lang="en-US" sz="2400" dirty="0">
                <a:solidFill>
                  <a:prstClr val="black"/>
                </a:solidFill>
              </a:rPr>
              <a:t>To limit the venue’s impact on the surrounding area, the stadium will be built partly underground, resulting in the building only being 30m tall at its highest peak.</a:t>
            </a:r>
            <a:r>
              <a:rPr lang="en-GB" sz="2400" dirty="0">
                <a:solidFill>
                  <a:prstClr val="black"/>
                </a:solidFill>
              </a:rPr>
              <a:t>”</a:t>
            </a:r>
          </a:p>
          <a:p>
            <a:r>
              <a:rPr lang="en-GB" sz="2400" dirty="0">
                <a:solidFill>
                  <a:prstClr val="black"/>
                </a:solidFill>
              </a:rPr>
              <a:t>“</a:t>
            </a:r>
            <a:r>
              <a:rPr lang="en-US" sz="2400" dirty="0">
                <a:solidFill>
                  <a:prstClr val="black"/>
                </a:solidFill>
              </a:rPr>
              <a:t>The design also includes a moveable roof to mitigate noise, while special attention will be dedicated to the social and environmental needs of the users.</a:t>
            </a:r>
            <a:r>
              <a:rPr lang="en-GB" sz="2400" dirty="0">
                <a:solidFill>
                  <a:prstClr val="black"/>
                </a:solidFill>
              </a:rPr>
              <a:t>”</a:t>
            </a:r>
          </a:p>
          <a:p>
            <a:r>
              <a:rPr lang="en-GB" sz="2400" dirty="0">
                <a:solidFill>
                  <a:prstClr val="black"/>
                </a:solidFill>
              </a:rPr>
              <a:t>“</a:t>
            </a:r>
            <a:r>
              <a:rPr lang="en-US" sz="2400" dirty="0">
                <a:solidFill>
                  <a:prstClr val="black"/>
                </a:solidFill>
              </a:rPr>
              <a:t>We aim to build a sustainable and environmentally friendly stadium, easily accessible by public transport, that blends in with the local area and that can offer the city educational, recreational and social activities 7 days a week</a:t>
            </a:r>
            <a:r>
              <a:rPr lang="en-GB" sz="2400" dirty="0">
                <a:solidFill>
                  <a:prstClr val="black"/>
                </a:solidFill>
              </a:rPr>
              <a:t>”</a:t>
            </a:r>
          </a:p>
          <a:p>
            <a:r>
              <a:rPr lang="en-GB" sz="2400" dirty="0"/>
              <a:t>“</a:t>
            </a:r>
            <a:r>
              <a:rPr lang="en-US" sz="2400" dirty="0">
                <a:solidFill>
                  <a:prstClr val="black"/>
                </a:solidFill>
              </a:rPr>
              <a:t>Exact plans and designs are to be confirmed, but the club intimated that it is looking to move into its new home by the beginning of the 2018-19 </a:t>
            </a:r>
            <a:r>
              <a:rPr lang="en-US" sz="2400" dirty="0" err="1">
                <a:solidFill>
                  <a:prstClr val="black"/>
                </a:solidFill>
              </a:rPr>
              <a:t>Serie</a:t>
            </a:r>
            <a:r>
              <a:rPr lang="en-US" sz="2400" dirty="0">
                <a:solidFill>
                  <a:prstClr val="black"/>
                </a:solidFill>
              </a:rPr>
              <a:t> A season.</a:t>
            </a:r>
            <a:r>
              <a:rPr lang="en-GB" sz="2400" dirty="0">
                <a:solidFill>
                  <a:prstClr val="black"/>
                </a:solidFill>
              </a:rPr>
              <a:t>”</a:t>
            </a:r>
          </a:p>
          <a:p>
            <a:r>
              <a:rPr lang="en-US" sz="2400" dirty="0">
                <a:hlinkClick r:id="rId2"/>
              </a:rPr>
              <a:t>http://www.sportsmanagement.co.uk/Sports-news/latest/SM/315503</a:t>
            </a:r>
            <a:r>
              <a:rPr lang="en-GB" sz="2400" dirty="0"/>
              <a:t> </a:t>
            </a:r>
            <a:endParaRPr lang="en-US" sz="2400" dirty="0"/>
          </a:p>
        </p:txBody>
      </p:sp>
      <p:pic>
        <p:nvPicPr>
          <p:cNvPr id="2050"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77091" y="5859463"/>
            <a:ext cx="2189654" cy="63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5795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5C4EB-D2EB-DE47-A966-21F44FF63F44}"/>
              </a:ext>
            </a:extLst>
          </p:cNvPr>
          <p:cNvSpPr>
            <a:spLocks noGrp="1"/>
          </p:cNvSpPr>
          <p:nvPr>
            <p:ph type="title"/>
          </p:nvPr>
        </p:nvSpPr>
        <p:spPr/>
        <p:txBody>
          <a:bodyPr/>
          <a:lstStyle/>
          <a:p>
            <a:r>
              <a:rPr lang="en-GB" dirty="0"/>
              <a:t>Atlanta Braves releases new stadium renderings – Tom Walker (12.12.2014)</a:t>
            </a:r>
            <a:endParaRPr lang="en-US" dirty="0"/>
          </a:p>
        </p:txBody>
      </p:sp>
      <p:sp>
        <p:nvSpPr>
          <p:cNvPr id="3" name="Content Placeholder 2">
            <a:extLst>
              <a:ext uri="{FF2B5EF4-FFF2-40B4-BE49-F238E27FC236}">
                <a16:creationId xmlns:a16="http://schemas.microsoft.com/office/drawing/2014/main" id="{CA4BE413-2773-3240-9894-D65C02065871}"/>
              </a:ext>
            </a:extLst>
          </p:cNvPr>
          <p:cNvSpPr>
            <a:spLocks noGrp="1"/>
          </p:cNvSpPr>
          <p:nvPr>
            <p:ph idx="1"/>
          </p:nvPr>
        </p:nvSpPr>
        <p:spPr/>
        <p:txBody>
          <a:bodyPr>
            <a:normAutofit/>
          </a:bodyPr>
          <a:lstStyle/>
          <a:p>
            <a:r>
              <a:rPr lang="en-GB" sz="2400" dirty="0"/>
              <a:t>“</a:t>
            </a:r>
            <a:r>
              <a:rPr lang="en-US" sz="2400" dirty="0">
                <a:solidFill>
                  <a:prstClr val="black"/>
                </a:solidFill>
              </a:rPr>
              <a:t>The new plans shed light on the number of restaurants, bars and retail outlets to be built on the site, while also show a hotel and office building towering beyond the 41,500-capacity venue.</a:t>
            </a:r>
            <a:r>
              <a:rPr lang="en-GB" sz="2400" dirty="0">
                <a:solidFill>
                  <a:prstClr val="black"/>
                </a:solidFill>
              </a:rPr>
              <a:t>”</a:t>
            </a:r>
          </a:p>
          <a:p>
            <a:r>
              <a:rPr lang="en-GB" sz="2400" dirty="0">
                <a:solidFill>
                  <a:prstClr val="black"/>
                </a:solidFill>
              </a:rPr>
              <a:t>“</a:t>
            </a:r>
            <a:r>
              <a:rPr lang="en-US" sz="2400" dirty="0">
                <a:solidFill>
                  <a:prstClr val="black"/>
                </a:solidFill>
              </a:rPr>
              <a:t>Design plans also provide fans a better view of the plaza and streets that will surround SunTrust Park and a look at the expanded Chop House – a three-tiered eatery that will include two party decks and a field-level area that can accommodate large groups beyond the right-field wall.</a:t>
            </a:r>
            <a:r>
              <a:rPr lang="en-GB" sz="2400" dirty="0">
                <a:solidFill>
                  <a:prstClr val="black"/>
                </a:solidFill>
              </a:rPr>
              <a:t>”</a:t>
            </a:r>
          </a:p>
          <a:p>
            <a:r>
              <a:rPr lang="en-GB" sz="2400" dirty="0"/>
              <a:t>“</a:t>
            </a:r>
            <a:r>
              <a:rPr lang="en-US" sz="2400" dirty="0">
                <a:solidFill>
                  <a:prstClr val="black"/>
                </a:solidFill>
              </a:rPr>
              <a:t>When it opens in 2017 the new stadium will become Braves’ new permanent home, replacing Turner Field in downtown Atlanta – where the Braves have played their home game since 1997.</a:t>
            </a:r>
            <a:r>
              <a:rPr lang="en-GB" sz="2400" dirty="0">
                <a:solidFill>
                  <a:prstClr val="black"/>
                </a:solidFill>
              </a:rPr>
              <a:t>”</a:t>
            </a:r>
          </a:p>
          <a:p>
            <a:r>
              <a:rPr lang="en-US" sz="2400" dirty="0">
                <a:hlinkClick r:id="rId2"/>
              </a:rPr>
              <a:t>http://www.sportsmanagement.co.uk/Sports-news/latest/SM/313086</a:t>
            </a:r>
            <a:r>
              <a:rPr lang="en-GB" sz="2400" dirty="0"/>
              <a:t> </a:t>
            </a:r>
            <a:endParaRPr lang="en-US" sz="2400" dirty="0"/>
          </a:p>
        </p:txBody>
      </p:sp>
      <p:pic>
        <p:nvPicPr>
          <p:cNvPr id="307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71238" y="5904128"/>
            <a:ext cx="2812215" cy="815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16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11C39-E653-1144-AFE8-BFEE52049B13}"/>
              </a:ext>
            </a:extLst>
          </p:cNvPr>
          <p:cNvSpPr>
            <a:spLocks noGrp="1"/>
          </p:cNvSpPr>
          <p:nvPr>
            <p:ph type="title"/>
          </p:nvPr>
        </p:nvSpPr>
        <p:spPr/>
        <p:txBody>
          <a:bodyPr>
            <a:normAutofit fontScale="90000"/>
          </a:bodyPr>
          <a:lstStyle/>
          <a:p>
            <a:r>
              <a:rPr lang="en-GB" dirty="0"/>
              <a:t>Dallas Cowboys launches ‘first-of-it’s-kind’ athletic healthcare facility open to the public - </a:t>
            </a:r>
            <a:r>
              <a:rPr lang="en-GB" dirty="0" smtClean="0"/>
              <a:t>                 Kim </a:t>
            </a:r>
            <a:r>
              <a:rPr lang="en-GB" dirty="0" err="1"/>
              <a:t>Megson</a:t>
            </a:r>
            <a:r>
              <a:rPr lang="en-GB" dirty="0"/>
              <a:t> (21.06.2018)</a:t>
            </a:r>
            <a:endParaRPr lang="en-US" dirty="0"/>
          </a:p>
        </p:txBody>
      </p:sp>
      <p:sp>
        <p:nvSpPr>
          <p:cNvPr id="3" name="Content Placeholder 2">
            <a:extLst>
              <a:ext uri="{FF2B5EF4-FFF2-40B4-BE49-F238E27FC236}">
                <a16:creationId xmlns:a16="http://schemas.microsoft.com/office/drawing/2014/main" id="{ED01CD5F-7AFA-824D-9E24-C9453BA45266}"/>
              </a:ext>
            </a:extLst>
          </p:cNvPr>
          <p:cNvSpPr>
            <a:spLocks noGrp="1"/>
          </p:cNvSpPr>
          <p:nvPr>
            <p:ph idx="1"/>
          </p:nvPr>
        </p:nvSpPr>
        <p:spPr>
          <a:xfrm>
            <a:off x="533400" y="1856581"/>
            <a:ext cx="10515600" cy="4351338"/>
          </a:xfrm>
        </p:spPr>
        <p:txBody>
          <a:bodyPr>
            <a:noAutofit/>
          </a:bodyPr>
          <a:lstStyle/>
          <a:p>
            <a:r>
              <a:rPr lang="en-GB" sz="2400" dirty="0"/>
              <a:t>“</a:t>
            </a:r>
            <a:r>
              <a:rPr lang="en-US" sz="2400" dirty="0">
                <a:solidFill>
                  <a:prstClr val="black"/>
                </a:solidFill>
              </a:rPr>
              <a:t>The 300,000sq ft (28,000sq m) Sports Therapy &amp; Research complex – which opened yesterday (20 June) on the Cowboys-themed campus The Star in </a:t>
            </a:r>
            <a:r>
              <a:rPr lang="en-US" sz="2400" dirty="0" err="1">
                <a:solidFill>
                  <a:prstClr val="black"/>
                </a:solidFill>
              </a:rPr>
              <a:t>Frisco</a:t>
            </a:r>
            <a:r>
              <a:rPr lang="en-US" sz="2400" dirty="0">
                <a:solidFill>
                  <a:prstClr val="black"/>
                </a:solidFill>
              </a:rPr>
              <a:t>, Texas – is an educational opportunity for visitors as well as a healthcare destination for recreational and professional athletes, including the Dallas Cowboys themselves.Patients and visitors can observe the science of athleticism and sports medicine and intuit the relationship between physical activity and wellbeing</a:t>
            </a:r>
            <a:endParaRPr lang="en-GB" sz="2400" dirty="0">
              <a:solidFill>
                <a:prstClr val="black"/>
              </a:solidFill>
            </a:endParaRPr>
          </a:p>
          <a:p>
            <a:r>
              <a:rPr lang="en-GB" sz="2400" dirty="0">
                <a:solidFill>
                  <a:prstClr val="black"/>
                </a:solidFill>
              </a:rPr>
              <a:t>“ The</a:t>
            </a:r>
            <a:r>
              <a:rPr lang="en-US" sz="2400" dirty="0">
                <a:solidFill>
                  <a:prstClr val="black"/>
                </a:solidFill>
              </a:rPr>
              <a:t> building has been designed to put “human health and sports performance on public display” – from injury prevention to training to healing and recovery – in one place.</a:t>
            </a:r>
            <a:r>
              <a:rPr lang="en-GB" sz="2400" dirty="0">
                <a:solidFill>
                  <a:prstClr val="black"/>
                </a:solidFill>
              </a:rPr>
              <a:t>”</a:t>
            </a:r>
          </a:p>
          <a:p>
            <a:r>
              <a:rPr lang="en-US" sz="2400" dirty="0">
                <a:solidFill>
                  <a:prstClr val="black"/>
                </a:solidFill>
              </a:rPr>
              <a:t>“We want to showcase the link between active lifestyles and physical health so that every visitor leaves feeling more informed and inspired,”</a:t>
            </a:r>
            <a:endParaRPr lang="en-GB" sz="2400" dirty="0">
              <a:solidFill>
                <a:prstClr val="black"/>
              </a:solidFill>
            </a:endParaRPr>
          </a:p>
          <a:p>
            <a:r>
              <a:rPr lang="en-US" sz="2400" dirty="0">
                <a:hlinkClick r:id="rId2"/>
              </a:rPr>
              <a:t>http://www.sportsmanagement.co.uk/</a:t>
            </a:r>
            <a:r>
              <a:rPr lang="en-US" sz="2400" dirty="0" err="1">
                <a:hlinkClick r:id="rId2"/>
              </a:rPr>
              <a:t>news.cfm</a:t>
            </a:r>
            <a:r>
              <a:rPr lang="en-US" sz="2400" dirty="0">
                <a:hlinkClick r:id="rId2"/>
              </a:rPr>
              <a:t>?</a:t>
            </a:r>
            <a:r>
              <a:rPr lang="en-US" sz="2400" dirty="0" err="1">
                <a:hlinkClick r:id="rId2"/>
              </a:rPr>
              <a:t>codeid</a:t>
            </a:r>
            <a:r>
              <a:rPr lang="en-US" sz="2400" dirty="0">
                <a:hlinkClick r:id="rId2"/>
              </a:rPr>
              <a:t>=338065&amp;email=andrew.thomas@sm.uwtsd.ac.uk&amp;pub=</a:t>
            </a:r>
            <a:r>
              <a:rPr lang="en-US" sz="2400" dirty="0" err="1">
                <a:hlinkClick r:id="rId2"/>
              </a:rPr>
              <a:t>SMe</a:t>
            </a:r>
            <a:r>
              <a:rPr lang="en-US" sz="2400" dirty="0">
                <a:hlinkClick r:id="rId2"/>
              </a:rPr>
              <a:t>&amp;date=180625&amp;</a:t>
            </a:r>
            <a:r>
              <a:rPr lang="en-US" sz="2400" dirty="0" err="1">
                <a:hlinkClick r:id="rId2"/>
              </a:rPr>
              <a:t>dom</a:t>
            </a:r>
            <a:r>
              <a:rPr lang="en-US" sz="2400" dirty="0">
                <a:hlinkClick r:id="rId2"/>
              </a:rPr>
              <a:t>=n</a:t>
            </a:r>
            <a:r>
              <a:rPr lang="en-GB" sz="2400" dirty="0"/>
              <a:t> </a:t>
            </a:r>
            <a:endParaRPr lang="en-US" sz="2400" dirty="0"/>
          </a:p>
        </p:txBody>
      </p:sp>
      <p:pic>
        <p:nvPicPr>
          <p:cNvPr id="4098"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69278" y="924973"/>
            <a:ext cx="3114174" cy="9031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109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924C3-94B5-494C-8E8D-811301E486CE}"/>
              </a:ext>
            </a:extLst>
          </p:cNvPr>
          <p:cNvSpPr>
            <a:spLocks noGrp="1"/>
          </p:cNvSpPr>
          <p:nvPr>
            <p:ph type="title"/>
          </p:nvPr>
        </p:nvSpPr>
        <p:spPr/>
        <p:txBody>
          <a:bodyPr>
            <a:normAutofit fontScale="90000"/>
          </a:bodyPr>
          <a:lstStyle/>
          <a:p>
            <a:r>
              <a:rPr lang="en-GB" dirty="0"/>
              <a:t>Construction works begins on 60,000- capacity Perth Stadium – Tom Walker (15.12.2014)</a:t>
            </a:r>
            <a:endParaRPr lang="en-US" dirty="0"/>
          </a:p>
        </p:txBody>
      </p:sp>
      <p:sp>
        <p:nvSpPr>
          <p:cNvPr id="3" name="Content Placeholder 2">
            <a:extLst>
              <a:ext uri="{FF2B5EF4-FFF2-40B4-BE49-F238E27FC236}">
                <a16:creationId xmlns:a16="http://schemas.microsoft.com/office/drawing/2014/main" id="{BCF55A00-9883-7D4F-8AF7-31F76E0FD038}"/>
              </a:ext>
            </a:extLst>
          </p:cNvPr>
          <p:cNvSpPr>
            <a:spLocks noGrp="1"/>
          </p:cNvSpPr>
          <p:nvPr>
            <p:ph idx="1"/>
          </p:nvPr>
        </p:nvSpPr>
        <p:spPr/>
        <p:txBody>
          <a:bodyPr>
            <a:normAutofit/>
          </a:bodyPr>
          <a:lstStyle/>
          <a:p>
            <a:r>
              <a:rPr lang="en-GB" sz="2400" dirty="0"/>
              <a:t>“</a:t>
            </a:r>
            <a:r>
              <a:rPr lang="en-US" sz="2400" dirty="0">
                <a:solidFill>
                  <a:prstClr val="black"/>
                </a:solidFill>
              </a:rPr>
              <a:t>The stadium will be five-tiered with up-to 85 per cent of the seats being under cover. A number of spectator-friendly design solutions are being planned – such as every seat featuring a cup-holder, an even distribution of 70 food and beverage outlets and 4G Wi-Fi coverage across the stadium.</a:t>
            </a:r>
            <a:r>
              <a:rPr lang="en-GB" sz="2400" dirty="0">
                <a:solidFill>
                  <a:prstClr val="black"/>
                </a:solidFill>
              </a:rPr>
              <a:t>”</a:t>
            </a:r>
          </a:p>
          <a:p>
            <a:r>
              <a:rPr lang="en-GB" sz="2400" dirty="0">
                <a:solidFill>
                  <a:prstClr val="black"/>
                </a:solidFill>
              </a:rPr>
              <a:t>“</a:t>
            </a:r>
            <a:r>
              <a:rPr lang="en-US" sz="2400" dirty="0">
                <a:solidFill>
                  <a:prstClr val="black"/>
                </a:solidFill>
              </a:rPr>
              <a:t>The western section of the precinct will be home to an </a:t>
            </a:r>
            <a:r>
              <a:rPr lang="en-US" sz="2400" dirty="0" err="1">
                <a:solidFill>
                  <a:prstClr val="black"/>
                </a:solidFill>
              </a:rPr>
              <a:t>amphitheatre</a:t>
            </a:r>
            <a:r>
              <a:rPr lang="en-US" sz="2400" dirty="0">
                <a:solidFill>
                  <a:prstClr val="black"/>
                </a:solidFill>
              </a:rPr>
              <a:t>, two children’s playgrounds, picnic areas and a boardwalk while the community sporting oval to the north will be available for public use on non-event days, as well as providing event-day parking.</a:t>
            </a:r>
            <a:r>
              <a:rPr lang="en-GB" sz="2400" dirty="0">
                <a:solidFill>
                  <a:prstClr val="black"/>
                </a:solidFill>
              </a:rPr>
              <a:t>”</a:t>
            </a:r>
          </a:p>
          <a:p>
            <a:r>
              <a:rPr lang="en-GB" sz="2400" dirty="0"/>
              <a:t>“</a:t>
            </a:r>
            <a:r>
              <a:rPr lang="en-US" sz="2400" dirty="0">
                <a:solidFill>
                  <a:prstClr val="black"/>
                </a:solidFill>
              </a:rPr>
              <a:t>More than 100 contracts will be awarded during the construction phase and the first will be announced before the Christmas public holidays.”</a:t>
            </a:r>
            <a:endParaRPr lang="en-GB" sz="2400" dirty="0">
              <a:solidFill>
                <a:prstClr val="black"/>
              </a:solidFill>
            </a:endParaRPr>
          </a:p>
          <a:p>
            <a:r>
              <a:rPr lang="en-US" sz="2400" dirty="0">
                <a:hlinkClick r:id="rId2"/>
              </a:rPr>
              <a:t>http://www.sportsmanagement.co.uk/Sports-news/latest/SM/313102</a:t>
            </a:r>
            <a:r>
              <a:rPr lang="en-GB" sz="2400" dirty="0"/>
              <a:t> </a:t>
            </a:r>
            <a:endParaRPr lang="en-US" sz="2400" dirty="0"/>
          </a:p>
        </p:txBody>
      </p:sp>
      <p:pic>
        <p:nvPicPr>
          <p:cNvPr id="5"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30490" y="5924894"/>
            <a:ext cx="2669006" cy="774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51871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6A348-11A1-E543-9B4C-48287B4C9448}"/>
              </a:ext>
            </a:extLst>
          </p:cNvPr>
          <p:cNvSpPr>
            <a:spLocks noGrp="1"/>
          </p:cNvSpPr>
          <p:nvPr>
            <p:ph type="title"/>
          </p:nvPr>
        </p:nvSpPr>
        <p:spPr/>
        <p:txBody>
          <a:bodyPr>
            <a:normAutofit fontScale="90000"/>
          </a:bodyPr>
          <a:lstStyle/>
          <a:p>
            <a:r>
              <a:rPr lang="en-GB" dirty="0"/>
              <a:t>Revealed: The demountable World Cup stadium Qatar plans to build with shipping containers – Kim </a:t>
            </a:r>
            <a:r>
              <a:rPr lang="en-GB" dirty="0" err="1"/>
              <a:t>Megson</a:t>
            </a:r>
            <a:r>
              <a:rPr lang="en-GB" dirty="0"/>
              <a:t> (28.11.2017)</a:t>
            </a:r>
            <a:endParaRPr lang="en-US" dirty="0"/>
          </a:p>
        </p:txBody>
      </p:sp>
      <p:sp>
        <p:nvSpPr>
          <p:cNvPr id="3" name="Content Placeholder 2">
            <a:extLst>
              <a:ext uri="{FF2B5EF4-FFF2-40B4-BE49-F238E27FC236}">
                <a16:creationId xmlns:a16="http://schemas.microsoft.com/office/drawing/2014/main" id="{40E460A6-D0A1-2549-8705-ED7D4B2EC7CD}"/>
              </a:ext>
            </a:extLst>
          </p:cNvPr>
          <p:cNvSpPr>
            <a:spLocks noGrp="1"/>
          </p:cNvSpPr>
          <p:nvPr>
            <p:ph idx="1"/>
          </p:nvPr>
        </p:nvSpPr>
        <p:spPr>
          <a:xfrm>
            <a:off x="549442" y="1844841"/>
            <a:ext cx="10515600" cy="4008395"/>
          </a:xfrm>
        </p:spPr>
        <p:txBody>
          <a:bodyPr>
            <a:noAutofit/>
          </a:bodyPr>
          <a:lstStyle/>
          <a:p>
            <a:r>
              <a:rPr lang="en-GB" sz="2400" dirty="0"/>
              <a:t>“</a:t>
            </a:r>
            <a:r>
              <a:rPr lang="en-US" sz="2400" dirty="0">
                <a:solidFill>
                  <a:prstClr val="black"/>
                </a:solidFill>
              </a:rPr>
              <a:t>The seventh proposed stadium for the 2022 FIFA World Cup in Qatar will be constructed using shipping containers and will be completely demounted and rebuilt elsewhere after the tournament.</a:t>
            </a:r>
            <a:r>
              <a:rPr lang="en-GB" sz="2400" dirty="0">
                <a:solidFill>
                  <a:prstClr val="black"/>
                </a:solidFill>
              </a:rPr>
              <a:t>”</a:t>
            </a:r>
          </a:p>
          <a:p>
            <a:r>
              <a:rPr lang="en-GB" sz="2400" dirty="0">
                <a:solidFill>
                  <a:prstClr val="black"/>
                </a:solidFill>
              </a:rPr>
              <a:t>“</a:t>
            </a:r>
            <a:r>
              <a:rPr lang="en-US" sz="2400" dirty="0">
                <a:solidFill>
                  <a:prstClr val="black"/>
                </a:solidFill>
              </a:rPr>
              <a:t>Once the stadium has been removed post-tournament, a 450,000sq m (4.8 million sq ft) waterfront leisure and commercial development will be built in its place on the shoreline of the Arabian Gulf, next to Corniche Beach.</a:t>
            </a:r>
            <a:r>
              <a:rPr lang="en-GB" sz="2400" dirty="0">
                <a:solidFill>
                  <a:prstClr val="black"/>
                </a:solidFill>
              </a:rPr>
              <a:t>”</a:t>
            </a:r>
          </a:p>
          <a:p>
            <a:r>
              <a:rPr lang="en-GB" sz="2400" dirty="0">
                <a:solidFill>
                  <a:prstClr val="black"/>
                </a:solidFill>
              </a:rPr>
              <a:t>“</a:t>
            </a:r>
            <a:r>
              <a:rPr lang="en-US" sz="2400" dirty="0">
                <a:solidFill>
                  <a:prstClr val="black"/>
                </a:solidFill>
              </a:rPr>
              <a:t>This venue offers the perfect legacy, capable of being reassembled in a new location in its entirety or built into numerous small sports and cultural venues. All of this in a stadium that delivers the atmosphere fans expect at a World Cup and which we will build in a more sustainable way than ever before. I’m delighted with this design and confident that </a:t>
            </a:r>
            <a:r>
              <a:rPr lang="en-US" sz="2400" dirty="0" err="1">
                <a:solidFill>
                  <a:prstClr val="black"/>
                </a:solidFill>
              </a:rPr>
              <a:t>Ras</a:t>
            </a:r>
            <a:r>
              <a:rPr lang="en-US" sz="2400" dirty="0">
                <a:solidFill>
                  <a:prstClr val="black"/>
                </a:solidFill>
              </a:rPr>
              <a:t> Abu </a:t>
            </a:r>
            <a:r>
              <a:rPr lang="en-US" sz="2400" dirty="0" err="1">
                <a:solidFill>
                  <a:prstClr val="black"/>
                </a:solidFill>
              </a:rPr>
              <a:t>Aboud</a:t>
            </a:r>
            <a:r>
              <a:rPr lang="en-US" sz="2400" dirty="0">
                <a:solidFill>
                  <a:prstClr val="black"/>
                </a:solidFill>
              </a:rPr>
              <a:t> will become a blueprint for future mega-event planners to follow</a:t>
            </a:r>
            <a:r>
              <a:rPr lang="en-GB" sz="2400" dirty="0">
                <a:solidFill>
                  <a:prstClr val="black"/>
                </a:solidFill>
              </a:rPr>
              <a:t>”</a:t>
            </a:r>
          </a:p>
          <a:p>
            <a:r>
              <a:rPr lang="en-US" sz="2400" dirty="0">
                <a:hlinkClick r:id="rId2"/>
              </a:rPr>
              <a:t>http://www.sportsmanagement.co.uk/</a:t>
            </a:r>
            <a:r>
              <a:rPr lang="en-US" sz="2400" dirty="0" err="1">
                <a:hlinkClick r:id="rId2"/>
              </a:rPr>
              <a:t>news.cfm</a:t>
            </a:r>
            <a:r>
              <a:rPr lang="en-US" sz="2400" dirty="0">
                <a:hlinkClick r:id="rId2"/>
              </a:rPr>
              <a:t>?</a:t>
            </a:r>
            <a:r>
              <a:rPr lang="en-US" sz="2400" dirty="0" err="1">
                <a:hlinkClick r:id="rId2"/>
              </a:rPr>
              <a:t>codeid</a:t>
            </a:r>
            <a:r>
              <a:rPr lang="en-US" sz="2400" dirty="0">
                <a:hlinkClick r:id="rId2"/>
              </a:rPr>
              <a:t>=335284&amp;email=andrew.thomas@sm.uwtsd.ac.uk&amp;pub=</a:t>
            </a:r>
            <a:r>
              <a:rPr lang="en-US" sz="2400" dirty="0" err="1">
                <a:hlinkClick r:id="rId2"/>
              </a:rPr>
              <a:t>SMe</a:t>
            </a:r>
            <a:r>
              <a:rPr lang="en-US" sz="2400" dirty="0">
                <a:hlinkClick r:id="rId2"/>
              </a:rPr>
              <a:t>&amp;date=171129&amp;</a:t>
            </a:r>
            <a:r>
              <a:rPr lang="en-US" sz="2400" dirty="0" err="1">
                <a:hlinkClick r:id="rId2"/>
              </a:rPr>
              <a:t>dom</a:t>
            </a:r>
            <a:r>
              <a:rPr lang="en-US" sz="2400" dirty="0">
                <a:hlinkClick r:id="rId2"/>
              </a:rPr>
              <a:t>=n</a:t>
            </a:r>
            <a:r>
              <a:rPr lang="en-GB" sz="2400" dirty="0"/>
              <a:t> </a:t>
            </a:r>
            <a:endParaRPr lang="en-US" sz="2400" dirty="0"/>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94920" y="1175942"/>
            <a:ext cx="2472491" cy="7170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61441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81781-A581-CD4E-B8A9-53CFAC02F263}"/>
              </a:ext>
            </a:extLst>
          </p:cNvPr>
          <p:cNvSpPr>
            <a:spLocks noGrp="1"/>
          </p:cNvSpPr>
          <p:nvPr>
            <p:ph type="title"/>
          </p:nvPr>
        </p:nvSpPr>
        <p:spPr/>
        <p:txBody>
          <a:bodyPr>
            <a:normAutofit fontScale="90000"/>
          </a:bodyPr>
          <a:lstStyle/>
          <a:p>
            <a:r>
              <a:rPr lang="en-US" dirty="0" err="1" smtClean="0"/>
              <a:t>Farrells</a:t>
            </a:r>
            <a:r>
              <a:rPr lang="en-US" dirty="0" smtClean="0"/>
              <a:t> win NEC Award for delivery of futuristic Hong Kong swimming pool –                                 Kim </a:t>
            </a:r>
            <a:r>
              <a:rPr lang="en-US" dirty="0" err="1" smtClean="0"/>
              <a:t>Megson</a:t>
            </a:r>
            <a:r>
              <a:rPr lang="en-US" dirty="0" smtClean="0"/>
              <a:t> (18.05.2016)</a:t>
            </a:r>
            <a:endParaRPr lang="en-US" dirty="0"/>
          </a:p>
        </p:txBody>
      </p:sp>
      <p:sp>
        <p:nvSpPr>
          <p:cNvPr id="3" name="Content Placeholder 2">
            <a:extLst>
              <a:ext uri="{FF2B5EF4-FFF2-40B4-BE49-F238E27FC236}">
                <a16:creationId xmlns:a16="http://schemas.microsoft.com/office/drawing/2014/main" id="{20D9A1CC-6212-3540-8335-1BB5CF24832D}"/>
              </a:ext>
            </a:extLst>
          </p:cNvPr>
          <p:cNvSpPr>
            <a:spLocks noGrp="1"/>
          </p:cNvSpPr>
          <p:nvPr>
            <p:ph idx="1"/>
          </p:nvPr>
        </p:nvSpPr>
        <p:spPr/>
        <p:txBody>
          <a:bodyPr>
            <a:normAutofit lnSpcReduction="10000"/>
          </a:bodyPr>
          <a:lstStyle/>
          <a:p>
            <a:r>
              <a:rPr lang="en-US" dirty="0" smtClean="0"/>
              <a:t>“</a:t>
            </a:r>
            <a:r>
              <a:rPr lang="en-GB" dirty="0"/>
              <a:t>they designed a futuristic triangular form derived from the shape of the site and framed by the city’s historic tram line, residential towers and Victoria Harbour. From some angles, when completed the building will resemble an oncoming train</a:t>
            </a:r>
            <a:r>
              <a:rPr lang="en-GB" dirty="0" smtClean="0"/>
              <a:t>.”</a:t>
            </a:r>
          </a:p>
          <a:p>
            <a:r>
              <a:rPr lang="en-GB" dirty="0" smtClean="0"/>
              <a:t>“</a:t>
            </a:r>
            <a:r>
              <a:rPr lang="en-GB" dirty="0"/>
              <a:t>The project has cost an estimated HK$671m (US$86.5m, €76m, £60m), funded by the MTR Corporation</a:t>
            </a:r>
            <a:r>
              <a:rPr lang="en-GB" dirty="0" smtClean="0"/>
              <a:t>.”</a:t>
            </a:r>
          </a:p>
          <a:p>
            <a:r>
              <a:rPr lang="en-GB" dirty="0" smtClean="0"/>
              <a:t>“</a:t>
            </a:r>
            <a:r>
              <a:rPr lang="en-GB" dirty="0"/>
              <a:t> According to the team, a ‘no blame’ culture was fostered “to encourage team members to express their views unreservedly to enable early identification and resolution of potential issues</a:t>
            </a:r>
            <a:r>
              <a:rPr lang="en-GB" dirty="0" smtClean="0"/>
              <a:t>.””</a:t>
            </a:r>
            <a:endParaRPr lang="en-US" dirty="0"/>
          </a:p>
          <a:p>
            <a:r>
              <a:rPr lang="en-GB" dirty="0">
                <a:hlinkClick r:id="rId2"/>
              </a:rPr>
              <a:t>http://</a:t>
            </a:r>
            <a:r>
              <a:rPr lang="en-GB" dirty="0" smtClean="0">
                <a:hlinkClick r:id="rId2"/>
              </a:rPr>
              <a:t>www.sportsmanagement.co.uk/Sports-news/latest/Rod-Carr-UK-Sport-funding-governance/324167</a:t>
            </a:r>
            <a:r>
              <a:rPr lang="en-GB" dirty="0" smtClean="0"/>
              <a:t> </a:t>
            </a:r>
            <a:endParaRPr lang="en-GB" dirty="0"/>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48436" y="809885"/>
            <a:ext cx="3114174" cy="9031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2791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Atlanta Braves plan a zip line across forthcoming SunTrust Park stadium – Kim </a:t>
            </a:r>
            <a:r>
              <a:rPr lang="en-GB" dirty="0" err="1" smtClean="0"/>
              <a:t>Megson</a:t>
            </a:r>
            <a:r>
              <a:rPr lang="en-GB" dirty="0" smtClean="0"/>
              <a:t> (30.03.2016) </a:t>
            </a:r>
            <a:endParaRPr lang="en-GB" dirty="0"/>
          </a:p>
        </p:txBody>
      </p:sp>
      <p:sp>
        <p:nvSpPr>
          <p:cNvPr id="3" name="Content Placeholder 2"/>
          <p:cNvSpPr>
            <a:spLocks noGrp="1"/>
          </p:cNvSpPr>
          <p:nvPr>
            <p:ph idx="1"/>
          </p:nvPr>
        </p:nvSpPr>
        <p:spPr/>
        <p:txBody>
          <a:bodyPr>
            <a:normAutofit lnSpcReduction="10000"/>
          </a:bodyPr>
          <a:lstStyle/>
          <a:p>
            <a:r>
              <a:rPr lang="en-GB" dirty="0" smtClean="0"/>
              <a:t>“</a:t>
            </a:r>
            <a:r>
              <a:rPr lang="en-GB" dirty="0"/>
              <a:t>The 41,500-capacity SunTrust Park and a connected mixed-use facility called the Battery Atlanta will feature restaurants, bars and retail outlets, alongside a hotel, plaza and theatre, which the Braves will run with music promoters Live Nation</a:t>
            </a:r>
            <a:r>
              <a:rPr lang="en-GB" dirty="0" smtClean="0"/>
              <a:t>.”</a:t>
            </a:r>
          </a:p>
          <a:p>
            <a:r>
              <a:rPr lang="en-GB" dirty="0" smtClean="0"/>
              <a:t>“</a:t>
            </a:r>
            <a:r>
              <a:rPr lang="en-GB" dirty="0"/>
              <a:t>The properties will form an important revenue stream for the club, which is investing US$622m (€555.2m, £435.6m) in the project</a:t>
            </a:r>
            <a:r>
              <a:rPr lang="en-GB" dirty="0" smtClean="0"/>
              <a:t>.” </a:t>
            </a:r>
          </a:p>
          <a:p>
            <a:r>
              <a:rPr lang="en-GB" dirty="0" smtClean="0"/>
              <a:t>“</a:t>
            </a:r>
            <a:r>
              <a:rPr lang="en-GB" dirty="0"/>
              <a:t>Melbourne Cricket Ground in Australia recently launched a skywalk and </a:t>
            </a:r>
            <a:r>
              <a:rPr lang="en-GB" dirty="0" err="1"/>
              <a:t>zipline</a:t>
            </a:r>
            <a:r>
              <a:rPr lang="en-GB" dirty="0"/>
              <a:t> experience on top of its famous stadium</a:t>
            </a:r>
            <a:r>
              <a:rPr lang="en-GB" dirty="0" smtClean="0"/>
              <a:t>.”</a:t>
            </a:r>
          </a:p>
          <a:p>
            <a:r>
              <a:rPr lang="en-GB" dirty="0">
                <a:hlinkClick r:id="rId2"/>
              </a:rPr>
              <a:t>http://</a:t>
            </a:r>
            <a:r>
              <a:rPr lang="en-GB" dirty="0" smtClean="0">
                <a:hlinkClick r:id="rId2"/>
              </a:rPr>
              <a:t>www.sportsmanagement.co.uk/Sports-news/latest/Atlanta-Braves-zip-line-Georgia-SunTrust-Park-Populous-sports-architecture-design-Major-League-Baseball/322915</a:t>
            </a:r>
            <a:endParaRPr lang="en-GB" dirty="0" smtClean="0"/>
          </a:p>
          <a:p>
            <a:endParaRPr lang="en-GB" dirty="0"/>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89068" y="5725407"/>
            <a:ext cx="3114174" cy="9031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641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World Cup 2018: A guide to the grounds hosting games in </a:t>
            </a:r>
            <a:r>
              <a:rPr lang="en-GB" sz="4000" dirty="0" smtClean="0"/>
              <a:t>Russia – (1.06.2018)</a:t>
            </a:r>
            <a:endParaRPr lang="en-GB" dirty="0"/>
          </a:p>
        </p:txBody>
      </p:sp>
      <p:sp>
        <p:nvSpPr>
          <p:cNvPr id="3" name="Content Placeholder 2"/>
          <p:cNvSpPr>
            <a:spLocks noGrp="1"/>
          </p:cNvSpPr>
          <p:nvPr>
            <p:ph idx="1"/>
          </p:nvPr>
        </p:nvSpPr>
        <p:spPr/>
        <p:txBody>
          <a:bodyPr/>
          <a:lstStyle/>
          <a:p>
            <a:r>
              <a:rPr lang="en-GB" dirty="0" smtClean="0"/>
              <a:t>“</a:t>
            </a:r>
            <a:r>
              <a:rPr lang="en-GB" dirty="0"/>
              <a:t>Spread over 1,800 miles from the exclave of Kaliningrad on the coast of the Baltic Sea to Ekaterinburg, at the base of the Ural mountains, 12 stadiums across Russia will host the 64 matches that comprise the 2018 </a:t>
            </a:r>
            <a:r>
              <a:rPr lang="en-GB" dirty="0" err="1"/>
              <a:t>Fifa</a:t>
            </a:r>
            <a:r>
              <a:rPr lang="en-GB" dirty="0"/>
              <a:t> World </a:t>
            </a:r>
            <a:r>
              <a:rPr lang="en-GB" dirty="0" smtClean="0"/>
              <a:t>Cup”</a:t>
            </a:r>
          </a:p>
          <a:p>
            <a:r>
              <a:rPr lang="en-GB" dirty="0" smtClean="0"/>
              <a:t>“</a:t>
            </a:r>
            <a:r>
              <a:rPr lang="en-GB" dirty="0"/>
              <a:t>The largest venue is also one of the newest - with the 81,000-capacity </a:t>
            </a:r>
            <a:r>
              <a:rPr lang="en-GB" dirty="0" err="1"/>
              <a:t>Luzhniki</a:t>
            </a:r>
            <a:r>
              <a:rPr lang="en-GB" dirty="0"/>
              <a:t> Stadium only reopened in 2018 on the site of the old ground in Moscow</a:t>
            </a:r>
            <a:r>
              <a:rPr lang="en-GB" dirty="0" smtClean="0"/>
              <a:t>.”</a:t>
            </a:r>
          </a:p>
          <a:p>
            <a:r>
              <a:rPr lang="en-GB" dirty="0">
                <a:hlinkClick r:id="rId2"/>
              </a:rPr>
              <a:t>https://</a:t>
            </a:r>
            <a:r>
              <a:rPr lang="en-GB" dirty="0" smtClean="0">
                <a:hlinkClick r:id="rId2"/>
              </a:rPr>
              <a:t>www.bbc.co.uk/sport/football/41586162</a:t>
            </a:r>
            <a:endParaRPr lang="en-GB" dirty="0" smtClean="0"/>
          </a:p>
          <a:p>
            <a:endParaRPr lang="en-GB" dirty="0"/>
          </a:p>
        </p:txBody>
      </p:sp>
      <p:pic>
        <p:nvPicPr>
          <p:cNvPr id="5122" name="Picture 2" descr="Image result for bbc log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3491" y="5265821"/>
            <a:ext cx="40957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61879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Italian clubs will not dominate Europe until they modernise their stadiums –                                 Chloe Beresford (29.10.2015)</a:t>
            </a:r>
            <a:endParaRPr lang="en-GB" dirty="0"/>
          </a:p>
        </p:txBody>
      </p:sp>
      <p:sp>
        <p:nvSpPr>
          <p:cNvPr id="3" name="Content Placeholder 2"/>
          <p:cNvSpPr>
            <a:spLocks noGrp="1"/>
          </p:cNvSpPr>
          <p:nvPr>
            <p:ph idx="1"/>
          </p:nvPr>
        </p:nvSpPr>
        <p:spPr>
          <a:xfrm>
            <a:off x="838200" y="1825624"/>
            <a:ext cx="10515600" cy="4863933"/>
          </a:xfrm>
        </p:spPr>
        <p:txBody>
          <a:bodyPr>
            <a:normAutofit lnSpcReduction="10000"/>
          </a:bodyPr>
          <a:lstStyle/>
          <a:p>
            <a:r>
              <a:rPr lang="en-GB" dirty="0" smtClean="0"/>
              <a:t>“M</a:t>
            </a:r>
            <a:r>
              <a:rPr lang="en-GB" dirty="0"/>
              <a:t>ilan president Silvio Berlusconi announced last month that the club would continue to share the San Siro stadium with their city rivals </a:t>
            </a:r>
            <a:r>
              <a:rPr lang="en-GB" dirty="0" err="1"/>
              <a:t>Internazionale</a:t>
            </a:r>
            <a:r>
              <a:rPr lang="en-GB" dirty="0"/>
              <a:t> and that the plans to build a new stadium in the Portello district of the city were being scrapped due to a disagreement over the </a:t>
            </a:r>
            <a:r>
              <a:rPr lang="en-GB" dirty="0" smtClean="0"/>
              <a:t>land”</a:t>
            </a:r>
          </a:p>
          <a:p>
            <a:r>
              <a:rPr lang="en-GB" dirty="0" smtClean="0"/>
              <a:t>“</a:t>
            </a:r>
            <a:r>
              <a:rPr lang="en-GB" dirty="0"/>
              <a:t>Despite this, if Italian clubs can continue to improve and even own their stadiums, freeing themselves from the oppressive cost of council stadium ownership, the league will begin to attract further investment. A return to European dominance of the late 1980s and 1990s could be on the cards</a:t>
            </a:r>
            <a:r>
              <a:rPr lang="en-GB" dirty="0" smtClean="0"/>
              <a:t>.”</a:t>
            </a:r>
          </a:p>
          <a:p>
            <a:r>
              <a:rPr lang="en-GB" dirty="0">
                <a:hlinkClick r:id="rId2"/>
              </a:rPr>
              <a:t>https://</a:t>
            </a:r>
            <a:r>
              <a:rPr lang="en-GB" dirty="0" smtClean="0">
                <a:hlinkClick r:id="rId2"/>
              </a:rPr>
              <a:t>www.theguardian.com/football/the-gentleman-ultra/2015/oct/29/italian-clubs-serie-a-dominate-europe-modernise-stadiums</a:t>
            </a:r>
            <a:r>
              <a:rPr lang="en-GB" dirty="0" smtClean="0"/>
              <a:t> </a:t>
            </a:r>
            <a:endParaRPr lang="en-GB" dirty="0"/>
          </a:p>
        </p:txBody>
      </p:sp>
      <p:pic>
        <p:nvPicPr>
          <p:cNvPr id="10244" name="Picture 4" descr="Image result for the guardian log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39742" y="905501"/>
            <a:ext cx="3388031" cy="8526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32138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Design innovations in the spotlight at International Swimming Pool &amp; Leisure Centre </a:t>
            </a:r>
            <a:r>
              <a:rPr lang="en-GB" dirty="0" smtClean="0"/>
              <a:t>Conference – Kim </a:t>
            </a:r>
            <a:r>
              <a:rPr lang="en-GB" dirty="0" err="1" smtClean="0"/>
              <a:t>Megson</a:t>
            </a:r>
            <a:r>
              <a:rPr lang="en-GB" dirty="0" smtClean="0"/>
              <a:t> (8.02.2017)</a:t>
            </a:r>
            <a:endParaRPr lang="en-GB" dirty="0"/>
          </a:p>
        </p:txBody>
      </p:sp>
      <p:sp>
        <p:nvSpPr>
          <p:cNvPr id="3" name="Content Placeholder 2"/>
          <p:cNvSpPr>
            <a:spLocks noGrp="1"/>
          </p:cNvSpPr>
          <p:nvPr>
            <p:ph idx="1"/>
          </p:nvPr>
        </p:nvSpPr>
        <p:spPr>
          <a:xfrm>
            <a:off x="838200" y="2331463"/>
            <a:ext cx="10515600" cy="4732420"/>
          </a:xfrm>
        </p:spPr>
        <p:txBody>
          <a:bodyPr>
            <a:normAutofit lnSpcReduction="10000"/>
          </a:bodyPr>
          <a:lstStyle/>
          <a:p>
            <a:r>
              <a:rPr lang="en-GB" dirty="0" smtClean="0"/>
              <a:t>“</a:t>
            </a:r>
            <a:r>
              <a:rPr lang="en-GB" dirty="0"/>
              <a:t>The International Association for Sports and Leisure Facilities (IAKS) has planned an “unprecedented sharing of expertise, insight and discussion” on the design, development and operation of leisure centres and swimming pools this week</a:t>
            </a:r>
            <a:r>
              <a:rPr lang="en-GB" dirty="0" smtClean="0"/>
              <a:t>.”</a:t>
            </a:r>
          </a:p>
          <a:p>
            <a:r>
              <a:rPr lang="en-GB" dirty="0" smtClean="0"/>
              <a:t>“</a:t>
            </a:r>
            <a:r>
              <a:rPr lang="en-GB" dirty="0"/>
              <a:t>They will discuss how strong design and operation of facilities can improve the life satisfaction, health and wellbeing of those who use them, which in turn has economic and social benefits such as reductions to health care costs and levels of crime</a:t>
            </a:r>
            <a:r>
              <a:rPr lang="en-GB" dirty="0" smtClean="0"/>
              <a:t>.”</a:t>
            </a:r>
          </a:p>
          <a:p>
            <a:r>
              <a:rPr lang="en-GB" dirty="0">
                <a:hlinkClick r:id="rId2"/>
              </a:rPr>
              <a:t>http://www.sportsmanagement.co.uk/Sports-news/latest/International-Swimming-Pool--</a:t>
            </a:r>
            <a:r>
              <a:rPr lang="en-GB" dirty="0" smtClean="0">
                <a:hlinkClick r:id="rId2"/>
              </a:rPr>
              <a:t>Leisure-Centre-Conference-Dublin-IAKS-architecture-design-leisure-pool-design/330122</a:t>
            </a:r>
            <a:r>
              <a:rPr lang="en-GB" dirty="0" smtClean="0"/>
              <a:t> </a:t>
            </a:r>
            <a:endParaRPr lang="en-GB" dirty="0"/>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96563" y="1239132"/>
            <a:ext cx="3114174" cy="9031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11967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New Stadium in Las Vegas will be world’s most </a:t>
            </a:r>
            <a:r>
              <a:rPr lang="en-GB" dirty="0" smtClean="0"/>
              <a:t>expensive – Tyson Otto (24.05.2017)</a:t>
            </a:r>
            <a:endParaRPr lang="en-GB" dirty="0"/>
          </a:p>
        </p:txBody>
      </p:sp>
      <p:sp>
        <p:nvSpPr>
          <p:cNvPr id="3" name="Content Placeholder 2"/>
          <p:cNvSpPr>
            <a:spLocks noGrp="1"/>
          </p:cNvSpPr>
          <p:nvPr>
            <p:ph idx="1"/>
          </p:nvPr>
        </p:nvSpPr>
        <p:spPr>
          <a:xfrm>
            <a:off x="838200" y="1825624"/>
            <a:ext cx="10515600" cy="4879975"/>
          </a:xfrm>
        </p:spPr>
        <p:txBody>
          <a:bodyPr>
            <a:normAutofit fontScale="92500" lnSpcReduction="20000"/>
          </a:bodyPr>
          <a:lstStyle/>
          <a:p>
            <a:r>
              <a:rPr lang="en-GB" dirty="0" smtClean="0"/>
              <a:t>“</a:t>
            </a:r>
            <a:r>
              <a:rPr lang="en-GB" dirty="0"/>
              <a:t>The proposed new super stadium in Las Vegas is forecast to become the most expensive stadium ever built by the time the project is complete in 2020 — all just to bring an NFL team to the city</a:t>
            </a:r>
            <a:r>
              <a:rPr lang="en-GB" dirty="0" smtClean="0"/>
              <a:t>.”</a:t>
            </a:r>
          </a:p>
          <a:p>
            <a:r>
              <a:rPr lang="en-GB" dirty="0" smtClean="0"/>
              <a:t>“</a:t>
            </a:r>
            <a:r>
              <a:rPr lang="en-GB" dirty="0"/>
              <a:t>The Las Vegas Stadium Authority has established a three-year timeline for a new 65,000-seat stadium to be built west of the Mandalay Bay Resort and Casino just off the iconic Vegas strip</a:t>
            </a:r>
            <a:r>
              <a:rPr lang="en-GB" dirty="0" smtClean="0"/>
              <a:t>.”</a:t>
            </a:r>
          </a:p>
          <a:p>
            <a:pPr fontAlgn="base"/>
            <a:r>
              <a:rPr lang="en-GB" dirty="0" smtClean="0"/>
              <a:t>“</a:t>
            </a:r>
            <a:r>
              <a:rPr lang="en-GB" dirty="0"/>
              <a:t>The owner of the NHL’s Las Vegas franchise Bill Foley was one of many prominent Vegas personalities to criticise the deal on behalf of local residents.</a:t>
            </a:r>
          </a:p>
          <a:p>
            <a:pPr fontAlgn="base"/>
            <a:r>
              <a:rPr lang="en-GB" dirty="0"/>
              <a:t>“I felt like there were a lot better ways to spend $750 million than bringing the Raiders to Las Vegas,” </a:t>
            </a:r>
            <a:r>
              <a:rPr lang="en-GB" dirty="0">
                <a:hlinkClick r:id="rId2" tooltip="mercurynews.com"/>
              </a:rPr>
              <a:t>he said</a:t>
            </a:r>
            <a:r>
              <a:rPr lang="en-GB" dirty="0" smtClean="0"/>
              <a:t>.”</a:t>
            </a:r>
          </a:p>
          <a:p>
            <a:pPr fontAlgn="base"/>
            <a:r>
              <a:rPr lang="en-GB" dirty="0">
                <a:hlinkClick r:id="rId3"/>
              </a:rPr>
              <a:t>https://</a:t>
            </a:r>
            <a:r>
              <a:rPr lang="en-GB" dirty="0" smtClean="0">
                <a:hlinkClick r:id="rId3"/>
              </a:rPr>
              <a:t>www.news.com.au/sport/sports-life/new-stadium-in-las-vegas-will-be-worlds-most-expensive/news-story/bee016ece657368fdd2b16fbfe997588</a:t>
            </a:r>
            <a:r>
              <a:rPr lang="en-GB" dirty="0" smtClean="0"/>
              <a:t> </a:t>
            </a:r>
          </a:p>
          <a:p>
            <a:pPr fontAlgn="base"/>
            <a:endParaRPr lang="en-GB" dirty="0"/>
          </a:p>
        </p:txBody>
      </p:sp>
      <p:pic>
        <p:nvPicPr>
          <p:cNvPr id="11266" name="Picture 2" descr="Image result for news.com.au logo"/>
          <p:cNvPicPr>
            <a:picLocks noChangeAspect="1" noChangeArrowheads="1"/>
          </p:cNvPicPr>
          <p:nvPr/>
        </p:nvPicPr>
        <p:blipFill>
          <a:blip r:embed="rId4" cstate="hqprint">
            <a:extLst>
              <a:ext uri="{28A0092B-C50C-407E-A947-70E740481C1C}">
                <a14:useLocalDpi xmlns:a14="http://schemas.microsoft.com/office/drawing/2010/main" val="0"/>
              </a:ext>
            </a:extLst>
          </a:blip>
          <a:srcRect/>
          <a:stretch>
            <a:fillRect/>
          </a:stretch>
        </p:blipFill>
        <p:spPr bwMode="auto">
          <a:xfrm>
            <a:off x="9026861" y="5817579"/>
            <a:ext cx="2699919" cy="8880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47867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First 2022 World Cup stadium completed in </a:t>
            </a:r>
            <a:r>
              <a:rPr lang="en-GB" dirty="0" smtClean="0"/>
              <a:t>Qatar – Kim </a:t>
            </a:r>
            <a:r>
              <a:rPr lang="en-GB" dirty="0" err="1" smtClean="0"/>
              <a:t>Megson</a:t>
            </a:r>
            <a:r>
              <a:rPr lang="en-GB" dirty="0" smtClean="0"/>
              <a:t> (18.05.2017) </a:t>
            </a:r>
            <a:endParaRPr lang="en-GB" dirty="0"/>
          </a:p>
        </p:txBody>
      </p:sp>
      <p:sp>
        <p:nvSpPr>
          <p:cNvPr id="3" name="Content Placeholder 2"/>
          <p:cNvSpPr>
            <a:spLocks noGrp="1"/>
          </p:cNvSpPr>
          <p:nvPr>
            <p:ph idx="1"/>
          </p:nvPr>
        </p:nvSpPr>
        <p:spPr>
          <a:xfrm>
            <a:off x="838200" y="1825624"/>
            <a:ext cx="10515600" cy="4802893"/>
          </a:xfrm>
        </p:spPr>
        <p:txBody>
          <a:bodyPr>
            <a:normAutofit fontScale="92500" lnSpcReduction="10000"/>
          </a:bodyPr>
          <a:lstStyle/>
          <a:p>
            <a:r>
              <a:rPr lang="en-GB" dirty="0" smtClean="0"/>
              <a:t>“</a:t>
            </a:r>
            <a:r>
              <a:rPr lang="en-GB" dirty="0"/>
              <a:t>The </a:t>
            </a:r>
            <a:r>
              <a:rPr lang="en-GB" dirty="0" err="1"/>
              <a:t>Khalifa</a:t>
            </a:r>
            <a:r>
              <a:rPr lang="en-GB" dirty="0"/>
              <a:t> International Stadium, first built in 1976, has been extensively renovated and expanded by local architecture firm Dar Al-</a:t>
            </a:r>
            <a:r>
              <a:rPr lang="en-GB" dirty="0" err="1"/>
              <a:t>Handasah</a:t>
            </a:r>
            <a:r>
              <a:rPr lang="en-GB" dirty="0"/>
              <a:t> to hold 40,000 spectators. It will host matches until the quarter-finals of the 2022 tournament</a:t>
            </a:r>
            <a:r>
              <a:rPr lang="en-GB" dirty="0" smtClean="0"/>
              <a:t>.”</a:t>
            </a:r>
          </a:p>
          <a:p>
            <a:r>
              <a:rPr lang="en-GB" dirty="0" smtClean="0"/>
              <a:t>“</a:t>
            </a:r>
            <a:r>
              <a:rPr lang="en-GB" dirty="0"/>
              <a:t>It will then be used for the 2019 IAAF World Championships in Athletics, before the World Cup kicks off on 21 November </a:t>
            </a:r>
            <a:r>
              <a:rPr lang="en-GB" dirty="0" smtClean="0"/>
              <a:t>2022”</a:t>
            </a:r>
          </a:p>
          <a:p>
            <a:r>
              <a:rPr lang="en-GB" dirty="0" smtClean="0"/>
              <a:t>“</a:t>
            </a:r>
            <a:r>
              <a:rPr lang="en-GB" dirty="0"/>
              <a:t>Seven other World Cup stadiums are currently under construction, and the country’s metro network is being upgraded so that journey times between all World Cup stadiums and accommodation locations are below one hour. This will mean fans can watch more than one live match per day for the first time the tournament's history</a:t>
            </a:r>
            <a:r>
              <a:rPr lang="en-GB" dirty="0" smtClean="0"/>
              <a:t>.”</a:t>
            </a:r>
          </a:p>
          <a:p>
            <a:r>
              <a:rPr lang="en-GB" dirty="0">
                <a:hlinkClick r:id="rId2"/>
              </a:rPr>
              <a:t>http://</a:t>
            </a:r>
            <a:r>
              <a:rPr lang="en-GB" dirty="0" smtClean="0">
                <a:hlinkClick r:id="rId2"/>
              </a:rPr>
              <a:t>www.sportsmanagement.co.uk/news.cfm?codeid=332086&amp;email=andrew.thomas@sm.uwtsd.ac.uk&amp;pub=SMe&amp;date=170522</a:t>
            </a:r>
            <a:r>
              <a:rPr lang="en-GB" dirty="0" smtClean="0"/>
              <a:t> </a:t>
            </a:r>
            <a:endParaRPr lang="en-GB" dirty="0"/>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22205" y="1017873"/>
            <a:ext cx="2552700" cy="7402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74063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Quebec ice hockey and entertainment arena to deliver 'unrivalled spectator </a:t>
            </a:r>
            <a:r>
              <a:rPr lang="en-GB" dirty="0" smtClean="0"/>
              <a:t>experience‘ –           Kim </a:t>
            </a:r>
            <a:r>
              <a:rPr lang="en-GB" dirty="0" err="1" smtClean="0"/>
              <a:t>Megson</a:t>
            </a:r>
            <a:r>
              <a:rPr lang="en-GB" dirty="0" smtClean="0"/>
              <a:t> (23.10.2017)</a:t>
            </a:r>
            <a:endParaRPr lang="en-GB" dirty="0"/>
          </a:p>
        </p:txBody>
      </p:sp>
      <p:sp>
        <p:nvSpPr>
          <p:cNvPr id="3" name="Content Placeholder 2"/>
          <p:cNvSpPr>
            <a:spLocks noGrp="1"/>
          </p:cNvSpPr>
          <p:nvPr>
            <p:ph idx="1"/>
          </p:nvPr>
        </p:nvSpPr>
        <p:spPr>
          <a:xfrm>
            <a:off x="838200" y="1825624"/>
            <a:ext cx="10515600" cy="4847891"/>
          </a:xfrm>
        </p:spPr>
        <p:txBody>
          <a:bodyPr>
            <a:normAutofit fontScale="92500" lnSpcReduction="10000"/>
          </a:bodyPr>
          <a:lstStyle/>
          <a:p>
            <a:r>
              <a:rPr lang="en-GB" dirty="0" smtClean="0"/>
              <a:t>“</a:t>
            </a:r>
            <a:r>
              <a:rPr lang="en-GB" dirty="0"/>
              <a:t>Place Bell is the new home of hockey team Laval Rocket – an American Hockey League (AHL) franchise – and features a 10,000-seat arena. It also boasts a 2,500-seat Olympic speed and figure-skating arena and a regular, 500-seat skating rink, both of which are accessible to the public and sports organisations</a:t>
            </a:r>
            <a:r>
              <a:rPr lang="en-GB" dirty="0" smtClean="0"/>
              <a:t>.”</a:t>
            </a:r>
          </a:p>
          <a:p>
            <a:r>
              <a:rPr lang="en-GB" dirty="0" smtClean="0"/>
              <a:t>“</a:t>
            </a:r>
            <a:r>
              <a:rPr lang="en-GB" dirty="0"/>
              <a:t>The venue can be transformed rapidly into an amphitheatre capable of hosting major concerts and theatrical shows, such as Cirque Du Soleil, and is also home to an ice hockey Hall of Fame</a:t>
            </a:r>
            <a:r>
              <a:rPr lang="en-GB" dirty="0" smtClean="0"/>
              <a:t>.”</a:t>
            </a:r>
          </a:p>
          <a:p>
            <a:r>
              <a:rPr lang="en-GB" dirty="0" smtClean="0"/>
              <a:t>“</a:t>
            </a:r>
            <a:r>
              <a:rPr lang="en-GB" dirty="0"/>
              <a:t>Place Bell does exactly that with exceptional views for all guests and a world-class audio-visual offering that delivers a level of lighting and sound quality never seen before in Quebec</a:t>
            </a:r>
            <a:r>
              <a:rPr lang="en-GB" dirty="0" smtClean="0"/>
              <a:t>.”</a:t>
            </a:r>
          </a:p>
          <a:p>
            <a:r>
              <a:rPr lang="en-GB" dirty="0">
                <a:hlinkClick r:id="rId2"/>
              </a:rPr>
              <a:t>http://</a:t>
            </a:r>
            <a:r>
              <a:rPr lang="en-GB" dirty="0" smtClean="0">
                <a:hlinkClick r:id="rId2"/>
              </a:rPr>
              <a:t>www.sportsmanagement.co.uk/news.cfm?codeid=334689&amp;email=andrew.thomas@sm.uwtsd.ac.uk&amp;pub=SMe&amp;date=171025&amp;dom=n</a:t>
            </a:r>
            <a:r>
              <a:rPr lang="en-GB" dirty="0" smtClean="0"/>
              <a:t> </a:t>
            </a:r>
          </a:p>
          <a:p>
            <a:endParaRPr lang="en-GB" dirty="0"/>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46794" y="1085342"/>
            <a:ext cx="2552700" cy="7402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1281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HKS reveal plans for US$ 1.86bn two-team Los Angeles NFL stadium – Tom Anstey (24.03.2015)</a:t>
            </a:r>
            <a:endParaRPr lang="en-GB" dirty="0"/>
          </a:p>
        </p:txBody>
      </p:sp>
      <p:sp>
        <p:nvSpPr>
          <p:cNvPr id="3" name="Content Placeholder 2"/>
          <p:cNvSpPr>
            <a:spLocks noGrp="1"/>
          </p:cNvSpPr>
          <p:nvPr>
            <p:ph idx="1"/>
          </p:nvPr>
        </p:nvSpPr>
        <p:spPr>
          <a:xfrm>
            <a:off x="838200" y="1825624"/>
            <a:ext cx="10515600" cy="5032375"/>
          </a:xfrm>
        </p:spPr>
        <p:txBody>
          <a:bodyPr>
            <a:normAutofit lnSpcReduction="10000"/>
          </a:bodyPr>
          <a:lstStyle/>
          <a:p>
            <a:r>
              <a:rPr lang="en-GB" dirty="0" smtClean="0"/>
              <a:t>“</a:t>
            </a:r>
            <a:r>
              <a:rPr lang="en-GB" dirty="0"/>
              <a:t>HKS Architects have unveiled plans for a US$1.86bn (€1.69m, £1.2bn) dual-team NFL stadium to house the St Louis Rams and one other team as the NFL sees Los Angeles as a two-team market</a:t>
            </a:r>
            <a:r>
              <a:rPr lang="en-GB" dirty="0" smtClean="0"/>
              <a:t>.”</a:t>
            </a:r>
          </a:p>
          <a:p>
            <a:r>
              <a:rPr lang="en-GB" dirty="0" smtClean="0"/>
              <a:t>“</a:t>
            </a:r>
            <a:r>
              <a:rPr lang="en-GB" dirty="0"/>
              <a:t>The stadium itself would be set into the ground, rising up 175ft (53.3m), while the weather protection would reach 275ft (83.8m), conforming to height restrictions imposed on buildings nearby to Los Angeles International Airport. </a:t>
            </a:r>
            <a:r>
              <a:rPr lang="en-GB" dirty="0" smtClean="0"/>
              <a:t>”</a:t>
            </a:r>
          </a:p>
          <a:p>
            <a:r>
              <a:rPr lang="en-GB" dirty="0" smtClean="0"/>
              <a:t>“</a:t>
            </a:r>
            <a:r>
              <a:rPr lang="en-GB" dirty="0"/>
              <a:t>The plans also include 890,000sq </a:t>
            </a:r>
            <a:r>
              <a:rPr lang="en-GB" dirty="0" err="1"/>
              <a:t>ft</a:t>
            </a:r>
            <a:r>
              <a:rPr lang="en-GB" dirty="0"/>
              <a:t> of retail, 780,000sq </a:t>
            </a:r>
            <a:r>
              <a:rPr lang="en-GB" dirty="0" err="1"/>
              <a:t>ft</a:t>
            </a:r>
            <a:r>
              <a:rPr lang="en-GB" dirty="0"/>
              <a:t> of office space, 2,500 new residential units, a 300-bedroom hotel and 25 acres of public parks, playgrounds, open space and pedestrian and bicycle access. Work is expected to start in December 2015</a:t>
            </a:r>
            <a:r>
              <a:rPr lang="en-GB" dirty="0" smtClean="0"/>
              <a:t>.”</a:t>
            </a:r>
          </a:p>
          <a:p>
            <a:r>
              <a:rPr lang="en-GB" dirty="0">
                <a:hlinkClick r:id="rId2"/>
              </a:rPr>
              <a:t>http://</a:t>
            </a:r>
            <a:r>
              <a:rPr lang="en-GB" dirty="0" smtClean="0">
                <a:hlinkClick r:id="rId2"/>
              </a:rPr>
              <a:t>www.sportsmanagement.co.uk/Sports-news/latest/SM/314837</a:t>
            </a:r>
            <a:r>
              <a:rPr lang="en-GB" dirty="0" smtClean="0"/>
              <a:t> </a:t>
            </a:r>
          </a:p>
          <a:p>
            <a:endParaRPr lang="en-GB" dirty="0"/>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38247" y="5786851"/>
            <a:ext cx="2552700" cy="7402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62081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Fitness First Asia partners </a:t>
            </a:r>
            <a:r>
              <a:rPr lang="en-GB" dirty="0" err="1"/>
              <a:t>Wexer</a:t>
            </a:r>
            <a:r>
              <a:rPr lang="en-GB" dirty="0"/>
              <a:t> to deliver digital </a:t>
            </a:r>
            <a:r>
              <a:rPr lang="en-GB" dirty="0" smtClean="0"/>
              <a:t>membership – </a:t>
            </a:r>
            <a:r>
              <a:rPr lang="en-GB" dirty="0" err="1" smtClean="0"/>
              <a:t>Deven</a:t>
            </a:r>
            <a:r>
              <a:rPr lang="en-GB" dirty="0" smtClean="0"/>
              <a:t> </a:t>
            </a:r>
            <a:r>
              <a:rPr lang="en-GB" dirty="0" err="1" smtClean="0"/>
              <a:t>Pamben</a:t>
            </a:r>
            <a:r>
              <a:rPr lang="en-GB" dirty="0" smtClean="0"/>
              <a:t> (9.08.2017)</a:t>
            </a:r>
            <a:r>
              <a:rPr lang="en-GB" dirty="0"/>
              <a:t> </a:t>
            </a:r>
          </a:p>
        </p:txBody>
      </p:sp>
      <p:sp>
        <p:nvSpPr>
          <p:cNvPr id="3" name="Content Placeholder 2"/>
          <p:cNvSpPr>
            <a:spLocks noGrp="1"/>
          </p:cNvSpPr>
          <p:nvPr>
            <p:ph idx="1"/>
          </p:nvPr>
        </p:nvSpPr>
        <p:spPr>
          <a:xfrm>
            <a:off x="838200" y="1825624"/>
            <a:ext cx="10515600" cy="5032375"/>
          </a:xfrm>
        </p:spPr>
        <p:txBody>
          <a:bodyPr>
            <a:normAutofit fontScale="92500" lnSpcReduction="10000"/>
          </a:bodyPr>
          <a:lstStyle/>
          <a:p>
            <a:r>
              <a:rPr lang="en-GB" dirty="0" smtClean="0"/>
              <a:t>“</a:t>
            </a:r>
            <a:r>
              <a:rPr lang="en-GB" dirty="0"/>
              <a:t>The </a:t>
            </a:r>
            <a:r>
              <a:rPr lang="en-GB" dirty="0" err="1"/>
              <a:t>CustomFit</a:t>
            </a:r>
            <a:r>
              <a:rPr lang="en-GB" dirty="0"/>
              <a:t> app allows Fitness First to live-stream group fitness classes from its clubs, direct to users wherever they are, and provide a library of hundreds of on-demand virtual classes. </a:t>
            </a:r>
            <a:r>
              <a:rPr lang="en-GB" dirty="0" smtClean="0"/>
              <a:t>”</a:t>
            </a:r>
          </a:p>
          <a:p>
            <a:r>
              <a:rPr lang="en-GB" dirty="0" smtClean="0"/>
              <a:t>“</a:t>
            </a:r>
            <a:r>
              <a:rPr lang="en-GB" dirty="0"/>
              <a:t>Our key objective is to help clubs stay relevant in a world where consumers are increasingly looking online for fitness inspiration and content. </a:t>
            </a:r>
            <a:r>
              <a:rPr lang="en-GB" dirty="0" smtClean="0"/>
              <a:t>”</a:t>
            </a:r>
          </a:p>
          <a:p>
            <a:r>
              <a:rPr lang="en-GB" dirty="0" smtClean="0"/>
              <a:t>“</a:t>
            </a:r>
            <a:r>
              <a:rPr lang="en-GB" dirty="0" err="1"/>
              <a:t>Wexer</a:t>
            </a:r>
            <a:r>
              <a:rPr lang="en-GB" dirty="0"/>
              <a:t> Mobile is a digital extension of the club’s offering. It allows the operator to maintain its relationship with members 24/7, while also expanding the reach of the business by engaging a new cohort of non-gym-goers</a:t>
            </a:r>
            <a:r>
              <a:rPr lang="en-GB" dirty="0" smtClean="0"/>
              <a:t>.”</a:t>
            </a:r>
          </a:p>
          <a:p>
            <a:r>
              <a:rPr lang="en-GB" dirty="0">
                <a:hlinkClick r:id="rId2"/>
              </a:rPr>
              <a:t>http://</a:t>
            </a:r>
            <a:r>
              <a:rPr lang="en-GB" dirty="0" smtClean="0">
                <a:hlinkClick r:id="rId2"/>
              </a:rPr>
              <a:t>www.leisuremanagement.co.uk/detail.cfm?pagetype=detail&amp;subject=news&amp;codeid=333465&amp;email=andrew.thomas@sm.uwtsd.ac.uk&amp;pub=LMe&amp;date=170810</a:t>
            </a:r>
            <a:r>
              <a:rPr lang="en-GB" dirty="0" smtClean="0"/>
              <a:t> </a:t>
            </a:r>
          </a:p>
        </p:txBody>
      </p:sp>
      <p:pic>
        <p:nvPicPr>
          <p:cNvPr id="13314" name="Picture 2" descr="http://www.leisuremanagement.co.uk/images/LMheader.gif"/>
          <p:cNvPicPr>
            <a:picLocks noChangeAspect="1" noChangeArrowheads="1"/>
          </p:cNvPicPr>
          <p:nvPr/>
        </p:nvPicPr>
        <p:blipFill rotWithShape="1">
          <a:blip r:embed="rId3">
            <a:extLst>
              <a:ext uri="{28A0092B-C50C-407E-A947-70E740481C1C}">
                <a14:useLocalDpi xmlns:a14="http://schemas.microsoft.com/office/drawing/2010/main" val="0"/>
              </a:ext>
            </a:extLst>
          </a:blip>
          <a:srcRect l="19557" t="27476" r="23937" b="30418"/>
          <a:stretch/>
        </p:blipFill>
        <p:spPr bwMode="auto">
          <a:xfrm>
            <a:off x="7908756" y="6192252"/>
            <a:ext cx="4138865" cy="4652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86403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REVEALED: Hong Kong's ambitious plans for huge US$32bn sports </a:t>
            </a:r>
            <a:r>
              <a:rPr lang="en-GB" dirty="0" smtClean="0"/>
              <a:t>park –                                             Kim </a:t>
            </a:r>
            <a:r>
              <a:rPr lang="en-GB" dirty="0" err="1" smtClean="0"/>
              <a:t>Megson</a:t>
            </a:r>
            <a:r>
              <a:rPr lang="en-GB" dirty="0" smtClean="0"/>
              <a:t> (21.02.2017)</a:t>
            </a:r>
            <a:endParaRPr lang="en-GB" dirty="0"/>
          </a:p>
        </p:txBody>
      </p:sp>
      <p:sp>
        <p:nvSpPr>
          <p:cNvPr id="3" name="Content Placeholder 2"/>
          <p:cNvSpPr>
            <a:spLocks noGrp="1"/>
          </p:cNvSpPr>
          <p:nvPr>
            <p:ph idx="1"/>
          </p:nvPr>
        </p:nvSpPr>
        <p:spPr>
          <a:xfrm>
            <a:off x="838200" y="1825624"/>
            <a:ext cx="10515600" cy="5032375"/>
          </a:xfrm>
        </p:spPr>
        <p:txBody>
          <a:bodyPr>
            <a:normAutofit lnSpcReduction="10000"/>
          </a:bodyPr>
          <a:lstStyle/>
          <a:p>
            <a:r>
              <a:rPr lang="en-GB" dirty="0" smtClean="0"/>
              <a:t>“</a:t>
            </a:r>
            <a:r>
              <a:rPr lang="en-GB" dirty="0"/>
              <a:t>Plans for the project include a 50,000-capacity stadium that can host international sporting events, a public sports ground, an indoor sports centre, a 60,000sq m (645,835sq </a:t>
            </a:r>
            <a:r>
              <a:rPr lang="en-GB" dirty="0" err="1"/>
              <a:t>ft</a:t>
            </a:r>
            <a:r>
              <a:rPr lang="en-GB" dirty="0"/>
              <a:t>) retail and dining area, and more than eight hectares of public open space with landscaped gardens, jogging trails and a waterfront promenade</a:t>
            </a:r>
            <a:r>
              <a:rPr lang="en-GB" dirty="0" smtClean="0"/>
              <a:t>.”</a:t>
            </a:r>
          </a:p>
          <a:p>
            <a:r>
              <a:rPr lang="en-GB" dirty="0" smtClean="0"/>
              <a:t>“According </a:t>
            </a:r>
            <a:r>
              <a:rPr lang="en-GB" dirty="0"/>
              <a:t>to its estimates, a lack of infrastructural investment combined with the growing population means that Hong Kong will suffer a shortfall of three indoor sports centres and one public sports ground by 2024 if nothing is done</a:t>
            </a:r>
            <a:r>
              <a:rPr lang="en-GB" dirty="0" smtClean="0"/>
              <a:t>.”</a:t>
            </a:r>
          </a:p>
          <a:p>
            <a:r>
              <a:rPr lang="en-GB" dirty="0" smtClean="0"/>
              <a:t>“</a:t>
            </a:r>
            <a:r>
              <a:rPr lang="en-GB" dirty="0"/>
              <a:t>The estimated cost of the construction works for the Sports Park is about US$31.9bn (€30bn, £25.5bn</a:t>
            </a:r>
            <a:r>
              <a:rPr lang="en-GB" dirty="0" smtClean="0"/>
              <a:t>).”</a:t>
            </a:r>
          </a:p>
          <a:p>
            <a:r>
              <a:rPr lang="en-GB" dirty="0">
                <a:hlinkClick r:id="rId2"/>
              </a:rPr>
              <a:t>http://</a:t>
            </a:r>
            <a:r>
              <a:rPr lang="en-GB" dirty="0" smtClean="0">
                <a:hlinkClick r:id="rId2"/>
              </a:rPr>
              <a:t>www.sportsmanagement.co.uk/Sports-news/latest/Hong-Kong-Kai-Tak-Sport-Park-facilities-sports-architecture-design/330434</a:t>
            </a:r>
            <a:r>
              <a:rPr lang="en-GB" dirty="0" smtClean="0"/>
              <a:t> </a:t>
            </a:r>
            <a:endParaRPr lang="en-GB" dirty="0"/>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59677" y="781714"/>
            <a:ext cx="3134393" cy="9089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64169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83</TotalTime>
  <Words>2090</Words>
  <Application>Microsoft Office PowerPoint</Application>
  <PresentationFormat>Widescreen</PresentationFormat>
  <Paragraphs>84</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Why 3G pitches are being ripped up in Holland over health fears- Sam Wallace (15.10.2016)</vt:lpstr>
      <vt:lpstr>AC Milan reveals further details of ‘the most innovative stadium in the world’. – Tom Walker (29.04.2015)</vt:lpstr>
      <vt:lpstr>Atlanta Braves releases new stadium renderings – Tom Walker (12.12.2014)</vt:lpstr>
      <vt:lpstr>Dallas Cowboys launches ‘first-of-it’s-kind’ athletic healthcare facility open to the public -                  Kim Megson (21.06.2018)</vt:lpstr>
      <vt:lpstr>Construction works begins on 60,000- capacity Perth Stadium – Tom Walker (15.12.2014)</vt:lpstr>
      <vt:lpstr>Revealed: The demountable World Cup stadium Qatar plans to build with shipping containers – Kim Megson (28.11.2017)</vt:lpstr>
      <vt:lpstr>Farrells win NEC Award for delivery of futuristic Hong Kong swimming pool –                                 Kim Megson (18.05.2016)</vt:lpstr>
      <vt:lpstr>Atlanta Braves plan a zip line across forthcoming SunTrust Park stadium – Kim Megson (30.03.2016) </vt:lpstr>
      <vt:lpstr>World Cup 2018: A guide to the grounds hosting games in Russia – (1.06.2018)</vt:lpstr>
      <vt:lpstr>Italian clubs will not dominate Europe until they modernise their stadiums –                                 Chloe Beresford (29.10.2015)</vt:lpstr>
      <vt:lpstr>Design innovations in the spotlight at International Swimming Pool &amp; Leisure Centre Conference – Kim Megson (8.02.2017)</vt:lpstr>
      <vt:lpstr>New Stadium in Las Vegas will be world’s most expensive – Tyson Otto (24.05.2017)</vt:lpstr>
      <vt:lpstr>First 2022 World Cup stadium completed in Qatar – Kim Megson (18.05.2017) </vt:lpstr>
      <vt:lpstr>Quebec ice hockey and entertainment arena to deliver 'unrivalled spectator experience‘ –           Kim Megson (23.10.2017)</vt:lpstr>
      <vt:lpstr>HKS reveal plans for US$ 1.86bn two-team Los Angeles NFL stadium – Tom Anstey (24.03.2015)</vt:lpstr>
      <vt:lpstr>Fitness First Asia partners Wexer to deliver digital membership – Deven Pamben (9.08.2017) </vt:lpstr>
      <vt:lpstr>REVEALED: Hong Kong's ambitious plans for huge US$32bn sports park –                                             Kim Megson (21.02.2017)</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3G pitches are being ripped up in Holland over health fears- Sam Wallace (15.10.2016)</dc:title>
  <dc:creator>Alice SilvaSurgyPereira (P147900)</dc:creator>
  <cp:lastModifiedBy>UWTSD</cp:lastModifiedBy>
  <cp:revision>11</cp:revision>
  <dcterms:created xsi:type="dcterms:W3CDTF">2018-12-17T15:15:30Z</dcterms:created>
  <dcterms:modified xsi:type="dcterms:W3CDTF">2019-01-14T12:11:35Z</dcterms:modified>
</cp:coreProperties>
</file>