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notesMasterIdLst>
    <p:notesMasterId r:id="rId19"/>
  </p:notesMasterIdLst>
  <p:handoutMasterIdLst>
    <p:handoutMasterId r:id="rId20"/>
  </p:handoutMasterIdLst>
  <p:sldIdLst>
    <p:sldId id="521" r:id="rId2"/>
    <p:sldId id="524" r:id="rId3"/>
    <p:sldId id="533" r:id="rId4"/>
    <p:sldId id="535" r:id="rId5"/>
    <p:sldId id="536" r:id="rId6"/>
    <p:sldId id="534" r:id="rId7"/>
    <p:sldId id="537" r:id="rId8"/>
    <p:sldId id="538" r:id="rId9"/>
    <p:sldId id="540" r:id="rId10"/>
    <p:sldId id="541" r:id="rId11"/>
    <p:sldId id="542" r:id="rId12"/>
    <p:sldId id="543" r:id="rId13"/>
    <p:sldId id="544" r:id="rId14"/>
    <p:sldId id="545" r:id="rId15"/>
    <p:sldId id="528" r:id="rId16"/>
    <p:sldId id="516" r:id="rId17"/>
    <p:sldId id="546"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003300"/>
    <a:srgbClr val="0000FF"/>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05" autoAdjust="0"/>
    <p:restoredTop sz="94595" autoAdjust="0"/>
  </p:normalViewPr>
  <p:slideViewPr>
    <p:cSldViewPr>
      <p:cViewPr varScale="1">
        <p:scale>
          <a:sx n="83" d="100"/>
          <a:sy n="83" d="100"/>
        </p:scale>
        <p:origin x="1416" y="67"/>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4099"/>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18/02/2019</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18/02/2019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9</a:t>
            </a:fld>
            <a:endParaRPr lang="en-GB" dirty="0"/>
          </a:p>
        </p:txBody>
      </p:sp>
    </p:spTree>
    <p:extLst>
      <p:ext uri="{BB962C8B-B14F-4D97-AF65-F5344CB8AC3E}">
        <p14:creationId xmlns:p14="http://schemas.microsoft.com/office/powerpoint/2010/main" val="2903469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smtClean="0"/>
              <a:t>If your individual success depends on gaining the cooperation of people over whom you have no direct authority, this should concern you. The way to begin to increase your odds of influencing more people is to learn to recognize and use each of the five styles.</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smtClean="0"/>
              <a:t>Becoming aware that there are influencing styles other than yours is a good start. To further increase your influence, you must learn what each style sounds like when it’s being used effectively and ineffectively. Gaining this awareness will help you recognize when the style you’re using isn’t working and how to determine one that will.</a:t>
            </a:r>
          </a:p>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10</a:t>
            </a:fld>
            <a:endParaRPr lang="en-GB" dirty="0"/>
          </a:p>
        </p:txBody>
      </p:sp>
    </p:spTree>
    <p:extLst>
      <p:ext uri="{BB962C8B-B14F-4D97-AF65-F5344CB8AC3E}">
        <p14:creationId xmlns:p14="http://schemas.microsoft.com/office/powerpoint/2010/main" val="1310312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749B68C7-D731-43C2-8A9E-32231DF7CA63}" type="datetimeFigureOut">
              <a:rPr lang="en-GB" smtClean="0"/>
              <a:pPr>
                <a:defRPr/>
              </a:pPr>
              <a:t>18/02/2019</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3A690C4-03EF-4296-8CB7-A17A361C8349}"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7932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A866137-0434-46A6-89CF-B320872F053E}" type="datetimeFigureOut">
              <a:rPr lang="en-GB" smtClean="0"/>
              <a:t>18/02/2019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52380D1-1CC3-4891-9545-73DF3916C384}" type="slidenum">
              <a:rPr lang="en-GB" smtClean="0"/>
              <a:t>‹#›</a:t>
            </a:fld>
            <a:endParaRPr lang="en-GB"/>
          </a:p>
        </p:txBody>
      </p:sp>
    </p:spTree>
    <p:extLst>
      <p:ext uri="{BB962C8B-B14F-4D97-AF65-F5344CB8AC3E}">
        <p14:creationId xmlns:p14="http://schemas.microsoft.com/office/powerpoint/2010/main" val="2442701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29B6D5BE-0C76-4D2D-980C-7748CCDE32F4}" type="datetimeFigureOut">
              <a:rPr lang="en-GB" smtClean="0"/>
              <a:pPr>
                <a:defRPr/>
              </a:pPr>
              <a:t>18/02/2019</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45C7549-5D7D-47E2-8646-1067AD66F0F0}"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9860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E87539E-4F13-43B2-A1E2-E71D1966FA10}" type="datetimeFigureOut">
              <a:rPr lang="en-GB" smtClean="0"/>
              <a:pPr>
                <a:defRPr/>
              </a:pPr>
              <a:t>18/02/2019</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2C4E497-29EF-4C4D-BE44-0D033C5B57B6}" type="slidenum">
              <a:rPr lang="en-GB" smtClean="0"/>
              <a:pPr>
                <a:defRPr/>
              </a:pPr>
              <a:t>‹#›</a:t>
            </a:fld>
            <a:endParaRPr lang="en-GB" dirty="0"/>
          </a:p>
        </p:txBody>
      </p:sp>
    </p:spTree>
    <p:extLst>
      <p:ext uri="{BB962C8B-B14F-4D97-AF65-F5344CB8AC3E}">
        <p14:creationId xmlns:p14="http://schemas.microsoft.com/office/powerpoint/2010/main" val="547639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3D10434-AB93-4F3A-9D38-AB13563B5BC8}" type="datetimeFigureOut">
              <a:rPr lang="en-GB" smtClean="0"/>
              <a:pPr>
                <a:defRPr/>
              </a:pPr>
              <a:t>18/02/2019</a:t>
            </a:fld>
            <a:endParaRPr lang="en-GB" dirty="0"/>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D4AB2841-62D8-4A78-9139-66B15027BC42}" type="slidenum">
              <a:rPr lang="en-GB" smtClean="0"/>
              <a:pPr>
                <a:defRPr/>
              </a:pPr>
              <a:t>‹#›</a:t>
            </a:fld>
            <a:endParaRPr lang="en-GB" dirty="0"/>
          </a:p>
        </p:txBody>
      </p:sp>
    </p:spTree>
    <p:extLst>
      <p:ext uri="{BB962C8B-B14F-4D97-AF65-F5344CB8AC3E}">
        <p14:creationId xmlns:p14="http://schemas.microsoft.com/office/powerpoint/2010/main" val="1635477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A866137-0434-46A6-89CF-B320872F053E}" type="datetimeFigureOut">
              <a:rPr lang="en-GB" smtClean="0"/>
              <a:t>18/02/2019</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452380D1-1CC3-4891-9545-73DF3916C384}" type="slidenum">
              <a:rPr lang="en-GB" smtClean="0"/>
              <a:t>‹#›</a:t>
            </a:fld>
            <a:endParaRPr lang="en-GB"/>
          </a:p>
        </p:txBody>
      </p:sp>
    </p:spTree>
    <p:extLst>
      <p:ext uri="{BB962C8B-B14F-4D97-AF65-F5344CB8AC3E}">
        <p14:creationId xmlns:p14="http://schemas.microsoft.com/office/powerpoint/2010/main" val="1748903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1A73C20E-B3DF-4B4F-B4CA-3E01925B8CDC}" type="datetimeFigureOut">
              <a:rPr lang="en-GB" smtClean="0"/>
              <a:pPr>
                <a:defRPr/>
              </a:pPr>
              <a:t>18/02/2019</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pPr>
              <a:defRPr/>
            </a:pPr>
            <a:fld id="{3E8324FA-60AB-4751-918C-87A98AB120D6}" type="slidenum">
              <a:rPr lang="en-GB" smtClean="0"/>
              <a:pPr>
                <a:defRPr/>
              </a:pPr>
              <a:t>‹#›</a:t>
            </a:fld>
            <a:endParaRPr lang="en-GB" dirty="0"/>
          </a:p>
        </p:txBody>
      </p:sp>
    </p:spTree>
    <p:extLst>
      <p:ext uri="{BB962C8B-B14F-4D97-AF65-F5344CB8AC3E}">
        <p14:creationId xmlns:p14="http://schemas.microsoft.com/office/powerpoint/2010/main" val="222965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991BA729-CED0-4DC5-B4E3-3362F89C3DA9}" type="datetimeFigureOut">
              <a:rPr lang="en-GB" smtClean="0"/>
              <a:pPr>
                <a:defRPr/>
              </a:pPr>
              <a:t>18/02/2019</a:t>
            </a:fld>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E26D3F4A-7783-4A6B-8AC5-E3D4708733BC}" type="slidenum">
              <a:rPr lang="en-GB" smtClean="0"/>
              <a:pPr>
                <a:defRPr/>
              </a:pPr>
              <a:t>‹#›</a:t>
            </a:fld>
            <a:endParaRPr lang="en-GB" dirty="0"/>
          </a:p>
        </p:txBody>
      </p:sp>
    </p:spTree>
    <p:extLst>
      <p:ext uri="{BB962C8B-B14F-4D97-AF65-F5344CB8AC3E}">
        <p14:creationId xmlns:p14="http://schemas.microsoft.com/office/powerpoint/2010/main" val="2817895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7B14D898-31F0-4C61-9DC7-819792D9E3E8}" type="datetimeFigureOut">
              <a:rPr lang="en-GB" smtClean="0"/>
              <a:pPr>
                <a:defRPr/>
              </a:pPr>
              <a:t>18/02/2019</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1E4BF97-D24B-471C-AA7C-5048795C318E}" type="slidenum">
              <a:rPr lang="en-GB" smtClean="0"/>
              <a:pPr>
                <a:defRPr/>
              </a:pPr>
              <a:t>‹#›</a:t>
            </a:fld>
            <a:endParaRPr lang="en-GB" dirty="0"/>
          </a:p>
        </p:txBody>
      </p:sp>
    </p:spTree>
    <p:extLst>
      <p:ext uri="{BB962C8B-B14F-4D97-AF65-F5344CB8AC3E}">
        <p14:creationId xmlns:p14="http://schemas.microsoft.com/office/powerpoint/2010/main" val="3065094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CE798A1C-9DEC-40AD-877D-BD4DC482305F}" type="datetimeFigureOut">
              <a:rPr lang="en-GB" smtClean="0"/>
              <a:pPr>
                <a:defRPr/>
              </a:pPr>
              <a:t>18/02/2019</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5628BA1-C42C-472D-AC73-B84EA4DD091F}" type="slidenum">
              <a:rPr lang="en-GB" smtClean="0"/>
              <a:pPr>
                <a:defRPr/>
              </a:pPr>
              <a:t>‹#›</a:t>
            </a:fld>
            <a:endParaRPr lang="en-GB" dirty="0"/>
          </a:p>
        </p:txBody>
      </p:sp>
    </p:spTree>
    <p:extLst>
      <p:ext uri="{BB962C8B-B14F-4D97-AF65-F5344CB8AC3E}">
        <p14:creationId xmlns:p14="http://schemas.microsoft.com/office/powerpoint/2010/main" val="732976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24EB2AD9-51AF-4631-8862-6F1308D64595}" type="datetimeFigureOut">
              <a:rPr lang="en-GB" smtClean="0"/>
              <a:pPr>
                <a:defRPr/>
              </a:pPr>
              <a:t>18/02/2019</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9C7E55E-78CF-4411-8BF0-9A786BD4B75B}" type="slidenum">
              <a:rPr lang="en-GB" smtClean="0"/>
              <a:pPr>
                <a:defRPr/>
              </a:pPr>
              <a:t>‹#›</a:t>
            </a:fld>
            <a:endParaRPr lang="en-GB" dirty="0"/>
          </a:p>
        </p:txBody>
      </p:sp>
    </p:spTree>
    <p:extLst>
      <p:ext uri="{BB962C8B-B14F-4D97-AF65-F5344CB8AC3E}">
        <p14:creationId xmlns:p14="http://schemas.microsoft.com/office/powerpoint/2010/main" val="2272733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BA866137-0434-46A6-89CF-B320872F053E}" type="datetimeFigureOut">
              <a:rPr lang="en-GB" smtClean="0"/>
              <a:t>18/02/2019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452380D1-1CC3-4891-9545-73DF3916C384}"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5642993"/>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7544" y="908720"/>
            <a:ext cx="7992888" cy="2585323"/>
          </a:xfrm>
          <a:prstGeom prst="rect">
            <a:avLst/>
          </a:prstGeom>
          <a:solidFill>
            <a:schemeClr val="bg1"/>
          </a:solidFill>
        </p:spPr>
        <p:txBody>
          <a:bodyPr wrap="square">
            <a:spAutoFit/>
          </a:bodyPr>
          <a:lstStyle/>
          <a:p>
            <a:pPr marL="0" indent="0">
              <a:buNone/>
            </a:pPr>
            <a:r>
              <a:rPr lang="en-GB" b="1" dirty="0"/>
              <a:t>Activity 3: Project Management   &amp; Problem Solving</a:t>
            </a:r>
            <a:br>
              <a:rPr lang="en-GB" b="1" dirty="0"/>
            </a:br>
            <a:r>
              <a:rPr lang="en-GB" dirty="0"/>
              <a:t>With reference to a recent or current project (large or small) which you have led (or been part of a project team):</a:t>
            </a:r>
          </a:p>
          <a:p>
            <a:pPr marL="0" lvl="0" indent="0">
              <a:buNone/>
            </a:pPr>
            <a:endParaRPr lang="en-GB" dirty="0"/>
          </a:p>
          <a:p>
            <a:pPr marL="0" lvl="0" indent="0">
              <a:buNone/>
            </a:pPr>
            <a:r>
              <a:rPr lang="en-GB" dirty="0"/>
              <a:t>a) Provide evidence of using project management </a:t>
            </a:r>
            <a:r>
              <a:rPr lang="en-GB" u="sng" dirty="0"/>
              <a:t>and</a:t>
            </a:r>
            <a:r>
              <a:rPr lang="en-GB" dirty="0"/>
              <a:t> problem-solving techniques in the course of the project.</a:t>
            </a:r>
          </a:p>
          <a:p>
            <a:pPr marL="0" lvl="0" indent="0">
              <a:buNone/>
            </a:pPr>
            <a:endParaRPr lang="en-GB" dirty="0"/>
          </a:p>
          <a:p>
            <a:pPr marL="0" lvl="0" indent="0">
              <a:buNone/>
            </a:pPr>
            <a:r>
              <a:rPr lang="en-GB" b="1" dirty="0"/>
              <a:t>b) Explain how you successfully influenced, persuaded and negotiated with others in the course of the project (or other related activity).</a:t>
            </a:r>
          </a:p>
        </p:txBody>
      </p:sp>
      <p:sp>
        <p:nvSpPr>
          <p:cNvPr id="5" name="Title 1"/>
          <p:cNvSpPr txBox="1">
            <a:spLocks/>
          </p:cNvSpPr>
          <p:nvPr/>
        </p:nvSpPr>
        <p:spPr>
          <a:xfrm>
            <a:off x="107504" y="188640"/>
            <a:ext cx="6705600" cy="1143000"/>
          </a:xfrm>
          <a:prstGeom prst="rect">
            <a:avLst/>
          </a:prstGeom>
        </p:spPr>
        <p:txBody>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GB" sz="3600" dirty="0" smtClean="0"/>
              <a:t>Related to Assessment:</a:t>
            </a:r>
            <a:endParaRPr lang="en-GB" sz="3600" dirty="0"/>
          </a:p>
        </p:txBody>
      </p:sp>
      <p:sp>
        <p:nvSpPr>
          <p:cNvPr id="6" name="Rectangle 5"/>
          <p:cNvSpPr/>
          <p:nvPr/>
        </p:nvSpPr>
        <p:spPr>
          <a:xfrm>
            <a:off x="559784" y="3497742"/>
            <a:ext cx="7920880" cy="2831544"/>
          </a:xfrm>
          <a:prstGeom prst="rect">
            <a:avLst/>
          </a:prstGeom>
          <a:solidFill>
            <a:schemeClr val="accent1">
              <a:lumMod val="75000"/>
            </a:schemeClr>
          </a:solidFill>
        </p:spPr>
        <p:txBody>
          <a:bodyPr wrap="square">
            <a:spAutoFit/>
          </a:bodyPr>
          <a:lstStyle/>
          <a:p>
            <a:r>
              <a:rPr lang="en-GB" sz="1200" b="1" dirty="0">
                <a:solidFill>
                  <a:schemeClr val="bg1"/>
                </a:solidFill>
                <a:latin typeface="+mn-lt"/>
              </a:rPr>
              <a:t>To pass this you must:</a:t>
            </a:r>
          </a:p>
          <a:p>
            <a:endParaRPr lang="en-GB" sz="1400" b="1" dirty="0">
              <a:solidFill>
                <a:schemeClr val="bg1"/>
              </a:solidFill>
              <a:latin typeface="+mn-lt"/>
            </a:endParaRPr>
          </a:p>
          <a:p>
            <a:r>
              <a:rPr lang="en-GB" sz="1400" b="1" dirty="0">
                <a:solidFill>
                  <a:schemeClr val="bg1"/>
                </a:solidFill>
              </a:rPr>
              <a:t>S</a:t>
            </a:r>
            <a:r>
              <a:rPr lang="en-GB" sz="1400" b="1" dirty="0" smtClean="0">
                <a:solidFill>
                  <a:schemeClr val="bg1"/>
                </a:solidFill>
                <a:latin typeface="+mn-lt"/>
              </a:rPr>
              <a:t>ummarise </a:t>
            </a:r>
            <a:r>
              <a:rPr lang="en-GB" sz="1400" b="1" dirty="0">
                <a:solidFill>
                  <a:schemeClr val="bg1"/>
                </a:solidFill>
                <a:latin typeface="+mn-lt"/>
              </a:rPr>
              <a:t>the project you are (or have been) working on (this can be a small project) and give some examples of how used project management techniques e.g. setting objectives, defining deliverables, identifying resources, setting timelines, costing the project, using risk management, monitoring and evaluation. </a:t>
            </a:r>
          </a:p>
          <a:p>
            <a:r>
              <a:rPr lang="en-GB" sz="1400" b="1" dirty="0">
                <a:solidFill>
                  <a:schemeClr val="bg1"/>
                </a:solidFill>
                <a:latin typeface="+mn-lt"/>
              </a:rPr>
              <a:t> </a:t>
            </a:r>
          </a:p>
          <a:p>
            <a:r>
              <a:rPr lang="en-GB" sz="1400" b="1" dirty="0">
                <a:solidFill>
                  <a:schemeClr val="bg1"/>
                </a:solidFill>
                <a:latin typeface="+mn-lt"/>
              </a:rPr>
              <a:t>Give an example of how you analysed and resolved any problems encountered with a justification of the solution used. </a:t>
            </a:r>
          </a:p>
          <a:p>
            <a:r>
              <a:rPr lang="en-GB" sz="1400" b="1" dirty="0">
                <a:solidFill>
                  <a:schemeClr val="bg1"/>
                </a:solidFill>
                <a:latin typeface="+mn-lt"/>
              </a:rPr>
              <a:t> </a:t>
            </a:r>
          </a:p>
          <a:p>
            <a:r>
              <a:rPr lang="en-GB" sz="1400" b="1" dirty="0">
                <a:solidFill>
                  <a:schemeClr val="bg1"/>
                </a:solidFill>
                <a:latin typeface="+mn-lt"/>
              </a:rPr>
              <a:t>Give an example of how you  influenced, persuaded and negotiated with others e.g. they could include: using skills of analysis, risk assessment and options appraisal.</a:t>
            </a:r>
          </a:p>
          <a:p>
            <a:endParaRPr lang="en-GB" sz="1200" b="1" dirty="0">
              <a:solidFill>
                <a:schemeClr val="bg1"/>
              </a:solidFill>
              <a:latin typeface="+mn-lt"/>
            </a:endParaRPr>
          </a:p>
        </p:txBody>
      </p:sp>
    </p:spTree>
    <p:extLst>
      <p:ext uri="{BB962C8B-B14F-4D97-AF65-F5344CB8AC3E}">
        <p14:creationId xmlns:p14="http://schemas.microsoft.com/office/powerpoint/2010/main" val="40395415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Negotiating and Influencing</a:t>
            </a:r>
            <a:endParaRPr lang="en-GB" dirty="0"/>
          </a:p>
        </p:txBody>
      </p:sp>
      <p:pic>
        <p:nvPicPr>
          <p:cNvPr id="5" name="Picture Placeholder 4"/>
          <p:cNvPicPr>
            <a:picLocks noGrp="1" noChangeAspect="1"/>
          </p:cNvPicPr>
          <p:nvPr>
            <p:ph type="pic" idx="1"/>
          </p:nvPr>
        </p:nvPicPr>
        <p:blipFill>
          <a:blip r:embed="rId2">
            <a:duotone>
              <a:schemeClr val="accent1">
                <a:shade val="45000"/>
                <a:satMod val="135000"/>
              </a:schemeClr>
              <a:prstClr val="white"/>
            </a:duotone>
          </a:blip>
          <a:srcRect t="8722" b="8722"/>
          <a:stretch>
            <a:fillRect/>
          </a:stretch>
        </p:blipFill>
        <p:spPr>
          <a:prstGeom prst="rect">
            <a:avLst/>
          </a:prstGeom>
        </p:spPr>
      </p:pic>
      <p:sp>
        <p:nvSpPr>
          <p:cNvPr id="2" name="Text Placeholder 1"/>
          <p:cNvSpPr>
            <a:spLocks noGrp="1"/>
          </p:cNvSpPr>
          <p:nvPr>
            <p:ph type="body" sz="half" idx="2"/>
          </p:nvPr>
        </p:nvSpPr>
        <p:spPr>
          <a:xfrm>
            <a:off x="870912" y="5907024"/>
            <a:ext cx="7589520" cy="594360"/>
          </a:xfrm>
        </p:spPr>
        <p:txBody>
          <a:bodyPr/>
          <a:lstStyle/>
          <a:p>
            <a:r>
              <a:rPr lang="en-GB" dirty="0" smtClean="0"/>
              <a:t>Influencing styles and their use in effective negotiation</a:t>
            </a:r>
            <a:endParaRPr lang="en-GB" dirty="0"/>
          </a:p>
        </p:txBody>
      </p:sp>
    </p:spTree>
    <p:extLst>
      <p:ext uri="{BB962C8B-B14F-4D97-AF65-F5344CB8AC3E}">
        <p14:creationId xmlns:p14="http://schemas.microsoft.com/office/powerpoint/2010/main" val="41566871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Activity</a:t>
            </a:r>
            <a:endParaRPr lang="en-GB" dirty="0"/>
          </a:p>
        </p:txBody>
      </p:sp>
      <p:sp>
        <p:nvSpPr>
          <p:cNvPr id="6" name="Content Placeholder 5"/>
          <p:cNvSpPr>
            <a:spLocks noGrp="1"/>
          </p:cNvSpPr>
          <p:nvPr>
            <p:ph idx="1"/>
          </p:nvPr>
        </p:nvSpPr>
        <p:spPr/>
        <p:txBody>
          <a:bodyPr>
            <a:noAutofit/>
          </a:bodyPr>
          <a:lstStyle/>
          <a:p>
            <a:r>
              <a:rPr lang="en-GB" sz="2400" dirty="0"/>
              <a:t>Can you convince your partner to give you an item that is very precious to them?</a:t>
            </a:r>
          </a:p>
          <a:p>
            <a:pPr>
              <a:buFont typeface="Wingdings" panose="05000000000000000000" pitchFamily="2" charset="2"/>
              <a:buChar char="§"/>
            </a:pPr>
            <a:r>
              <a:rPr lang="en-GB" sz="2400" dirty="0"/>
              <a:t> Pick an item you have about your person that is very important to you.</a:t>
            </a:r>
          </a:p>
          <a:p>
            <a:pPr>
              <a:buFont typeface="Wingdings" panose="05000000000000000000" pitchFamily="2" charset="2"/>
              <a:buChar char="§"/>
            </a:pPr>
            <a:r>
              <a:rPr lang="en-GB" sz="2400" dirty="0"/>
              <a:t> Take 2 minutes to share the item with your partner and tell them why your item is so precious to you. After 2 minutes swap and allow your partner to share their item.</a:t>
            </a:r>
          </a:p>
          <a:p>
            <a:pPr>
              <a:buFont typeface="Wingdings" panose="05000000000000000000" pitchFamily="2" charset="2"/>
              <a:buChar char="§"/>
            </a:pPr>
            <a:r>
              <a:rPr lang="en-GB" sz="2400" dirty="0"/>
              <a:t> Now, take it in turns to try and convince your partner to give their item over to you. (5 minutes per person</a:t>
            </a:r>
            <a:r>
              <a:rPr lang="en-GB" sz="2400" dirty="0" smtClean="0"/>
              <a:t>)</a:t>
            </a:r>
          </a:p>
          <a:p>
            <a:pPr marL="0" indent="0">
              <a:buNone/>
            </a:pPr>
            <a:r>
              <a:rPr lang="en-GB" sz="2400" dirty="0" smtClean="0"/>
              <a:t>What influencing style did you use?</a:t>
            </a:r>
            <a:endParaRPr lang="en-GB" sz="2400" dirty="0"/>
          </a:p>
          <a:p>
            <a:endParaRPr lang="en-GB" sz="2400" dirty="0"/>
          </a:p>
        </p:txBody>
      </p:sp>
    </p:spTree>
    <p:extLst>
      <p:ext uri="{BB962C8B-B14F-4D97-AF65-F5344CB8AC3E}">
        <p14:creationId xmlns:p14="http://schemas.microsoft.com/office/powerpoint/2010/main" val="1306082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Rationalising</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b="1" dirty="0" smtClean="0"/>
              <a:t>Rationalizing</a:t>
            </a:r>
            <a:r>
              <a:rPr lang="en-GB" sz="3200" b="1" dirty="0"/>
              <a:t>:</a:t>
            </a:r>
            <a:r>
              <a:rPr lang="en-GB" sz="3200" dirty="0"/>
              <a:t> Do you use logic, facts, and reasoning to present your ideas? Do you leverage your facts, logic, expertise, and experience to persuade others?</a:t>
            </a:r>
          </a:p>
          <a:p>
            <a:endParaRPr lang="en-GB" sz="32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9108" y="2924944"/>
            <a:ext cx="5079365" cy="3809524"/>
          </a:xfrm>
          <a:prstGeom prst="rect">
            <a:avLst/>
          </a:prstGeom>
        </p:spPr>
      </p:pic>
    </p:spTree>
    <p:extLst>
      <p:ext uri="{BB962C8B-B14F-4D97-AF65-F5344CB8AC3E}">
        <p14:creationId xmlns:p14="http://schemas.microsoft.com/office/powerpoint/2010/main" val="8582258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Asserting</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b="1" dirty="0" smtClean="0"/>
              <a:t>Asserting</a:t>
            </a:r>
            <a:r>
              <a:rPr lang="en-GB" sz="3200" b="1" dirty="0"/>
              <a:t>:</a:t>
            </a:r>
            <a:r>
              <a:rPr lang="en-GB" sz="3200" dirty="0"/>
              <a:t> Do you rely on your personal confidence, rules, law, and authority to influence others? Do you insist that your ideas are heard and considered, even when others disagree? Do you challenge the ideas of others when they don’t agree with yours? Do you debate with or pressure others to get them to see your point of view?</a:t>
            </a:r>
          </a:p>
          <a:p>
            <a:endParaRPr lang="en-GB" sz="3200" dirty="0"/>
          </a:p>
        </p:txBody>
      </p:sp>
    </p:spTree>
    <p:extLst>
      <p:ext uri="{BB962C8B-B14F-4D97-AF65-F5344CB8AC3E}">
        <p14:creationId xmlns:p14="http://schemas.microsoft.com/office/powerpoint/2010/main" val="29640721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Negotiating</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b="1" dirty="0" smtClean="0"/>
              <a:t>Negotiating:</a:t>
            </a:r>
            <a:r>
              <a:rPr lang="en-GB" sz="3200" dirty="0" smtClean="0"/>
              <a:t> Do you look for compromises and make concessions in order to reach an outcome that satisfies your greater interest? Do you make trade-offs and exchanges in order to meet your larger interests? If necessary, will you delay the discussion until a more opportune time?</a:t>
            </a:r>
          </a:p>
          <a:p>
            <a:endParaRPr lang="en-GB" sz="32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4168" y="4437112"/>
            <a:ext cx="2741290" cy="1820217"/>
          </a:xfrm>
          <a:prstGeom prst="rect">
            <a:avLst/>
          </a:prstGeom>
        </p:spPr>
      </p:pic>
    </p:spTree>
    <p:extLst>
      <p:ext uri="{BB962C8B-B14F-4D97-AF65-F5344CB8AC3E}">
        <p14:creationId xmlns:p14="http://schemas.microsoft.com/office/powerpoint/2010/main" val="5156532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Inspiring </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b="1" dirty="0" smtClean="0"/>
              <a:t>Inspiring</a:t>
            </a:r>
            <a:r>
              <a:rPr lang="en-GB" sz="3200" b="1" dirty="0"/>
              <a:t>:</a:t>
            </a:r>
            <a:r>
              <a:rPr lang="en-GB" sz="3200" dirty="0"/>
              <a:t> Do you encourage others toward your position by communicating a sense of shared mission and exciting possibility? Do you use inspirational appeals, stories, and metaphors to encourage a shared sense of purpose?</a:t>
            </a:r>
          </a:p>
          <a:p>
            <a:endParaRPr lang="en-GB" sz="32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8224" y="4149080"/>
            <a:ext cx="2122165" cy="2122165"/>
          </a:xfrm>
          <a:prstGeom prst="rect">
            <a:avLst/>
          </a:prstGeom>
        </p:spPr>
      </p:pic>
    </p:spTree>
    <p:extLst>
      <p:ext uri="{BB962C8B-B14F-4D97-AF65-F5344CB8AC3E}">
        <p14:creationId xmlns:p14="http://schemas.microsoft.com/office/powerpoint/2010/main" val="16100707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7589" y="4169320"/>
            <a:ext cx="3700915" cy="2110309"/>
          </a:xfrm>
          <a:prstGeom prst="rect">
            <a:avLst/>
          </a:prstGeom>
        </p:spPr>
      </p:pic>
      <p:sp>
        <p:nvSpPr>
          <p:cNvPr id="2" name="Title 1"/>
          <p:cNvSpPr>
            <a:spLocks noGrp="1"/>
          </p:cNvSpPr>
          <p:nvPr>
            <p:ph type="title"/>
          </p:nvPr>
        </p:nvSpPr>
        <p:spPr/>
        <p:txBody>
          <a:bodyPr/>
          <a:lstStyle/>
          <a:p>
            <a:r>
              <a:rPr lang="en-GB" dirty="0" smtClean="0"/>
              <a:t>Bridging</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b="1" dirty="0" smtClean="0"/>
              <a:t>Bridging</a:t>
            </a:r>
            <a:r>
              <a:rPr lang="en-GB" sz="3200" b="1" dirty="0"/>
              <a:t>:</a:t>
            </a:r>
            <a:r>
              <a:rPr lang="en-GB" sz="3200" dirty="0"/>
              <a:t> Do you attempt to influence outcomes by uniting or connecting with others? Do you rely on reciprocity, engaging superior support, consultation, building coalitions, and using personal relationships to get people to agree with your position?</a:t>
            </a:r>
          </a:p>
          <a:p>
            <a:endParaRPr lang="en-GB" sz="3200" dirty="0"/>
          </a:p>
        </p:txBody>
      </p:sp>
    </p:spTree>
    <p:extLst>
      <p:ext uri="{BB962C8B-B14F-4D97-AF65-F5344CB8AC3E}">
        <p14:creationId xmlns:p14="http://schemas.microsoft.com/office/powerpoint/2010/main" val="35669614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Default Style</a:t>
            </a:r>
            <a:endParaRPr lang="en-GB" dirty="0"/>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
            </a:pPr>
            <a:r>
              <a:rPr lang="en-GB" sz="2400" dirty="0" smtClean="0"/>
              <a:t>Which is your preferred style? </a:t>
            </a:r>
          </a:p>
          <a:p>
            <a:pPr algn="just">
              <a:buFont typeface="Wingdings" panose="05000000000000000000" pitchFamily="2" charset="2"/>
              <a:buChar char="§"/>
            </a:pPr>
            <a:r>
              <a:rPr lang="en-GB" sz="2400" dirty="0" smtClean="0"/>
              <a:t>How often does it work for you? </a:t>
            </a:r>
          </a:p>
          <a:p>
            <a:pPr algn="just">
              <a:buFont typeface="Wingdings" panose="05000000000000000000" pitchFamily="2" charset="2"/>
              <a:buChar char="§"/>
            </a:pPr>
            <a:r>
              <a:rPr lang="en-GB" sz="2400" dirty="0" smtClean="0"/>
              <a:t> Are you more successful with certain types of people? </a:t>
            </a:r>
          </a:p>
          <a:p>
            <a:pPr algn="just">
              <a:buFont typeface="Wingdings" panose="05000000000000000000" pitchFamily="2" charset="2"/>
              <a:buChar char="§"/>
            </a:pPr>
            <a:r>
              <a:rPr lang="en-GB" sz="2400" dirty="0" smtClean="0"/>
              <a:t> Have you ever wondered why? </a:t>
            </a:r>
          </a:p>
          <a:p>
            <a:pPr algn="just"/>
            <a:endParaRPr lang="en-GB" sz="2400" dirty="0"/>
          </a:p>
        </p:txBody>
      </p:sp>
    </p:spTree>
    <p:extLst>
      <p:ext uri="{BB962C8B-B14F-4D97-AF65-F5344CB8AC3E}">
        <p14:creationId xmlns:p14="http://schemas.microsoft.com/office/powerpoint/2010/main" val="29910727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Adapting Your Style</a:t>
            </a:r>
            <a:endParaRPr lang="en-GB" dirty="0"/>
          </a:p>
        </p:txBody>
      </p:sp>
      <p:sp>
        <p:nvSpPr>
          <p:cNvPr id="3" name="Content Placeholder 2"/>
          <p:cNvSpPr>
            <a:spLocks noGrp="1"/>
          </p:cNvSpPr>
          <p:nvPr>
            <p:ph idx="1"/>
          </p:nvPr>
        </p:nvSpPr>
        <p:spPr/>
        <p:txBody>
          <a:bodyPr>
            <a:noAutofit/>
          </a:bodyPr>
          <a:lstStyle/>
          <a:p>
            <a:pPr algn="just"/>
            <a:r>
              <a:rPr lang="en-GB" dirty="0" smtClean="0"/>
              <a:t>Since </a:t>
            </a:r>
            <a:r>
              <a:rPr lang="en-GB" dirty="0"/>
              <a:t>there are five different influencing styles, using only your preferred style has the potential to undermine your influence with as many as four out of five people.</a:t>
            </a:r>
          </a:p>
          <a:p>
            <a:pPr algn="just"/>
            <a:r>
              <a:rPr lang="en-GB" dirty="0"/>
              <a:t>Gaining awareness about our own influencing style and those of others is especially critical in light of today’s fast-paced and stressful work environments, and here’s why: When we are operating unconsciously out of a preference (our style) and not seeing the results we expect, we actually have the tendency to intensify our preferred </a:t>
            </a:r>
            <a:r>
              <a:rPr lang="en-GB" dirty="0" smtClean="0"/>
              <a:t>behaviour </a:t>
            </a:r>
            <a:r>
              <a:rPr lang="en-GB" dirty="0"/>
              <a:t>— even when it’s not working!</a:t>
            </a:r>
          </a:p>
          <a:p>
            <a:pPr algn="just"/>
            <a:endParaRPr lang="en-GB" dirty="0"/>
          </a:p>
        </p:txBody>
      </p:sp>
    </p:spTree>
    <p:extLst>
      <p:ext uri="{BB962C8B-B14F-4D97-AF65-F5344CB8AC3E}">
        <p14:creationId xmlns:p14="http://schemas.microsoft.com/office/powerpoint/2010/main" val="27422838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Preparing for a Negotiation</a:t>
            </a:r>
            <a:endParaRPr lang="en-GB" dirty="0"/>
          </a:p>
        </p:txBody>
      </p:sp>
      <p:sp>
        <p:nvSpPr>
          <p:cNvPr id="3" name="Content Placeholder 2"/>
          <p:cNvSpPr>
            <a:spLocks noGrp="1"/>
          </p:cNvSpPr>
          <p:nvPr>
            <p:ph idx="1"/>
          </p:nvPr>
        </p:nvSpPr>
        <p:spPr/>
        <p:txBody>
          <a:bodyPr>
            <a:noAutofit/>
          </a:bodyPr>
          <a:lstStyle/>
          <a:p>
            <a:pPr fontAlgn="base"/>
            <a:r>
              <a:rPr lang="en-GB" sz="2300" b="1" dirty="0" smtClean="0"/>
              <a:t>Goals</a:t>
            </a:r>
            <a:r>
              <a:rPr lang="en-GB" sz="2300" dirty="0"/>
              <a:t> – what are you trying to achieve during the negotiation? And what do you think the other person's goals are?</a:t>
            </a:r>
          </a:p>
          <a:p>
            <a:pPr fontAlgn="base"/>
            <a:r>
              <a:rPr lang="en-GB" sz="2300" b="1" dirty="0"/>
              <a:t>Trades</a:t>
            </a:r>
            <a:r>
              <a:rPr lang="en-GB" sz="2300" dirty="0"/>
              <a:t> – what might you be able to give away or ask for? What can the other party offer you?</a:t>
            </a:r>
          </a:p>
          <a:p>
            <a:pPr fontAlgn="base"/>
            <a:r>
              <a:rPr lang="en-GB" sz="2300" b="1" dirty="0"/>
              <a:t>Alternatives</a:t>
            </a:r>
            <a:r>
              <a:rPr lang="en-GB" sz="2300" dirty="0"/>
              <a:t> – if you really can't achieve your goals, what would be your best alternative to a negotiated agreement (BATNA)? Your position will be more secure if you have a number of options, so it's worth putting a lot of time into this.</a:t>
            </a:r>
          </a:p>
          <a:p>
            <a:pPr fontAlgn="base"/>
            <a:r>
              <a:rPr lang="en-GB" sz="2300" b="1" dirty="0"/>
              <a:t>Relationships</a:t>
            </a:r>
            <a:r>
              <a:rPr lang="en-GB" sz="2300" dirty="0"/>
              <a:t> – how have negotiations with the other party worked out in the past? What kind of relationship do you want with him in the future?</a:t>
            </a:r>
          </a:p>
          <a:p>
            <a:endParaRPr lang="en-GB" sz="2300" dirty="0"/>
          </a:p>
        </p:txBody>
      </p:sp>
    </p:spTree>
    <p:extLst>
      <p:ext uri="{BB962C8B-B14F-4D97-AF65-F5344CB8AC3E}">
        <p14:creationId xmlns:p14="http://schemas.microsoft.com/office/powerpoint/2010/main" val="6929154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Preparing for a Negotiation</a:t>
            </a:r>
            <a:endParaRPr lang="en-GB" dirty="0"/>
          </a:p>
        </p:txBody>
      </p:sp>
      <p:sp>
        <p:nvSpPr>
          <p:cNvPr id="3" name="Content Placeholder 2"/>
          <p:cNvSpPr>
            <a:spLocks noGrp="1"/>
          </p:cNvSpPr>
          <p:nvPr>
            <p:ph idx="1"/>
          </p:nvPr>
        </p:nvSpPr>
        <p:spPr/>
        <p:txBody>
          <a:bodyPr>
            <a:noAutofit/>
          </a:bodyPr>
          <a:lstStyle/>
          <a:p>
            <a:pPr fontAlgn="base"/>
            <a:r>
              <a:rPr lang="en-GB" sz="2400" b="1" dirty="0" smtClean="0"/>
              <a:t>Expected </a:t>
            </a:r>
            <a:r>
              <a:rPr lang="en-GB" sz="2400" b="1" dirty="0"/>
              <a:t>outcomes</a:t>
            </a:r>
            <a:r>
              <a:rPr lang="en-GB" sz="2400" dirty="0"/>
              <a:t> – what precedents have been set? Based on those and on your current knowledge, what seems to be the most likely outcome?</a:t>
            </a:r>
          </a:p>
          <a:p>
            <a:pPr fontAlgn="base"/>
            <a:r>
              <a:rPr lang="en-GB" sz="2400" b="1" dirty="0"/>
              <a:t>Consequences</a:t>
            </a:r>
            <a:r>
              <a:rPr lang="en-GB" sz="2400" dirty="0"/>
              <a:t> – is this a big, one-off deal or one of many small negotiations? What do you and the other party stand to gain or lose?</a:t>
            </a:r>
          </a:p>
          <a:p>
            <a:pPr fontAlgn="base"/>
            <a:r>
              <a:rPr lang="en-GB" sz="2400" b="1" dirty="0"/>
              <a:t>Power</a:t>
            </a:r>
            <a:r>
              <a:rPr lang="en-GB" sz="2400" dirty="0"/>
              <a:t> – who holds the power? How will this affect the negotiation?</a:t>
            </a:r>
          </a:p>
          <a:p>
            <a:pPr fontAlgn="base"/>
            <a:r>
              <a:rPr lang="en-GB" sz="2400" b="1" dirty="0"/>
              <a:t>Solutions</a:t>
            </a:r>
            <a:r>
              <a:rPr lang="en-GB" sz="2400" dirty="0"/>
              <a:t> – what do you now consider to be a fair outcome?</a:t>
            </a:r>
          </a:p>
          <a:p>
            <a:endParaRPr lang="en-GB" sz="2400" dirty="0"/>
          </a:p>
        </p:txBody>
      </p:sp>
    </p:spTree>
    <p:extLst>
      <p:ext uri="{BB962C8B-B14F-4D97-AF65-F5344CB8AC3E}">
        <p14:creationId xmlns:p14="http://schemas.microsoft.com/office/powerpoint/2010/main" val="3710481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Politics</a:t>
            </a:r>
            <a:endParaRPr lang="en-GB" dirty="0"/>
          </a:p>
        </p:txBody>
      </p:sp>
      <p:sp>
        <p:nvSpPr>
          <p:cNvPr id="3" name="Content Placeholder 2"/>
          <p:cNvSpPr>
            <a:spLocks noGrp="1"/>
          </p:cNvSpPr>
          <p:nvPr>
            <p:ph idx="1"/>
          </p:nvPr>
        </p:nvSpPr>
        <p:spPr/>
        <p:txBody>
          <a:bodyPr/>
          <a:lstStyle/>
          <a:p>
            <a:r>
              <a:rPr lang="en-GB" dirty="0"/>
              <a:t>Politics in an </a:t>
            </a:r>
            <a:r>
              <a:rPr lang="en-GB" dirty="0" smtClean="0"/>
              <a:t>organisation </a:t>
            </a:r>
            <a:r>
              <a:rPr lang="en-GB" dirty="0"/>
              <a:t>is a process of influencing individuals and groups of people to your point of view, where you cannot rely on authority (</a:t>
            </a:r>
            <a:r>
              <a:rPr lang="en-GB" dirty="0" err="1"/>
              <a:t>Kakabadse</a:t>
            </a:r>
            <a:r>
              <a:rPr lang="en-GB" dirty="0"/>
              <a:t>, 1983). In this sense, a political approach can be legitimate as long as the ends are justifiable from the viewpoint of the </a:t>
            </a:r>
            <a:r>
              <a:rPr lang="en-GB" dirty="0" smtClean="0"/>
              <a:t>organisation.</a:t>
            </a:r>
          </a:p>
          <a:p>
            <a:r>
              <a:rPr lang="en-GB" i="1" dirty="0"/>
              <a:t>Using political means to get things done</a:t>
            </a:r>
            <a:endParaRPr lang="en-GB" dirty="0"/>
          </a:p>
          <a:p>
            <a:r>
              <a:rPr lang="en-GB" dirty="0"/>
              <a:t>People acting politically get things done by lobbying decision makers and doing deals. Other ploys include withholding information, which is not legitimate, in recognition of the fact that knowledge is power. </a:t>
            </a:r>
            <a:r>
              <a:rPr lang="en-GB" dirty="0" smtClean="0"/>
              <a:t>Organisational </a:t>
            </a:r>
            <a:r>
              <a:rPr lang="en-GB" dirty="0"/>
              <a:t>politicians can go behind people’s backs, hatch up plots in dark corners, ‘sew things up’ before meetings and exert undue influence on weaker people.</a:t>
            </a:r>
          </a:p>
          <a:p>
            <a:endParaRPr lang="en-GB" dirty="0"/>
          </a:p>
          <a:p>
            <a:endParaRPr lang="en-GB" dirty="0"/>
          </a:p>
        </p:txBody>
      </p:sp>
    </p:spTree>
    <p:extLst>
      <p:ext uri="{BB962C8B-B14F-4D97-AF65-F5344CB8AC3E}">
        <p14:creationId xmlns:p14="http://schemas.microsoft.com/office/powerpoint/2010/main" val="4440667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i="1" dirty="0"/>
              <a:t>Approaches adopted by organisational politicians</a:t>
            </a:r>
            <a:r>
              <a:rPr lang="en-GB" sz="2800" dirty="0"/>
              <a:t/>
            </a:r>
            <a:br>
              <a:rPr lang="en-GB" sz="2800" dirty="0"/>
            </a:br>
            <a:endParaRPr lang="en-GB" sz="2800"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dirty="0" smtClean="0"/>
              <a:t> Identify </a:t>
            </a:r>
            <a:r>
              <a:rPr lang="en-GB" dirty="0"/>
              <a:t>the stakeholders.</a:t>
            </a:r>
          </a:p>
          <a:p>
            <a:pPr lvl="0">
              <a:buFont typeface="Wingdings" panose="05000000000000000000" pitchFamily="2" charset="2"/>
              <a:buChar char="§"/>
            </a:pPr>
            <a:r>
              <a:rPr lang="en-GB" dirty="0" smtClean="0"/>
              <a:t> Concentrate </a:t>
            </a:r>
            <a:r>
              <a:rPr lang="en-GB" dirty="0"/>
              <a:t>on their comfort zones.</a:t>
            </a:r>
          </a:p>
          <a:p>
            <a:pPr lvl="0">
              <a:buFont typeface="Wingdings" panose="05000000000000000000" pitchFamily="2" charset="2"/>
              <a:buChar char="§"/>
            </a:pPr>
            <a:r>
              <a:rPr lang="en-GB" dirty="0" smtClean="0"/>
              <a:t> Work </a:t>
            </a:r>
            <a:r>
              <a:rPr lang="en-GB" dirty="0"/>
              <a:t>on the comfort zones and align their image to that of the people with power.</a:t>
            </a:r>
          </a:p>
          <a:p>
            <a:pPr lvl="0">
              <a:buFont typeface="Wingdings" panose="05000000000000000000" pitchFamily="2" charset="2"/>
              <a:buChar char="§"/>
            </a:pPr>
            <a:r>
              <a:rPr lang="en-GB" dirty="0" smtClean="0"/>
              <a:t> Use </a:t>
            </a:r>
            <a:r>
              <a:rPr lang="en-GB" dirty="0"/>
              <a:t>the network – identify the interest groups and people of influence.</a:t>
            </a:r>
          </a:p>
          <a:p>
            <a:pPr lvl="0">
              <a:buFont typeface="Wingdings" panose="05000000000000000000" pitchFamily="2" charset="2"/>
              <a:buChar char="§"/>
            </a:pPr>
            <a:r>
              <a:rPr lang="en-GB" dirty="0" smtClean="0"/>
              <a:t> Enter </a:t>
            </a:r>
            <a:r>
              <a:rPr lang="en-GB" dirty="0"/>
              <a:t>the network – identify the gatekeepers, adhere to the norms.</a:t>
            </a:r>
          </a:p>
          <a:p>
            <a:pPr lvl="0">
              <a:buFont typeface="Wingdings" panose="05000000000000000000" pitchFamily="2" charset="2"/>
              <a:buChar char="§"/>
            </a:pPr>
            <a:r>
              <a:rPr lang="en-GB" dirty="0" smtClean="0"/>
              <a:t> Make </a:t>
            </a:r>
            <a:r>
              <a:rPr lang="en-GB" dirty="0"/>
              <a:t>deals – agree to support other people where this is of mutual benefit.</a:t>
            </a:r>
          </a:p>
          <a:p>
            <a:pPr lvl="0">
              <a:buFont typeface="Wingdings" panose="05000000000000000000" pitchFamily="2" charset="2"/>
              <a:buChar char="§"/>
            </a:pPr>
            <a:r>
              <a:rPr lang="en-GB" dirty="0" smtClean="0"/>
              <a:t> Withhold </a:t>
            </a:r>
            <a:r>
              <a:rPr lang="en-GB" dirty="0"/>
              <a:t>information as appropriate and withdraw judiciously when the going gets rough.</a:t>
            </a:r>
          </a:p>
          <a:p>
            <a:endParaRPr lang="en-GB" dirty="0"/>
          </a:p>
        </p:txBody>
      </p:sp>
    </p:spTree>
    <p:extLst>
      <p:ext uri="{BB962C8B-B14F-4D97-AF65-F5344CB8AC3E}">
        <p14:creationId xmlns:p14="http://schemas.microsoft.com/office/powerpoint/2010/main" val="8149711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Island of Opportunity Activity</a:t>
            </a:r>
            <a:endParaRPr lang="en-GB" dirty="0"/>
          </a:p>
        </p:txBody>
      </p:sp>
      <p:pic>
        <p:nvPicPr>
          <p:cNvPr id="5" name="Picture Placeholder 4"/>
          <p:cNvPicPr>
            <a:picLocks noGrp="1" noChangeAspect="1"/>
          </p:cNvPicPr>
          <p:nvPr>
            <p:ph type="pic" idx="1"/>
          </p:nvPr>
        </p:nvPicPr>
        <p:blipFill>
          <a:blip r:embed="rId2"/>
          <a:srcRect t="12055" b="12055"/>
          <a:stretch>
            <a:fillRect/>
          </a:stretch>
        </p:blipFill>
        <p:spPr>
          <a:prstGeom prst="rect">
            <a:avLst/>
          </a:prstGeom>
        </p:spPr>
      </p:pic>
      <p:sp>
        <p:nvSpPr>
          <p:cNvPr id="6" name="Text Placeholder 5"/>
          <p:cNvSpPr>
            <a:spLocks noGrp="1"/>
          </p:cNvSpPr>
          <p:nvPr>
            <p:ph type="body" sz="half" idx="2"/>
          </p:nvPr>
        </p:nvSpPr>
        <p:spPr/>
        <p:txBody>
          <a:bodyPr/>
          <a:lstStyle/>
          <a:p>
            <a:r>
              <a:rPr lang="en-GB" dirty="0" smtClean="0"/>
              <a:t>The following task is designed to test your negotiation skills</a:t>
            </a:r>
            <a:endParaRPr lang="en-GB" dirty="0"/>
          </a:p>
        </p:txBody>
      </p:sp>
    </p:spTree>
    <p:extLst>
      <p:ext uri="{BB962C8B-B14F-4D97-AF65-F5344CB8AC3E}">
        <p14:creationId xmlns:p14="http://schemas.microsoft.com/office/powerpoint/2010/main" val="18901739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674BC-0687-4B26-AE6C-7043DC589A0A}"/>
              </a:ext>
            </a:extLst>
          </p:cNvPr>
          <p:cNvSpPr>
            <a:spLocks noGrp="1"/>
          </p:cNvSpPr>
          <p:nvPr>
            <p:ph type="title"/>
          </p:nvPr>
        </p:nvSpPr>
        <p:spPr/>
        <p:txBody>
          <a:bodyPr/>
          <a:lstStyle/>
          <a:p>
            <a:r>
              <a:rPr lang="en-GB" dirty="0" smtClean="0"/>
              <a:t>Learning Outcomes</a:t>
            </a:r>
            <a:endParaRPr lang="en-GB" dirty="0"/>
          </a:p>
        </p:txBody>
      </p:sp>
      <p:pic>
        <p:nvPicPr>
          <p:cNvPr id="5" name="Picture 4"/>
          <p:cNvPicPr>
            <a:picLocks noChangeAspect="1"/>
          </p:cNvPicPr>
          <p:nvPr/>
        </p:nvPicPr>
        <p:blipFill>
          <a:blip r:embed="rId2"/>
          <a:stretch>
            <a:fillRect/>
          </a:stretch>
        </p:blipFill>
        <p:spPr>
          <a:xfrm>
            <a:off x="386732" y="2060848"/>
            <a:ext cx="8416255" cy="2685316"/>
          </a:xfrm>
          <a:prstGeom prst="rect">
            <a:avLst/>
          </a:prstGeom>
        </p:spPr>
      </p:pic>
    </p:spTree>
    <p:extLst>
      <p:ext uri="{BB962C8B-B14F-4D97-AF65-F5344CB8AC3E}">
        <p14:creationId xmlns:p14="http://schemas.microsoft.com/office/powerpoint/2010/main" val="27849017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a:t>Armstrong, M. &amp; Taylor, S. (2017) Armstrong's Handbook of Human Resource Management Practice. 14 ed. London: Kogan Page.</a:t>
            </a:r>
          </a:p>
          <a:p>
            <a:r>
              <a:rPr lang="en-GB" dirty="0"/>
              <a:t>Mullins, L. J. &amp; Christy, G. (2016) Management and Organisational Behaviour. 11 ed. Harlow: Pearson.</a:t>
            </a:r>
          </a:p>
          <a:p>
            <a:r>
              <a:rPr lang="en-GB" dirty="0" err="1"/>
              <a:t>Musselwhite</a:t>
            </a:r>
            <a:r>
              <a:rPr lang="en-GB" dirty="0"/>
              <a:t>, C. &amp; </a:t>
            </a:r>
            <a:r>
              <a:rPr lang="en-GB" dirty="0" err="1"/>
              <a:t>Plouffe</a:t>
            </a:r>
            <a:r>
              <a:rPr lang="en-GB" dirty="0"/>
              <a:t>, T. (2012) What's Your Influencing Style. Harvard Business Review, 13 January. </a:t>
            </a:r>
          </a:p>
          <a:p>
            <a:endParaRPr lang="en-GB" dirty="0"/>
          </a:p>
          <a:p>
            <a:endParaRPr lang="en-GB" dirty="0"/>
          </a:p>
        </p:txBody>
      </p:sp>
    </p:spTree>
    <p:extLst>
      <p:ext uri="{BB962C8B-B14F-4D97-AF65-F5344CB8AC3E}">
        <p14:creationId xmlns:p14="http://schemas.microsoft.com/office/powerpoint/2010/main" val="3392196838"/>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9276</TotalTime>
  <Words>776</Words>
  <Application>Microsoft Office PowerPoint</Application>
  <PresentationFormat>On-screen Show (4:3)</PresentationFormat>
  <Paragraphs>72</Paragraphs>
  <Slides>17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Calibri</vt:lpstr>
      <vt:lpstr>Calibri Light</vt:lpstr>
      <vt:lpstr>Wingdings</vt:lpstr>
      <vt:lpstr>Retrospect</vt:lpstr>
      <vt:lpstr>PowerPoint Presentation</vt:lpstr>
      <vt:lpstr>Negotiating and Influencing</vt:lpstr>
      <vt:lpstr>Activity</vt:lpstr>
      <vt:lpstr>Rationalising</vt:lpstr>
      <vt:lpstr>Asserting</vt:lpstr>
      <vt:lpstr>Negotiating</vt:lpstr>
      <vt:lpstr>Inspiring </vt:lpstr>
      <vt:lpstr>Bridging</vt:lpstr>
      <vt:lpstr>Your Default Style</vt:lpstr>
      <vt:lpstr>Adapting Your Style</vt:lpstr>
      <vt:lpstr>Preparing for a Negotiation</vt:lpstr>
      <vt:lpstr>Preparing for a Negotiation</vt:lpstr>
      <vt:lpstr>Organisational Politics</vt:lpstr>
      <vt:lpstr>Approaches adopted by organisational politicians </vt:lpstr>
      <vt:lpstr>Island of Opportunity Activity</vt:lpstr>
      <vt:lpstr>Learning Outcomes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Julie Hayward</cp:lastModifiedBy>
  <cp:revision>325</cp:revision>
  <dcterms:created xsi:type="dcterms:W3CDTF">2010-08-16T19:37:27Z</dcterms:created>
  <dcterms:modified xsi:type="dcterms:W3CDTF">2019-02-18T22:06:43Z</dcterms:modified>
</cp:coreProperties>
</file>