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3"/>
  </p:notesMasterIdLst>
  <p:sldIdLst>
    <p:sldId id="256" r:id="rId5"/>
    <p:sldId id="257" r:id="rId6"/>
    <p:sldId id="258" r:id="rId7"/>
    <p:sldId id="260" r:id="rId8"/>
    <p:sldId id="259" r:id="rId9"/>
    <p:sldId id="262" r:id="rId10"/>
    <p:sldId id="261" r:id="rId11"/>
    <p:sldId id="263" r:id="rId12"/>
    <p:sldId id="274" r:id="rId13"/>
    <p:sldId id="264" r:id="rId14"/>
    <p:sldId id="265" r:id="rId15"/>
    <p:sldId id="266" r:id="rId16"/>
    <p:sldId id="267" r:id="rId17"/>
    <p:sldId id="268" r:id="rId18"/>
    <p:sldId id="269" r:id="rId19"/>
    <p:sldId id="275" r:id="rId20"/>
    <p:sldId id="271" r:id="rId21"/>
    <p:sldId id="272" r:id="rId2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4660"/>
  </p:normalViewPr>
  <p:slideViewPr>
    <p:cSldViewPr snapToGrid="0">
      <p:cViewPr varScale="1">
        <p:scale>
          <a:sx n="73" d="100"/>
          <a:sy n="73" d="100"/>
        </p:scale>
        <p:origin x="21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4.svg"/><Relationship Id="rId4" Type="http://schemas.openxmlformats.org/officeDocument/2006/relationships/image" Target="../media/image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2.sv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4.svg"/><Relationship Id="rId4" Type="http://schemas.openxmlformats.org/officeDocument/2006/relationships/image" Target="../media/image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2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45B7BE-EB19-407C-BAC4-033D541A588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97D628-91BB-4453-B8EE-78599C80A399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Health refers to physical, mental and social wellbeing, not merely absence of disease (WHO 2021). </a:t>
          </a:r>
          <a:endParaRPr lang="en-US" sz="1600" dirty="0">
            <a:latin typeface="Arial" panose="020B0604020202020204" pitchFamily="34" charset="0"/>
            <a:ea typeface="Calibri"/>
            <a:cs typeface="Arial" panose="020B0604020202020204" pitchFamily="34" charset="0"/>
          </a:endParaRPr>
        </a:p>
      </dgm:t>
    </dgm:pt>
    <dgm:pt modelId="{7210715F-8BE7-4B72-A8CC-591EE824396E}" type="parTrans" cxnId="{A7AE48DB-F759-4563-97A4-A5D7B89FAFDB}">
      <dgm:prSet/>
      <dgm:spPr/>
      <dgm:t>
        <a:bodyPr/>
        <a:lstStyle/>
        <a:p>
          <a:endParaRPr lang="en-US"/>
        </a:p>
      </dgm:t>
    </dgm:pt>
    <dgm:pt modelId="{4C45DAFB-29F3-4572-9F4C-CC3E8B999917}" type="sibTrans" cxnId="{A7AE48DB-F759-4563-97A4-A5D7B89FAFDB}">
      <dgm:prSet/>
      <dgm:spPr/>
      <dgm:t>
        <a:bodyPr/>
        <a:lstStyle/>
        <a:p>
          <a:endParaRPr lang="en-US"/>
        </a:p>
      </dgm:t>
    </dgm:pt>
    <dgm:pt modelId="{1BE41478-D00D-4D9B-926E-8D9AC50EF092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Holistic health considers the whole person and the interaction between different aspects of health (</a:t>
          </a:r>
          <a:r>
            <a:rPr lang="en-GB" sz="1600" dirty="0" err="1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Schramme</a:t>
          </a:r>
          <a:r>
            <a:rPr lang="en-GB" sz="16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 2023). </a:t>
          </a:r>
          <a:endParaRPr lang="en-US" sz="1600" dirty="0">
            <a:latin typeface="Arial" panose="020B0604020202020204" pitchFamily="34" charset="0"/>
            <a:ea typeface="Calibri"/>
            <a:cs typeface="Arial" panose="020B0604020202020204" pitchFamily="34" charset="0"/>
          </a:endParaRPr>
        </a:p>
      </dgm:t>
    </dgm:pt>
    <dgm:pt modelId="{EAF8D51B-F312-4012-BACE-36B7F88E2CEA}" type="parTrans" cxnId="{D896E90C-1C36-4C26-A9F1-9C5C615AB52B}">
      <dgm:prSet/>
      <dgm:spPr/>
      <dgm:t>
        <a:bodyPr/>
        <a:lstStyle/>
        <a:p>
          <a:endParaRPr lang="en-US"/>
        </a:p>
      </dgm:t>
    </dgm:pt>
    <dgm:pt modelId="{C7780415-20D9-4144-B8B3-0893E374AF30}" type="sibTrans" cxnId="{D896E90C-1C36-4C26-A9F1-9C5C615AB52B}">
      <dgm:prSet/>
      <dgm:spPr/>
      <dgm:t>
        <a:bodyPr/>
        <a:lstStyle/>
        <a:p>
          <a:endParaRPr lang="en-US"/>
        </a:p>
      </dgm:t>
    </dgm:pt>
    <dgm:pt modelId="{153A6D18-F1AA-4FA6-883E-466A6D3D08B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Wellbeing includes emotional, psychological, social and physical quality of life. </a:t>
          </a:r>
          <a:endParaRPr lang="en-US" sz="1600" dirty="0">
            <a:latin typeface="Arial" panose="020B0604020202020204" pitchFamily="34" charset="0"/>
            <a:ea typeface="Calibri"/>
            <a:cs typeface="Arial" panose="020B0604020202020204" pitchFamily="34" charset="0"/>
          </a:endParaRPr>
        </a:p>
      </dgm:t>
    </dgm:pt>
    <dgm:pt modelId="{D6F9593F-2D7C-449A-B4C9-C5CF964233B5}" type="parTrans" cxnId="{1507CD37-95AF-4DF4-84D3-B6E21AF0472E}">
      <dgm:prSet/>
      <dgm:spPr/>
      <dgm:t>
        <a:bodyPr/>
        <a:lstStyle/>
        <a:p>
          <a:endParaRPr lang="en-US"/>
        </a:p>
      </dgm:t>
    </dgm:pt>
    <dgm:pt modelId="{5156E368-8F30-4C1B-A453-524B48E5926E}" type="sibTrans" cxnId="{1507CD37-95AF-4DF4-84D3-B6E21AF0472E}">
      <dgm:prSet/>
      <dgm:spPr/>
      <dgm:t>
        <a:bodyPr/>
        <a:lstStyle/>
        <a:p>
          <a:endParaRPr lang="en-US"/>
        </a:p>
      </dgm:t>
    </dgm:pt>
    <dgm:pt modelId="{EAA2B151-4757-4283-ABBE-48177FA9CAE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Calibri"/>
              <a:ea typeface="Calibri"/>
              <a:cs typeface="Calibri"/>
            </a:rPr>
            <a:t>Diabetes prevention therefore requires more than addressing blood glucose or body weight alone. </a:t>
          </a:r>
          <a:endParaRPr lang="en-US" sz="1600" dirty="0">
            <a:latin typeface="Calibri"/>
            <a:ea typeface="Calibri"/>
            <a:cs typeface="Calibri"/>
          </a:endParaRPr>
        </a:p>
      </dgm:t>
    </dgm:pt>
    <dgm:pt modelId="{5A1E3F5C-169E-4E2A-A213-F9287A902EE4}" type="parTrans" cxnId="{8C79D1FC-0250-404C-8EB0-B9315CBEAB27}">
      <dgm:prSet/>
      <dgm:spPr/>
      <dgm:t>
        <a:bodyPr/>
        <a:lstStyle/>
        <a:p>
          <a:endParaRPr lang="en-US"/>
        </a:p>
      </dgm:t>
    </dgm:pt>
    <dgm:pt modelId="{7DF66AFE-7DBA-400B-9CDA-506910E562C7}" type="sibTrans" cxnId="{8C79D1FC-0250-404C-8EB0-B9315CBEAB27}">
      <dgm:prSet/>
      <dgm:spPr/>
      <dgm:t>
        <a:bodyPr/>
        <a:lstStyle/>
        <a:p>
          <a:endParaRPr lang="en-US"/>
        </a:p>
      </dgm:t>
    </dgm:pt>
    <dgm:pt modelId="{38838655-1DEC-4611-A9C2-CD6B782B510B}" type="pres">
      <dgm:prSet presAssocID="{8245B7BE-EB19-407C-BAC4-033D541A5881}" presName="root" presStyleCnt="0">
        <dgm:presLayoutVars>
          <dgm:dir/>
          <dgm:resizeHandles val="exact"/>
        </dgm:presLayoutVars>
      </dgm:prSet>
      <dgm:spPr/>
    </dgm:pt>
    <dgm:pt modelId="{A6F10CB2-E760-4237-A874-EEE1A487969F}" type="pres">
      <dgm:prSet presAssocID="{ED97D628-91BB-4453-B8EE-78599C80A399}" presName="compNode" presStyleCnt="0"/>
      <dgm:spPr/>
    </dgm:pt>
    <dgm:pt modelId="{1A37AF95-298E-4E78-8D86-74D03BE4F110}" type="pres">
      <dgm:prSet presAssocID="{ED97D628-91BB-4453-B8EE-78599C80A39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E09C201-C7CA-477E-89C4-7C0C8A8F11BC}" type="pres">
      <dgm:prSet presAssocID="{ED97D628-91BB-4453-B8EE-78599C80A399}" presName="spaceRect" presStyleCnt="0"/>
      <dgm:spPr/>
    </dgm:pt>
    <dgm:pt modelId="{053D30C7-E512-48D4-AF7F-E230B603B51C}" type="pres">
      <dgm:prSet presAssocID="{ED97D628-91BB-4453-B8EE-78599C80A399}" presName="textRect" presStyleLbl="revTx" presStyleIdx="0" presStyleCnt="4">
        <dgm:presLayoutVars>
          <dgm:chMax val="1"/>
          <dgm:chPref val="1"/>
        </dgm:presLayoutVars>
      </dgm:prSet>
      <dgm:spPr/>
    </dgm:pt>
    <dgm:pt modelId="{CFE625D3-A422-488D-9F60-36B783D94135}" type="pres">
      <dgm:prSet presAssocID="{4C45DAFB-29F3-4572-9F4C-CC3E8B999917}" presName="sibTrans" presStyleCnt="0"/>
      <dgm:spPr/>
    </dgm:pt>
    <dgm:pt modelId="{32EA5D37-B6B6-4B78-8C77-7A2CD4C58A91}" type="pres">
      <dgm:prSet presAssocID="{1BE41478-D00D-4D9B-926E-8D9AC50EF092}" presName="compNode" presStyleCnt="0"/>
      <dgm:spPr/>
    </dgm:pt>
    <dgm:pt modelId="{897C3669-A57B-48C3-B6AB-71D553FB2A2F}" type="pres">
      <dgm:prSet presAssocID="{1BE41478-D00D-4D9B-926E-8D9AC50EF09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73E5F6C4-EC7D-4879-9BDB-3624300EC3C7}" type="pres">
      <dgm:prSet presAssocID="{1BE41478-D00D-4D9B-926E-8D9AC50EF092}" presName="spaceRect" presStyleCnt="0"/>
      <dgm:spPr/>
    </dgm:pt>
    <dgm:pt modelId="{99E0D979-81B4-479E-8755-D673B06C008E}" type="pres">
      <dgm:prSet presAssocID="{1BE41478-D00D-4D9B-926E-8D9AC50EF092}" presName="textRect" presStyleLbl="revTx" presStyleIdx="1" presStyleCnt="4">
        <dgm:presLayoutVars>
          <dgm:chMax val="1"/>
          <dgm:chPref val="1"/>
        </dgm:presLayoutVars>
      </dgm:prSet>
      <dgm:spPr/>
    </dgm:pt>
    <dgm:pt modelId="{21211651-6539-44E6-9307-686152D5181E}" type="pres">
      <dgm:prSet presAssocID="{C7780415-20D9-4144-B8B3-0893E374AF30}" presName="sibTrans" presStyleCnt="0"/>
      <dgm:spPr/>
    </dgm:pt>
    <dgm:pt modelId="{7C8BCFF1-5171-487E-BB28-B9566EC33C0F}" type="pres">
      <dgm:prSet presAssocID="{153A6D18-F1AA-4FA6-883E-466A6D3D08B3}" presName="compNode" presStyleCnt="0"/>
      <dgm:spPr/>
    </dgm:pt>
    <dgm:pt modelId="{6888CE5A-C361-405D-8E50-8699C7EA879E}" type="pres">
      <dgm:prSet presAssocID="{153A6D18-F1AA-4FA6-883E-466A6D3D08B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FFD15B19-31C3-4663-B4C6-689ECE0FD845}" type="pres">
      <dgm:prSet presAssocID="{153A6D18-F1AA-4FA6-883E-466A6D3D08B3}" presName="spaceRect" presStyleCnt="0"/>
      <dgm:spPr/>
    </dgm:pt>
    <dgm:pt modelId="{8B0F881A-8B2D-438A-9E0B-78BEA79B036B}" type="pres">
      <dgm:prSet presAssocID="{153A6D18-F1AA-4FA6-883E-466A6D3D08B3}" presName="textRect" presStyleLbl="revTx" presStyleIdx="2" presStyleCnt="4">
        <dgm:presLayoutVars>
          <dgm:chMax val="1"/>
          <dgm:chPref val="1"/>
        </dgm:presLayoutVars>
      </dgm:prSet>
      <dgm:spPr/>
    </dgm:pt>
    <dgm:pt modelId="{80D11A10-30CB-402B-B663-95D1F6F11646}" type="pres">
      <dgm:prSet presAssocID="{5156E368-8F30-4C1B-A453-524B48E5926E}" presName="sibTrans" presStyleCnt="0"/>
      <dgm:spPr/>
    </dgm:pt>
    <dgm:pt modelId="{A397728F-76C4-410D-986A-5624D820F054}" type="pres">
      <dgm:prSet presAssocID="{EAA2B151-4757-4283-ABBE-48177FA9CAE2}" presName="compNode" presStyleCnt="0"/>
      <dgm:spPr/>
    </dgm:pt>
    <dgm:pt modelId="{A1CD895E-E5C3-4682-A3D3-D733AE7F5558}" type="pres">
      <dgm:prSet presAssocID="{EAA2B151-4757-4283-ABBE-48177FA9CAE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8F7A6744-DEC8-4E34-895E-6622B6185829}" type="pres">
      <dgm:prSet presAssocID="{EAA2B151-4757-4283-ABBE-48177FA9CAE2}" presName="spaceRect" presStyleCnt="0"/>
      <dgm:spPr/>
    </dgm:pt>
    <dgm:pt modelId="{101F92E8-24B8-459B-A703-183EFB48186B}" type="pres">
      <dgm:prSet presAssocID="{EAA2B151-4757-4283-ABBE-48177FA9CAE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896E90C-1C36-4C26-A9F1-9C5C615AB52B}" srcId="{8245B7BE-EB19-407C-BAC4-033D541A5881}" destId="{1BE41478-D00D-4D9B-926E-8D9AC50EF092}" srcOrd="1" destOrd="0" parTransId="{EAF8D51B-F312-4012-BACE-36B7F88E2CEA}" sibTransId="{C7780415-20D9-4144-B8B3-0893E374AF30}"/>
    <dgm:cxn modelId="{736B9936-84A4-4CFA-BDA2-70F3084E4FE6}" type="presOf" srcId="{1BE41478-D00D-4D9B-926E-8D9AC50EF092}" destId="{99E0D979-81B4-479E-8755-D673B06C008E}" srcOrd="0" destOrd="0" presId="urn:microsoft.com/office/officeart/2018/2/layout/IconLabelList"/>
    <dgm:cxn modelId="{1507CD37-95AF-4DF4-84D3-B6E21AF0472E}" srcId="{8245B7BE-EB19-407C-BAC4-033D541A5881}" destId="{153A6D18-F1AA-4FA6-883E-466A6D3D08B3}" srcOrd="2" destOrd="0" parTransId="{D6F9593F-2D7C-449A-B4C9-C5CF964233B5}" sibTransId="{5156E368-8F30-4C1B-A453-524B48E5926E}"/>
    <dgm:cxn modelId="{A01D01B2-F859-4021-BC27-3B9E78364B44}" type="presOf" srcId="{ED97D628-91BB-4453-B8EE-78599C80A399}" destId="{053D30C7-E512-48D4-AF7F-E230B603B51C}" srcOrd="0" destOrd="0" presId="urn:microsoft.com/office/officeart/2018/2/layout/IconLabelList"/>
    <dgm:cxn modelId="{646407C4-F292-4A06-A95A-81D8E1BF0CAE}" type="presOf" srcId="{EAA2B151-4757-4283-ABBE-48177FA9CAE2}" destId="{101F92E8-24B8-459B-A703-183EFB48186B}" srcOrd="0" destOrd="0" presId="urn:microsoft.com/office/officeart/2018/2/layout/IconLabelList"/>
    <dgm:cxn modelId="{36FCDCCA-FF88-4487-BBBA-86260F3FA18D}" type="presOf" srcId="{8245B7BE-EB19-407C-BAC4-033D541A5881}" destId="{38838655-1DEC-4611-A9C2-CD6B782B510B}" srcOrd="0" destOrd="0" presId="urn:microsoft.com/office/officeart/2018/2/layout/IconLabelList"/>
    <dgm:cxn modelId="{C69054D3-EDD3-4F3C-93B0-FDE8DD546955}" type="presOf" srcId="{153A6D18-F1AA-4FA6-883E-466A6D3D08B3}" destId="{8B0F881A-8B2D-438A-9E0B-78BEA79B036B}" srcOrd="0" destOrd="0" presId="urn:microsoft.com/office/officeart/2018/2/layout/IconLabelList"/>
    <dgm:cxn modelId="{A7AE48DB-F759-4563-97A4-A5D7B89FAFDB}" srcId="{8245B7BE-EB19-407C-BAC4-033D541A5881}" destId="{ED97D628-91BB-4453-B8EE-78599C80A399}" srcOrd="0" destOrd="0" parTransId="{7210715F-8BE7-4B72-A8CC-591EE824396E}" sibTransId="{4C45DAFB-29F3-4572-9F4C-CC3E8B999917}"/>
    <dgm:cxn modelId="{8C79D1FC-0250-404C-8EB0-B9315CBEAB27}" srcId="{8245B7BE-EB19-407C-BAC4-033D541A5881}" destId="{EAA2B151-4757-4283-ABBE-48177FA9CAE2}" srcOrd="3" destOrd="0" parTransId="{5A1E3F5C-169E-4E2A-A213-F9287A902EE4}" sibTransId="{7DF66AFE-7DBA-400B-9CDA-506910E562C7}"/>
    <dgm:cxn modelId="{CB27DD1C-2B97-4306-8DE4-CDCE2043D8FD}" type="presParOf" srcId="{38838655-1DEC-4611-A9C2-CD6B782B510B}" destId="{A6F10CB2-E760-4237-A874-EEE1A487969F}" srcOrd="0" destOrd="0" presId="urn:microsoft.com/office/officeart/2018/2/layout/IconLabelList"/>
    <dgm:cxn modelId="{7AAF5C16-0CA9-4B22-ABF4-A5870B47491A}" type="presParOf" srcId="{A6F10CB2-E760-4237-A874-EEE1A487969F}" destId="{1A37AF95-298E-4E78-8D86-74D03BE4F110}" srcOrd="0" destOrd="0" presId="urn:microsoft.com/office/officeart/2018/2/layout/IconLabelList"/>
    <dgm:cxn modelId="{733FDC5A-8C6D-4838-B92A-49683C6C3F40}" type="presParOf" srcId="{A6F10CB2-E760-4237-A874-EEE1A487969F}" destId="{0E09C201-C7CA-477E-89C4-7C0C8A8F11BC}" srcOrd="1" destOrd="0" presId="urn:microsoft.com/office/officeart/2018/2/layout/IconLabelList"/>
    <dgm:cxn modelId="{0FAA277E-0737-4BA2-B735-8D88CDE220D0}" type="presParOf" srcId="{A6F10CB2-E760-4237-A874-EEE1A487969F}" destId="{053D30C7-E512-48D4-AF7F-E230B603B51C}" srcOrd="2" destOrd="0" presId="urn:microsoft.com/office/officeart/2018/2/layout/IconLabelList"/>
    <dgm:cxn modelId="{AC8C6DAE-FAE4-4627-8F10-CFA29AB1453E}" type="presParOf" srcId="{38838655-1DEC-4611-A9C2-CD6B782B510B}" destId="{CFE625D3-A422-488D-9F60-36B783D94135}" srcOrd="1" destOrd="0" presId="urn:microsoft.com/office/officeart/2018/2/layout/IconLabelList"/>
    <dgm:cxn modelId="{F933FF15-0DEB-4EA9-A608-B5E33E0BB4D1}" type="presParOf" srcId="{38838655-1DEC-4611-A9C2-CD6B782B510B}" destId="{32EA5D37-B6B6-4B78-8C77-7A2CD4C58A91}" srcOrd="2" destOrd="0" presId="urn:microsoft.com/office/officeart/2018/2/layout/IconLabelList"/>
    <dgm:cxn modelId="{3ED08B2A-4C87-4FAD-A8EA-3BF04EAB3A0E}" type="presParOf" srcId="{32EA5D37-B6B6-4B78-8C77-7A2CD4C58A91}" destId="{897C3669-A57B-48C3-B6AB-71D553FB2A2F}" srcOrd="0" destOrd="0" presId="urn:microsoft.com/office/officeart/2018/2/layout/IconLabelList"/>
    <dgm:cxn modelId="{6757AF0E-B14F-40DB-806B-C8AEDF14092A}" type="presParOf" srcId="{32EA5D37-B6B6-4B78-8C77-7A2CD4C58A91}" destId="{73E5F6C4-EC7D-4879-9BDB-3624300EC3C7}" srcOrd="1" destOrd="0" presId="urn:microsoft.com/office/officeart/2018/2/layout/IconLabelList"/>
    <dgm:cxn modelId="{547CFBB6-9F45-476B-AD50-0FD745C9E3F7}" type="presParOf" srcId="{32EA5D37-B6B6-4B78-8C77-7A2CD4C58A91}" destId="{99E0D979-81B4-479E-8755-D673B06C008E}" srcOrd="2" destOrd="0" presId="urn:microsoft.com/office/officeart/2018/2/layout/IconLabelList"/>
    <dgm:cxn modelId="{50607BAE-B7CC-4E88-B6E7-A7D3CB2ED606}" type="presParOf" srcId="{38838655-1DEC-4611-A9C2-CD6B782B510B}" destId="{21211651-6539-44E6-9307-686152D5181E}" srcOrd="3" destOrd="0" presId="urn:microsoft.com/office/officeart/2018/2/layout/IconLabelList"/>
    <dgm:cxn modelId="{BB4AC196-7E3E-4ADA-A165-3F238A6EAB2C}" type="presParOf" srcId="{38838655-1DEC-4611-A9C2-CD6B782B510B}" destId="{7C8BCFF1-5171-487E-BB28-B9566EC33C0F}" srcOrd="4" destOrd="0" presId="urn:microsoft.com/office/officeart/2018/2/layout/IconLabelList"/>
    <dgm:cxn modelId="{220A09FE-C9E1-48FC-B75D-51AE2D7B6E07}" type="presParOf" srcId="{7C8BCFF1-5171-487E-BB28-B9566EC33C0F}" destId="{6888CE5A-C361-405D-8E50-8699C7EA879E}" srcOrd="0" destOrd="0" presId="urn:microsoft.com/office/officeart/2018/2/layout/IconLabelList"/>
    <dgm:cxn modelId="{BA02A115-3D38-46E6-9FBE-CA4418FF691B}" type="presParOf" srcId="{7C8BCFF1-5171-487E-BB28-B9566EC33C0F}" destId="{FFD15B19-31C3-4663-B4C6-689ECE0FD845}" srcOrd="1" destOrd="0" presId="urn:microsoft.com/office/officeart/2018/2/layout/IconLabelList"/>
    <dgm:cxn modelId="{2E42F71C-FE7D-493F-9276-301D9E90B029}" type="presParOf" srcId="{7C8BCFF1-5171-487E-BB28-B9566EC33C0F}" destId="{8B0F881A-8B2D-438A-9E0B-78BEA79B036B}" srcOrd="2" destOrd="0" presId="urn:microsoft.com/office/officeart/2018/2/layout/IconLabelList"/>
    <dgm:cxn modelId="{3F6F96A5-5CD5-4DB0-AF4F-C5CF9918AD70}" type="presParOf" srcId="{38838655-1DEC-4611-A9C2-CD6B782B510B}" destId="{80D11A10-30CB-402B-B663-95D1F6F11646}" srcOrd="5" destOrd="0" presId="urn:microsoft.com/office/officeart/2018/2/layout/IconLabelList"/>
    <dgm:cxn modelId="{4641A118-0CB1-4E1E-9092-365F8676816A}" type="presParOf" srcId="{38838655-1DEC-4611-A9C2-CD6B782B510B}" destId="{A397728F-76C4-410D-986A-5624D820F054}" srcOrd="6" destOrd="0" presId="urn:microsoft.com/office/officeart/2018/2/layout/IconLabelList"/>
    <dgm:cxn modelId="{EB920DCD-76D9-482A-8007-D258EECC9398}" type="presParOf" srcId="{A397728F-76C4-410D-986A-5624D820F054}" destId="{A1CD895E-E5C3-4682-A3D3-D733AE7F5558}" srcOrd="0" destOrd="0" presId="urn:microsoft.com/office/officeart/2018/2/layout/IconLabelList"/>
    <dgm:cxn modelId="{CE8004ED-5AA7-4322-8AA7-E944BA16832D}" type="presParOf" srcId="{A397728F-76C4-410D-986A-5624D820F054}" destId="{8F7A6744-DEC8-4E34-895E-6622B6185829}" srcOrd="1" destOrd="0" presId="urn:microsoft.com/office/officeart/2018/2/layout/IconLabelList"/>
    <dgm:cxn modelId="{D0DE6D74-00BE-4046-975B-200473A142E0}" type="presParOf" srcId="{A397728F-76C4-410D-986A-5624D820F054}" destId="{101F92E8-24B8-459B-A703-183EFB4818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D16DCD-34A8-45A0-9FB0-02A158FEF0EE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4CE84A5-F78E-4877-8534-B771C85F6B90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Aptos"/>
              <a:ea typeface="+mn-ea"/>
              <a:cs typeface="+mn-cs"/>
            </a:rPr>
            <a:t>The Biopsychosocial Model considers health through interacting biological, psychological and social factors influencing individuals' health experiences (Roberts 2023). </a:t>
          </a:r>
          <a:endParaRPr lang="en-US" sz="2000" dirty="0">
            <a:latin typeface="Aptos" panose="02110004020202020204"/>
            <a:ea typeface="+mn-ea"/>
            <a:cs typeface="+mn-cs"/>
          </a:endParaRPr>
        </a:p>
      </dgm:t>
    </dgm:pt>
    <dgm:pt modelId="{4DFC28A8-9876-42D5-AF73-32CB1AE5ADCF}" type="parTrans" cxnId="{32111DB7-04F4-4F19-AED9-CEF710916489}">
      <dgm:prSet/>
      <dgm:spPr/>
      <dgm:t>
        <a:bodyPr/>
        <a:lstStyle/>
        <a:p>
          <a:endParaRPr lang="en-US"/>
        </a:p>
      </dgm:t>
    </dgm:pt>
    <dgm:pt modelId="{BEB42DA5-FB3F-447B-B126-979016A9D54B}" type="sibTrans" cxnId="{32111DB7-04F4-4F19-AED9-CEF710916489}">
      <dgm:prSet/>
      <dgm:spPr/>
      <dgm:t>
        <a:bodyPr/>
        <a:lstStyle/>
        <a:p>
          <a:endParaRPr lang="en-US"/>
        </a:p>
      </dgm:t>
    </dgm:pt>
    <dgm:pt modelId="{DD16DE3A-B738-43DA-817B-6F5AA7D57DF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Biological factors include weight, blood glucose, genetic susceptibility, physical activity and other physiological contributors to diabetes risk.</a:t>
          </a:r>
          <a:endParaRPr lang="en-US" sz="2000" dirty="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gm:t>
    </dgm:pt>
    <dgm:pt modelId="{95EA37F2-1ACE-4535-AA4D-4260AA2C6D24}" type="parTrans" cxnId="{1C98FD22-56EE-42A6-A20F-EFF9D8C47900}">
      <dgm:prSet/>
      <dgm:spPr/>
      <dgm:t>
        <a:bodyPr/>
        <a:lstStyle/>
        <a:p>
          <a:endParaRPr lang="en-US"/>
        </a:p>
      </dgm:t>
    </dgm:pt>
    <dgm:pt modelId="{CACDC9A0-CCD1-4CDB-8C1E-92BBA40B4B0B}" type="sibTrans" cxnId="{1C98FD22-56EE-42A6-A20F-EFF9D8C47900}">
      <dgm:prSet/>
      <dgm:spPr/>
      <dgm:t>
        <a:bodyPr/>
        <a:lstStyle/>
        <a:p>
          <a:endParaRPr lang="en-US"/>
        </a:p>
      </dgm:t>
    </dgm:pt>
    <dgm:pt modelId="{62C9D351-4F32-4087-A1B7-5D78552C2B93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Psychological factors include motivation, stress, beliefs, confidence, emotional wellbeing and individuals' capacity to sustain behavioural changes.</a:t>
          </a:r>
          <a:endParaRPr lang="en-US" sz="2000" dirty="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gm:t>
    </dgm:pt>
    <dgm:pt modelId="{44F64546-846E-4BEB-B161-15316821FE3A}" type="parTrans" cxnId="{00063DF2-1378-4F26-B36F-4170879D05ED}">
      <dgm:prSet/>
      <dgm:spPr/>
      <dgm:t>
        <a:bodyPr/>
        <a:lstStyle/>
        <a:p>
          <a:endParaRPr lang="en-US"/>
        </a:p>
      </dgm:t>
    </dgm:pt>
    <dgm:pt modelId="{F95569B3-3E39-491D-9333-452D7FBAF2ED}" type="sibTrans" cxnId="{00063DF2-1378-4F26-B36F-4170879D05ED}">
      <dgm:prSet/>
      <dgm:spPr/>
      <dgm:t>
        <a:bodyPr/>
        <a:lstStyle/>
        <a:p>
          <a:endParaRPr lang="en-US"/>
        </a:p>
      </dgm:t>
    </dgm:pt>
    <dgm:pt modelId="{302BA895-4F5E-4D8C-B4D4-C83A23598C87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Social factors include family support, income, employment, culture, food environments and accessibility of appropriate prevention services.</a:t>
          </a:r>
          <a:endParaRPr lang="en-US" sz="2000" dirty="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gm:t>
    </dgm:pt>
    <dgm:pt modelId="{8E75B8CA-59DB-4D9F-AA72-4438CE8AF9DB}" type="parTrans" cxnId="{340AB94D-1E31-4B02-A111-4068BCDE14D2}">
      <dgm:prSet/>
      <dgm:spPr/>
      <dgm:t>
        <a:bodyPr/>
        <a:lstStyle/>
        <a:p>
          <a:endParaRPr lang="en-US"/>
        </a:p>
      </dgm:t>
    </dgm:pt>
    <dgm:pt modelId="{9ECAD7CD-8AB7-4265-BB9C-A539E000F502}" type="sibTrans" cxnId="{340AB94D-1E31-4B02-A111-4068BCDE14D2}">
      <dgm:prSet/>
      <dgm:spPr/>
      <dgm:t>
        <a:bodyPr/>
        <a:lstStyle/>
        <a:p>
          <a:endParaRPr lang="en-US"/>
        </a:p>
      </dgm:t>
    </dgm:pt>
    <dgm:pt modelId="{3EFF7802-CAFB-471E-B6B8-6FB9BA60E3BC}" type="pres">
      <dgm:prSet presAssocID="{5CD16DCD-34A8-45A0-9FB0-02A158FEF0EE}" presName="linear" presStyleCnt="0">
        <dgm:presLayoutVars>
          <dgm:animLvl val="lvl"/>
          <dgm:resizeHandles val="exact"/>
        </dgm:presLayoutVars>
      </dgm:prSet>
      <dgm:spPr/>
    </dgm:pt>
    <dgm:pt modelId="{093143B1-23B9-4C6F-BEFC-A9D2EA4E7B3B}" type="pres">
      <dgm:prSet presAssocID="{34CE84A5-F78E-4877-8534-B771C85F6B9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F7D58CE-8437-480E-8CD9-6363FBAAFB33}" type="pres">
      <dgm:prSet presAssocID="{BEB42DA5-FB3F-447B-B126-979016A9D54B}" presName="spacer" presStyleCnt="0"/>
      <dgm:spPr/>
    </dgm:pt>
    <dgm:pt modelId="{4B5E793D-F785-4D5C-A8B4-15C0F31109E1}" type="pres">
      <dgm:prSet presAssocID="{DD16DE3A-B738-43DA-817B-6F5AA7D57DF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525AC59-3162-4FF3-BD72-E8CE980B8B0A}" type="pres">
      <dgm:prSet presAssocID="{CACDC9A0-CCD1-4CDB-8C1E-92BBA40B4B0B}" presName="spacer" presStyleCnt="0"/>
      <dgm:spPr/>
    </dgm:pt>
    <dgm:pt modelId="{31C0E6E8-64CC-4003-805B-B5E79994D447}" type="pres">
      <dgm:prSet presAssocID="{62C9D351-4F32-4087-A1B7-5D78552C2B9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F123B7E-F8DB-4E10-864E-AAEFD3B5B282}" type="pres">
      <dgm:prSet presAssocID="{F95569B3-3E39-491D-9333-452D7FBAF2ED}" presName="spacer" presStyleCnt="0"/>
      <dgm:spPr/>
    </dgm:pt>
    <dgm:pt modelId="{F31597D6-7172-4056-B06F-FA32371BEFCA}" type="pres">
      <dgm:prSet presAssocID="{302BA895-4F5E-4D8C-B4D4-C83A23598C8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F057407-32C1-4CAE-BEE9-1A82F54DB25F}" type="presOf" srcId="{5CD16DCD-34A8-45A0-9FB0-02A158FEF0EE}" destId="{3EFF7802-CAFB-471E-B6B8-6FB9BA60E3BC}" srcOrd="0" destOrd="0" presId="urn:microsoft.com/office/officeart/2005/8/layout/vList2"/>
    <dgm:cxn modelId="{A2B8771A-4583-4A46-A615-C9AB3D9F848F}" type="presOf" srcId="{34CE84A5-F78E-4877-8534-B771C85F6B90}" destId="{093143B1-23B9-4C6F-BEFC-A9D2EA4E7B3B}" srcOrd="0" destOrd="0" presId="urn:microsoft.com/office/officeart/2005/8/layout/vList2"/>
    <dgm:cxn modelId="{1C98FD22-56EE-42A6-A20F-EFF9D8C47900}" srcId="{5CD16DCD-34A8-45A0-9FB0-02A158FEF0EE}" destId="{DD16DE3A-B738-43DA-817B-6F5AA7D57DF8}" srcOrd="1" destOrd="0" parTransId="{95EA37F2-1ACE-4535-AA4D-4260AA2C6D24}" sibTransId="{CACDC9A0-CCD1-4CDB-8C1E-92BBA40B4B0B}"/>
    <dgm:cxn modelId="{7F1FEB28-3B1E-4ECF-AD38-7FF618B2EB7B}" type="presOf" srcId="{62C9D351-4F32-4087-A1B7-5D78552C2B93}" destId="{31C0E6E8-64CC-4003-805B-B5E79994D447}" srcOrd="0" destOrd="0" presId="urn:microsoft.com/office/officeart/2005/8/layout/vList2"/>
    <dgm:cxn modelId="{390CAB43-EC7E-4143-9E16-0F69535FCFAE}" type="presOf" srcId="{302BA895-4F5E-4D8C-B4D4-C83A23598C87}" destId="{F31597D6-7172-4056-B06F-FA32371BEFCA}" srcOrd="0" destOrd="0" presId="urn:microsoft.com/office/officeart/2005/8/layout/vList2"/>
    <dgm:cxn modelId="{340AB94D-1E31-4B02-A111-4068BCDE14D2}" srcId="{5CD16DCD-34A8-45A0-9FB0-02A158FEF0EE}" destId="{302BA895-4F5E-4D8C-B4D4-C83A23598C87}" srcOrd="3" destOrd="0" parTransId="{8E75B8CA-59DB-4D9F-AA72-4438CE8AF9DB}" sibTransId="{9ECAD7CD-8AB7-4265-BB9C-A539E000F502}"/>
    <dgm:cxn modelId="{32111DB7-04F4-4F19-AED9-CEF710916489}" srcId="{5CD16DCD-34A8-45A0-9FB0-02A158FEF0EE}" destId="{34CE84A5-F78E-4877-8534-B771C85F6B90}" srcOrd="0" destOrd="0" parTransId="{4DFC28A8-9876-42D5-AF73-32CB1AE5ADCF}" sibTransId="{BEB42DA5-FB3F-447B-B126-979016A9D54B}"/>
    <dgm:cxn modelId="{6B9894D8-1131-41AD-8CEB-7FB58CEA7D8B}" type="presOf" srcId="{DD16DE3A-B738-43DA-817B-6F5AA7D57DF8}" destId="{4B5E793D-F785-4D5C-A8B4-15C0F31109E1}" srcOrd="0" destOrd="0" presId="urn:microsoft.com/office/officeart/2005/8/layout/vList2"/>
    <dgm:cxn modelId="{00063DF2-1378-4F26-B36F-4170879D05ED}" srcId="{5CD16DCD-34A8-45A0-9FB0-02A158FEF0EE}" destId="{62C9D351-4F32-4087-A1B7-5D78552C2B93}" srcOrd="2" destOrd="0" parTransId="{44F64546-846E-4BEB-B161-15316821FE3A}" sibTransId="{F95569B3-3E39-491D-9333-452D7FBAF2ED}"/>
    <dgm:cxn modelId="{7FC8CF38-0337-4532-ADB5-5939E63D7B92}" type="presParOf" srcId="{3EFF7802-CAFB-471E-B6B8-6FB9BA60E3BC}" destId="{093143B1-23B9-4C6F-BEFC-A9D2EA4E7B3B}" srcOrd="0" destOrd="0" presId="urn:microsoft.com/office/officeart/2005/8/layout/vList2"/>
    <dgm:cxn modelId="{2B885C11-43EE-4559-9218-D65CD4D27247}" type="presParOf" srcId="{3EFF7802-CAFB-471E-B6B8-6FB9BA60E3BC}" destId="{7F7D58CE-8437-480E-8CD9-6363FBAAFB33}" srcOrd="1" destOrd="0" presId="urn:microsoft.com/office/officeart/2005/8/layout/vList2"/>
    <dgm:cxn modelId="{DD8E4AD7-C4C7-465F-87C7-85C5AA35E1D5}" type="presParOf" srcId="{3EFF7802-CAFB-471E-B6B8-6FB9BA60E3BC}" destId="{4B5E793D-F785-4D5C-A8B4-15C0F31109E1}" srcOrd="2" destOrd="0" presId="urn:microsoft.com/office/officeart/2005/8/layout/vList2"/>
    <dgm:cxn modelId="{DF52BA0D-15C5-4617-AC36-F786BC39EC49}" type="presParOf" srcId="{3EFF7802-CAFB-471E-B6B8-6FB9BA60E3BC}" destId="{1525AC59-3162-4FF3-BD72-E8CE980B8B0A}" srcOrd="3" destOrd="0" presId="urn:microsoft.com/office/officeart/2005/8/layout/vList2"/>
    <dgm:cxn modelId="{5F8D7DBF-49F0-480B-AD00-94EB42AD4D92}" type="presParOf" srcId="{3EFF7802-CAFB-471E-B6B8-6FB9BA60E3BC}" destId="{31C0E6E8-64CC-4003-805B-B5E79994D447}" srcOrd="4" destOrd="0" presId="urn:microsoft.com/office/officeart/2005/8/layout/vList2"/>
    <dgm:cxn modelId="{24284F53-3541-491E-8385-D405DAD6E206}" type="presParOf" srcId="{3EFF7802-CAFB-471E-B6B8-6FB9BA60E3BC}" destId="{1F123B7E-F8DB-4E10-864E-AAEFD3B5B282}" srcOrd="5" destOrd="0" presId="urn:microsoft.com/office/officeart/2005/8/layout/vList2"/>
    <dgm:cxn modelId="{2BD998E4-287D-4400-815C-D33C46644ECF}" type="presParOf" srcId="{3EFF7802-CAFB-471E-B6B8-6FB9BA60E3BC}" destId="{F31597D6-7172-4056-B06F-FA32371BEFC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EBD7EF-5C7F-4D23-9050-1A400405DEAE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2AF33A-7DC4-49BC-A9FB-F5DDE58C99E0}">
      <dgm:prSet/>
      <dgm:spPr/>
      <dgm:t>
        <a:bodyPr/>
        <a:lstStyle/>
        <a:p>
          <a:pPr rtl="0"/>
          <a:r>
            <a:rPr lang="en-GB" dirty="0"/>
            <a:t>The Ecological Model is an explanation of health behaviour using several interacting levels that exist around individuals, such as the interpersonal, organizational, community, and policy environments</a:t>
          </a:r>
          <a:r>
            <a:rPr lang="en-GB" dirty="0">
              <a:latin typeface="Aptos Display" panose="02110004020202020204"/>
            </a:rPr>
            <a:t> (Farnoudi et al., 2022). </a:t>
          </a:r>
          <a:endParaRPr lang="en-US" dirty="0"/>
        </a:p>
      </dgm:t>
    </dgm:pt>
    <dgm:pt modelId="{2225AB2A-523F-4ADB-87D8-ED4FDB98C95C}" type="parTrans" cxnId="{D0AAD039-64D5-4D56-9024-3908F1B102CC}">
      <dgm:prSet/>
      <dgm:spPr/>
      <dgm:t>
        <a:bodyPr/>
        <a:lstStyle/>
        <a:p>
          <a:endParaRPr lang="en-US"/>
        </a:p>
      </dgm:t>
    </dgm:pt>
    <dgm:pt modelId="{932EFD96-1EAF-4048-B142-70A2830BD663}" type="sibTrans" cxnId="{D0AAD039-64D5-4D56-9024-3908F1B102CC}">
      <dgm:prSet/>
      <dgm:spPr/>
      <dgm:t>
        <a:bodyPr/>
        <a:lstStyle/>
        <a:p>
          <a:endParaRPr lang="en-US"/>
        </a:p>
      </dgm:t>
    </dgm:pt>
    <dgm:pt modelId="{09C1A207-FBE0-4982-B823-C41B959FF06A}">
      <dgm:prSet/>
      <dgm:spPr/>
      <dgm:t>
        <a:bodyPr/>
        <a:lstStyle/>
        <a:p>
          <a:r>
            <a:rPr lang="en-GB" dirty="0"/>
            <a:t>Individual level includes knowledge, attitude, motivation and behaviours related to food intake, physical activity and prevention of diabetes.</a:t>
          </a:r>
          <a:endParaRPr lang="en-US" dirty="0"/>
        </a:p>
      </dgm:t>
    </dgm:pt>
    <dgm:pt modelId="{A3D37BF5-9850-4E65-B67E-C69842C93558}" type="parTrans" cxnId="{4A6D6F82-6C0D-4D31-A671-B5269073AE3E}">
      <dgm:prSet/>
      <dgm:spPr/>
      <dgm:t>
        <a:bodyPr/>
        <a:lstStyle/>
        <a:p>
          <a:endParaRPr lang="en-US"/>
        </a:p>
      </dgm:t>
    </dgm:pt>
    <dgm:pt modelId="{F12589B2-772F-490B-99D4-318C7E0F1332}" type="sibTrans" cxnId="{4A6D6F82-6C0D-4D31-A671-B5269073AE3E}">
      <dgm:prSet/>
      <dgm:spPr/>
      <dgm:t>
        <a:bodyPr/>
        <a:lstStyle/>
        <a:p>
          <a:endParaRPr lang="en-US"/>
        </a:p>
      </dgm:t>
    </dgm:pt>
    <dgm:pt modelId="{D0ECB79A-CD46-4F40-B0FE-984B169F6DEC}">
      <dgm:prSet/>
      <dgm:spPr/>
      <dgm:t>
        <a:bodyPr/>
        <a:lstStyle/>
        <a:p>
          <a:r>
            <a:rPr lang="en-GB" dirty="0"/>
            <a:t>Interpersonal and community environment affects behaviour in terms of family support, social networks, food availability, transportation, and physical activity.</a:t>
          </a:r>
          <a:endParaRPr lang="en-US" dirty="0"/>
        </a:p>
      </dgm:t>
    </dgm:pt>
    <dgm:pt modelId="{D0ECD302-DCF1-45D2-904B-1A5A44218073}" type="parTrans" cxnId="{55CA466E-B3D2-44C8-95B6-493FE0D310F3}">
      <dgm:prSet/>
      <dgm:spPr/>
      <dgm:t>
        <a:bodyPr/>
        <a:lstStyle/>
        <a:p>
          <a:endParaRPr lang="en-US"/>
        </a:p>
      </dgm:t>
    </dgm:pt>
    <dgm:pt modelId="{00684FD3-E3A2-4E71-9FA1-46876BAFEF44}" type="sibTrans" cxnId="{55CA466E-B3D2-44C8-95B6-493FE0D310F3}">
      <dgm:prSet/>
      <dgm:spPr/>
      <dgm:t>
        <a:bodyPr/>
        <a:lstStyle/>
        <a:p>
          <a:endParaRPr lang="en-US"/>
        </a:p>
      </dgm:t>
    </dgm:pt>
    <dgm:pt modelId="{E0EAC805-BE6C-41D6-B493-AA91F1D9AB32}">
      <dgm:prSet/>
      <dgm:spPr/>
      <dgm:t>
        <a:bodyPr/>
        <a:lstStyle/>
        <a:p>
          <a:r>
            <a:rPr lang="en-GB" dirty="0"/>
            <a:t>Policy and organizational environment affects accessibility in terms of NHS funding, prevention, local planning, employment and public health policy.</a:t>
          </a:r>
          <a:endParaRPr lang="en-US" dirty="0"/>
        </a:p>
      </dgm:t>
    </dgm:pt>
    <dgm:pt modelId="{A1000FBA-6247-46C2-8EAF-24A679E52222}" type="parTrans" cxnId="{3B9EB6B5-53FE-45CD-9403-CA49046AF3A8}">
      <dgm:prSet/>
      <dgm:spPr/>
      <dgm:t>
        <a:bodyPr/>
        <a:lstStyle/>
        <a:p>
          <a:endParaRPr lang="en-US"/>
        </a:p>
      </dgm:t>
    </dgm:pt>
    <dgm:pt modelId="{816969E2-4F3B-4C81-9497-21BBA8E554AB}" type="sibTrans" cxnId="{3B9EB6B5-53FE-45CD-9403-CA49046AF3A8}">
      <dgm:prSet/>
      <dgm:spPr/>
      <dgm:t>
        <a:bodyPr/>
        <a:lstStyle/>
        <a:p>
          <a:endParaRPr lang="en-US"/>
        </a:p>
      </dgm:t>
    </dgm:pt>
    <dgm:pt modelId="{F5C68A70-6D5C-4F48-9E8A-5DC9A764E454}" type="pres">
      <dgm:prSet presAssocID="{FFEBD7EF-5C7F-4D23-9050-1A400405DEAE}" presName="matrix" presStyleCnt="0">
        <dgm:presLayoutVars>
          <dgm:chMax val="1"/>
          <dgm:dir/>
          <dgm:resizeHandles val="exact"/>
        </dgm:presLayoutVars>
      </dgm:prSet>
      <dgm:spPr/>
    </dgm:pt>
    <dgm:pt modelId="{51790BEA-312E-4A4F-8A95-0680AA973B71}" type="pres">
      <dgm:prSet presAssocID="{FFEBD7EF-5C7F-4D23-9050-1A400405DEAE}" presName="diamond" presStyleLbl="bgShp" presStyleIdx="0" presStyleCnt="1"/>
      <dgm:spPr/>
    </dgm:pt>
    <dgm:pt modelId="{624FAD1C-EC0A-4EE7-8533-D23E60A77912}" type="pres">
      <dgm:prSet presAssocID="{FFEBD7EF-5C7F-4D23-9050-1A400405DEA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1D042EF-34E9-4A77-ABFF-E5DDAB330029}" type="pres">
      <dgm:prSet presAssocID="{FFEBD7EF-5C7F-4D23-9050-1A400405DEA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E866CA8-6706-4C04-9AD9-39CFDBB57114}" type="pres">
      <dgm:prSet presAssocID="{FFEBD7EF-5C7F-4D23-9050-1A400405DEA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92BC00B-90D2-4CC3-BCC9-C014CC018063}" type="pres">
      <dgm:prSet presAssocID="{FFEBD7EF-5C7F-4D23-9050-1A400405DEA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D848E09-AA49-4ACC-AE2E-9AD686E7C7DD}" type="presOf" srcId="{E0EAC805-BE6C-41D6-B493-AA91F1D9AB32}" destId="{892BC00B-90D2-4CC3-BCC9-C014CC018063}" srcOrd="0" destOrd="0" presId="urn:microsoft.com/office/officeart/2005/8/layout/matrix3"/>
    <dgm:cxn modelId="{E23FBE12-3DCB-4A14-99CA-A3B89B06B59E}" type="presOf" srcId="{D0ECB79A-CD46-4F40-B0FE-984B169F6DEC}" destId="{CE866CA8-6706-4C04-9AD9-39CFDBB57114}" srcOrd="0" destOrd="0" presId="urn:microsoft.com/office/officeart/2005/8/layout/matrix3"/>
    <dgm:cxn modelId="{D0AAD039-64D5-4D56-9024-3908F1B102CC}" srcId="{FFEBD7EF-5C7F-4D23-9050-1A400405DEAE}" destId="{0F2AF33A-7DC4-49BC-A9FB-F5DDE58C99E0}" srcOrd="0" destOrd="0" parTransId="{2225AB2A-523F-4ADB-87D8-ED4FDB98C95C}" sibTransId="{932EFD96-1EAF-4048-B142-70A2830BD663}"/>
    <dgm:cxn modelId="{AEABCC6A-6D05-4D6B-9A48-F8F04B2E072E}" type="presOf" srcId="{09C1A207-FBE0-4982-B823-C41B959FF06A}" destId="{81D042EF-34E9-4A77-ABFF-E5DDAB330029}" srcOrd="0" destOrd="0" presId="urn:microsoft.com/office/officeart/2005/8/layout/matrix3"/>
    <dgm:cxn modelId="{55CA466E-B3D2-44C8-95B6-493FE0D310F3}" srcId="{FFEBD7EF-5C7F-4D23-9050-1A400405DEAE}" destId="{D0ECB79A-CD46-4F40-B0FE-984B169F6DEC}" srcOrd="2" destOrd="0" parTransId="{D0ECD302-DCF1-45D2-904B-1A5A44218073}" sibTransId="{00684FD3-E3A2-4E71-9FA1-46876BAFEF44}"/>
    <dgm:cxn modelId="{4A6D6F82-6C0D-4D31-A671-B5269073AE3E}" srcId="{FFEBD7EF-5C7F-4D23-9050-1A400405DEAE}" destId="{09C1A207-FBE0-4982-B823-C41B959FF06A}" srcOrd="1" destOrd="0" parTransId="{A3D37BF5-9850-4E65-B67E-C69842C93558}" sibTransId="{F12589B2-772F-490B-99D4-318C7E0F1332}"/>
    <dgm:cxn modelId="{3B9EB6B5-53FE-45CD-9403-CA49046AF3A8}" srcId="{FFEBD7EF-5C7F-4D23-9050-1A400405DEAE}" destId="{E0EAC805-BE6C-41D6-B493-AA91F1D9AB32}" srcOrd="3" destOrd="0" parTransId="{A1000FBA-6247-46C2-8EAF-24A679E52222}" sibTransId="{816969E2-4F3B-4C81-9497-21BBA8E554AB}"/>
    <dgm:cxn modelId="{ABB0A0B9-957D-4E1C-8DDF-EC018DAE626A}" type="presOf" srcId="{0F2AF33A-7DC4-49BC-A9FB-F5DDE58C99E0}" destId="{624FAD1C-EC0A-4EE7-8533-D23E60A77912}" srcOrd="0" destOrd="0" presId="urn:microsoft.com/office/officeart/2005/8/layout/matrix3"/>
    <dgm:cxn modelId="{1EE7D1C5-621B-4A48-A0A2-F5CDD37E9DF4}" type="presOf" srcId="{FFEBD7EF-5C7F-4D23-9050-1A400405DEAE}" destId="{F5C68A70-6D5C-4F48-9E8A-5DC9A764E454}" srcOrd="0" destOrd="0" presId="urn:microsoft.com/office/officeart/2005/8/layout/matrix3"/>
    <dgm:cxn modelId="{35F4FDE4-5417-48D7-BF31-DC21F1D6689B}" type="presParOf" srcId="{F5C68A70-6D5C-4F48-9E8A-5DC9A764E454}" destId="{51790BEA-312E-4A4F-8A95-0680AA973B71}" srcOrd="0" destOrd="0" presId="urn:microsoft.com/office/officeart/2005/8/layout/matrix3"/>
    <dgm:cxn modelId="{FD91141F-6A4E-4FAF-B904-C99B4C4E13CD}" type="presParOf" srcId="{F5C68A70-6D5C-4F48-9E8A-5DC9A764E454}" destId="{624FAD1C-EC0A-4EE7-8533-D23E60A77912}" srcOrd="1" destOrd="0" presId="urn:microsoft.com/office/officeart/2005/8/layout/matrix3"/>
    <dgm:cxn modelId="{C2770BBD-6958-40F6-B74D-678EA7D1E589}" type="presParOf" srcId="{F5C68A70-6D5C-4F48-9E8A-5DC9A764E454}" destId="{81D042EF-34E9-4A77-ABFF-E5DDAB330029}" srcOrd="2" destOrd="0" presId="urn:microsoft.com/office/officeart/2005/8/layout/matrix3"/>
    <dgm:cxn modelId="{3F6D439C-2EF8-4FE2-94EC-034B4560AEC7}" type="presParOf" srcId="{F5C68A70-6D5C-4F48-9E8A-5DC9A764E454}" destId="{CE866CA8-6706-4C04-9AD9-39CFDBB57114}" srcOrd="3" destOrd="0" presId="urn:microsoft.com/office/officeart/2005/8/layout/matrix3"/>
    <dgm:cxn modelId="{963FBC70-5171-4EDB-A498-A68FEC0A3B29}" type="presParOf" srcId="{F5C68A70-6D5C-4F48-9E8A-5DC9A764E454}" destId="{892BC00B-90D2-4CC3-BCC9-C014CC01806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9D6434-722C-4742-8FAD-14AC4FE9B58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F265E9-86DB-40D6-9DBB-135BB75C4305}">
      <dgm:prSet/>
      <dgm:spPr/>
      <dgm:t>
        <a:bodyPr/>
        <a:lstStyle/>
        <a:p>
          <a:pPr rtl="0"/>
          <a:r>
            <a:rPr lang="en-GB" dirty="0"/>
            <a:t>The United Nations Sustainable Development Goals provide seventeen interconnected global goals supporting social, economic and environmental progress through 2030</a:t>
          </a:r>
          <a:r>
            <a:rPr lang="en-GB" dirty="0">
              <a:latin typeface="Aptos Display" panose="02110004020202020204"/>
            </a:rPr>
            <a:t> (United Nations 20223a).</a:t>
          </a:r>
          <a:endParaRPr lang="en-US" dirty="0"/>
        </a:p>
      </dgm:t>
    </dgm:pt>
    <dgm:pt modelId="{9CBBD81C-A42F-435C-9715-7CA63518262B}" type="parTrans" cxnId="{48D0AC94-B08F-4FCB-ABC1-1BF9A6282945}">
      <dgm:prSet/>
      <dgm:spPr/>
      <dgm:t>
        <a:bodyPr/>
        <a:lstStyle/>
        <a:p>
          <a:endParaRPr lang="en-US"/>
        </a:p>
      </dgm:t>
    </dgm:pt>
    <dgm:pt modelId="{A767BE50-5766-4D13-9DC9-1DFF8484B60E}" type="sibTrans" cxnId="{48D0AC94-B08F-4FCB-ABC1-1BF9A6282945}">
      <dgm:prSet/>
      <dgm:spPr/>
      <dgm:t>
        <a:bodyPr/>
        <a:lstStyle/>
        <a:p>
          <a:endParaRPr lang="en-US"/>
        </a:p>
      </dgm:t>
    </dgm:pt>
    <dgm:pt modelId="{1F3BACB1-93D2-4FD3-94C1-35FAC7B8F1C6}">
      <dgm:prSet/>
      <dgm:spPr/>
      <dgm:t>
        <a:bodyPr/>
        <a:lstStyle/>
        <a:p>
          <a:pPr rtl="0"/>
          <a:r>
            <a:rPr lang="en-GB" dirty="0"/>
            <a:t>SDG 3 seeks to ensure healthy lives and promote wellbeing for all people across every stage of life</a:t>
          </a:r>
          <a:r>
            <a:rPr lang="en-GB" dirty="0">
              <a:latin typeface="Aptos Display" panose="02110004020202020204"/>
            </a:rPr>
            <a:t> (United Nations 2023b). </a:t>
          </a:r>
          <a:endParaRPr lang="en-US" dirty="0"/>
        </a:p>
      </dgm:t>
    </dgm:pt>
    <dgm:pt modelId="{E52A9D4D-E55B-4DE6-89B6-CAC16D3B664B}" type="parTrans" cxnId="{FE0A4C6A-10F4-4135-8735-85BC9BBBE160}">
      <dgm:prSet/>
      <dgm:spPr/>
      <dgm:t>
        <a:bodyPr/>
        <a:lstStyle/>
        <a:p>
          <a:endParaRPr lang="en-US"/>
        </a:p>
      </dgm:t>
    </dgm:pt>
    <dgm:pt modelId="{F4C5F955-B9A0-404A-88E6-19236E3EBD1A}" type="sibTrans" cxnId="{FE0A4C6A-10F4-4135-8735-85BC9BBBE160}">
      <dgm:prSet/>
      <dgm:spPr/>
      <dgm:t>
        <a:bodyPr/>
        <a:lstStyle/>
        <a:p>
          <a:endParaRPr lang="en-US"/>
        </a:p>
      </dgm:t>
    </dgm:pt>
    <dgm:pt modelId="{CB7DBF98-434D-4765-9AAB-07495EF0E20D}">
      <dgm:prSet/>
      <dgm:spPr/>
      <dgm:t>
        <a:bodyPr/>
        <a:lstStyle/>
        <a:p>
          <a:r>
            <a:rPr lang="en-GB" dirty="0"/>
            <a:t>Diabetes prevention contributes particularly to SDG 3 through prevention of non-communicable disease and promotion of healthier lifestyles.</a:t>
          </a:r>
          <a:endParaRPr lang="en-US" dirty="0"/>
        </a:p>
      </dgm:t>
    </dgm:pt>
    <dgm:pt modelId="{0C04B49C-C7C5-4F5B-92F0-8EBBAFEC2465}" type="parTrans" cxnId="{4A108363-9460-4EF5-9E1B-3CE80A91C537}">
      <dgm:prSet/>
      <dgm:spPr/>
      <dgm:t>
        <a:bodyPr/>
        <a:lstStyle/>
        <a:p>
          <a:endParaRPr lang="en-US"/>
        </a:p>
      </dgm:t>
    </dgm:pt>
    <dgm:pt modelId="{09B478D8-3391-4524-B746-30E987F1FF12}" type="sibTrans" cxnId="{4A108363-9460-4EF5-9E1B-3CE80A91C537}">
      <dgm:prSet/>
      <dgm:spPr/>
      <dgm:t>
        <a:bodyPr/>
        <a:lstStyle/>
        <a:p>
          <a:endParaRPr lang="en-US"/>
        </a:p>
      </dgm:t>
    </dgm:pt>
    <dgm:pt modelId="{1D8A4AAC-A477-45FB-901C-8526C666DCCF}">
      <dgm:prSet/>
      <dgm:spPr/>
      <dgm:t>
        <a:bodyPr/>
        <a:lstStyle/>
        <a:p>
          <a:pPr rtl="0"/>
          <a:r>
            <a:rPr lang="en-GB" dirty="0"/>
            <a:t>SDG 3 also connects health with wider goals involving poverty, education, inequality, sustainable communities, employment and environmental conditions</a:t>
          </a:r>
          <a:r>
            <a:rPr lang="en-GB" dirty="0">
              <a:latin typeface="Aptos Display" panose="02110004020202020204"/>
            </a:rPr>
            <a:t> (United Nations, 2023b).</a:t>
          </a:r>
          <a:endParaRPr lang="en-US" dirty="0"/>
        </a:p>
      </dgm:t>
    </dgm:pt>
    <dgm:pt modelId="{7F110CA0-3F3F-4A92-9372-5519DF0703A4}" type="parTrans" cxnId="{35E489FD-8015-478B-B5EF-2EA173CC2909}">
      <dgm:prSet/>
      <dgm:spPr/>
      <dgm:t>
        <a:bodyPr/>
        <a:lstStyle/>
        <a:p>
          <a:endParaRPr lang="en-US"/>
        </a:p>
      </dgm:t>
    </dgm:pt>
    <dgm:pt modelId="{EAF57F45-5653-4514-B1C8-4F308F77E53F}" type="sibTrans" cxnId="{35E489FD-8015-478B-B5EF-2EA173CC2909}">
      <dgm:prSet/>
      <dgm:spPr/>
      <dgm:t>
        <a:bodyPr/>
        <a:lstStyle/>
        <a:p>
          <a:endParaRPr lang="en-US"/>
        </a:p>
      </dgm:t>
    </dgm:pt>
    <dgm:pt modelId="{CD77DD72-5411-4B1E-94FE-61D028CEEB35}" type="pres">
      <dgm:prSet presAssocID="{FB9D6434-722C-4742-8FAD-14AC4FE9B589}" presName="outerComposite" presStyleCnt="0">
        <dgm:presLayoutVars>
          <dgm:chMax val="5"/>
          <dgm:dir/>
          <dgm:resizeHandles val="exact"/>
        </dgm:presLayoutVars>
      </dgm:prSet>
      <dgm:spPr/>
    </dgm:pt>
    <dgm:pt modelId="{60FCCBB6-D40C-49A1-9BA5-553B57339B35}" type="pres">
      <dgm:prSet presAssocID="{FB9D6434-722C-4742-8FAD-14AC4FE9B589}" presName="dummyMaxCanvas" presStyleCnt="0">
        <dgm:presLayoutVars/>
      </dgm:prSet>
      <dgm:spPr/>
    </dgm:pt>
    <dgm:pt modelId="{5B312800-6D83-433B-AC02-39C2C6AF34F1}" type="pres">
      <dgm:prSet presAssocID="{FB9D6434-722C-4742-8FAD-14AC4FE9B589}" presName="FourNodes_1" presStyleLbl="node1" presStyleIdx="0" presStyleCnt="4">
        <dgm:presLayoutVars>
          <dgm:bulletEnabled val="1"/>
        </dgm:presLayoutVars>
      </dgm:prSet>
      <dgm:spPr/>
    </dgm:pt>
    <dgm:pt modelId="{4F29213F-397E-4051-8C67-22B7AC538C4B}" type="pres">
      <dgm:prSet presAssocID="{FB9D6434-722C-4742-8FAD-14AC4FE9B589}" presName="FourNodes_2" presStyleLbl="node1" presStyleIdx="1" presStyleCnt="4">
        <dgm:presLayoutVars>
          <dgm:bulletEnabled val="1"/>
        </dgm:presLayoutVars>
      </dgm:prSet>
      <dgm:spPr/>
    </dgm:pt>
    <dgm:pt modelId="{41BD7FAD-6D08-4BA6-913C-666E33B80464}" type="pres">
      <dgm:prSet presAssocID="{FB9D6434-722C-4742-8FAD-14AC4FE9B589}" presName="FourNodes_3" presStyleLbl="node1" presStyleIdx="2" presStyleCnt="4">
        <dgm:presLayoutVars>
          <dgm:bulletEnabled val="1"/>
        </dgm:presLayoutVars>
      </dgm:prSet>
      <dgm:spPr/>
    </dgm:pt>
    <dgm:pt modelId="{0D468889-67CD-4986-B6F0-4BDDAC043DD6}" type="pres">
      <dgm:prSet presAssocID="{FB9D6434-722C-4742-8FAD-14AC4FE9B589}" presName="FourNodes_4" presStyleLbl="node1" presStyleIdx="3" presStyleCnt="4">
        <dgm:presLayoutVars>
          <dgm:bulletEnabled val="1"/>
        </dgm:presLayoutVars>
      </dgm:prSet>
      <dgm:spPr/>
    </dgm:pt>
    <dgm:pt modelId="{68268E8D-55A5-4757-BBB9-A6CE0A85D175}" type="pres">
      <dgm:prSet presAssocID="{FB9D6434-722C-4742-8FAD-14AC4FE9B589}" presName="FourConn_1-2" presStyleLbl="fgAccFollowNode1" presStyleIdx="0" presStyleCnt="3">
        <dgm:presLayoutVars>
          <dgm:bulletEnabled val="1"/>
        </dgm:presLayoutVars>
      </dgm:prSet>
      <dgm:spPr/>
    </dgm:pt>
    <dgm:pt modelId="{3D5A1D48-0497-48E1-9B83-50AA3F25338C}" type="pres">
      <dgm:prSet presAssocID="{FB9D6434-722C-4742-8FAD-14AC4FE9B589}" presName="FourConn_2-3" presStyleLbl="fgAccFollowNode1" presStyleIdx="1" presStyleCnt="3">
        <dgm:presLayoutVars>
          <dgm:bulletEnabled val="1"/>
        </dgm:presLayoutVars>
      </dgm:prSet>
      <dgm:spPr/>
    </dgm:pt>
    <dgm:pt modelId="{C39C3489-605F-4A2F-A95E-FC8A299DAB18}" type="pres">
      <dgm:prSet presAssocID="{FB9D6434-722C-4742-8FAD-14AC4FE9B589}" presName="FourConn_3-4" presStyleLbl="fgAccFollowNode1" presStyleIdx="2" presStyleCnt="3">
        <dgm:presLayoutVars>
          <dgm:bulletEnabled val="1"/>
        </dgm:presLayoutVars>
      </dgm:prSet>
      <dgm:spPr/>
    </dgm:pt>
    <dgm:pt modelId="{0291A4F8-1FA7-438A-8686-532E28FD6E96}" type="pres">
      <dgm:prSet presAssocID="{FB9D6434-722C-4742-8FAD-14AC4FE9B589}" presName="FourNodes_1_text" presStyleLbl="node1" presStyleIdx="3" presStyleCnt="4">
        <dgm:presLayoutVars>
          <dgm:bulletEnabled val="1"/>
        </dgm:presLayoutVars>
      </dgm:prSet>
      <dgm:spPr/>
    </dgm:pt>
    <dgm:pt modelId="{BBDE44F5-13BC-4C0B-916C-20B91B23BD35}" type="pres">
      <dgm:prSet presAssocID="{FB9D6434-722C-4742-8FAD-14AC4FE9B589}" presName="FourNodes_2_text" presStyleLbl="node1" presStyleIdx="3" presStyleCnt="4">
        <dgm:presLayoutVars>
          <dgm:bulletEnabled val="1"/>
        </dgm:presLayoutVars>
      </dgm:prSet>
      <dgm:spPr/>
    </dgm:pt>
    <dgm:pt modelId="{556B328D-9276-463D-AEC5-54C1F0B295DB}" type="pres">
      <dgm:prSet presAssocID="{FB9D6434-722C-4742-8FAD-14AC4FE9B589}" presName="FourNodes_3_text" presStyleLbl="node1" presStyleIdx="3" presStyleCnt="4">
        <dgm:presLayoutVars>
          <dgm:bulletEnabled val="1"/>
        </dgm:presLayoutVars>
      </dgm:prSet>
      <dgm:spPr/>
    </dgm:pt>
    <dgm:pt modelId="{A37780F0-7E6B-46CE-A2F5-169F38959649}" type="pres">
      <dgm:prSet presAssocID="{FB9D6434-722C-4742-8FAD-14AC4FE9B58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85A7C00-ABAE-4275-ABFC-456D1B5EA9E7}" type="presOf" srcId="{FB9D6434-722C-4742-8FAD-14AC4FE9B589}" destId="{CD77DD72-5411-4B1E-94FE-61D028CEEB35}" srcOrd="0" destOrd="0" presId="urn:microsoft.com/office/officeart/2005/8/layout/vProcess5"/>
    <dgm:cxn modelId="{18D05905-277A-420F-A853-687C14F09170}" type="presOf" srcId="{F4C5F955-B9A0-404A-88E6-19236E3EBD1A}" destId="{3D5A1D48-0497-48E1-9B83-50AA3F25338C}" srcOrd="0" destOrd="0" presId="urn:microsoft.com/office/officeart/2005/8/layout/vProcess5"/>
    <dgm:cxn modelId="{BE9DD42C-5982-471E-8EF3-7F4D91BAC1ED}" type="presOf" srcId="{1D8A4AAC-A477-45FB-901C-8526C666DCCF}" destId="{A37780F0-7E6B-46CE-A2F5-169F38959649}" srcOrd="1" destOrd="0" presId="urn:microsoft.com/office/officeart/2005/8/layout/vProcess5"/>
    <dgm:cxn modelId="{913DEE31-73D2-49E9-A5D4-577D811169BE}" type="presOf" srcId="{1D8A4AAC-A477-45FB-901C-8526C666DCCF}" destId="{0D468889-67CD-4986-B6F0-4BDDAC043DD6}" srcOrd="0" destOrd="0" presId="urn:microsoft.com/office/officeart/2005/8/layout/vProcess5"/>
    <dgm:cxn modelId="{4A108363-9460-4EF5-9E1B-3CE80A91C537}" srcId="{FB9D6434-722C-4742-8FAD-14AC4FE9B589}" destId="{CB7DBF98-434D-4765-9AAB-07495EF0E20D}" srcOrd="2" destOrd="0" parTransId="{0C04B49C-C7C5-4F5B-92F0-8EBBAFEC2465}" sibTransId="{09B478D8-3391-4524-B746-30E987F1FF12}"/>
    <dgm:cxn modelId="{E5445344-D50B-4763-93AE-7A73E7DD7815}" type="presOf" srcId="{98F265E9-86DB-40D6-9DBB-135BB75C4305}" destId="{5B312800-6D83-433B-AC02-39C2C6AF34F1}" srcOrd="0" destOrd="0" presId="urn:microsoft.com/office/officeart/2005/8/layout/vProcess5"/>
    <dgm:cxn modelId="{C9269B68-B9DE-4379-923E-7325CEA30D3B}" type="presOf" srcId="{09B478D8-3391-4524-B746-30E987F1FF12}" destId="{C39C3489-605F-4A2F-A95E-FC8A299DAB18}" srcOrd="0" destOrd="0" presId="urn:microsoft.com/office/officeart/2005/8/layout/vProcess5"/>
    <dgm:cxn modelId="{FE0A4C6A-10F4-4135-8735-85BC9BBBE160}" srcId="{FB9D6434-722C-4742-8FAD-14AC4FE9B589}" destId="{1F3BACB1-93D2-4FD3-94C1-35FAC7B8F1C6}" srcOrd="1" destOrd="0" parTransId="{E52A9D4D-E55B-4DE6-89B6-CAC16D3B664B}" sibTransId="{F4C5F955-B9A0-404A-88E6-19236E3EBD1A}"/>
    <dgm:cxn modelId="{329DD86F-C501-44B1-BCD1-C3AB9F05F066}" type="presOf" srcId="{CB7DBF98-434D-4765-9AAB-07495EF0E20D}" destId="{41BD7FAD-6D08-4BA6-913C-666E33B80464}" srcOrd="0" destOrd="0" presId="urn:microsoft.com/office/officeart/2005/8/layout/vProcess5"/>
    <dgm:cxn modelId="{CFBAFC89-BB62-4B32-95D5-9C83E9B7D5C0}" type="presOf" srcId="{1F3BACB1-93D2-4FD3-94C1-35FAC7B8F1C6}" destId="{BBDE44F5-13BC-4C0B-916C-20B91B23BD35}" srcOrd="1" destOrd="0" presId="urn:microsoft.com/office/officeart/2005/8/layout/vProcess5"/>
    <dgm:cxn modelId="{48D0AC94-B08F-4FCB-ABC1-1BF9A6282945}" srcId="{FB9D6434-722C-4742-8FAD-14AC4FE9B589}" destId="{98F265E9-86DB-40D6-9DBB-135BB75C4305}" srcOrd="0" destOrd="0" parTransId="{9CBBD81C-A42F-435C-9715-7CA63518262B}" sibTransId="{A767BE50-5766-4D13-9DC9-1DFF8484B60E}"/>
    <dgm:cxn modelId="{A0327B99-9A2A-46C8-91B7-59C2ACEDF15A}" type="presOf" srcId="{CB7DBF98-434D-4765-9AAB-07495EF0E20D}" destId="{556B328D-9276-463D-AEC5-54C1F0B295DB}" srcOrd="1" destOrd="0" presId="urn:microsoft.com/office/officeart/2005/8/layout/vProcess5"/>
    <dgm:cxn modelId="{3B9DCA9F-44F6-4326-AA62-7823BF6A84E1}" type="presOf" srcId="{1F3BACB1-93D2-4FD3-94C1-35FAC7B8F1C6}" destId="{4F29213F-397E-4051-8C67-22B7AC538C4B}" srcOrd="0" destOrd="0" presId="urn:microsoft.com/office/officeart/2005/8/layout/vProcess5"/>
    <dgm:cxn modelId="{C392F5A0-1FB1-4BA1-AF8F-42C5E895695F}" type="presOf" srcId="{A767BE50-5766-4D13-9DC9-1DFF8484B60E}" destId="{68268E8D-55A5-4757-BBB9-A6CE0A85D175}" srcOrd="0" destOrd="0" presId="urn:microsoft.com/office/officeart/2005/8/layout/vProcess5"/>
    <dgm:cxn modelId="{44783FE9-32B6-41CF-BB92-2B744DD30A59}" type="presOf" srcId="{98F265E9-86DB-40D6-9DBB-135BB75C4305}" destId="{0291A4F8-1FA7-438A-8686-532E28FD6E96}" srcOrd="1" destOrd="0" presId="urn:microsoft.com/office/officeart/2005/8/layout/vProcess5"/>
    <dgm:cxn modelId="{35E489FD-8015-478B-B5EF-2EA173CC2909}" srcId="{FB9D6434-722C-4742-8FAD-14AC4FE9B589}" destId="{1D8A4AAC-A477-45FB-901C-8526C666DCCF}" srcOrd="3" destOrd="0" parTransId="{7F110CA0-3F3F-4A92-9372-5519DF0703A4}" sibTransId="{EAF57F45-5653-4514-B1C8-4F308F77E53F}"/>
    <dgm:cxn modelId="{28F988ED-AF21-4C43-AED8-6159233AC16F}" type="presParOf" srcId="{CD77DD72-5411-4B1E-94FE-61D028CEEB35}" destId="{60FCCBB6-D40C-49A1-9BA5-553B57339B35}" srcOrd="0" destOrd="0" presId="urn:microsoft.com/office/officeart/2005/8/layout/vProcess5"/>
    <dgm:cxn modelId="{B33A6494-62A6-4FCB-8966-D75E49D2D146}" type="presParOf" srcId="{CD77DD72-5411-4B1E-94FE-61D028CEEB35}" destId="{5B312800-6D83-433B-AC02-39C2C6AF34F1}" srcOrd="1" destOrd="0" presId="urn:microsoft.com/office/officeart/2005/8/layout/vProcess5"/>
    <dgm:cxn modelId="{F0C626CC-FB3D-4BD3-A9CB-5C3B25FF097D}" type="presParOf" srcId="{CD77DD72-5411-4B1E-94FE-61D028CEEB35}" destId="{4F29213F-397E-4051-8C67-22B7AC538C4B}" srcOrd="2" destOrd="0" presId="urn:microsoft.com/office/officeart/2005/8/layout/vProcess5"/>
    <dgm:cxn modelId="{FC2B9D10-A2A7-409B-9412-2C1F5069FA82}" type="presParOf" srcId="{CD77DD72-5411-4B1E-94FE-61D028CEEB35}" destId="{41BD7FAD-6D08-4BA6-913C-666E33B80464}" srcOrd="3" destOrd="0" presId="urn:microsoft.com/office/officeart/2005/8/layout/vProcess5"/>
    <dgm:cxn modelId="{C4292FB4-133A-446A-B683-A8C36A525DC9}" type="presParOf" srcId="{CD77DD72-5411-4B1E-94FE-61D028CEEB35}" destId="{0D468889-67CD-4986-B6F0-4BDDAC043DD6}" srcOrd="4" destOrd="0" presId="urn:microsoft.com/office/officeart/2005/8/layout/vProcess5"/>
    <dgm:cxn modelId="{0311BA20-DB7F-426B-845F-2E9A155E7A79}" type="presParOf" srcId="{CD77DD72-5411-4B1E-94FE-61D028CEEB35}" destId="{68268E8D-55A5-4757-BBB9-A6CE0A85D175}" srcOrd="5" destOrd="0" presId="urn:microsoft.com/office/officeart/2005/8/layout/vProcess5"/>
    <dgm:cxn modelId="{CA1F0664-044B-4C2F-BEC7-3E4F276E87AF}" type="presParOf" srcId="{CD77DD72-5411-4B1E-94FE-61D028CEEB35}" destId="{3D5A1D48-0497-48E1-9B83-50AA3F25338C}" srcOrd="6" destOrd="0" presId="urn:microsoft.com/office/officeart/2005/8/layout/vProcess5"/>
    <dgm:cxn modelId="{86BE442E-ACFC-4B6D-9B37-1671E95E220A}" type="presParOf" srcId="{CD77DD72-5411-4B1E-94FE-61D028CEEB35}" destId="{C39C3489-605F-4A2F-A95E-FC8A299DAB18}" srcOrd="7" destOrd="0" presId="urn:microsoft.com/office/officeart/2005/8/layout/vProcess5"/>
    <dgm:cxn modelId="{9FC992D4-7451-4201-A239-81B65445B0FD}" type="presParOf" srcId="{CD77DD72-5411-4B1E-94FE-61D028CEEB35}" destId="{0291A4F8-1FA7-438A-8686-532E28FD6E96}" srcOrd="8" destOrd="0" presId="urn:microsoft.com/office/officeart/2005/8/layout/vProcess5"/>
    <dgm:cxn modelId="{C21DEBFA-1F42-4EED-81BD-A9D2743B44A5}" type="presParOf" srcId="{CD77DD72-5411-4B1E-94FE-61D028CEEB35}" destId="{BBDE44F5-13BC-4C0B-916C-20B91B23BD35}" srcOrd="9" destOrd="0" presId="urn:microsoft.com/office/officeart/2005/8/layout/vProcess5"/>
    <dgm:cxn modelId="{B0B8D37F-3925-4C7D-83AB-7B1B8EE9B258}" type="presParOf" srcId="{CD77DD72-5411-4B1E-94FE-61D028CEEB35}" destId="{556B328D-9276-463D-AEC5-54C1F0B295DB}" srcOrd="10" destOrd="0" presId="urn:microsoft.com/office/officeart/2005/8/layout/vProcess5"/>
    <dgm:cxn modelId="{F3C09B68-ECC8-4F44-BBE9-61A602227BCB}" type="presParOf" srcId="{CD77DD72-5411-4B1E-94FE-61D028CEEB35}" destId="{A37780F0-7E6B-46CE-A2F5-169F3895964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C4FD7E-BFEA-4966-A457-6F6959276DD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A59DAA2-A84E-4EC7-911E-C230688F3AB0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The NHS Diabetes Prevention Programme translates SDG 3 principles into preventive action through personalised support for people at increased diabetes risk</a:t>
          </a:r>
          <a:r>
            <a:rPr lang="en-GB" dirty="0">
              <a:latin typeface="Aptos Display" panose="02110004020202020204"/>
            </a:rPr>
            <a:t> (</a:t>
          </a:r>
          <a:r>
            <a:rPr lang="en-GB" sz="1000" dirty="0">
              <a:latin typeface="Calibri"/>
              <a:ea typeface="Calibri"/>
              <a:cs typeface="Calibri"/>
            </a:rPr>
            <a:t>NHS England 2025a).</a:t>
          </a:r>
          <a:endParaRPr lang="en-US" dirty="0"/>
        </a:p>
      </dgm:t>
    </dgm:pt>
    <dgm:pt modelId="{453BB0DE-69E2-4514-88B1-DB308BD65A42}" type="parTrans" cxnId="{337FB49F-03C1-44DE-99E6-426DE1259DE1}">
      <dgm:prSet/>
      <dgm:spPr/>
      <dgm:t>
        <a:bodyPr/>
        <a:lstStyle/>
        <a:p>
          <a:endParaRPr lang="en-US"/>
        </a:p>
      </dgm:t>
    </dgm:pt>
    <dgm:pt modelId="{AB6FA791-6CB6-4774-9AB4-049FC876C37E}" type="sibTrans" cxnId="{337FB49F-03C1-44DE-99E6-426DE1259DE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10A753E-2A8A-4FBB-9DDF-4FEF453A7B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Lifestyle education supports physical health while improved confidence, social connection and self-management can contribute to broader wellbeing.</a:t>
          </a:r>
          <a:endParaRPr lang="en-US" dirty="0"/>
        </a:p>
      </dgm:t>
    </dgm:pt>
    <dgm:pt modelId="{70ED786C-194F-4DA2-8417-B80B996D94D4}" type="parTrans" cxnId="{805F616D-025A-4F68-B5D5-EACC5E2CD01E}">
      <dgm:prSet/>
      <dgm:spPr/>
      <dgm:t>
        <a:bodyPr/>
        <a:lstStyle/>
        <a:p>
          <a:endParaRPr lang="en-US"/>
        </a:p>
      </dgm:t>
    </dgm:pt>
    <dgm:pt modelId="{8948C167-825A-4CCB-BE98-1593935E231B}" type="sibTrans" cxnId="{805F616D-025A-4F68-B5D5-EACC5E2CD01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2B61CF-A629-40B9-B1C7-98E8B42480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Prevention may support sustainable healthcare by reducing future diabetes incidence, complications, treatment requirements and pressure on NHS resources.</a:t>
          </a:r>
          <a:endParaRPr lang="en-US" dirty="0"/>
        </a:p>
      </dgm:t>
    </dgm:pt>
    <dgm:pt modelId="{A9B8DBAB-1336-47FD-99EF-A5E6489A86CD}" type="parTrans" cxnId="{E8CAA6DC-75DF-4804-B552-C440F645EBEC}">
      <dgm:prSet/>
      <dgm:spPr/>
      <dgm:t>
        <a:bodyPr/>
        <a:lstStyle/>
        <a:p>
          <a:endParaRPr lang="en-US"/>
        </a:p>
      </dgm:t>
    </dgm:pt>
    <dgm:pt modelId="{7FFCCE39-B3A4-410A-8CAC-48DD4677589E}" type="sibTrans" cxnId="{E8CAA6DC-75DF-4804-B552-C440F645EB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D2C92F4-0251-408B-8A6B-DE592573B0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Integrated delivery through primary care and Integrated Care Systems connects individual intervention with population health improvement and health-equity objectives</a:t>
          </a:r>
          <a:endParaRPr lang="en-US" dirty="0"/>
        </a:p>
      </dgm:t>
    </dgm:pt>
    <dgm:pt modelId="{0C40B2C8-D5C5-47BA-A899-9C85BE224AED}" type="parTrans" cxnId="{A7507825-F2E8-4214-B2A1-A2AF8E1B3E2D}">
      <dgm:prSet/>
      <dgm:spPr/>
      <dgm:t>
        <a:bodyPr/>
        <a:lstStyle/>
        <a:p>
          <a:endParaRPr lang="en-US"/>
        </a:p>
      </dgm:t>
    </dgm:pt>
    <dgm:pt modelId="{657BE561-4D1F-4B81-962A-99BF6C2B9293}" type="sibTrans" cxnId="{A7507825-F2E8-4214-B2A1-A2AF8E1B3E2D}">
      <dgm:prSet/>
      <dgm:spPr/>
      <dgm:t>
        <a:bodyPr/>
        <a:lstStyle/>
        <a:p>
          <a:endParaRPr lang="en-US"/>
        </a:p>
      </dgm:t>
    </dgm:pt>
    <dgm:pt modelId="{79198797-D5AF-4E4D-A9CE-BD498652F021}" type="pres">
      <dgm:prSet presAssocID="{9EC4FD7E-BFEA-4966-A457-6F6959276DD7}" presName="root" presStyleCnt="0">
        <dgm:presLayoutVars>
          <dgm:dir/>
          <dgm:resizeHandles val="exact"/>
        </dgm:presLayoutVars>
      </dgm:prSet>
      <dgm:spPr/>
    </dgm:pt>
    <dgm:pt modelId="{7C04A87C-4573-4EF6-9C0E-27652E3B8EE4}" type="pres">
      <dgm:prSet presAssocID="{9EC4FD7E-BFEA-4966-A457-6F6959276DD7}" presName="container" presStyleCnt="0">
        <dgm:presLayoutVars>
          <dgm:dir/>
          <dgm:resizeHandles val="exact"/>
        </dgm:presLayoutVars>
      </dgm:prSet>
      <dgm:spPr/>
    </dgm:pt>
    <dgm:pt modelId="{42FD0376-0A2A-45EC-838A-346ECE584ED6}" type="pres">
      <dgm:prSet presAssocID="{3A59DAA2-A84E-4EC7-911E-C230688F3AB0}" presName="compNode" presStyleCnt="0"/>
      <dgm:spPr/>
    </dgm:pt>
    <dgm:pt modelId="{3BD51D13-4E4F-4B34-B346-1135E1034D79}" type="pres">
      <dgm:prSet presAssocID="{3A59DAA2-A84E-4EC7-911E-C230688F3AB0}" presName="iconBgRect" presStyleLbl="bgShp" presStyleIdx="0" presStyleCnt="4"/>
      <dgm:spPr/>
    </dgm:pt>
    <dgm:pt modelId="{6ADF8549-FE82-4E5B-88A5-DECA4D1402E8}" type="pres">
      <dgm:prSet presAssocID="{3A59DAA2-A84E-4EC7-911E-C230688F3AB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8C3BD08B-EC66-4644-B796-C6FEE08B1BA0}" type="pres">
      <dgm:prSet presAssocID="{3A59DAA2-A84E-4EC7-911E-C230688F3AB0}" presName="spaceRect" presStyleCnt="0"/>
      <dgm:spPr/>
    </dgm:pt>
    <dgm:pt modelId="{BC9A19B8-167F-409F-B330-7BF3722D3CA9}" type="pres">
      <dgm:prSet presAssocID="{3A59DAA2-A84E-4EC7-911E-C230688F3AB0}" presName="textRect" presStyleLbl="revTx" presStyleIdx="0" presStyleCnt="4">
        <dgm:presLayoutVars>
          <dgm:chMax val="1"/>
          <dgm:chPref val="1"/>
        </dgm:presLayoutVars>
      </dgm:prSet>
      <dgm:spPr/>
    </dgm:pt>
    <dgm:pt modelId="{7DA74FCF-AC89-43AC-B842-C5FCFF43B956}" type="pres">
      <dgm:prSet presAssocID="{AB6FA791-6CB6-4774-9AB4-049FC876C37E}" presName="sibTrans" presStyleLbl="sibTrans2D1" presStyleIdx="0" presStyleCnt="0"/>
      <dgm:spPr/>
    </dgm:pt>
    <dgm:pt modelId="{DC8E47F2-B8A4-4905-84C1-86F687D20A66}" type="pres">
      <dgm:prSet presAssocID="{710A753E-2A8A-4FBB-9DDF-4FEF453A7BAF}" presName="compNode" presStyleCnt="0"/>
      <dgm:spPr/>
    </dgm:pt>
    <dgm:pt modelId="{E2F50CAB-8E0C-4B56-B7F0-8CF4CAC68FE8}" type="pres">
      <dgm:prSet presAssocID="{710A753E-2A8A-4FBB-9DDF-4FEF453A7BAF}" presName="iconBgRect" presStyleLbl="bgShp" presStyleIdx="1" presStyleCnt="4"/>
      <dgm:spPr/>
    </dgm:pt>
    <dgm:pt modelId="{6BA8BA9E-ECE4-478E-87C0-067BD02F2BF1}" type="pres">
      <dgm:prSet presAssocID="{710A753E-2A8A-4FBB-9DDF-4FEF453A7BA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CE5BB8C6-3082-41AE-914D-8FAAD79D596D}" type="pres">
      <dgm:prSet presAssocID="{710A753E-2A8A-4FBB-9DDF-4FEF453A7BAF}" presName="spaceRect" presStyleCnt="0"/>
      <dgm:spPr/>
    </dgm:pt>
    <dgm:pt modelId="{618CF751-980C-4E8D-84EA-9BE3D8A70B2B}" type="pres">
      <dgm:prSet presAssocID="{710A753E-2A8A-4FBB-9DDF-4FEF453A7BAF}" presName="textRect" presStyleLbl="revTx" presStyleIdx="1" presStyleCnt="4">
        <dgm:presLayoutVars>
          <dgm:chMax val="1"/>
          <dgm:chPref val="1"/>
        </dgm:presLayoutVars>
      </dgm:prSet>
      <dgm:spPr/>
    </dgm:pt>
    <dgm:pt modelId="{EE92B66C-5DD8-4E86-9C3C-9DA5C901B680}" type="pres">
      <dgm:prSet presAssocID="{8948C167-825A-4CCB-BE98-1593935E231B}" presName="sibTrans" presStyleLbl="sibTrans2D1" presStyleIdx="0" presStyleCnt="0"/>
      <dgm:spPr/>
    </dgm:pt>
    <dgm:pt modelId="{B57AA0B9-F09B-4D60-9DB6-D4251EFED6BD}" type="pres">
      <dgm:prSet presAssocID="{2A2B61CF-A629-40B9-B1C7-98E8B42480D5}" presName="compNode" presStyleCnt="0"/>
      <dgm:spPr/>
    </dgm:pt>
    <dgm:pt modelId="{51E59AF4-98FE-4DE5-9580-3B70C00C653E}" type="pres">
      <dgm:prSet presAssocID="{2A2B61CF-A629-40B9-B1C7-98E8B42480D5}" presName="iconBgRect" presStyleLbl="bgShp" presStyleIdx="2" presStyleCnt="4"/>
      <dgm:spPr/>
    </dgm:pt>
    <dgm:pt modelId="{86A07F89-FABF-4D70-B32E-1F711EFC99E2}" type="pres">
      <dgm:prSet presAssocID="{2A2B61CF-A629-40B9-B1C7-98E8B42480D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532355BC-958C-467E-9013-C3CB64E45EF3}" type="pres">
      <dgm:prSet presAssocID="{2A2B61CF-A629-40B9-B1C7-98E8B42480D5}" presName="spaceRect" presStyleCnt="0"/>
      <dgm:spPr/>
    </dgm:pt>
    <dgm:pt modelId="{5DD48B86-E29D-4776-A162-0B7B99C5A382}" type="pres">
      <dgm:prSet presAssocID="{2A2B61CF-A629-40B9-B1C7-98E8B42480D5}" presName="textRect" presStyleLbl="revTx" presStyleIdx="2" presStyleCnt="4">
        <dgm:presLayoutVars>
          <dgm:chMax val="1"/>
          <dgm:chPref val="1"/>
        </dgm:presLayoutVars>
      </dgm:prSet>
      <dgm:spPr/>
    </dgm:pt>
    <dgm:pt modelId="{DDC3552F-427E-4213-80D8-87D1B3501FA5}" type="pres">
      <dgm:prSet presAssocID="{7FFCCE39-B3A4-410A-8CAC-48DD4677589E}" presName="sibTrans" presStyleLbl="sibTrans2D1" presStyleIdx="0" presStyleCnt="0"/>
      <dgm:spPr/>
    </dgm:pt>
    <dgm:pt modelId="{B2222FE1-99FB-4BF6-9F32-84AA809BD38F}" type="pres">
      <dgm:prSet presAssocID="{8D2C92F4-0251-408B-8A6B-DE592573B08C}" presName="compNode" presStyleCnt="0"/>
      <dgm:spPr/>
    </dgm:pt>
    <dgm:pt modelId="{F8E0808B-0A51-4097-A5B4-BA7023C9B54F}" type="pres">
      <dgm:prSet presAssocID="{8D2C92F4-0251-408B-8A6B-DE592573B08C}" presName="iconBgRect" presStyleLbl="bgShp" presStyleIdx="3" presStyleCnt="4"/>
      <dgm:spPr/>
    </dgm:pt>
    <dgm:pt modelId="{CF083F88-B2FB-45CF-882A-890E98DC52F7}" type="pres">
      <dgm:prSet presAssocID="{8D2C92F4-0251-408B-8A6B-DE592573B08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AF0889C-56A2-418C-BEEA-3278FC867E5F}" type="pres">
      <dgm:prSet presAssocID="{8D2C92F4-0251-408B-8A6B-DE592573B08C}" presName="spaceRect" presStyleCnt="0"/>
      <dgm:spPr/>
    </dgm:pt>
    <dgm:pt modelId="{9D8BA132-DA0D-40B5-9954-21C8BA5BF889}" type="pres">
      <dgm:prSet presAssocID="{8D2C92F4-0251-408B-8A6B-DE592573B08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7507825-F2E8-4214-B2A1-A2AF8E1B3E2D}" srcId="{9EC4FD7E-BFEA-4966-A457-6F6959276DD7}" destId="{8D2C92F4-0251-408B-8A6B-DE592573B08C}" srcOrd="3" destOrd="0" parTransId="{0C40B2C8-D5C5-47BA-A899-9C85BE224AED}" sibTransId="{657BE561-4D1F-4B81-962A-99BF6C2B9293}"/>
    <dgm:cxn modelId="{A5C43127-4312-4E68-91FF-988CDB25B1FB}" type="presOf" srcId="{9EC4FD7E-BFEA-4966-A457-6F6959276DD7}" destId="{79198797-D5AF-4E4D-A9CE-BD498652F021}" srcOrd="0" destOrd="0" presId="urn:microsoft.com/office/officeart/2018/2/layout/IconCircleList"/>
    <dgm:cxn modelId="{A0EA6932-E6C3-46CC-AD98-A3896141E049}" type="presOf" srcId="{AB6FA791-6CB6-4774-9AB4-049FC876C37E}" destId="{7DA74FCF-AC89-43AC-B842-C5FCFF43B956}" srcOrd="0" destOrd="0" presId="urn:microsoft.com/office/officeart/2018/2/layout/IconCircleList"/>
    <dgm:cxn modelId="{805F616D-025A-4F68-B5D5-EACC5E2CD01E}" srcId="{9EC4FD7E-BFEA-4966-A457-6F6959276DD7}" destId="{710A753E-2A8A-4FBB-9DDF-4FEF453A7BAF}" srcOrd="1" destOrd="0" parTransId="{70ED786C-194F-4DA2-8417-B80B996D94D4}" sibTransId="{8948C167-825A-4CCB-BE98-1593935E231B}"/>
    <dgm:cxn modelId="{35F13450-D42A-4A49-8847-6C4E530F96B3}" type="presOf" srcId="{2A2B61CF-A629-40B9-B1C7-98E8B42480D5}" destId="{5DD48B86-E29D-4776-A162-0B7B99C5A382}" srcOrd="0" destOrd="0" presId="urn:microsoft.com/office/officeart/2018/2/layout/IconCircleList"/>
    <dgm:cxn modelId="{DBE79E84-3740-49B3-9330-0532F4CCE202}" type="presOf" srcId="{8D2C92F4-0251-408B-8A6B-DE592573B08C}" destId="{9D8BA132-DA0D-40B5-9954-21C8BA5BF889}" srcOrd="0" destOrd="0" presId="urn:microsoft.com/office/officeart/2018/2/layout/IconCircleList"/>
    <dgm:cxn modelId="{BCE28C8D-BC00-4624-B9E7-963A4C7D84C8}" type="presOf" srcId="{710A753E-2A8A-4FBB-9DDF-4FEF453A7BAF}" destId="{618CF751-980C-4E8D-84EA-9BE3D8A70B2B}" srcOrd="0" destOrd="0" presId="urn:microsoft.com/office/officeart/2018/2/layout/IconCircleList"/>
    <dgm:cxn modelId="{E9FECB98-CE52-4435-8035-6F54211CD9A2}" type="presOf" srcId="{7FFCCE39-B3A4-410A-8CAC-48DD4677589E}" destId="{DDC3552F-427E-4213-80D8-87D1B3501FA5}" srcOrd="0" destOrd="0" presId="urn:microsoft.com/office/officeart/2018/2/layout/IconCircleList"/>
    <dgm:cxn modelId="{337FB49F-03C1-44DE-99E6-426DE1259DE1}" srcId="{9EC4FD7E-BFEA-4966-A457-6F6959276DD7}" destId="{3A59DAA2-A84E-4EC7-911E-C230688F3AB0}" srcOrd="0" destOrd="0" parTransId="{453BB0DE-69E2-4514-88B1-DB308BD65A42}" sibTransId="{AB6FA791-6CB6-4774-9AB4-049FC876C37E}"/>
    <dgm:cxn modelId="{E8CAA6DC-75DF-4804-B552-C440F645EBEC}" srcId="{9EC4FD7E-BFEA-4966-A457-6F6959276DD7}" destId="{2A2B61CF-A629-40B9-B1C7-98E8B42480D5}" srcOrd="2" destOrd="0" parTransId="{A9B8DBAB-1336-47FD-99EF-A5E6489A86CD}" sibTransId="{7FFCCE39-B3A4-410A-8CAC-48DD4677589E}"/>
    <dgm:cxn modelId="{925D3CEA-81A3-420F-8B5A-8721A04E5C08}" type="presOf" srcId="{3A59DAA2-A84E-4EC7-911E-C230688F3AB0}" destId="{BC9A19B8-167F-409F-B330-7BF3722D3CA9}" srcOrd="0" destOrd="0" presId="urn:microsoft.com/office/officeart/2018/2/layout/IconCircleList"/>
    <dgm:cxn modelId="{47B879FE-D0BB-4337-AF0F-8191EA656BCC}" type="presOf" srcId="{8948C167-825A-4CCB-BE98-1593935E231B}" destId="{EE92B66C-5DD8-4E86-9C3C-9DA5C901B680}" srcOrd="0" destOrd="0" presId="urn:microsoft.com/office/officeart/2018/2/layout/IconCircleList"/>
    <dgm:cxn modelId="{1AFDFDFB-C65C-4525-BFFE-5465014F80C3}" type="presParOf" srcId="{79198797-D5AF-4E4D-A9CE-BD498652F021}" destId="{7C04A87C-4573-4EF6-9C0E-27652E3B8EE4}" srcOrd="0" destOrd="0" presId="urn:microsoft.com/office/officeart/2018/2/layout/IconCircleList"/>
    <dgm:cxn modelId="{65871FE5-2E00-4F60-91EF-D4A0F3368E23}" type="presParOf" srcId="{7C04A87C-4573-4EF6-9C0E-27652E3B8EE4}" destId="{42FD0376-0A2A-45EC-838A-346ECE584ED6}" srcOrd="0" destOrd="0" presId="urn:microsoft.com/office/officeart/2018/2/layout/IconCircleList"/>
    <dgm:cxn modelId="{3539A8DF-478D-4FE3-93CC-9805248DB636}" type="presParOf" srcId="{42FD0376-0A2A-45EC-838A-346ECE584ED6}" destId="{3BD51D13-4E4F-4B34-B346-1135E1034D79}" srcOrd="0" destOrd="0" presId="urn:microsoft.com/office/officeart/2018/2/layout/IconCircleList"/>
    <dgm:cxn modelId="{45736A60-C5AF-420E-9D11-0EEADA01D7C9}" type="presParOf" srcId="{42FD0376-0A2A-45EC-838A-346ECE584ED6}" destId="{6ADF8549-FE82-4E5B-88A5-DECA4D1402E8}" srcOrd="1" destOrd="0" presId="urn:microsoft.com/office/officeart/2018/2/layout/IconCircleList"/>
    <dgm:cxn modelId="{D01B2CD5-BAFD-43BE-817E-ABE35B4E7F2B}" type="presParOf" srcId="{42FD0376-0A2A-45EC-838A-346ECE584ED6}" destId="{8C3BD08B-EC66-4644-B796-C6FEE08B1BA0}" srcOrd="2" destOrd="0" presId="urn:microsoft.com/office/officeart/2018/2/layout/IconCircleList"/>
    <dgm:cxn modelId="{6BB912E3-7CFB-45D0-8754-3E225CA35C7A}" type="presParOf" srcId="{42FD0376-0A2A-45EC-838A-346ECE584ED6}" destId="{BC9A19B8-167F-409F-B330-7BF3722D3CA9}" srcOrd="3" destOrd="0" presId="urn:microsoft.com/office/officeart/2018/2/layout/IconCircleList"/>
    <dgm:cxn modelId="{5C58AECF-8B17-436C-9E51-8E3939CED8F0}" type="presParOf" srcId="{7C04A87C-4573-4EF6-9C0E-27652E3B8EE4}" destId="{7DA74FCF-AC89-43AC-B842-C5FCFF43B956}" srcOrd="1" destOrd="0" presId="urn:microsoft.com/office/officeart/2018/2/layout/IconCircleList"/>
    <dgm:cxn modelId="{EAE0454D-38B2-47B3-A514-61A7A312E526}" type="presParOf" srcId="{7C04A87C-4573-4EF6-9C0E-27652E3B8EE4}" destId="{DC8E47F2-B8A4-4905-84C1-86F687D20A66}" srcOrd="2" destOrd="0" presId="urn:microsoft.com/office/officeart/2018/2/layout/IconCircleList"/>
    <dgm:cxn modelId="{D6F9973F-19B0-487C-890B-3669B5F4A269}" type="presParOf" srcId="{DC8E47F2-B8A4-4905-84C1-86F687D20A66}" destId="{E2F50CAB-8E0C-4B56-B7F0-8CF4CAC68FE8}" srcOrd="0" destOrd="0" presId="urn:microsoft.com/office/officeart/2018/2/layout/IconCircleList"/>
    <dgm:cxn modelId="{ED6F3203-BECA-48F3-8A03-E7F2095B5B55}" type="presParOf" srcId="{DC8E47F2-B8A4-4905-84C1-86F687D20A66}" destId="{6BA8BA9E-ECE4-478E-87C0-067BD02F2BF1}" srcOrd="1" destOrd="0" presId="urn:microsoft.com/office/officeart/2018/2/layout/IconCircleList"/>
    <dgm:cxn modelId="{570C887A-D5CF-4F78-A7FD-83AB7A381F18}" type="presParOf" srcId="{DC8E47F2-B8A4-4905-84C1-86F687D20A66}" destId="{CE5BB8C6-3082-41AE-914D-8FAAD79D596D}" srcOrd="2" destOrd="0" presId="urn:microsoft.com/office/officeart/2018/2/layout/IconCircleList"/>
    <dgm:cxn modelId="{A31E18BD-EBBF-4847-B585-BB4FFB8218E8}" type="presParOf" srcId="{DC8E47F2-B8A4-4905-84C1-86F687D20A66}" destId="{618CF751-980C-4E8D-84EA-9BE3D8A70B2B}" srcOrd="3" destOrd="0" presId="urn:microsoft.com/office/officeart/2018/2/layout/IconCircleList"/>
    <dgm:cxn modelId="{1B1F9530-6E83-4F46-BD99-1F5504B979D6}" type="presParOf" srcId="{7C04A87C-4573-4EF6-9C0E-27652E3B8EE4}" destId="{EE92B66C-5DD8-4E86-9C3C-9DA5C901B680}" srcOrd="3" destOrd="0" presId="urn:microsoft.com/office/officeart/2018/2/layout/IconCircleList"/>
    <dgm:cxn modelId="{DA35F8D5-DD07-4162-958F-9C9A13C4BE29}" type="presParOf" srcId="{7C04A87C-4573-4EF6-9C0E-27652E3B8EE4}" destId="{B57AA0B9-F09B-4D60-9DB6-D4251EFED6BD}" srcOrd="4" destOrd="0" presId="urn:microsoft.com/office/officeart/2018/2/layout/IconCircleList"/>
    <dgm:cxn modelId="{C7C5E7A5-C186-4026-9BDA-0BB8F9CE4278}" type="presParOf" srcId="{B57AA0B9-F09B-4D60-9DB6-D4251EFED6BD}" destId="{51E59AF4-98FE-4DE5-9580-3B70C00C653E}" srcOrd="0" destOrd="0" presId="urn:microsoft.com/office/officeart/2018/2/layout/IconCircleList"/>
    <dgm:cxn modelId="{82ACEBA5-DDA2-4F45-A869-CEA39B95C730}" type="presParOf" srcId="{B57AA0B9-F09B-4D60-9DB6-D4251EFED6BD}" destId="{86A07F89-FABF-4D70-B32E-1F711EFC99E2}" srcOrd="1" destOrd="0" presId="urn:microsoft.com/office/officeart/2018/2/layout/IconCircleList"/>
    <dgm:cxn modelId="{BE76B3D4-E500-484A-A28B-C622BB4624B9}" type="presParOf" srcId="{B57AA0B9-F09B-4D60-9DB6-D4251EFED6BD}" destId="{532355BC-958C-467E-9013-C3CB64E45EF3}" srcOrd="2" destOrd="0" presId="urn:microsoft.com/office/officeart/2018/2/layout/IconCircleList"/>
    <dgm:cxn modelId="{42D6C711-921C-4D8E-8463-2EA1F388C81E}" type="presParOf" srcId="{B57AA0B9-F09B-4D60-9DB6-D4251EFED6BD}" destId="{5DD48B86-E29D-4776-A162-0B7B99C5A382}" srcOrd="3" destOrd="0" presId="urn:microsoft.com/office/officeart/2018/2/layout/IconCircleList"/>
    <dgm:cxn modelId="{28448C0C-D63F-41BF-846A-20EC7704F467}" type="presParOf" srcId="{7C04A87C-4573-4EF6-9C0E-27652E3B8EE4}" destId="{DDC3552F-427E-4213-80D8-87D1B3501FA5}" srcOrd="5" destOrd="0" presId="urn:microsoft.com/office/officeart/2018/2/layout/IconCircleList"/>
    <dgm:cxn modelId="{5DE1BB67-6B48-4837-842D-8AD5546726DF}" type="presParOf" srcId="{7C04A87C-4573-4EF6-9C0E-27652E3B8EE4}" destId="{B2222FE1-99FB-4BF6-9F32-84AA809BD38F}" srcOrd="6" destOrd="0" presId="urn:microsoft.com/office/officeart/2018/2/layout/IconCircleList"/>
    <dgm:cxn modelId="{ACB131C9-9AE3-4EE4-90E0-0CD58BEB70A2}" type="presParOf" srcId="{B2222FE1-99FB-4BF6-9F32-84AA809BD38F}" destId="{F8E0808B-0A51-4097-A5B4-BA7023C9B54F}" srcOrd="0" destOrd="0" presId="urn:microsoft.com/office/officeart/2018/2/layout/IconCircleList"/>
    <dgm:cxn modelId="{E6DE889B-0B62-4D57-91E8-F305DE10CBF4}" type="presParOf" srcId="{B2222FE1-99FB-4BF6-9F32-84AA809BD38F}" destId="{CF083F88-B2FB-45CF-882A-890E98DC52F7}" srcOrd="1" destOrd="0" presId="urn:microsoft.com/office/officeart/2018/2/layout/IconCircleList"/>
    <dgm:cxn modelId="{1B55C6C0-3673-4585-83D0-274C6116E57F}" type="presParOf" srcId="{B2222FE1-99FB-4BF6-9F32-84AA809BD38F}" destId="{2AF0889C-56A2-418C-BEEA-3278FC867E5F}" srcOrd="2" destOrd="0" presId="urn:microsoft.com/office/officeart/2018/2/layout/IconCircleList"/>
    <dgm:cxn modelId="{C2106078-A20D-45B9-8DEB-1F28110EE9CC}" type="presParOf" srcId="{B2222FE1-99FB-4BF6-9F32-84AA809BD38F}" destId="{9D8BA132-DA0D-40B5-9954-21C8BA5BF88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78974F0-1B5D-4799-B7C0-3E4C5E2C964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6A58C8E-846F-4460-AB52-FF52209256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WHO Health in All Policies considers health implications across sectors and seeks policy coherence, health equity and prevention of harmful impacts.</a:t>
          </a:r>
          <a:endParaRPr lang="en-US" dirty="0"/>
        </a:p>
      </dgm:t>
    </dgm:pt>
    <dgm:pt modelId="{EE3759DA-77DC-4703-9F3C-B61014130D19}" type="parTrans" cxnId="{E508B7B2-05F7-4145-85CE-17610EE7B9C7}">
      <dgm:prSet/>
      <dgm:spPr/>
      <dgm:t>
        <a:bodyPr/>
        <a:lstStyle/>
        <a:p>
          <a:endParaRPr lang="en-US"/>
        </a:p>
      </dgm:t>
    </dgm:pt>
    <dgm:pt modelId="{B72953C0-AD97-447A-B50C-28B1E3DE0844}" type="sibTrans" cxnId="{E508B7B2-05F7-4145-85CE-17610EE7B9C7}">
      <dgm:prSet/>
      <dgm:spPr/>
      <dgm:t>
        <a:bodyPr/>
        <a:lstStyle/>
        <a:p>
          <a:endParaRPr lang="en-US"/>
        </a:p>
      </dgm:t>
    </dgm:pt>
    <dgm:pt modelId="{D264DE71-B807-4427-B9EF-563F3DFF56B9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The SDGs provide international direction by connecting health, wellbeing, social inclusion, environmental protection and sustainable development across policy areas</a:t>
          </a:r>
          <a:r>
            <a:rPr lang="en-GB" dirty="0">
              <a:latin typeface="Aptos Display" panose="02110004020202020204"/>
            </a:rPr>
            <a:t> (WHO 2024). </a:t>
          </a:r>
          <a:endParaRPr lang="en-US" dirty="0"/>
        </a:p>
      </dgm:t>
    </dgm:pt>
    <dgm:pt modelId="{42DC50C7-8CF4-45E2-853B-741D0DBDEC6F}" type="parTrans" cxnId="{7CD4347D-E872-4C37-8F82-E80FAF8E2314}">
      <dgm:prSet/>
      <dgm:spPr/>
      <dgm:t>
        <a:bodyPr/>
        <a:lstStyle/>
        <a:p>
          <a:endParaRPr lang="en-US"/>
        </a:p>
      </dgm:t>
    </dgm:pt>
    <dgm:pt modelId="{B016D8C6-9AA0-4269-A0D9-9D666BEDF1C5}" type="sibTrans" cxnId="{7CD4347D-E872-4C37-8F82-E80FAF8E2314}">
      <dgm:prSet/>
      <dgm:spPr/>
      <dgm:t>
        <a:bodyPr/>
        <a:lstStyle/>
        <a:p>
          <a:endParaRPr lang="en-US"/>
        </a:p>
      </dgm:t>
    </dgm:pt>
    <dgm:pt modelId="{56D302ED-BE33-425D-B17E-D1832921BB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/>
            <a:t>HiAP</a:t>
          </a:r>
          <a:r>
            <a:rPr lang="en-GB" dirty="0"/>
            <a:t> supports health promotion by recognising that education, housing, transport, employment, food systems and environments influence population health.</a:t>
          </a:r>
          <a:endParaRPr lang="en-US" dirty="0"/>
        </a:p>
      </dgm:t>
    </dgm:pt>
    <dgm:pt modelId="{9E1A7725-1943-4919-883F-9E4FF2FF433D}" type="parTrans" cxnId="{4E4C7C21-DBDC-41F2-8495-969C0A9D6875}">
      <dgm:prSet/>
      <dgm:spPr/>
      <dgm:t>
        <a:bodyPr/>
        <a:lstStyle/>
        <a:p>
          <a:endParaRPr lang="en-US"/>
        </a:p>
      </dgm:t>
    </dgm:pt>
    <dgm:pt modelId="{24796587-6061-48F3-B5C6-70AC76DABF15}" type="sibTrans" cxnId="{4E4C7C21-DBDC-41F2-8495-969C0A9D6875}">
      <dgm:prSet/>
      <dgm:spPr/>
      <dgm:t>
        <a:bodyPr/>
        <a:lstStyle/>
        <a:p>
          <a:endParaRPr lang="en-US"/>
        </a:p>
      </dgm:t>
    </dgm:pt>
    <dgm:pt modelId="{DCFA0DB9-5A93-468F-A096-305AB2121B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UK health governance increasingly reflects these principles through prevention, integrated care, population-health management and reduction of health inequalities.</a:t>
          </a:r>
          <a:endParaRPr lang="en-US" dirty="0"/>
        </a:p>
      </dgm:t>
    </dgm:pt>
    <dgm:pt modelId="{D3C6A02E-A96D-4809-B63E-7926DCA93A67}" type="parTrans" cxnId="{A0C283E8-2E01-4EB7-B07F-6B0231192282}">
      <dgm:prSet/>
      <dgm:spPr/>
      <dgm:t>
        <a:bodyPr/>
        <a:lstStyle/>
        <a:p>
          <a:endParaRPr lang="en-US"/>
        </a:p>
      </dgm:t>
    </dgm:pt>
    <dgm:pt modelId="{87A61255-8972-4B0F-B96E-6421AEA30E57}" type="sibTrans" cxnId="{A0C283E8-2E01-4EB7-B07F-6B0231192282}">
      <dgm:prSet/>
      <dgm:spPr/>
      <dgm:t>
        <a:bodyPr/>
        <a:lstStyle/>
        <a:p>
          <a:endParaRPr lang="en-US"/>
        </a:p>
      </dgm:t>
    </dgm:pt>
    <dgm:pt modelId="{6D31B994-E05D-47A3-9724-5C5D4BBD69CF}" type="pres">
      <dgm:prSet presAssocID="{878974F0-1B5D-4799-B7C0-3E4C5E2C9648}" presName="root" presStyleCnt="0">
        <dgm:presLayoutVars>
          <dgm:dir/>
          <dgm:resizeHandles val="exact"/>
        </dgm:presLayoutVars>
      </dgm:prSet>
      <dgm:spPr/>
    </dgm:pt>
    <dgm:pt modelId="{E7683116-0FAA-4951-98D0-A8B528751C79}" type="pres">
      <dgm:prSet presAssocID="{06A58C8E-846F-4460-AB52-FF52209256A1}" presName="compNode" presStyleCnt="0"/>
      <dgm:spPr/>
    </dgm:pt>
    <dgm:pt modelId="{47574AC5-3C0D-48C8-B295-C803F1D24BCB}" type="pres">
      <dgm:prSet presAssocID="{06A58C8E-846F-4460-AB52-FF52209256A1}" presName="bgRect" presStyleLbl="bgShp" presStyleIdx="0" presStyleCnt="4"/>
      <dgm:spPr/>
    </dgm:pt>
    <dgm:pt modelId="{51EC8A45-4ADB-40F8-AF99-C2091D8215B6}" type="pres">
      <dgm:prSet presAssocID="{06A58C8E-846F-4460-AB52-FF52209256A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A3A6188-C995-49E5-9ED1-DF56B26397A2}" type="pres">
      <dgm:prSet presAssocID="{06A58C8E-846F-4460-AB52-FF52209256A1}" presName="spaceRect" presStyleCnt="0"/>
      <dgm:spPr/>
    </dgm:pt>
    <dgm:pt modelId="{503BCE3E-DCDD-4CE1-9F14-10DAD6348BFA}" type="pres">
      <dgm:prSet presAssocID="{06A58C8E-846F-4460-AB52-FF52209256A1}" presName="parTx" presStyleLbl="revTx" presStyleIdx="0" presStyleCnt="4">
        <dgm:presLayoutVars>
          <dgm:chMax val="0"/>
          <dgm:chPref val="0"/>
        </dgm:presLayoutVars>
      </dgm:prSet>
      <dgm:spPr/>
    </dgm:pt>
    <dgm:pt modelId="{BE3C6244-C76C-42FF-BF05-9615A4B48E61}" type="pres">
      <dgm:prSet presAssocID="{B72953C0-AD97-447A-B50C-28B1E3DE0844}" presName="sibTrans" presStyleCnt="0"/>
      <dgm:spPr/>
    </dgm:pt>
    <dgm:pt modelId="{0F5C8B08-4FAE-41D5-B86C-BDFAD447AD25}" type="pres">
      <dgm:prSet presAssocID="{D264DE71-B807-4427-B9EF-563F3DFF56B9}" presName="compNode" presStyleCnt="0"/>
      <dgm:spPr/>
    </dgm:pt>
    <dgm:pt modelId="{F08A0506-B07A-4CD7-83FA-0A5BAA8B9F70}" type="pres">
      <dgm:prSet presAssocID="{D264DE71-B807-4427-B9EF-563F3DFF56B9}" presName="bgRect" presStyleLbl="bgShp" presStyleIdx="1" presStyleCnt="4"/>
      <dgm:spPr/>
    </dgm:pt>
    <dgm:pt modelId="{484D3EB1-2ED5-45A6-BCB4-84AFFB938603}" type="pres">
      <dgm:prSet presAssocID="{D264DE71-B807-4427-B9EF-563F3DFF56B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0B59C724-3EFA-4809-AE96-5605AC6F6D1B}" type="pres">
      <dgm:prSet presAssocID="{D264DE71-B807-4427-B9EF-563F3DFF56B9}" presName="spaceRect" presStyleCnt="0"/>
      <dgm:spPr/>
    </dgm:pt>
    <dgm:pt modelId="{D1690874-0DF0-494A-ACC8-2D117FE00C24}" type="pres">
      <dgm:prSet presAssocID="{D264DE71-B807-4427-B9EF-563F3DFF56B9}" presName="parTx" presStyleLbl="revTx" presStyleIdx="1" presStyleCnt="4">
        <dgm:presLayoutVars>
          <dgm:chMax val="0"/>
          <dgm:chPref val="0"/>
        </dgm:presLayoutVars>
      </dgm:prSet>
      <dgm:spPr/>
    </dgm:pt>
    <dgm:pt modelId="{F66E8F87-FAD6-436D-9F8C-7CBA8FAC067D}" type="pres">
      <dgm:prSet presAssocID="{B016D8C6-9AA0-4269-A0D9-9D666BEDF1C5}" presName="sibTrans" presStyleCnt="0"/>
      <dgm:spPr/>
    </dgm:pt>
    <dgm:pt modelId="{40935743-99DD-47F0-81AB-09C179F81C9A}" type="pres">
      <dgm:prSet presAssocID="{56D302ED-BE33-425D-B17E-D1832921BB5E}" presName="compNode" presStyleCnt="0"/>
      <dgm:spPr/>
    </dgm:pt>
    <dgm:pt modelId="{ECC64772-D437-4B0A-B5F9-09A67139DE00}" type="pres">
      <dgm:prSet presAssocID="{56D302ED-BE33-425D-B17E-D1832921BB5E}" presName="bgRect" presStyleLbl="bgShp" presStyleIdx="2" presStyleCnt="4"/>
      <dgm:spPr/>
    </dgm:pt>
    <dgm:pt modelId="{FE24A3CD-0F60-4164-AE95-8C048E4DB4A6}" type="pres">
      <dgm:prSet presAssocID="{56D302ED-BE33-425D-B17E-D1832921BB5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CCAA5E68-4E3A-49F1-BFFF-AAFC93088259}" type="pres">
      <dgm:prSet presAssocID="{56D302ED-BE33-425D-B17E-D1832921BB5E}" presName="spaceRect" presStyleCnt="0"/>
      <dgm:spPr/>
    </dgm:pt>
    <dgm:pt modelId="{1ADDDC1D-C650-409C-9C0F-1F4211BC5926}" type="pres">
      <dgm:prSet presAssocID="{56D302ED-BE33-425D-B17E-D1832921BB5E}" presName="parTx" presStyleLbl="revTx" presStyleIdx="2" presStyleCnt="4">
        <dgm:presLayoutVars>
          <dgm:chMax val="0"/>
          <dgm:chPref val="0"/>
        </dgm:presLayoutVars>
      </dgm:prSet>
      <dgm:spPr/>
    </dgm:pt>
    <dgm:pt modelId="{8562C031-5CC7-4C4D-BC75-496905FF078B}" type="pres">
      <dgm:prSet presAssocID="{24796587-6061-48F3-B5C6-70AC76DABF15}" presName="sibTrans" presStyleCnt="0"/>
      <dgm:spPr/>
    </dgm:pt>
    <dgm:pt modelId="{48141594-42B8-43F2-A1CD-890D78B4C38E}" type="pres">
      <dgm:prSet presAssocID="{DCFA0DB9-5A93-468F-A096-305AB2121B8A}" presName="compNode" presStyleCnt="0"/>
      <dgm:spPr/>
    </dgm:pt>
    <dgm:pt modelId="{2BD4580A-8251-4C8C-B1D7-F04A44B3E728}" type="pres">
      <dgm:prSet presAssocID="{DCFA0DB9-5A93-468F-A096-305AB2121B8A}" presName="bgRect" presStyleLbl="bgShp" presStyleIdx="3" presStyleCnt="4"/>
      <dgm:spPr/>
    </dgm:pt>
    <dgm:pt modelId="{7276B37C-AC26-42C1-812F-AC28ED2A82CC}" type="pres">
      <dgm:prSet presAssocID="{DCFA0DB9-5A93-468F-A096-305AB2121B8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C95FE7C-3ADF-4535-AB7C-DF486608CDBE}" type="pres">
      <dgm:prSet presAssocID="{DCFA0DB9-5A93-468F-A096-305AB2121B8A}" presName="spaceRect" presStyleCnt="0"/>
      <dgm:spPr/>
    </dgm:pt>
    <dgm:pt modelId="{0050EC4F-DC55-49AC-958C-A2F8781EFDA6}" type="pres">
      <dgm:prSet presAssocID="{DCFA0DB9-5A93-468F-A096-305AB2121B8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E4C7C21-DBDC-41F2-8495-969C0A9D6875}" srcId="{878974F0-1B5D-4799-B7C0-3E4C5E2C9648}" destId="{56D302ED-BE33-425D-B17E-D1832921BB5E}" srcOrd="2" destOrd="0" parTransId="{9E1A7725-1943-4919-883F-9E4FF2FF433D}" sibTransId="{24796587-6061-48F3-B5C6-70AC76DABF15}"/>
    <dgm:cxn modelId="{556BAD5D-CC47-43B4-959E-F498DA34EF99}" type="presOf" srcId="{D264DE71-B807-4427-B9EF-563F3DFF56B9}" destId="{D1690874-0DF0-494A-ACC8-2D117FE00C24}" srcOrd="0" destOrd="0" presId="urn:microsoft.com/office/officeart/2018/2/layout/IconVerticalSolidList"/>
    <dgm:cxn modelId="{7CD4347D-E872-4C37-8F82-E80FAF8E2314}" srcId="{878974F0-1B5D-4799-B7C0-3E4C5E2C9648}" destId="{D264DE71-B807-4427-B9EF-563F3DFF56B9}" srcOrd="1" destOrd="0" parTransId="{42DC50C7-8CF4-45E2-853B-741D0DBDEC6F}" sibTransId="{B016D8C6-9AA0-4269-A0D9-9D666BEDF1C5}"/>
    <dgm:cxn modelId="{204D6B9A-7F50-4E4D-96BA-033C243A8663}" type="presOf" srcId="{06A58C8E-846F-4460-AB52-FF52209256A1}" destId="{503BCE3E-DCDD-4CE1-9F14-10DAD6348BFA}" srcOrd="0" destOrd="0" presId="urn:microsoft.com/office/officeart/2018/2/layout/IconVerticalSolidList"/>
    <dgm:cxn modelId="{E508B7B2-05F7-4145-85CE-17610EE7B9C7}" srcId="{878974F0-1B5D-4799-B7C0-3E4C5E2C9648}" destId="{06A58C8E-846F-4460-AB52-FF52209256A1}" srcOrd="0" destOrd="0" parTransId="{EE3759DA-77DC-4703-9F3C-B61014130D19}" sibTransId="{B72953C0-AD97-447A-B50C-28B1E3DE0844}"/>
    <dgm:cxn modelId="{E063DAC1-F95B-4E7B-BC11-2E77A4BD30A3}" type="presOf" srcId="{56D302ED-BE33-425D-B17E-D1832921BB5E}" destId="{1ADDDC1D-C650-409C-9C0F-1F4211BC5926}" srcOrd="0" destOrd="0" presId="urn:microsoft.com/office/officeart/2018/2/layout/IconVerticalSolidList"/>
    <dgm:cxn modelId="{029CC8CA-255A-4F89-95A6-2696F233934F}" type="presOf" srcId="{878974F0-1B5D-4799-B7C0-3E4C5E2C9648}" destId="{6D31B994-E05D-47A3-9724-5C5D4BBD69CF}" srcOrd="0" destOrd="0" presId="urn:microsoft.com/office/officeart/2018/2/layout/IconVerticalSolidList"/>
    <dgm:cxn modelId="{A0C283E8-2E01-4EB7-B07F-6B0231192282}" srcId="{878974F0-1B5D-4799-B7C0-3E4C5E2C9648}" destId="{DCFA0DB9-5A93-468F-A096-305AB2121B8A}" srcOrd="3" destOrd="0" parTransId="{D3C6A02E-A96D-4809-B63E-7926DCA93A67}" sibTransId="{87A61255-8972-4B0F-B96E-6421AEA30E57}"/>
    <dgm:cxn modelId="{36D52AFB-43C1-4BC2-B2FF-8E2A18C18554}" type="presOf" srcId="{DCFA0DB9-5A93-468F-A096-305AB2121B8A}" destId="{0050EC4F-DC55-49AC-958C-A2F8781EFDA6}" srcOrd="0" destOrd="0" presId="urn:microsoft.com/office/officeart/2018/2/layout/IconVerticalSolidList"/>
    <dgm:cxn modelId="{3E72B1FE-8676-417D-813B-9321D41F6137}" type="presParOf" srcId="{6D31B994-E05D-47A3-9724-5C5D4BBD69CF}" destId="{E7683116-0FAA-4951-98D0-A8B528751C79}" srcOrd="0" destOrd="0" presId="urn:microsoft.com/office/officeart/2018/2/layout/IconVerticalSolidList"/>
    <dgm:cxn modelId="{67293711-DE52-4598-972A-DE19E619070A}" type="presParOf" srcId="{E7683116-0FAA-4951-98D0-A8B528751C79}" destId="{47574AC5-3C0D-48C8-B295-C803F1D24BCB}" srcOrd="0" destOrd="0" presId="urn:microsoft.com/office/officeart/2018/2/layout/IconVerticalSolidList"/>
    <dgm:cxn modelId="{3E4910AA-82ED-40CC-BF78-5CE805A4D988}" type="presParOf" srcId="{E7683116-0FAA-4951-98D0-A8B528751C79}" destId="{51EC8A45-4ADB-40F8-AF99-C2091D8215B6}" srcOrd="1" destOrd="0" presId="urn:microsoft.com/office/officeart/2018/2/layout/IconVerticalSolidList"/>
    <dgm:cxn modelId="{79361DD4-7E3A-4B63-9C1F-3A884DED4F90}" type="presParOf" srcId="{E7683116-0FAA-4951-98D0-A8B528751C79}" destId="{BA3A6188-C995-49E5-9ED1-DF56B26397A2}" srcOrd="2" destOrd="0" presId="urn:microsoft.com/office/officeart/2018/2/layout/IconVerticalSolidList"/>
    <dgm:cxn modelId="{AE12C091-C908-4D6B-B915-5BC9D40FECCE}" type="presParOf" srcId="{E7683116-0FAA-4951-98D0-A8B528751C79}" destId="{503BCE3E-DCDD-4CE1-9F14-10DAD6348BFA}" srcOrd="3" destOrd="0" presId="urn:microsoft.com/office/officeart/2018/2/layout/IconVerticalSolidList"/>
    <dgm:cxn modelId="{8812F1D7-CC55-4FFB-9A55-DF8EC6B61026}" type="presParOf" srcId="{6D31B994-E05D-47A3-9724-5C5D4BBD69CF}" destId="{BE3C6244-C76C-42FF-BF05-9615A4B48E61}" srcOrd="1" destOrd="0" presId="urn:microsoft.com/office/officeart/2018/2/layout/IconVerticalSolidList"/>
    <dgm:cxn modelId="{051786BE-F29F-45F3-BBB2-AF821E073EDA}" type="presParOf" srcId="{6D31B994-E05D-47A3-9724-5C5D4BBD69CF}" destId="{0F5C8B08-4FAE-41D5-B86C-BDFAD447AD25}" srcOrd="2" destOrd="0" presId="urn:microsoft.com/office/officeart/2018/2/layout/IconVerticalSolidList"/>
    <dgm:cxn modelId="{62A54F12-D668-40C0-9820-361F8C02FAE7}" type="presParOf" srcId="{0F5C8B08-4FAE-41D5-B86C-BDFAD447AD25}" destId="{F08A0506-B07A-4CD7-83FA-0A5BAA8B9F70}" srcOrd="0" destOrd="0" presId="urn:microsoft.com/office/officeart/2018/2/layout/IconVerticalSolidList"/>
    <dgm:cxn modelId="{5C575358-C58D-4C79-B58F-C9289C58624F}" type="presParOf" srcId="{0F5C8B08-4FAE-41D5-B86C-BDFAD447AD25}" destId="{484D3EB1-2ED5-45A6-BCB4-84AFFB938603}" srcOrd="1" destOrd="0" presId="urn:microsoft.com/office/officeart/2018/2/layout/IconVerticalSolidList"/>
    <dgm:cxn modelId="{E31CF2DE-8D48-4A94-8C1F-359023EC77BC}" type="presParOf" srcId="{0F5C8B08-4FAE-41D5-B86C-BDFAD447AD25}" destId="{0B59C724-3EFA-4809-AE96-5605AC6F6D1B}" srcOrd="2" destOrd="0" presId="urn:microsoft.com/office/officeart/2018/2/layout/IconVerticalSolidList"/>
    <dgm:cxn modelId="{3E3EE679-F659-4C7D-A722-03FDA038D2D0}" type="presParOf" srcId="{0F5C8B08-4FAE-41D5-B86C-BDFAD447AD25}" destId="{D1690874-0DF0-494A-ACC8-2D117FE00C24}" srcOrd="3" destOrd="0" presId="urn:microsoft.com/office/officeart/2018/2/layout/IconVerticalSolidList"/>
    <dgm:cxn modelId="{606AC28B-2354-4B40-9F0B-86D1DF096ACF}" type="presParOf" srcId="{6D31B994-E05D-47A3-9724-5C5D4BBD69CF}" destId="{F66E8F87-FAD6-436D-9F8C-7CBA8FAC067D}" srcOrd="3" destOrd="0" presId="urn:microsoft.com/office/officeart/2018/2/layout/IconVerticalSolidList"/>
    <dgm:cxn modelId="{EA307E7B-1A54-4A86-A807-BF33D89F4338}" type="presParOf" srcId="{6D31B994-E05D-47A3-9724-5C5D4BBD69CF}" destId="{40935743-99DD-47F0-81AB-09C179F81C9A}" srcOrd="4" destOrd="0" presId="urn:microsoft.com/office/officeart/2018/2/layout/IconVerticalSolidList"/>
    <dgm:cxn modelId="{C54377B2-D8C9-4509-95A7-9D1DF1B2B5A1}" type="presParOf" srcId="{40935743-99DD-47F0-81AB-09C179F81C9A}" destId="{ECC64772-D437-4B0A-B5F9-09A67139DE00}" srcOrd="0" destOrd="0" presId="urn:microsoft.com/office/officeart/2018/2/layout/IconVerticalSolidList"/>
    <dgm:cxn modelId="{3F407F9A-04DF-448C-A9D0-E155BFEE0FDD}" type="presParOf" srcId="{40935743-99DD-47F0-81AB-09C179F81C9A}" destId="{FE24A3CD-0F60-4164-AE95-8C048E4DB4A6}" srcOrd="1" destOrd="0" presId="urn:microsoft.com/office/officeart/2018/2/layout/IconVerticalSolidList"/>
    <dgm:cxn modelId="{DB67E0B6-C217-4CA5-B83F-7265E17A0A1D}" type="presParOf" srcId="{40935743-99DD-47F0-81AB-09C179F81C9A}" destId="{CCAA5E68-4E3A-49F1-BFFF-AAFC93088259}" srcOrd="2" destOrd="0" presId="urn:microsoft.com/office/officeart/2018/2/layout/IconVerticalSolidList"/>
    <dgm:cxn modelId="{878D6AE3-9238-4CA7-86E3-97E2A991BAA6}" type="presParOf" srcId="{40935743-99DD-47F0-81AB-09C179F81C9A}" destId="{1ADDDC1D-C650-409C-9C0F-1F4211BC5926}" srcOrd="3" destOrd="0" presId="urn:microsoft.com/office/officeart/2018/2/layout/IconVerticalSolidList"/>
    <dgm:cxn modelId="{D4674B15-4ADC-41DC-B05E-0AC95E197C53}" type="presParOf" srcId="{6D31B994-E05D-47A3-9724-5C5D4BBD69CF}" destId="{8562C031-5CC7-4C4D-BC75-496905FF078B}" srcOrd="5" destOrd="0" presId="urn:microsoft.com/office/officeart/2018/2/layout/IconVerticalSolidList"/>
    <dgm:cxn modelId="{525DBB1B-74C2-40A2-8102-5EDD7655F96A}" type="presParOf" srcId="{6D31B994-E05D-47A3-9724-5C5D4BBD69CF}" destId="{48141594-42B8-43F2-A1CD-890D78B4C38E}" srcOrd="6" destOrd="0" presId="urn:microsoft.com/office/officeart/2018/2/layout/IconVerticalSolidList"/>
    <dgm:cxn modelId="{DC07D230-007B-4B68-924F-AAD729381078}" type="presParOf" srcId="{48141594-42B8-43F2-A1CD-890D78B4C38E}" destId="{2BD4580A-8251-4C8C-B1D7-F04A44B3E728}" srcOrd="0" destOrd="0" presId="urn:microsoft.com/office/officeart/2018/2/layout/IconVerticalSolidList"/>
    <dgm:cxn modelId="{0C39BE81-8772-47FE-9C6A-DE36AF2F627F}" type="presParOf" srcId="{48141594-42B8-43F2-A1CD-890D78B4C38E}" destId="{7276B37C-AC26-42C1-812F-AC28ED2A82CC}" srcOrd="1" destOrd="0" presId="urn:microsoft.com/office/officeart/2018/2/layout/IconVerticalSolidList"/>
    <dgm:cxn modelId="{C1C393C0-DA4F-42A0-837F-A1A4592249F2}" type="presParOf" srcId="{48141594-42B8-43F2-A1CD-890D78B4C38E}" destId="{DC95FE7C-3ADF-4535-AB7C-DF486608CDBE}" srcOrd="2" destOrd="0" presId="urn:microsoft.com/office/officeart/2018/2/layout/IconVerticalSolidList"/>
    <dgm:cxn modelId="{4038CC96-0FA8-47FC-B889-413182A0446D}" type="presParOf" srcId="{48141594-42B8-43F2-A1CD-890D78B4C38E}" destId="{0050EC4F-DC55-49AC-958C-A2F8781EFD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DDB4533-648D-4BE0-A6C4-5C327C1BE1B0}" type="doc">
      <dgm:prSet loTypeId="urn:microsoft.com/office/officeart/2005/8/layout/matrix2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AA90071-1CB9-4E24-A583-428554C3DB19}">
      <dgm:prSet/>
      <dgm:spPr/>
      <dgm:t>
        <a:bodyPr/>
        <a:lstStyle/>
        <a:p>
          <a:pPr rtl="0"/>
          <a:r>
            <a:rPr lang="en-GB" dirty="0"/>
            <a:t>The NHS Long Term Plan positioned prevention as an important strategy for improving population health and reducing health inequalities</a:t>
          </a:r>
          <a:r>
            <a:rPr lang="en-GB" dirty="0">
              <a:latin typeface="Aptos Display" panose="02110004020202020204"/>
            </a:rPr>
            <a:t> (NHS England 2019). </a:t>
          </a:r>
          <a:endParaRPr lang="en-US" dirty="0"/>
        </a:p>
      </dgm:t>
    </dgm:pt>
    <dgm:pt modelId="{69CBBA7F-1570-4398-832A-A721AB4A1FDD}" type="parTrans" cxnId="{B1A47823-B278-4CE5-8365-595F0FD1CDD3}">
      <dgm:prSet/>
      <dgm:spPr/>
      <dgm:t>
        <a:bodyPr/>
        <a:lstStyle/>
        <a:p>
          <a:endParaRPr lang="en-US"/>
        </a:p>
      </dgm:t>
    </dgm:pt>
    <dgm:pt modelId="{2EF63EFB-FD57-4F72-9D21-D94EC21D13E2}" type="sibTrans" cxnId="{B1A47823-B278-4CE5-8365-595F0FD1CDD3}">
      <dgm:prSet/>
      <dgm:spPr/>
      <dgm:t>
        <a:bodyPr/>
        <a:lstStyle/>
        <a:p>
          <a:endParaRPr lang="en-US"/>
        </a:p>
      </dgm:t>
    </dgm:pt>
    <dgm:pt modelId="{015F425D-35B3-4873-AF43-77099D763774}">
      <dgm:prSet/>
      <dgm:spPr/>
      <dgm:t>
        <a:bodyPr/>
        <a:lstStyle/>
        <a:p>
          <a:pPr rtl="0"/>
          <a:r>
            <a:rPr lang="en-GB" dirty="0"/>
            <a:t>The NHS Diabetes Prevention Programme was established nationally to support people at high risk of developing type 2 diabetes</a:t>
          </a:r>
          <a:r>
            <a:rPr lang="en-GB" dirty="0">
              <a:latin typeface="Aptos Display" panose="02110004020202020204"/>
            </a:rPr>
            <a:t> (NHS England 2025a)</a:t>
          </a:r>
          <a:endParaRPr lang="en-US" dirty="0"/>
        </a:p>
      </dgm:t>
    </dgm:pt>
    <dgm:pt modelId="{A2D3E1D9-8629-49FC-881C-04413DD00534}" type="parTrans" cxnId="{38E6169D-E76C-414A-8848-E1832423312F}">
      <dgm:prSet/>
      <dgm:spPr/>
      <dgm:t>
        <a:bodyPr/>
        <a:lstStyle/>
        <a:p>
          <a:endParaRPr lang="en-US"/>
        </a:p>
      </dgm:t>
    </dgm:pt>
    <dgm:pt modelId="{E6246373-CB28-4278-900E-E05815F8273F}" type="sibTrans" cxnId="{38E6169D-E76C-414A-8848-E1832423312F}">
      <dgm:prSet/>
      <dgm:spPr/>
      <dgm:t>
        <a:bodyPr/>
        <a:lstStyle/>
        <a:p>
          <a:endParaRPr lang="en-US"/>
        </a:p>
      </dgm:t>
    </dgm:pt>
    <dgm:pt modelId="{519A7E44-B768-4B9F-BD09-93FBB1021EB3}">
      <dgm:prSet/>
      <dgm:spPr/>
      <dgm:t>
        <a:bodyPr/>
        <a:lstStyle/>
        <a:p>
          <a:pPr rtl="0"/>
          <a:r>
            <a:rPr lang="en-GB" dirty="0"/>
            <a:t>The Health and Care Act 2022 strengthened duties concerning healthcare integration, public involvement, climate responsibilities and reducing inequalities</a:t>
          </a:r>
          <a:r>
            <a:rPr lang="en-GB" dirty="0">
              <a:latin typeface="Aptos Display" panose="02110004020202020204"/>
            </a:rPr>
            <a:t> (UK government 2022). </a:t>
          </a:r>
          <a:endParaRPr lang="en-US" dirty="0"/>
        </a:p>
      </dgm:t>
    </dgm:pt>
    <dgm:pt modelId="{3A4496D4-77E0-4605-81B3-76FB5AC3558D}" type="parTrans" cxnId="{03C5BB38-91DD-4ED9-B066-8713E2B8099A}">
      <dgm:prSet/>
      <dgm:spPr/>
      <dgm:t>
        <a:bodyPr/>
        <a:lstStyle/>
        <a:p>
          <a:endParaRPr lang="en-US"/>
        </a:p>
      </dgm:t>
    </dgm:pt>
    <dgm:pt modelId="{29E04B0D-B3C5-4278-97D7-302DE31E56CA}" type="sibTrans" cxnId="{03C5BB38-91DD-4ED9-B066-8713E2B8099A}">
      <dgm:prSet/>
      <dgm:spPr/>
      <dgm:t>
        <a:bodyPr/>
        <a:lstStyle/>
        <a:p>
          <a:endParaRPr lang="en-US"/>
        </a:p>
      </dgm:t>
    </dgm:pt>
    <dgm:pt modelId="{A380B7A6-D1C7-4002-9C0F-8783B24F8C82}">
      <dgm:prSet/>
      <dgm:spPr/>
      <dgm:t>
        <a:bodyPr/>
        <a:lstStyle/>
        <a:p>
          <a:r>
            <a:rPr lang="en-GB" dirty="0"/>
            <a:t>The Equality Act 2010 requires public authorities to consider equality, discrimination and equal opportunities when delivering public functions and services.</a:t>
          </a:r>
          <a:endParaRPr lang="en-US" dirty="0"/>
        </a:p>
      </dgm:t>
    </dgm:pt>
    <dgm:pt modelId="{5E656B37-BA6F-4289-9208-B95598FF77EF}" type="parTrans" cxnId="{18E916F4-416C-4058-855F-F6AA86441CB6}">
      <dgm:prSet/>
      <dgm:spPr/>
      <dgm:t>
        <a:bodyPr/>
        <a:lstStyle/>
        <a:p>
          <a:endParaRPr lang="en-US"/>
        </a:p>
      </dgm:t>
    </dgm:pt>
    <dgm:pt modelId="{FB442652-8EF8-454C-8B45-0F39E1453B50}" type="sibTrans" cxnId="{18E916F4-416C-4058-855F-F6AA86441CB6}">
      <dgm:prSet/>
      <dgm:spPr/>
      <dgm:t>
        <a:bodyPr/>
        <a:lstStyle/>
        <a:p>
          <a:endParaRPr lang="en-US"/>
        </a:p>
      </dgm:t>
    </dgm:pt>
    <dgm:pt modelId="{4CA5229F-4FDD-48E1-8368-1769D67B8ED4}" type="pres">
      <dgm:prSet presAssocID="{0DDB4533-648D-4BE0-A6C4-5C327C1BE1B0}" presName="matrix" presStyleCnt="0">
        <dgm:presLayoutVars>
          <dgm:chMax val="1"/>
          <dgm:dir/>
          <dgm:resizeHandles val="exact"/>
        </dgm:presLayoutVars>
      </dgm:prSet>
      <dgm:spPr/>
    </dgm:pt>
    <dgm:pt modelId="{BFC37A35-F7CA-40DC-BBE8-215C87E76D13}" type="pres">
      <dgm:prSet presAssocID="{0DDB4533-648D-4BE0-A6C4-5C327C1BE1B0}" presName="axisShape" presStyleLbl="bgShp" presStyleIdx="0" presStyleCnt="1"/>
      <dgm:spPr/>
    </dgm:pt>
    <dgm:pt modelId="{62EA876A-B58F-46F6-8962-223230AEA58B}" type="pres">
      <dgm:prSet presAssocID="{0DDB4533-648D-4BE0-A6C4-5C327C1BE1B0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C4EEEB2-9584-4AF3-9AA9-7A1E0A364850}" type="pres">
      <dgm:prSet presAssocID="{0DDB4533-648D-4BE0-A6C4-5C327C1BE1B0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24DF4F9-F788-4B2C-AB5E-FFA47AFB5A0C}" type="pres">
      <dgm:prSet presAssocID="{0DDB4533-648D-4BE0-A6C4-5C327C1BE1B0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EB801A0-BE6B-4ACB-A1F1-42CE5F8A621D}" type="pres">
      <dgm:prSet presAssocID="{0DDB4533-648D-4BE0-A6C4-5C327C1BE1B0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1A47823-B278-4CE5-8365-595F0FD1CDD3}" srcId="{0DDB4533-648D-4BE0-A6C4-5C327C1BE1B0}" destId="{BAA90071-1CB9-4E24-A583-428554C3DB19}" srcOrd="0" destOrd="0" parTransId="{69CBBA7F-1570-4398-832A-A721AB4A1FDD}" sibTransId="{2EF63EFB-FD57-4F72-9D21-D94EC21D13E2}"/>
    <dgm:cxn modelId="{0299C030-EDE1-4DB8-82F0-F1DC829F49AB}" type="presOf" srcId="{0DDB4533-648D-4BE0-A6C4-5C327C1BE1B0}" destId="{4CA5229F-4FDD-48E1-8368-1769D67B8ED4}" srcOrd="0" destOrd="0" presId="urn:microsoft.com/office/officeart/2005/8/layout/matrix2"/>
    <dgm:cxn modelId="{03C5BB38-91DD-4ED9-B066-8713E2B8099A}" srcId="{0DDB4533-648D-4BE0-A6C4-5C327C1BE1B0}" destId="{519A7E44-B768-4B9F-BD09-93FBB1021EB3}" srcOrd="2" destOrd="0" parTransId="{3A4496D4-77E0-4605-81B3-76FB5AC3558D}" sibTransId="{29E04B0D-B3C5-4278-97D7-302DE31E56CA}"/>
    <dgm:cxn modelId="{B209A745-673C-4270-A26C-AB3D86EF0519}" type="presOf" srcId="{BAA90071-1CB9-4E24-A583-428554C3DB19}" destId="{62EA876A-B58F-46F6-8962-223230AEA58B}" srcOrd="0" destOrd="0" presId="urn:microsoft.com/office/officeart/2005/8/layout/matrix2"/>
    <dgm:cxn modelId="{12FCED6E-0AB3-47E9-B226-771AD4412FA8}" type="presOf" srcId="{015F425D-35B3-4873-AF43-77099D763774}" destId="{1C4EEEB2-9584-4AF3-9AA9-7A1E0A364850}" srcOrd="0" destOrd="0" presId="urn:microsoft.com/office/officeart/2005/8/layout/matrix2"/>
    <dgm:cxn modelId="{D2937056-536F-457B-9699-4E2CDA1D791F}" type="presOf" srcId="{A380B7A6-D1C7-4002-9C0F-8783B24F8C82}" destId="{8EB801A0-BE6B-4ACB-A1F1-42CE5F8A621D}" srcOrd="0" destOrd="0" presId="urn:microsoft.com/office/officeart/2005/8/layout/matrix2"/>
    <dgm:cxn modelId="{38E6169D-E76C-414A-8848-E1832423312F}" srcId="{0DDB4533-648D-4BE0-A6C4-5C327C1BE1B0}" destId="{015F425D-35B3-4873-AF43-77099D763774}" srcOrd="1" destOrd="0" parTransId="{A2D3E1D9-8629-49FC-881C-04413DD00534}" sibTransId="{E6246373-CB28-4278-900E-E05815F8273F}"/>
    <dgm:cxn modelId="{872BE7DF-660C-4B19-AC49-85F55C874EA8}" type="presOf" srcId="{519A7E44-B768-4B9F-BD09-93FBB1021EB3}" destId="{124DF4F9-F788-4B2C-AB5E-FFA47AFB5A0C}" srcOrd="0" destOrd="0" presId="urn:microsoft.com/office/officeart/2005/8/layout/matrix2"/>
    <dgm:cxn modelId="{18E916F4-416C-4058-855F-F6AA86441CB6}" srcId="{0DDB4533-648D-4BE0-A6C4-5C327C1BE1B0}" destId="{A380B7A6-D1C7-4002-9C0F-8783B24F8C82}" srcOrd="3" destOrd="0" parTransId="{5E656B37-BA6F-4289-9208-B95598FF77EF}" sibTransId="{FB442652-8EF8-454C-8B45-0F39E1453B50}"/>
    <dgm:cxn modelId="{096E1FEB-5F8A-4EF4-91C6-891EC8C0DB0A}" type="presParOf" srcId="{4CA5229F-4FDD-48E1-8368-1769D67B8ED4}" destId="{BFC37A35-F7CA-40DC-BBE8-215C87E76D13}" srcOrd="0" destOrd="0" presId="urn:microsoft.com/office/officeart/2005/8/layout/matrix2"/>
    <dgm:cxn modelId="{D2929464-411B-4CBC-86F1-C18D6D63F917}" type="presParOf" srcId="{4CA5229F-4FDD-48E1-8368-1769D67B8ED4}" destId="{62EA876A-B58F-46F6-8962-223230AEA58B}" srcOrd="1" destOrd="0" presId="urn:microsoft.com/office/officeart/2005/8/layout/matrix2"/>
    <dgm:cxn modelId="{9892D477-DF83-4B40-B710-73A4216BAC0B}" type="presParOf" srcId="{4CA5229F-4FDD-48E1-8368-1769D67B8ED4}" destId="{1C4EEEB2-9584-4AF3-9AA9-7A1E0A364850}" srcOrd="2" destOrd="0" presId="urn:microsoft.com/office/officeart/2005/8/layout/matrix2"/>
    <dgm:cxn modelId="{4A871F43-9B6C-4881-8D25-4681DBF462A9}" type="presParOf" srcId="{4CA5229F-4FDD-48E1-8368-1769D67B8ED4}" destId="{124DF4F9-F788-4B2C-AB5E-FFA47AFB5A0C}" srcOrd="3" destOrd="0" presId="urn:microsoft.com/office/officeart/2005/8/layout/matrix2"/>
    <dgm:cxn modelId="{E6BAD7D7-26C6-4788-A316-D15D69B29549}" type="presParOf" srcId="{4CA5229F-4FDD-48E1-8368-1769D67B8ED4}" destId="{8EB801A0-BE6B-4ACB-A1F1-42CE5F8A621D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4D071D9-0E64-42DB-A1EC-85146FC2BD8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8FD0EEA-57C2-465D-9514-22A4054903C4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Diabetes risk and outcomes vary according to socioeconomic deprivation, ethnicity, age, disability, environment and access to health-promoting resources.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2A73B8-6113-4BD9-A698-7D60E49E458F}" type="parTrans" cxnId="{88946001-F756-4E14-8C5F-9357B4D5FC9C}">
      <dgm:prSet/>
      <dgm:spPr/>
      <dgm:t>
        <a:bodyPr/>
        <a:lstStyle/>
        <a:p>
          <a:endParaRPr lang="en-US"/>
        </a:p>
      </dgm:t>
    </dgm:pt>
    <dgm:pt modelId="{0CBBEE0A-DDB0-4753-A0FE-DF11D7A367AB}" type="sibTrans" cxnId="{88946001-F756-4E14-8C5F-9357B4D5FC9C}">
      <dgm:prSet/>
      <dgm:spPr/>
      <dgm:t>
        <a:bodyPr/>
        <a:lstStyle/>
        <a:p>
          <a:endParaRPr lang="en-US"/>
        </a:p>
      </dgm:t>
    </dgm:pt>
    <dgm:pt modelId="{163F66F2-0C55-4AD1-98F4-AD0003EDF130}">
      <dgm:prSet custT="1"/>
      <dgm:spPr/>
      <dgm:t>
        <a:bodyPr/>
        <a:lstStyle/>
        <a:p>
          <a:pPr rtl="0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South Asian and Black ethnic groups and people living in deprived areas experience higher type 2 diabetes risks than white ethnic groups, requiring culturally responsive prevention approaches (Rai et al. 2023).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94EBDD-03E6-4FE0-84F4-17C7209588B1}" type="parTrans" cxnId="{CB3D3CD9-AE07-4513-A906-6624C1BEF09D}">
      <dgm:prSet/>
      <dgm:spPr/>
      <dgm:t>
        <a:bodyPr/>
        <a:lstStyle/>
        <a:p>
          <a:endParaRPr lang="en-US"/>
        </a:p>
      </dgm:t>
    </dgm:pt>
    <dgm:pt modelId="{6A2460CE-F1A7-4B2D-8AAC-3638007BD2F3}" type="sibTrans" cxnId="{CB3D3CD9-AE07-4513-A906-6624C1BEF09D}">
      <dgm:prSet/>
      <dgm:spPr/>
      <dgm:t>
        <a:bodyPr/>
        <a:lstStyle/>
        <a:p>
          <a:endParaRPr lang="en-US"/>
        </a:p>
      </dgm:t>
    </dgm:pt>
    <dgm:pt modelId="{E620531F-BF2D-4491-A77F-94F839DC65C2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Digital delivery can improve convenience while simultaneously creating barriers for people experiencing limited connectivity, equipment, skills or digital confidence.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21AED9-52E6-4BA4-BA6D-0529249B3497}" type="parTrans" cxnId="{8850B56F-D8B1-48C4-9F66-0E51DD3F26DE}">
      <dgm:prSet/>
      <dgm:spPr/>
      <dgm:t>
        <a:bodyPr/>
        <a:lstStyle/>
        <a:p>
          <a:endParaRPr lang="en-US"/>
        </a:p>
      </dgm:t>
    </dgm:pt>
    <dgm:pt modelId="{34353615-8C0D-4AE1-9510-74E3150A7E73}" type="sibTrans" cxnId="{8850B56F-D8B1-48C4-9F66-0E51DD3F26DE}">
      <dgm:prSet/>
      <dgm:spPr/>
      <dgm:t>
        <a:bodyPr/>
        <a:lstStyle/>
        <a:p>
          <a:endParaRPr lang="en-US"/>
        </a:p>
      </dgm:t>
    </dgm:pt>
    <dgm:pt modelId="{B88168E2-2EB2-4FC4-A8D5-71B13DC033CD}">
      <dgm:prSet phldrT="[Text]" phldr="0" custT="1"/>
      <dgm:spPr/>
      <dgm:t>
        <a:bodyPr/>
        <a:lstStyle/>
        <a:p>
          <a:pPr rtl="0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</a:t>
          </a:r>
          <a:r>
            <a:rPr lang="en-GB" sz="1800" dirty="0">
              <a:solidFill>
                <a:srgbClr val="202A30"/>
              </a:solidFill>
              <a:latin typeface="Arial" panose="020B0604020202020204" pitchFamily="34" charset="0"/>
              <a:cs typeface="Arial" panose="020B0604020202020204" pitchFamily="34" charset="0"/>
            </a:rPr>
            <a:t>  review of the NHS's DPP effectiveness by Manchester University found that after the completion of the course  it reduces chance of developing Type 2 diabetes by 37%, with participants achieving an average weight loss of 3.3kg (NHS  England 2025d). </a:t>
          </a:r>
        </a:p>
      </dgm:t>
    </dgm:pt>
    <dgm:pt modelId="{CA6630D7-8453-470A-AD9B-C1D29BCADA97}" type="parTrans" cxnId="{7F0B3DC8-19DF-4E82-95D3-EDB18C6EA519}">
      <dgm:prSet/>
      <dgm:spPr/>
      <dgm:t>
        <a:bodyPr/>
        <a:lstStyle/>
        <a:p>
          <a:endParaRPr lang="en-GB"/>
        </a:p>
      </dgm:t>
    </dgm:pt>
    <dgm:pt modelId="{90D39E33-8F25-488C-8C46-D4A0D8777CA0}" type="sibTrans" cxnId="{7F0B3DC8-19DF-4E82-95D3-EDB18C6EA519}">
      <dgm:prSet/>
      <dgm:spPr/>
      <dgm:t>
        <a:bodyPr/>
        <a:lstStyle/>
        <a:p>
          <a:endParaRPr lang="en-GB"/>
        </a:p>
      </dgm:t>
    </dgm:pt>
    <dgm:pt modelId="{B90414B7-9DF7-42DC-87D3-BB94C17D7E3D}" type="pres">
      <dgm:prSet presAssocID="{94D071D9-0E64-42DB-A1EC-85146FC2BD8B}" presName="vert0" presStyleCnt="0">
        <dgm:presLayoutVars>
          <dgm:dir/>
          <dgm:animOne val="branch"/>
          <dgm:animLvl val="lvl"/>
        </dgm:presLayoutVars>
      </dgm:prSet>
      <dgm:spPr/>
    </dgm:pt>
    <dgm:pt modelId="{32EA6372-EBE2-4A3D-A74B-69F483750205}" type="pres">
      <dgm:prSet presAssocID="{B8FD0EEA-57C2-465D-9514-22A4054903C4}" presName="thickLine" presStyleLbl="alignNode1" presStyleIdx="0" presStyleCnt="4"/>
      <dgm:spPr/>
    </dgm:pt>
    <dgm:pt modelId="{B3FB1CF2-7231-4087-88D2-3F66C8AC7DD3}" type="pres">
      <dgm:prSet presAssocID="{B8FD0EEA-57C2-465D-9514-22A4054903C4}" presName="horz1" presStyleCnt="0"/>
      <dgm:spPr/>
    </dgm:pt>
    <dgm:pt modelId="{12DDCFFB-A8D9-4AC4-A83C-39BFF51C32A4}" type="pres">
      <dgm:prSet presAssocID="{B8FD0EEA-57C2-465D-9514-22A4054903C4}" presName="tx1" presStyleLbl="revTx" presStyleIdx="0" presStyleCnt="4"/>
      <dgm:spPr/>
    </dgm:pt>
    <dgm:pt modelId="{B168F421-95B3-4DF5-BEC5-D95EA9703F87}" type="pres">
      <dgm:prSet presAssocID="{B8FD0EEA-57C2-465D-9514-22A4054903C4}" presName="vert1" presStyleCnt="0"/>
      <dgm:spPr/>
    </dgm:pt>
    <dgm:pt modelId="{37C64471-07B3-4245-94CF-8A0032D0868C}" type="pres">
      <dgm:prSet presAssocID="{163F66F2-0C55-4AD1-98F4-AD0003EDF130}" presName="thickLine" presStyleLbl="alignNode1" presStyleIdx="1" presStyleCnt="4"/>
      <dgm:spPr/>
    </dgm:pt>
    <dgm:pt modelId="{AF157DD4-A949-4837-A0EF-10F4FBBD206A}" type="pres">
      <dgm:prSet presAssocID="{163F66F2-0C55-4AD1-98F4-AD0003EDF130}" presName="horz1" presStyleCnt="0"/>
      <dgm:spPr/>
    </dgm:pt>
    <dgm:pt modelId="{DA48F433-5A06-4647-8718-40CC6CB36AA7}" type="pres">
      <dgm:prSet presAssocID="{163F66F2-0C55-4AD1-98F4-AD0003EDF130}" presName="tx1" presStyleLbl="revTx" presStyleIdx="1" presStyleCnt="4"/>
      <dgm:spPr/>
    </dgm:pt>
    <dgm:pt modelId="{86BD9594-72E6-46D6-BE89-B136CA21926A}" type="pres">
      <dgm:prSet presAssocID="{163F66F2-0C55-4AD1-98F4-AD0003EDF130}" presName="vert1" presStyleCnt="0"/>
      <dgm:spPr/>
    </dgm:pt>
    <dgm:pt modelId="{E9F77F2C-3827-4515-A1A0-77B7DF686FCB}" type="pres">
      <dgm:prSet presAssocID="{B88168E2-2EB2-4FC4-A8D5-71B13DC033CD}" presName="thickLine" presStyleLbl="alignNode1" presStyleIdx="2" presStyleCnt="4"/>
      <dgm:spPr/>
    </dgm:pt>
    <dgm:pt modelId="{D9174E3D-7383-496F-9DDB-BB4D1C8B3C99}" type="pres">
      <dgm:prSet presAssocID="{B88168E2-2EB2-4FC4-A8D5-71B13DC033CD}" presName="horz1" presStyleCnt="0"/>
      <dgm:spPr/>
    </dgm:pt>
    <dgm:pt modelId="{39132358-FDF0-48F4-9BE4-77296DF56E6F}" type="pres">
      <dgm:prSet presAssocID="{B88168E2-2EB2-4FC4-A8D5-71B13DC033CD}" presName="tx1" presStyleLbl="revTx" presStyleIdx="2" presStyleCnt="4"/>
      <dgm:spPr/>
    </dgm:pt>
    <dgm:pt modelId="{F08C43C5-C4FA-4C7E-ACF0-FC8D1ADAAA0B}" type="pres">
      <dgm:prSet presAssocID="{B88168E2-2EB2-4FC4-A8D5-71B13DC033CD}" presName="vert1" presStyleCnt="0"/>
      <dgm:spPr/>
    </dgm:pt>
    <dgm:pt modelId="{1756F10B-077B-43E0-995E-70B44079E965}" type="pres">
      <dgm:prSet presAssocID="{E620531F-BF2D-4491-A77F-94F839DC65C2}" presName="thickLine" presStyleLbl="alignNode1" presStyleIdx="3" presStyleCnt="4"/>
      <dgm:spPr/>
    </dgm:pt>
    <dgm:pt modelId="{9A8B195F-4CCA-4440-B03D-E2EE5B1DE63B}" type="pres">
      <dgm:prSet presAssocID="{E620531F-BF2D-4491-A77F-94F839DC65C2}" presName="horz1" presStyleCnt="0"/>
      <dgm:spPr/>
    </dgm:pt>
    <dgm:pt modelId="{CA9B2E91-B869-40EE-BEDE-B9E24CC6B7BB}" type="pres">
      <dgm:prSet presAssocID="{E620531F-BF2D-4491-A77F-94F839DC65C2}" presName="tx1" presStyleLbl="revTx" presStyleIdx="3" presStyleCnt="4"/>
      <dgm:spPr/>
    </dgm:pt>
    <dgm:pt modelId="{B537181A-65A1-49EF-BF9D-B988DEED894A}" type="pres">
      <dgm:prSet presAssocID="{E620531F-BF2D-4491-A77F-94F839DC65C2}" presName="vert1" presStyleCnt="0"/>
      <dgm:spPr/>
    </dgm:pt>
  </dgm:ptLst>
  <dgm:cxnLst>
    <dgm:cxn modelId="{88946001-F756-4E14-8C5F-9357B4D5FC9C}" srcId="{94D071D9-0E64-42DB-A1EC-85146FC2BD8B}" destId="{B8FD0EEA-57C2-465D-9514-22A4054903C4}" srcOrd="0" destOrd="0" parTransId="{522A73B8-6113-4BD9-A698-7D60E49E458F}" sibTransId="{0CBBEE0A-DDB0-4753-A0FE-DF11D7A367AB}"/>
    <dgm:cxn modelId="{9DA8D808-8047-41A4-84E0-11827642EF52}" type="presOf" srcId="{B88168E2-2EB2-4FC4-A8D5-71B13DC033CD}" destId="{39132358-FDF0-48F4-9BE4-77296DF56E6F}" srcOrd="0" destOrd="0" presId="urn:microsoft.com/office/officeart/2008/layout/LinedList"/>
    <dgm:cxn modelId="{DF03E14B-CBDE-440E-8470-64EAAA10FDF1}" type="presOf" srcId="{B8FD0EEA-57C2-465D-9514-22A4054903C4}" destId="{12DDCFFB-A8D9-4AC4-A83C-39BFF51C32A4}" srcOrd="0" destOrd="0" presId="urn:microsoft.com/office/officeart/2008/layout/LinedList"/>
    <dgm:cxn modelId="{8850B56F-D8B1-48C4-9F66-0E51DD3F26DE}" srcId="{94D071D9-0E64-42DB-A1EC-85146FC2BD8B}" destId="{E620531F-BF2D-4491-A77F-94F839DC65C2}" srcOrd="3" destOrd="0" parTransId="{A321AED9-52E6-4BA4-BA6D-0529249B3497}" sibTransId="{34353615-8C0D-4AE1-9510-74E3150A7E73}"/>
    <dgm:cxn modelId="{9C6F86BF-6F75-4A92-A2B4-4D7248A551F4}" type="presOf" srcId="{E620531F-BF2D-4491-A77F-94F839DC65C2}" destId="{CA9B2E91-B869-40EE-BEDE-B9E24CC6B7BB}" srcOrd="0" destOrd="0" presId="urn:microsoft.com/office/officeart/2008/layout/LinedList"/>
    <dgm:cxn modelId="{7F0B3DC8-19DF-4E82-95D3-EDB18C6EA519}" srcId="{94D071D9-0E64-42DB-A1EC-85146FC2BD8B}" destId="{B88168E2-2EB2-4FC4-A8D5-71B13DC033CD}" srcOrd="2" destOrd="0" parTransId="{CA6630D7-8453-470A-AD9B-C1D29BCADA97}" sibTransId="{90D39E33-8F25-488C-8C46-D4A0D8777CA0}"/>
    <dgm:cxn modelId="{CB3D3CD9-AE07-4513-A906-6624C1BEF09D}" srcId="{94D071D9-0E64-42DB-A1EC-85146FC2BD8B}" destId="{163F66F2-0C55-4AD1-98F4-AD0003EDF130}" srcOrd="1" destOrd="0" parTransId="{8594EBDD-03E6-4FE0-84F4-17C7209588B1}" sibTransId="{6A2460CE-F1A7-4B2D-8AAC-3638007BD2F3}"/>
    <dgm:cxn modelId="{58D763E6-5BD0-4081-86E8-C6A16FA02C2A}" type="presOf" srcId="{94D071D9-0E64-42DB-A1EC-85146FC2BD8B}" destId="{B90414B7-9DF7-42DC-87D3-BB94C17D7E3D}" srcOrd="0" destOrd="0" presId="urn:microsoft.com/office/officeart/2008/layout/LinedList"/>
    <dgm:cxn modelId="{42729DFD-F5A2-4D01-8840-66650A14F86D}" type="presOf" srcId="{163F66F2-0C55-4AD1-98F4-AD0003EDF130}" destId="{DA48F433-5A06-4647-8718-40CC6CB36AA7}" srcOrd="0" destOrd="0" presId="urn:microsoft.com/office/officeart/2008/layout/LinedList"/>
    <dgm:cxn modelId="{8FD384DF-FCC8-43CA-962D-9084E5DA49AB}" type="presParOf" srcId="{B90414B7-9DF7-42DC-87D3-BB94C17D7E3D}" destId="{32EA6372-EBE2-4A3D-A74B-69F483750205}" srcOrd="0" destOrd="0" presId="urn:microsoft.com/office/officeart/2008/layout/LinedList"/>
    <dgm:cxn modelId="{6F66986D-664C-43E7-B6E3-570F46AF4E94}" type="presParOf" srcId="{B90414B7-9DF7-42DC-87D3-BB94C17D7E3D}" destId="{B3FB1CF2-7231-4087-88D2-3F66C8AC7DD3}" srcOrd="1" destOrd="0" presId="urn:microsoft.com/office/officeart/2008/layout/LinedList"/>
    <dgm:cxn modelId="{13BCE1EC-D76F-44EB-9A65-1E0B37459F64}" type="presParOf" srcId="{B3FB1CF2-7231-4087-88D2-3F66C8AC7DD3}" destId="{12DDCFFB-A8D9-4AC4-A83C-39BFF51C32A4}" srcOrd="0" destOrd="0" presId="urn:microsoft.com/office/officeart/2008/layout/LinedList"/>
    <dgm:cxn modelId="{249FF583-2F5D-4CDD-93F3-7D0E9EC8D777}" type="presParOf" srcId="{B3FB1CF2-7231-4087-88D2-3F66C8AC7DD3}" destId="{B168F421-95B3-4DF5-BEC5-D95EA9703F87}" srcOrd="1" destOrd="0" presId="urn:microsoft.com/office/officeart/2008/layout/LinedList"/>
    <dgm:cxn modelId="{99FCC4A3-461A-4474-9101-11BE8ABB6D12}" type="presParOf" srcId="{B90414B7-9DF7-42DC-87D3-BB94C17D7E3D}" destId="{37C64471-07B3-4245-94CF-8A0032D0868C}" srcOrd="2" destOrd="0" presId="urn:microsoft.com/office/officeart/2008/layout/LinedList"/>
    <dgm:cxn modelId="{9CF29FB2-ECE4-481C-8815-9E4A0E6D822C}" type="presParOf" srcId="{B90414B7-9DF7-42DC-87D3-BB94C17D7E3D}" destId="{AF157DD4-A949-4837-A0EF-10F4FBBD206A}" srcOrd="3" destOrd="0" presId="urn:microsoft.com/office/officeart/2008/layout/LinedList"/>
    <dgm:cxn modelId="{33B72FBE-A5FD-4A8B-A626-BDA32E9A318C}" type="presParOf" srcId="{AF157DD4-A949-4837-A0EF-10F4FBBD206A}" destId="{DA48F433-5A06-4647-8718-40CC6CB36AA7}" srcOrd="0" destOrd="0" presId="urn:microsoft.com/office/officeart/2008/layout/LinedList"/>
    <dgm:cxn modelId="{1520B3E3-904E-447F-A7C7-D892024A0F6F}" type="presParOf" srcId="{AF157DD4-A949-4837-A0EF-10F4FBBD206A}" destId="{86BD9594-72E6-46D6-BE89-B136CA21926A}" srcOrd="1" destOrd="0" presId="urn:microsoft.com/office/officeart/2008/layout/LinedList"/>
    <dgm:cxn modelId="{0E77DA3E-2D52-48A1-8530-CA2EF3FE1075}" type="presParOf" srcId="{B90414B7-9DF7-42DC-87D3-BB94C17D7E3D}" destId="{E9F77F2C-3827-4515-A1A0-77B7DF686FCB}" srcOrd="4" destOrd="0" presId="urn:microsoft.com/office/officeart/2008/layout/LinedList"/>
    <dgm:cxn modelId="{AAC06332-F53A-4CF8-9D87-9EBEB2E77CD2}" type="presParOf" srcId="{B90414B7-9DF7-42DC-87D3-BB94C17D7E3D}" destId="{D9174E3D-7383-496F-9DDB-BB4D1C8B3C99}" srcOrd="5" destOrd="0" presId="urn:microsoft.com/office/officeart/2008/layout/LinedList"/>
    <dgm:cxn modelId="{329BA623-9232-45AD-9BAC-12E114E6B6EF}" type="presParOf" srcId="{D9174E3D-7383-496F-9DDB-BB4D1C8B3C99}" destId="{39132358-FDF0-48F4-9BE4-77296DF56E6F}" srcOrd="0" destOrd="0" presId="urn:microsoft.com/office/officeart/2008/layout/LinedList"/>
    <dgm:cxn modelId="{95FBF1E6-D9CE-4EC3-AB94-262A93D9B0B9}" type="presParOf" srcId="{D9174E3D-7383-496F-9DDB-BB4D1C8B3C99}" destId="{F08C43C5-C4FA-4C7E-ACF0-FC8D1ADAAA0B}" srcOrd="1" destOrd="0" presId="urn:microsoft.com/office/officeart/2008/layout/LinedList"/>
    <dgm:cxn modelId="{94807087-6628-47BE-9663-2329AD1BDBE7}" type="presParOf" srcId="{B90414B7-9DF7-42DC-87D3-BB94C17D7E3D}" destId="{1756F10B-077B-43E0-995E-70B44079E965}" srcOrd="6" destOrd="0" presId="urn:microsoft.com/office/officeart/2008/layout/LinedList"/>
    <dgm:cxn modelId="{7FF62FA3-CC01-4C96-A976-EC4A9C239F2C}" type="presParOf" srcId="{B90414B7-9DF7-42DC-87D3-BB94C17D7E3D}" destId="{9A8B195F-4CCA-4440-B03D-E2EE5B1DE63B}" srcOrd="7" destOrd="0" presId="urn:microsoft.com/office/officeart/2008/layout/LinedList"/>
    <dgm:cxn modelId="{5F2F3EDB-2B0D-410D-BF01-2D6DDDDD95D9}" type="presParOf" srcId="{9A8B195F-4CCA-4440-B03D-E2EE5B1DE63B}" destId="{CA9B2E91-B869-40EE-BEDE-B9E24CC6B7BB}" srcOrd="0" destOrd="0" presId="urn:microsoft.com/office/officeart/2008/layout/LinedList"/>
    <dgm:cxn modelId="{374B1C36-1C41-4F2D-B64E-62422031684C}" type="presParOf" srcId="{9A8B195F-4CCA-4440-B03D-E2EE5B1DE63B}" destId="{B537181A-65A1-49EF-BF9D-B988DEED894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37AF95-298E-4E78-8D86-74D03BE4F110}">
      <dsp:nvSpPr>
        <dsp:cNvPr id="0" name=""/>
        <dsp:cNvSpPr/>
      </dsp:nvSpPr>
      <dsp:spPr>
        <a:xfrm>
          <a:off x="1138979" y="658987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3D30C7-E512-48D4-AF7F-E230B603B51C}">
      <dsp:nvSpPr>
        <dsp:cNvPr id="0" name=""/>
        <dsp:cNvSpPr/>
      </dsp:nvSpPr>
      <dsp:spPr>
        <a:xfrm>
          <a:off x="569079" y="2047037"/>
          <a:ext cx="2072362" cy="1645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Health refers to physical, mental and social wellbeing, not merely absence of disease (WHO 2021). </a:t>
          </a:r>
          <a:endParaRPr lang="en-US" sz="1600" kern="1200" dirty="0">
            <a:latin typeface="Arial" panose="020B0604020202020204" pitchFamily="34" charset="0"/>
            <a:ea typeface="Calibri"/>
            <a:cs typeface="Arial" panose="020B0604020202020204" pitchFamily="34" charset="0"/>
          </a:endParaRPr>
        </a:p>
      </dsp:txBody>
      <dsp:txXfrm>
        <a:off x="569079" y="2047037"/>
        <a:ext cx="2072362" cy="1645312"/>
      </dsp:txXfrm>
    </dsp:sp>
    <dsp:sp modelId="{897C3669-A57B-48C3-B6AB-71D553FB2A2F}">
      <dsp:nvSpPr>
        <dsp:cNvPr id="0" name=""/>
        <dsp:cNvSpPr/>
      </dsp:nvSpPr>
      <dsp:spPr>
        <a:xfrm>
          <a:off x="3574005" y="658987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0D979-81B4-479E-8755-D673B06C008E}">
      <dsp:nvSpPr>
        <dsp:cNvPr id="0" name=""/>
        <dsp:cNvSpPr/>
      </dsp:nvSpPr>
      <dsp:spPr>
        <a:xfrm>
          <a:off x="3004105" y="2047037"/>
          <a:ext cx="2072362" cy="1645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Holistic health considers the whole person and the interaction between different aspects of health (</a:t>
          </a:r>
          <a:r>
            <a:rPr lang="en-GB" sz="1600" kern="1200" dirty="0" err="1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Schramme</a:t>
          </a:r>
          <a:r>
            <a:rPr lang="en-GB" sz="16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 2023). </a:t>
          </a:r>
          <a:endParaRPr lang="en-US" sz="1600" kern="1200" dirty="0">
            <a:latin typeface="Arial" panose="020B0604020202020204" pitchFamily="34" charset="0"/>
            <a:ea typeface="Calibri"/>
            <a:cs typeface="Arial" panose="020B0604020202020204" pitchFamily="34" charset="0"/>
          </a:endParaRPr>
        </a:p>
      </dsp:txBody>
      <dsp:txXfrm>
        <a:off x="3004105" y="2047037"/>
        <a:ext cx="2072362" cy="1645312"/>
      </dsp:txXfrm>
    </dsp:sp>
    <dsp:sp modelId="{6888CE5A-C361-405D-8E50-8699C7EA879E}">
      <dsp:nvSpPr>
        <dsp:cNvPr id="0" name=""/>
        <dsp:cNvSpPr/>
      </dsp:nvSpPr>
      <dsp:spPr>
        <a:xfrm>
          <a:off x="6009031" y="658987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0F881A-8B2D-438A-9E0B-78BEA79B036B}">
      <dsp:nvSpPr>
        <dsp:cNvPr id="0" name=""/>
        <dsp:cNvSpPr/>
      </dsp:nvSpPr>
      <dsp:spPr>
        <a:xfrm>
          <a:off x="5439131" y="2047037"/>
          <a:ext cx="2072362" cy="1645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Wellbeing includes emotional, psychological, social and physical quality of life. </a:t>
          </a:r>
          <a:endParaRPr lang="en-US" sz="1600" kern="1200" dirty="0">
            <a:latin typeface="Arial" panose="020B0604020202020204" pitchFamily="34" charset="0"/>
            <a:ea typeface="Calibri"/>
            <a:cs typeface="Arial" panose="020B0604020202020204" pitchFamily="34" charset="0"/>
          </a:endParaRPr>
        </a:p>
      </dsp:txBody>
      <dsp:txXfrm>
        <a:off x="5439131" y="2047037"/>
        <a:ext cx="2072362" cy="1645312"/>
      </dsp:txXfrm>
    </dsp:sp>
    <dsp:sp modelId="{A1CD895E-E5C3-4682-A3D3-D733AE7F5558}">
      <dsp:nvSpPr>
        <dsp:cNvPr id="0" name=""/>
        <dsp:cNvSpPr/>
      </dsp:nvSpPr>
      <dsp:spPr>
        <a:xfrm>
          <a:off x="8444057" y="658987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F92E8-24B8-459B-A703-183EFB48186B}">
      <dsp:nvSpPr>
        <dsp:cNvPr id="0" name=""/>
        <dsp:cNvSpPr/>
      </dsp:nvSpPr>
      <dsp:spPr>
        <a:xfrm>
          <a:off x="7874157" y="2047037"/>
          <a:ext cx="2072362" cy="1645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Calibri"/>
              <a:ea typeface="Calibri"/>
              <a:cs typeface="Calibri"/>
            </a:rPr>
            <a:t>Diabetes prevention therefore requires more than addressing blood glucose or body weight alone. </a:t>
          </a:r>
          <a:endParaRPr lang="en-US" sz="1600" kern="1200" dirty="0">
            <a:latin typeface="Calibri"/>
            <a:ea typeface="Calibri"/>
            <a:cs typeface="Calibri"/>
          </a:endParaRPr>
        </a:p>
      </dsp:txBody>
      <dsp:txXfrm>
        <a:off x="7874157" y="2047037"/>
        <a:ext cx="2072362" cy="16453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3143B1-23B9-4C6F-BEFC-A9D2EA4E7B3B}">
      <dsp:nvSpPr>
        <dsp:cNvPr id="0" name=""/>
        <dsp:cNvSpPr/>
      </dsp:nvSpPr>
      <dsp:spPr>
        <a:xfrm>
          <a:off x="0" y="440959"/>
          <a:ext cx="6666833" cy="10998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ptos"/>
              <a:ea typeface="+mn-ea"/>
              <a:cs typeface="+mn-cs"/>
            </a:rPr>
            <a:t>The Biopsychosocial Model considers health through interacting biological, psychological and social factors influencing individuals' health experiences (Roberts 2023). </a:t>
          </a:r>
          <a:endParaRPr lang="en-US" sz="2000" kern="1200" dirty="0">
            <a:latin typeface="Aptos" panose="02110004020202020204"/>
            <a:ea typeface="+mn-ea"/>
            <a:cs typeface="+mn-cs"/>
          </a:endParaRPr>
        </a:p>
      </dsp:txBody>
      <dsp:txXfrm>
        <a:off x="53688" y="494647"/>
        <a:ext cx="6559457" cy="992424"/>
      </dsp:txXfrm>
    </dsp:sp>
    <dsp:sp modelId="{4B5E793D-F785-4D5C-A8B4-15C0F31109E1}">
      <dsp:nvSpPr>
        <dsp:cNvPr id="0" name=""/>
        <dsp:cNvSpPr/>
      </dsp:nvSpPr>
      <dsp:spPr>
        <a:xfrm>
          <a:off x="0" y="1598359"/>
          <a:ext cx="6666833" cy="109980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Biological factors include weight, blood glucose, genetic susceptibility, physical activity and other physiological contributors to diabetes risk.</a:t>
          </a:r>
          <a:endParaRPr lang="en-US" sz="2000" kern="1200" dirty="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sp:txBody>
      <dsp:txXfrm>
        <a:off x="53688" y="1652047"/>
        <a:ext cx="6559457" cy="992424"/>
      </dsp:txXfrm>
    </dsp:sp>
    <dsp:sp modelId="{31C0E6E8-64CC-4003-805B-B5E79994D447}">
      <dsp:nvSpPr>
        <dsp:cNvPr id="0" name=""/>
        <dsp:cNvSpPr/>
      </dsp:nvSpPr>
      <dsp:spPr>
        <a:xfrm>
          <a:off x="0" y="2755759"/>
          <a:ext cx="6666833" cy="109980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Psychological factors include motivation, stress, beliefs, confidence, emotional wellbeing and individuals' capacity to sustain behavioural changes.</a:t>
          </a:r>
          <a:endParaRPr lang="en-US" sz="2000" kern="1200" dirty="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sp:txBody>
      <dsp:txXfrm>
        <a:off x="53688" y="2809447"/>
        <a:ext cx="6559457" cy="992424"/>
      </dsp:txXfrm>
    </dsp:sp>
    <dsp:sp modelId="{F31597D6-7172-4056-B06F-FA32371BEFCA}">
      <dsp:nvSpPr>
        <dsp:cNvPr id="0" name=""/>
        <dsp:cNvSpPr/>
      </dsp:nvSpPr>
      <dsp:spPr>
        <a:xfrm>
          <a:off x="0" y="3913160"/>
          <a:ext cx="6666833" cy="109980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Social factors include family support, income, employment, culture, food environments and accessibility of appropriate prevention services.</a:t>
          </a:r>
          <a:endParaRPr lang="en-US" sz="2000" kern="1200" dirty="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sp:txBody>
      <dsp:txXfrm>
        <a:off x="53688" y="3966848"/>
        <a:ext cx="6559457" cy="9924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790BEA-312E-4A4F-8A95-0680AA973B71}">
      <dsp:nvSpPr>
        <dsp:cNvPr id="0" name=""/>
        <dsp:cNvSpPr/>
      </dsp:nvSpPr>
      <dsp:spPr>
        <a:xfrm>
          <a:off x="3036172" y="0"/>
          <a:ext cx="4375543" cy="4375543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4FAD1C-EC0A-4EE7-8533-D23E60A77912}">
      <dsp:nvSpPr>
        <dsp:cNvPr id="0" name=""/>
        <dsp:cNvSpPr/>
      </dsp:nvSpPr>
      <dsp:spPr>
        <a:xfrm>
          <a:off x="3451848" y="415676"/>
          <a:ext cx="1706461" cy="17064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The Ecological Model is an explanation of health behaviour using several interacting levels that exist around individuals, such as the interpersonal, organizational, community, and policy environments</a:t>
          </a:r>
          <a:r>
            <a:rPr lang="en-GB" sz="1000" kern="1200" dirty="0">
              <a:latin typeface="Aptos Display" panose="02110004020202020204"/>
            </a:rPr>
            <a:t> (Farnoudi et al., 2022). </a:t>
          </a:r>
          <a:endParaRPr lang="en-US" sz="1000" kern="1200" dirty="0"/>
        </a:p>
      </dsp:txBody>
      <dsp:txXfrm>
        <a:off x="3535151" y="498979"/>
        <a:ext cx="1539855" cy="1539855"/>
      </dsp:txXfrm>
    </dsp:sp>
    <dsp:sp modelId="{81D042EF-34E9-4A77-ABFF-E5DDAB330029}">
      <dsp:nvSpPr>
        <dsp:cNvPr id="0" name=""/>
        <dsp:cNvSpPr/>
      </dsp:nvSpPr>
      <dsp:spPr>
        <a:xfrm>
          <a:off x="5289576" y="415676"/>
          <a:ext cx="1706461" cy="17064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Individual level includes knowledge, attitude, motivation and behaviours related to food intake, physical activity and prevention of diabetes.</a:t>
          </a:r>
          <a:endParaRPr lang="en-US" sz="1000" kern="1200" dirty="0"/>
        </a:p>
      </dsp:txBody>
      <dsp:txXfrm>
        <a:off x="5372879" y="498979"/>
        <a:ext cx="1539855" cy="1539855"/>
      </dsp:txXfrm>
    </dsp:sp>
    <dsp:sp modelId="{CE866CA8-6706-4C04-9AD9-39CFDBB57114}">
      <dsp:nvSpPr>
        <dsp:cNvPr id="0" name=""/>
        <dsp:cNvSpPr/>
      </dsp:nvSpPr>
      <dsp:spPr>
        <a:xfrm>
          <a:off x="3451848" y="2253404"/>
          <a:ext cx="1706461" cy="17064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Interpersonal and community environment affects behaviour in terms of family support, social networks, food availability, transportation, and physical activity.</a:t>
          </a:r>
          <a:endParaRPr lang="en-US" sz="1000" kern="1200" dirty="0"/>
        </a:p>
      </dsp:txBody>
      <dsp:txXfrm>
        <a:off x="3535151" y="2336707"/>
        <a:ext cx="1539855" cy="1539855"/>
      </dsp:txXfrm>
    </dsp:sp>
    <dsp:sp modelId="{892BC00B-90D2-4CC3-BCC9-C014CC018063}">
      <dsp:nvSpPr>
        <dsp:cNvPr id="0" name=""/>
        <dsp:cNvSpPr/>
      </dsp:nvSpPr>
      <dsp:spPr>
        <a:xfrm>
          <a:off x="5289576" y="2253404"/>
          <a:ext cx="1706461" cy="17064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Policy and organizational environment affects accessibility in terms of NHS funding, prevention, local planning, employment and public health policy.</a:t>
          </a:r>
          <a:endParaRPr lang="en-US" sz="1000" kern="1200" dirty="0"/>
        </a:p>
      </dsp:txBody>
      <dsp:txXfrm>
        <a:off x="5372879" y="2336707"/>
        <a:ext cx="1539855" cy="15398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12800-6D83-433B-AC02-39C2C6AF34F1}">
      <dsp:nvSpPr>
        <dsp:cNvPr id="0" name=""/>
        <dsp:cNvSpPr/>
      </dsp:nvSpPr>
      <dsp:spPr>
        <a:xfrm>
          <a:off x="0" y="0"/>
          <a:ext cx="5520409" cy="12179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United Nations Sustainable Development Goals provide seventeen interconnected global goals supporting social, economic and environmental progress through 2030</a:t>
          </a:r>
          <a:r>
            <a:rPr lang="en-GB" sz="1400" kern="1200" dirty="0">
              <a:latin typeface="Aptos Display" panose="02110004020202020204"/>
            </a:rPr>
            <a:t> (United Nations 20223a).</a:t>
          </a:r>
          <a:endParaRPr lang="en-US" sz="1400" kern="1200" dirty="0"/>
        </a:p>
      </dsp:txBody>
      <dsp:txXfrm>
        <a:off x="35673" y="35673"/>
        <a:ext cx="4103227" cy="1146605"/>
      </dsp:txXfrm>
    </dsp:sp>
    <dsp:sp modelId="{4F29213F-397E-4051-8C67-22B7AC538C4B}">
      <dsp:nvSpPr>
        <dsp:cNvPr id="0" name=""/>
        <dsp:cNvSpPr/>
      </dsp:nvSpPr>
      <dsp:spPr>
        <a:xfrm>
          <a:off x="462334" y="1439396"/>
          <a:ext cx="5520409" cy="1217951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SDG 3 seeks to ensure healthy lives and promote wellbeing for all people across every stage of life</a:t>
          </a:r>
          <a:r>
            <a:rPr lang="en-GB" sz="1400" kern="1200" dirty="0">
              <a:latin typeface="Aptos Display" panose="02110004020202020204"/>
            </a:rPr>
            <a:t> (United Nations 2023b). </a:t>
          </a:r>
          <a:endParaRPr lang="en-US" sz="1400" kern="1200" dirty="0"/>
        </a:p>
      </dsp:txBody>
      <dsp:txXfrm>
        <a:off x="498007" y="1475069"/>
        <a:ext cx="4195061" cy="1146605"/>
      </dsp:txXfrm>
    </dsp:sp>
    <dsp:sp modelId="{41BD7FAD-6D08-4BA6-913C-666E33B80464}">
      <dsp:nvSpPr>
        <dsp:cNvPr id="0" name=""/>
        <dsp:cNvSpPr/>
      </dsp:nvSpPr>
      <dsp:spPr>
        <a:xfrm>
          <a:off x="917768" y="2878793"/>
          <a:ext cx="5520409" cy="1217951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Diabetes prevention contributes particularly to SDG 3 through prevention of non-communicable disease and promotion of healthier lifestyles.</a:t>
          </a:r>
          <a:endParaRPr lang="en-US" sz="1400" kern="1200" dirty="0"/>
        </a:p>
      </dsp:txBody>
      <dsp:txXfrm>
        <a:off x="953441" y="2914466"/>
        <a:ext cx="4201961" cy="1146605"/>
      </dsp:txXfrm>
    </dsp:sp>
    <dsp:sp modelId="{0D468889-67CD-4986-B6F0-4BDDAC043DD6}">
      <dsp:nvSpPr>
        <dsp:cNvPr id="0" name=""/>
        <dsp:cNvSpPr/>
      </dsp:nvSpPr>
      <dsp:spPr>
        <a:xfrm>
          <a:off x="1380102" y="4318189"/>
          <a:ext cx="5520409" cy="121795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SDG 3 also connects health with wider goals involving poverty, education, inequality, sustainable communities, employment and environmental conditions</a:t>
          </a:r>
          <a:r>
            <a:rPr lang="en-GB" sz="1400" kern="1200" dirty="0">
              <a:latin typeface="Aptos Display" panose="02110004020202020204"/>
            </a:rPr>
            <a:t> (United Nations, 2023b).</a:t>
          </a:r>
          <a:endParaRPr lang="en-US" sz="1400" kern="1200" dirty="0"/>
        </a:p>
      </dsp:txBody>
      <dsp:txXfrm>
        <a:off x="1415775" y="4353862"/>
        <a:ext cx="4195061" cy="1146605"/>
      </dsp:txXfrm>
    </dsp:sp>
    <dsp:sp modelId="{68268E8D-55A5-4757-BBB9-A6CE0A85D175}">
      <dsp:nvSpPr>
        <dsp:cNvPr id="0" name=""/>
        <dsp:cNvSpPr/>
      </dsp:nvSpPr>
      <dsp:spPr>
        <a:xfrm>
          <a:off x="4728741" y="932839"/>
          <a:ext cx="791668" cy="79166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4906866" y="932839"/>
        <a:ext cx="435418" cy="595730"/>
      </dsp:txXfrm>
    </dsp:sp>
    <dsp:sp modelId="{3D5A1D48-0497-48E1-9B83-50AA3F25338C}">
      <dsp:nvSpPr>
        <dsp:cNvPr id="0" name=""/>
        <dsp:cNvSpPr/>
      </dsp:nvSpPr>
      <dsp:spPr>
        <a:xfrm>
          <a:off x="5191075" y="2372236"/>
          <a:ext cx="791668" cy="79166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369200" y="2372236"/>
        <a:ext cx="435418" cy="595730"/>
      </dsp:txXfrm>
    </dsp:sp>
    <dsp:sp modelId="{C39C3489-605F-4A2F-A95E-FC8A299DAB18}">
      <dsp:nvSpPr>
        <dsp:cNvPr id="0" name=""/>
        <dsp:cNvSpPr/>
      </dsp:nvSpPr>
      <dsp:spPr>
        <a:xfrm>
          <a:off x="5646509" y="3811633"/>
          <a:ext cx="791668" cy="79166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824634" y="3811633"/>
        <a:ext cx="435418" cy="5957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D51D13-4E4F-4B34-B346-1135E1034D79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DF8549-FE82-4E5B-88A5-DECA4D1402E8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A19B8-167F-409F-B330-7BF3722D3CA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NHS Diabetes Prevention Programme translates SDG 3 principles into preventive action through personalised support for people at increased diabetes risk</a:t>
          </a:r>
          <a:r>
            <a:rPr lang="en-GB" sz="1400" kern="1200" dirty="0">
              <a:latin typeface="Aptos Display" panose="02110004020202020204"/>
            </a:rPr>
            <a:t> (</a:t>
          </a:r>
          <a:r>
            <a:rPr lang="en-GB" sz="1400" kern="1200" dirty="0">
              <a:latin typeface="Calibri"/>
              <a:ea typeface="Calibri"/>
              <a:cs typeface="Calibri"/>
            </a:rPr>
            <a:t>NHS England 2025a).</a:t>
          </a:r>
          <a:endParaRPr lang="en-US" sz="1400" kern="1200" dirty="0"/>
        </a:p>
      </dsp:txBody>
      <dsp:txXfrm>
        <a:off x="1834517" y="469890"/>
        <a:ext cx="3148942" cy="1335915"/>
      </dsp:txXfrm>
    </dsp:sp>
    <dsp:sp modelId="{E2F50CAB-8E0C-4B56-B7F0-8CF4CAC68FE8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A8BA9E-ECE4-478E-87C0-067BD02F2BF1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8CF751-980C-4E8D-84EA-9BE3D8A70B2B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Lifestyle education supports physical health while improved confidence, social connection and self-management can contribute to broader wellbeing.</a:t>
          </a:r>
          <a:endParaRPr lang="en-US" sz="1400" kern="1200" dirty="0"/>
        </a:p>
      </dsp:txBody>
      <dsp:txXfrm>
        <a:off x="7154322" y="469890"/>
        <a:ext cx="3148942" cy="1335915"/>
      </dsp:txXfrm>
    </dsp:sp>
    <dsp:sp modelId="{51E59AF4-98FE-4DE5-9580-3B70C00C653E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A07F89-FABF-4D70-B32E-1F711EFC99E2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D48B86-E29D-4776-A162-0B7B99C5A382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Prevention may support sustainable healthcare by reducing future diabetes incidence, complications, treatment requirements and pressure on NHS resources.</a:t>
          </a:r>
          <a:endParaRPr lang="en-US" sz="1400" kern="1200" dirty="0"/>
        </a:p>
      </dsp:txBody>
      <dsp:txXfrm>
        <a:off x="1834517" y="2545532"/>
        <a:ext cx="3148942" cy="1335915"/>
      </dsp:txXfrm>
    </dsp:sp>
    <dsp:sp modelId="{F8E0808B-0A51-4097-A5B4-BA7023C9B54F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83F88-B2FB-45CF-882A-890E98DC52F7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BA132-DA0D-40B5-9954-21C8BA5BF889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Integrated delivery through primary care and Integrated Care Systems connects individual intervention with population health improvement and health-equity objectives</a:t>
          </a:r>
          <a:endParaRPr lang="en-US" sz="1400" kern="1200" dirty="0"/>
        </a:p>
      </dsp:txBody>
      <dsp:txXfrm>
        <a:off x="7154322" y="2545532"/>
        <a:ext cx="3148942" cy="133591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574AC5-3C0D-48C8-B295-C803F1D24BCB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C8A45-4ADB-40F8-AF99-C2091D8215B6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BCE3E-DCDD-4CE1-9F14-10DAD6348BFA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WHO Health in All Policies considers health implications across sectors and seeks policy coherence, health equity and prevention of harmful impacts.</a:t>
          </a:r>
          <a:endParaRPr lang="en-US" sz="1800" kern="1200" dirty="0"/>
        </a:p>
      </dsp:txBody>
      <dsp:txXfrm>
        <a:off x="1057183" y="1805"/>
        <a:ext cx="9458416" cy="915310"/>
      </dsp:txXfrm>
    </dsp:sp>
    <dsp:sp modelId="{F08A0506-B07A-4CD7-83FA-0A5BAA8B9F70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4D3EB1-2ED5-45A6-BCB4-84AFFB938603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690874-0DF0-494A-ACC8-2D117FE00C24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SDGs provide international direction by connecting health, wellbeing, social inclusion, environmental protection and sustainable development across policy areas</a:t>
          </a:r>
          <a:r>
            <a:rPr lang="en-GB" sz="1800" kern="1200" dirty="0">
              <a:latin typeface="Aptos Display" panose="02110004020202020204"/>
            </a:rPr>
            <a:t> (WHO 2024). </a:t>
          </a:r>
          <a:endParaRPr lang="en-US" sz="1800" kern="1200" dirty="0"/>
        </a:p>
      </dsp:txBody>
      <dsp:txXfrm>
        <a:off x="1057183" y="1145944"/>
        <a:ext cx="9458416" cy="915310"/>
      </dsp:txXfrm>
    </dsp:sp>
    <dsp:sp modelId="{ECC64772-D437-4B0A-B5F9-09A67139DE0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24A3CD-0F60-4164-AE95-8C048E4DB4A6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DDDC1D-C650-409C-9C0F-1F4211BC5926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HiAP</a:t>
          </a:r>
          <a:r>
            <a:rPr lang="en-GB" sz="1800" kern="1200" dirty="0"/>
            <a:t> supports health promotion by recognising that education, housing, transport, employment, food systems and environments influence population health.</a:t>
          </a:r>
          <a:endParaRPr lang="en-US" sz="1800" kern="1200" dirty="0"/>
        </a:p>
      </dsp:txBody>
      <dsp:txXfrm>
        <a:off x="1057183" y="2290082"/>
        <a:ext cx="9458416" cy="915310"/>
      </dsp:txXfrm>
    </dsp:sp>
    <dsp:sp modelId="{2BD4580A-8251-4C8C-B1D7-F04A44B3E728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76B37C-AC26-42C1-812F-AC28ED2A82CC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50EC4F-DC55-49AC-958C-A2F8781EFDA6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UK health governance increasingly reflects these principles through prevention, integrated care, population-health management and reduction of health inequalities.</a:t>
          </a:r>
          <a:endParaRPr lang="en-US" sz="1800" kern="1200" dirty="0"/>
        </a:p>
      </dsp:txBody>
      <dsp:txXfrm>
        <a:off x="1057183" y="3434221"/>
        <a:ext cx="9458416" cy="9153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C37A35-F7CA-40DC-BBE8-215C87E76D13}">
      <dsp:nvSpPr>
        <dsp:cNvPr id="0" name=""/>
        <dsp:cNvSpPr/>
      </dsp:nvSpPr>
      <dsp:spPr>
        <a:xfrm>
          <a:off x="3367512" y="0"/>
          <a:ext cx="4192805" cy="4192805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EA876A-B58F-46F6-8962-223230AEA58B}">
      <dsp:nvSpPr>
        <dsp:cNvPr id="0" name=""/>
        <dsp:cNvSpPr/>
      </dsp:nvSpPr>
      <dsp:spPr>
        <a:xfrm>
          <a:off x="3640044" y="272532"/>
          <a:ext cx="1677122" cy="167712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NHS Long Term Plan positioned prevention as an important strategy for improving population health and reducing health inequalities</a:t>
          </a:r>
          <a:r>
            <a:rPr lang="en-GB" sz="1100" kern="1200" dirty="0">
              <a:latin typeface="Aptos Display" panose="02110004020202020204"/>
            </a:rPr>
            <a:t> (NHS England 2019). </a:t>
          </a:r>
          <a:endParaRPr lang="en-US" sz="1100" kern="1200" dirty="0"/>
        </a:p>
      </dsp:txBody>
      <dsp:txXfrm>
        <a:off x="3721914" y="354402"/>
        <a:ext cx="1513382" cy="1513382"/>
      </dsp:txXfrm>
    </dsp:sp>
    <dsp:sp modelId="{1C4EEEB2-9584-4AF3-9AA9-7A1E0A364850}">
      <dsp:nvSpPr>
        <dsp:cNvPr id="0" name=""/>
        <dsp:cNvSpPr/>
      </dsp:nvSpPr>
      <dsp:spPr>
        <a:xfrm>
          <a:off x="5610662" y="272532"/>
          <a:ext cx="1677122" cy="1677122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NHS Diabetes Prevention Programme was established nationally to support people at high risk of developing type 2 diabetes</a:t>
          </a:r>
          <a:r>
            <a:rPr lang="en-GB" sz="1100" kern="1200" dirty="0">
              <a:latin typeface="Aptos Display" panose="02110004020202020204"/>
            </a:rPr>
            <a:t> (NHS England 2025a)</a:t>
          </a:r>
          <a:endParaRPr lang="en-US" sz="1100" kern="1200" dirty="0"/>
        </a:p>
      </dsp:txBody>
      <dsp:txXfrm>
        <a:off x="5692532" y="354402"/>
        <a:ext cx="1513382" cy="1513382"/>
      </dsp:txXfrm>
    </dsp:sp>
    <dsp:sp modelId="{124DF4F9-F788-4B2C-AB5E-FFA47AFB5A0C}">
      <dsp:nvSpPr>
        <dsp:cNvPr id="0" name=""/>
        <dsp:cNvSpPr/>
      </dsp:nvSpPr>
      <dsp:spPr>
        <a:xfrm>
          <a:off x="3640044" y="2243150"/>
          <a:ext cx="1677122" cy="1677122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Health and Care Act 2022 strengthened duties concerning healthcare integration, public involvement, climate responsibilities and reducing inequalities</a:t>
          </a:r>
          <a:r>
            <a:rPr lang="en-GB" sz="1100" kern="1200" dirty="0">
              <a:latin typeface="Aptos Display" panose="02110004020202020204"/>
            </a:rPr>
            <a:t> (UK government 2022). </a:t>
          </a:r>
          <a:endParaRPr lang="en-US" sz="1100" kern="1200" dirty="0"/>
        </a:p>
      </dsp:txBody>
      <dsp:txXfrm>
        <a:off x="3721914" y="2325020"/>
        <a:ext cx="1513382" cy="1513382"/>
      </dsp:txXfrm>
    </dsp:sp>
    <dsp:sp modelId="{8EB801A0-BE6B-4ACB-A1F1-42CE5F8A621D}">
      <dsp:nvSpPr>
        <dsp:cNvPr id="0" name=""/>
        <dsp:cNvSpPr/>
      </dsp:nvSpPr>
      <dsp:spPr>
        <a:xfrm>
          <a:off x="5610662" y="2243150"/>
          <a:ext cx="1677122" cy="167712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Equality Act 2010 requires public authorities to consider equality, discrimination and equal opportunities when delivering public functions and services.</a:t>
          </a:r>
          <a:endParaRPr lang="en-US" sz="1100" kern="1200" dirty="0"/>
        </a:p>
      </dsp:txBody>
      <dsp:txXfrm>
        <a:off x="5692532" y="2325020"/>
        <a:ext cx="1513382" cy="151338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A6372-EBE2-4A3D-A74B-69F483750205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DCFFB-A8D9-4AC4-A83C-39BFF51C32A4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Diabetes risk and outcomes vary according to socioeconomic deprivation, ethnicity, age, disability, environment and access to health-promoting resources.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6900512" cy="1384035"/>
      </dsp:txXfrm>
    </dsp:sp>
    <dsp:sp modelId="{37C64471-07B3-4245-94CF-8A0032D0868C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8F433-5A06-4647-8718-40CC6CB36AA7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South Asian and Black ethnic groups and people living in deprived areas experience higher type 2 diabetes risks than white ethnic groups, requiring culturally responsive prevention approaches (Rai et al. 2023).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84035"/>
        <a:ext cx="6900512" cy="1384035"/>
      </dsp:txXfrm>
    </dsp:sp>
    <dsp:sp modelId="{E9F77F2C-3827-4515-A1A0-77B7DF686FC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32358-FDF0-48F4-9BE4-77296DF56E6F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</a:t>
          </a:r>
          <a:r>
            <a:rPr lang="en-GB" sz="1800" kern="1200" dirty="0">
              <a:solidFill>
                <a:srgbClr val="202A30"/>
              </a:solidFill>
              <a:latin typeface="Arial" panose="020B0604020202020204" pitchFamily="34" charset="0"/>
              <a:cs typeface="Arial" panose="020B0604020202020204" pitchFamily="34" charset="0"/>
            </a:rPr>
            <a:t>  review of the NHS's DPP effectiveness by Manchester University found that after the completion of the course  it reduces chance of developing Type 2 diabetes by 37%, with participants achieving an average weight loss of 3.3kg (NHS  England 2025d). </a:t>
          </a:r>
        </a:p>
      </dsp:txBody>
      <dsp:txXfrm>
        <a:off x="0" y="2768070"/>
        <a:ext cx="6900512" cy="1384035"/>
      </dsp:txXfrm>
    </dsp:sp>
    <dsp:sp modelId="{1756F10B-077B-43E0-995E-70B44079E965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9B2E91-B869-40EE-BEDE-B9E24CC6B7BB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Digital delivery can improve convenience while simultaneously creating barriers for people experiencing limited connectivity, equipment, skills or digital confidence.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CC7719-5675-4322-A683-FFE482C1151A}" type="datetimeFigureOut">
              <a:t>10/14/2026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0B317F-6D7E-4A1A-82A6-07E164A65E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627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9521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562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0614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5212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0924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7710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344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9111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2064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6378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5878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2930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5647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8315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0B317F-6D7E-4A1A-82A6-07E164A65EE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hyperlink" Target="https://observatory.tec.mx/edu-bits-2/sustainable-development-goals-challenge-education-2030agenda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thebluediamondgallery.com/handwriting/c/case-study.html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diabetes/diabetes-prevention/" TargetMode="External"/><Relationship Id="rId13" Type="http://schemas.openxmlformats.org/officeDocument/2006/relationships/hyperlink" Target="https://academic.oup.com/phe/article-pdf/16/3/210/56614342/phad017.pdf" TargetMode="External"/><Relationship Id="rId18" Type="http://schemas.openxmlformats.org/officeDocument/2006/relationships/hyperlink" Target="https://www.who.int/" TargetMode="External"/><Relationship Id="rId3" Type="http://schemas.openxmlformats.org/officeDocument/2006/relationships/hyperlink" Target="https://doi.org/10.3390/endocrines3040064" TargetMode="External"/><Relationship Id="rId7" Type="http://schemas.openxmlformats.org/officeDocument/2006/relationships/hyperlink" Target="https://www.england.nhs.uk/" TargetMode="External"/><Relationship Id="rId12" Type="http://schemas.openxmlformats.org/officeDocument/2006/relationships/hyperlink" Target="https://onlinelibrary.wiley.com/doi/abs/10.1111/dme.15132" TargetMode="External"/><Relationship Id="rId17" Type="http://schemas.openxmlformats.org/officeDocument/2006/relationships/hyperlink" Target="https://www.legislation.gov.uk/" TargetMode="External"/><Relationship Id="rId2" Type="http://schemas.openxmlformats.org/officeDocument/2006/relationships/notesSlide" Target="../notesSlides/notesSlide17.xml"/><Relationship Id="rId16" Type="http://schemas.openxmlformats.org/officeDocument/2006/relationships/hyperlink" Target="https://www.un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109019818801500401" TargetMode="External"/><Relationship Id="rId11" Type="http://schemas.openxmlformats.org/officeDocument/2006/relationships/hyperlink" Target="https://www.england.nhs.uk/2025/12/nhs-diabetes-prevention-scheme-helps-one-million-people/" TargetMode="External"/><Relationship Id="rId5" Type="http://schemas.openxmlformats.org/officeDocument/2006/relationships/hyperlink" Target="https://bmjopen.bmj.com/content/bmjopen/12/8/e044369.full.pdf" TargetMode="External"/><Relationship Id="rId15" Type="http://schemas.openxmlformats.org/officeDocument/2006/relationships/hyperlink" Target="https://sdgs.un.org/2030agenda" TargetMode="External"/><Relationship Id="rId10" Type="http://schemas.openxmlformats.org/officeDocument/2006/relationships/hyperlink" Target="https://www.england.nhs.uk/diabetes/case-studies/healthier-you-team-effort-pays-off-for-agnes/" TargetMode="External"/><Relationship Id="rId4" Type="http://schemas.openxmlformats.org/officeDocument/2006/relationships/hyperlink" Target="https://www.gov.uk/government/statistics/diabetes-profile-update-march-2025/diabetes-profile-statistical-commentary-march-2025" TargetMode="External"/><Relationship Id="rId9" Type="http://schemas.openxmlformats.org/officeDocument/2006/relationships/hyperlink" Target="https://www.england.nhs.uk/ourwork/prevention/" TargetMode="External"/><Relationship Id="rId14" Type="http://schemas.openxmlformats.org/officeDocument/2006/relationships/hyperlink" Target="https://www.un.org/sustainabledevelopment/development-goa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0355" y="2164159"/>
            <a:ext cx="10053763" cy="1286136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  <a:ea typeface="+mj-lt"/>
                <a:cs typeface="+mj-lt"/>
              </a:rPr>
              <a:t>BMHP6030</a:t>
            </a:r>
            <a:endParaRPr lang="en-US" sz="4800" dirty="0">
              <a:solidFill>
                <a:srgbClr val="FFFFFF"/>
              </a:solidFill>
              <a:ea typeface="+mj-lt"/>
              <a:cs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5990" y="4693920"/>
            <a:ext cx="10250644" cy="16351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Name: Salma Begum</a:t>
            </a:r>
          </a:p>
          <a:p>
            <a:pPr algn="l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Student ID: 2323795</a:t>
            </a:r>
          </a:p>
          <a:p>
            <a:pPr algn="l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Lecturer: Parese Ahmed</a:t>
            </a:r>
          </a:p>
          <a:p>
            <a:pPr algn="l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Presentation Component 1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3590" y="345994"/>
            <a:ext cx="11371002" cy="4524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lIns="36576" tIns="18288" rIns="36576" bIns="18288">
            <a:spAutoFit/>
          </a:bodyPr>
          <a:lstStyle/>
          <a:p>
            <a:pPr>
              <a:defRPr sz="2700" b="1">
                <a:solidFill>
                  <a:srgbClr val="142F53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251023" y="939130"/>
            <a:ext cx="1969663" cy="45719"/>
          </a:xfrm>
          <a:prstGeom prst="rect">
            <a:avLst/>
          </a:prstGeom>
          <a:solidFill>
            <a:srgbClr val="0091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332229" y="1234440"/>
            <a:ext cx="10727657" cy="1627721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229358" y="1261552"/>
            <a:ext cx="457529" cy="1627721"/>
          </a:xfrm>
          <a:prstGeom prst="rect">
            <a:avLst/>
          </a:prstGeom>
          <a:solidFill>
            <a:srgbClr val="1F6FB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48946" y="1429039"/>
            <a:ext cx="502920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dirty="0"/>
              <a:t>THE PUBLIC HEALTH CHALLENGE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48946" y="1872537"/>
            <a:ext cx="6045274" cy="4216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Type 2 diabetes is a major public health concern in England. In 2024, recorded prevalence among adults aged 17+ was 7.0% (GOV.UK, 2025).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73735" y="3202669"/>
            <a:ext cx="10895512" cy="1518868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 flipH="1">
            <a:off x="190062" y="3202668"/>
            <a:ext cx="480498" cy="1518869"/>
          </a:xfrm>
          <a:prstGeom prst="rect">
            <a:avLst/>
          </a:prstGeom>
          <a:solidFill>
            <a:srgbClr val="0091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86887" y="3378317"/>
            <a:ext cx="4983479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lang="en-GB" dirty="0"/>
              <a:t>     </a:t>
            </a:r>
            <a:r>
              <a:rPr dirty="0"/>
              <a:t>THE NHS RESPONSE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73735" y="5105618"/>
            <a:ext cx="10972800" cy="1325880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173735" y="5105618"/>
            <a:ext cx="480499" cy="1325880"/>
          </a:xfrm>
          <a:prstGeom prst="rect">
            <a:avLst/>
          </a:prstGeom>
          <a:solidFill>
            <a:srgbClr val="EFB0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944009" y="5150464"/>
            <a:ext cx="10650583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dirty="0"/>
              <a:t>PRESENTATION FOCUS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41DDFE5-06A8-68DA-8EE3-84A65ECF886E}"/>
              </a:ext>
            </a:extLst>
          </p:cNvPr>
          <p:cNvSpPr txBox="1"/>
          <p:nvPr/>
        </p:nvSpPr>
        <p:spPr>
          <a:xfrm>
            <a:off x="795528" y="5486400"/>
            <a:ext cx="609600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explores how the NHS Diabetes Prevention Programme integrates health, holistic wellbeing and sustainable development through theory, SDG 3, UK policy and a case study. It evaluates evidence, barriers and health inequalities, then recommends improvements to access and outcomes.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C6B346B-D09E-C500-DF5E-EF1A2E17BAB1}"/>
              </a:ext>
            </a:extLst>
          </p:cNvPr>
          <p:cNvSpPr txBox="1"/>
          <p:nvPr/>
        </p:nvSpPr>
        <p:spPr>
          <a:xfrm>
            <a:off x="795528" y="3806998"/>
            <a:ext cx="6166540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Healthier You supports people at increased risk through healthier eating, physical activity and sustainable lifestyle changes (NHS England, 2025a).</a:t>
            </a:r>
          </a:p>
        </p:txBody>
      </p:sp>
    </p:spTree>
    <p:extLst>
      <p:ext uri="{BB962C8B-B14F-4D97-AF65-F5344CB8AC3E}">
        <p14:creationId xmlns:p14="http://schemas.microsoft.com/office/powerpoint/2010/main" val="1354364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CD4F7-E5A5-2748-9A63-928839E7613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Definitions and Key-concepts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FE52F9-A74D-2A16-CA9B-D228282176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4037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77839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320E-6FD0-1518-CFA2-6B8CE1C26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8973" y="342880"/>
            <a:ext cx="6573862" cy="105148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solidFill>
                  <a:srgbClr val="002060"/>
                </a:solidFill>
              </a:rPr>
              <a:t>Definitions and Key-concepts (contd.)</a:t>
            </a:r>
            <a:endParaRPr lang="en-US" b="1">
              <a:solidFill>
                <a:srgbClr val="002060"/>
              </a:solidFill>
            </a:endParaRPr>
          </a:p>
        </p:txBody>
      </p:sp>
      <p:pic>
        <p:nvPicPr>
          <p:cNvPr id="7" name="Graphic 6" descr="Open Hand with Plant">
            <a:extLst>
              <a:ext uri="{FF2B5EF4-FFF2-40B4-BE49-F238E27FC236}">
                <a16:creationId xmlns:a16="http://schemas.microsoft.com/office/drawing/2014/main" id="{F0AE56B2-C896-83E4-500D-50B6F952650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1F3E4-F94B-27FA-C2AC-24BD37D21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7396" y="1737246"/>
            <a:ext cx="5437653" cy="38837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Wellbeing is a desirable state that is impacted by social, economic, and environmental factors and encompasses quality of life, meaning and purpose (WHO 2021).</a:t>
            </a:r>
          </a:p>
          <a:p>
            <a:pPr algn="just"/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Subjective wellbeing is concerned with individual assessments of life satisfaction, happiness, meaning and anxiety from one's personal experience (WHO 2021).</a:t>
            </a:r>
          </a:p>
          <a:p>
            <a:pPr algn="just"/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Objective wellbeing takes into consideration observable factors such as health, income, housing, education, employment and access to basic services.</a:t>
            </a:r>
          </a:p>
          <a:p>
            <a:pPr algn="just"/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Combining subjective and objective wellbeing gives a more complete perspective on how health interventions positively impact lives of people.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34972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1F778E-E4BF-1B8F-D3F7-1863E3C89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779375"/>
            <a:ext cx="10115425" cy="921066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Sustainable development concepts</a:t>
            </a:r>
            <a:endParaRPr lang="en-US" sz="36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F834C-9437-6885-817A-4E737A45C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423130"/>
            <a:ext cx="8923079" cy="361990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Sustainable development meets present health needs while protecting resources for future generations. </a:t>
            </a:r>
          </a:p>
          <a:p>
            <a:r>
              <a:rPr lang="en-GB" sz="18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Sustainable healthcare promotes prevention, efficient resource use and long-term population health. </a:t>
            </a:r>
          </a:p>
          <a:p>
            <a:r>
              <a:rPr lang="en-GB" sz="18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Health Belief Model explains how perceptions influence preventive health behaviours (Hu et al. 2022). </a:t>
            </a:r>
          </a:p>
          <a:p>
            <a:r>
              <a:rPr lang="en-GB" sz="18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DPP connects individual behaviour change with long-term health and healthcare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8974321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FE5A8B-730D-9695-B2E7-0F1B188E0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115" y="3721598"/>
            <a:ext cx="3089435" cy="90918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280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Biopsychosocial Model</a:t>
            </a:r>
            <a:br>
              <a:rPr lang="en-GB" sz="280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</a:br>
            <a:br>
              <a:rPr lang="en-GB" sz="280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</a:br>
            <a:r>
              <a:rPr lang="en-GB" sz="1600" dirty="0">
                <a:solidFill>
                  <a:schemeClr val="bg1"/>
                </a:solidFill>
              </a:rPr>
              <a:t>(Dubos, 1965; Engel, 1977; Huber et al., 2011)</a:t>
            </a:r>
            <a:br>
              <a:rPr lang="en-GB" sz="2800" dirty="0"/>
            </a:br>
            <a:endParaRPr lang="en-US" sz="2800" b="1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6112C0E-B4EB-FF0C-A455-1FF6F83F02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469763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22615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A66FE-6419-E7EA-D43C-C6D5132A452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Ecological Model </a:t>
            </a:r>
            <a:b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(McLeroy et al., 1988)</a:t>
            </a:r>
            <a:endParaRPr lang="en-US" sz="1200" b="1" dirty="0">
              <a:solidFill>
                <a:srgbClr val="00206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378D65-FF4A-E461-13E5-1FF2E3DBCA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1208429"/>
              </p:ext>
            </p:extLst>
          </p:nvPr>
        </p:nvGraphicFramePr>
        <p:xfrm>
          <a:off x="905913" y="1968137"/>
          <a:ext cx="10447887" cy="43755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0749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9DCC6-F10A-2855-2F3D-272C1372A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62" y="3930462"/>
            <a:ext cx="3750497" cy="2617641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pPr algn="ctr"/>
            <a:r>
              <a:rPr lang="en-GB" sz="2000" b="1" dirty="0">
                <a:latin typeface="Calibri"/>
                <a:ea typeface="Calibri"/>
                <a:cs typeface="Calibri"/>
              </a:rPr>
              <a:t>Sustainable Development Goal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5285A081-BC5B-6D99-0A42-32147E8138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06530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1" name="Picture 30">
            <a:extLst>
              <a:ext uri="{FF2B5EF4-FFF2-40B4-BE49-F238E27FC236}">
                <a16:creationId xmlns:a16="http://schemas.microsoft.com/office/drawing/2014/main" id="{BB82B083-59F2-3829-BFF2-E06C373ADFF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20820" y="150301"/>
            <a:ext cx="3433682" cy="314777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F719BC9-41FA-AD8D-6A08-8A6A005136BA}"/>
              </a:ext>
            </a:extLst>
          </p:cNvPr>
          <p:cNvSpPr txBox="1"/>
          <p:nvPr/>
        </p:nvSpPr>
        <p:spPr>
          <a:xfrm>
            <a:off x="620821" y="3440140"/>
            <a:ext cx="3007479" cy="34333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10000"/>
          </a:bodyPr>
          <a:lstStyle/>
          <a:p>
            <a:r>
              <a:rPr lang="en-US" dirty="0"/>
              <a:t>(United Nation 2023b)</a:t>
            </a:r>
          </a:p>
        </p:txBody>
      </p:sp>
    </p:spTree>
    <p:extLst>
      <p:ext uri="{BB962C8B-B14F-4D97-AF65-F5344CB8AC3E}">
        <p14:creationId xmlns:p14="http://schemas.microsoft.com/office/powerpoint/2010/main" val="24495551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36812" y="351846"/>
            <a:ext cx="11285222" cy="3447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lIns="36576" tIns="18288" rIns="36576" bIns="18288">
            <a:spAutoFit/>
          </a:bodyPr>
          <a:lstStyle/>
          <a:p>
            <a:pPr>
              <a:defRPr sz="2700" b="1">
                <a:solidFill>
                  <a:srgbClr val="142F53"/>
                </a:solidFill>
                <a:latin typeface="Aptos"/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SDG 3: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History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654337" y="816912"/>
            <a:ext cx="4911532" cy="1216485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13806" y="837963"/>
            <a:ext cx="433249" cy="1195434"/>
          </a:xfrm>
          <a:prstGeom prst="rect">
            <a:avLst/>
          </a:prstGeom>
          <a:solidFill>
            <a:srgbClr val="1F6FB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3575" y="882634"/>
            <a:ext cx="306324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dirty="0"/>
              <a:t>2000 • MILLENNIUM GOALS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3575" y="1257680"/>
            <a:ext cx="3044952" cy="59093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The UN adopted the Millennium Development Goals, including several major global health priorities.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067585" y="826627"/>
            <a:ext cx="5420436" cy="1227452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0" name="Rectangle 9"/>
          <p:cNvSpPr/>
          <p:nvPr/>
        </p:nvSpPr>
        <p:spPr>
          <a:xfrm>
            <a:off x="6038202" y="829097"/>
            <a:ext cx="475809" cy="1216485"/>
          </a:xfrm>
          <a:prstGeom prst="rect">
            <a:avLst/>
          </a:prstGeom>
          <a:solidFill>
            <a:srgbClr val="0091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866934" y="887611"/>
            <a:ext cx="306324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dirty="0"/>
              <a:t>2012 • RIO+20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66933" y="1234596"/>
            <a:ext cx="3792357" cy="37548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The UN Conference on Sustainable Development helped launch the process for developing the SDGs.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255555" y="2259690"/>
            <a:ext cx="6855552" cy="1216485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1196116" y="2259689"/>
            <a:ext cx="442616" cy="1216485"/>
          </a:xfrm>
          <a:prstGeom prst="rect">
            <a:avLst/>
          </a:prstGeom>
          <a:solidFill>
            <a:srgbClr val="EFB0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2866434" y="2327992"/>
            <a:ext cx="3063240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dirty="0"/>
              <a:t>2015 • 2030 AGENDA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835303" y="2644355"/>
            <a:ext cx="3044952" cy="54476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All UN Member States adopted the 2030 Agenda, including 17 interconnected Sustainable Development Goals.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2560320" y="3617213"/>
            <a:ext cx="8003177" cy="1206770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2550364" y="3605028"/>
            <a:ext cx="475808" cy="1206770"/>
          </a:xfrm>
          <a:prstGeom prst="rect">
            <a:avLst/>
          </a:prstGeom>
          <a:solidFill>
            <a:srgbClr val="278B6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3460795" y="3672885"/>
            <a:ext cx="4937759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dirty="0"/>
              <a:t>SDG 3 • HEALTH AND WELLBEING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460795" y="4096457"/>
            <a:ext cx="4919472" cy="4216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dirty="0"/>
              <a:t>Ensure healthy lives and promote wellbeing for all at every age, with targets to be achieved by 2030</a:t>
            </a:r>
            <a:r>
              <a:rPr lang="en-GB" dirty="0"/>
              <a:t> </a:t>
            </a:r>
            <a:r>
              <a:rPr lang="en-GB" sz="1250" dirty="0">
                <a:solidFill>
                  <a:srgbClr val="283644"/>
                </a:solidFill>
                <a:latin typeface="Aptos"/>
              </a:rPr>
              <a:t>(United Nations, 2015)</a:t>
            </a:r>
            <a:endParaRPr dirty="0"/>
          </a:p>
        </p:txBody>
      </p:sp>
      <p:sp>
        <p:nvSpPr>
          <p:cNvPr id="21" name="Rounded Rectangle 20"/>
          <p:cNvSpPr/>
          <p:nvPr/>
        </p:nvSpPr>
        <p:spPr>
          <a:xfrm>
            <a:off x="654337" y="4925289"/>
            <a:ext cx="10492634" cy="1227452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636812" y="4925289"/>
            <a:ext cx="456763" cy="1227451"/>
          </a:xfrm>
          <a:prstGeom prst="rect">
            <a:avLst/>
          </a:prstGeom>
          <a:solidFill>
            <a:srgbClr val="1F6FB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417424" y="5065254"/>
            <a:ext cx="4983479" cy="38404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dirty="0"/>
              <a:t>LINK TO NHS DPP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399590" y="5441839"/>
            <a:ext cx="4604003" cy="4216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dirty="0"/>
              <a:t>The </a:t>
            </a:r>
            <a:r>
              <a:rPr dirty="0" err="1"/>
              <a:t>programme</a:t>
            </a:r>
            <a:r>
              <a:rPr dirty="0"/>
              <a:t> contributes to SDG 3 by supporting prevention of type 2 diabetes and encouraging healthier lifestyles.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956C5-8444-C0C8-545A-47D219DE49A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SDG Integration</a:t>
            </a:r>
            <a:endParaRPr lang="en-US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B4A08E-1476-25B0-83D6-B09B0ED73C5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0459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AB118-9271-A099-F1CD-BCD7D53FE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" y="5692"/>
            <a:ext cx="12183372" cy="1052392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Policy and Governance</a:t>
            </a:r>
            <a:endParaRPr lang="en-US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3101C4-00EE-EA07-F131-9C0AD57940F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13700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B1FF03-E93B-386E-2462-DD6CBE38D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62" y="17027"/>
            <a:ext cx="12170248" cy="1529115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pPr algn="ctr"/>
            <a:r>
              <a:rPr lang="en-GB" sz="40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NHS legislation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F64D75-7EA2-202B-4325-3A4611D8C6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4011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69943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49A04C-0BCF-3B83-12C8-4BC358758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526" y="207089"/>
            <a:ext cx="6661551" cy="1044565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Case Study </a:t>
            </a:r>
            <a:endParaRPr lang="en-US" sz="40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2D5FE-E619-132F-DDCA-4487A889A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545" y="1481029"/>
            <a:ext cx="6031678" cy="41030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GB" sz="1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Agnes Turner, aged seventy, joined Healthier You after being identified with increased risk of developing type 2 diabetes.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Agnes lost 4.2 kilograms and reported improved cholesterol and blood-sugar readings following programme participation and lifestyle changes (NHS England 2025c).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She increased physical activity through walking and line dancing while developing greater awareness of healthier food choices.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Group participation provided friendship, encouragement and social support, demonstrating connections between physical health, psychological wellbeing and social wellbeing.</a:t>
            </a:r>
          </a:p>
          <a:p>
            <a:endParaRPr lang="en-GB" sz="17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C67E309-25DC-3195-83D2-1732CDAC53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23149" y="1729226"/>
            <a:ext cx="4296349" cy="34190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319CA8D-7E6A-072D-51C5-3B25436BDD9B}"/>
              </a:ext>
            </a:extLst>
          </p:cNvPr>
          <p:cNvSpPr txBox="1"/>
          <p:nvPr/>
        </p:nvSpPr>
        <p:spPr>
          <a:xfrm>
            <a:off x="7783466" y="5468644"/>
            <a:ext cx="421694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www.thebluediamondgallery.com/handwriting/c/case-study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7378533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4B727-6D5B-4D0C-A5EA-BCF8A35DD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831" y="-3585"/>
            <a:ext cx="12199373" cy="944563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Health Belief model Planning</a:t>
            </a:r>
            <a:endParaRPr lang="en-US" b="1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8077C-B4A9-5036-ADA5-7FBB40DFB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Perceived susceptibility:</a:t>
            </a:r>
            <a:r>
              <a:rPr lang="en-GB" sz="2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Risk information can help participants recognise personal vulnerability to developing type 2 diabetes (Hu et al. 2022).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Perceived severity:</a:t>
            </a:r>
            <a:r>
              <a:rPr lang="en-GB" sz="2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Education can explain potential complications, encouraging participants to consider consequences of uncontrolled diabetes.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Perceived benefits:</a:t>
            </a:r>
            <a:r>
              <a:rPr lang="en-GB" sz="2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personalised dietary, physical-activity and weight-management goals demonstrate achievable benefits of prevention.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Perceived barriers, cues and self-efficacy:</a:t>
            </a:r>
            <a:r>
              <a:rPr lang="en-GB" sz="2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coaching, referrals, reminders and peer support can encourage sustained behavioural 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9446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8B3B5-0F0D-059E-0127-509B6C81B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  <a:solidFill>
            <a:schemeClr val="accent4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Equity and Access (Existing inequalities)</a:t>
            </a:r>
            <a:endParaRPr lang="en-US" sz="36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A93133-8AC6-2070-36F5-602C0BC191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007312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58106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0352" y="379672"/>
            <a:ext cx="11064240" cy="4524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lIns="36576" tIns="18288" rIns="36576" bIns="18288">
            <a:spAutoFit/>
          </a:bodyPr>
          <a:lstStyle/>
          <a:p>
            <a:pPr>
              <a:defRPr sz="2700" b="1">
                <a:solidFill>
                  <a:srgbClr val="142F53"/>
                </a:solidFill>
                <a:latin typeface="Aptos"/>
              </a:defRPr>
            </a:pPr>
            <a:r>
              <a:rPr dirty="0"/>
              <a:t>Challenges, impact &amp; recommendations</a:t>
            </a:r>
          </a:p>
        </p:txBody>
      </p:sp>
      <p:sp>
        <p:nvSpPr>
          <p:cNvPr id="3" name="Rectangle 2"/>
          <p:cNvSpPr/>
          <p:nvPr/>
        </p:nvSpPr>
        <p:spPr>
          <a:xfrm flipV="1">
            <a:off x="530351" y="886969"/>
            <a:ext cx="6654219" cy="45719"/>
          </a:xfrm>
          <a:prstGeom prst="rect">
            <a:avLst/>
          </a:prstGeom>
          <a:solidFill>
            <a:srgbClr val="0091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337457" y="1304542"/>
            <a:ext cx="3329419" cy="1825319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337457" y="1280159"/>
            <a:ext cx="396242" cy="1849701"/>
          </a:xfrm>
          <a:prstGeom prst="rect">
            <a:avLst/>
          </a:prstGeom>
          <a:solidFill>
            <a:srgbClr val="1F6FB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75855" y="1448237"/>
            <a:ext cx="2469689" cy="2921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AFFORDABILITY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091" y="1801367"/>
            <a:ext cx="2469689" cy="1152623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sz="1200" dirty="0"/>
              <a:t>Impact: Healthy food and activity costs may make lifestyle changes harder to sustain.</a:t>
            </a:r>
            <a:br>
              <a:rPr sz="1200" dirty="0"/>
            </a:br>
            <a:r>
              <a:rPr sz="1200" dirty="0"/>
              <a:t>Recommendation: Offer affordable food guidance and link participants with free or low-cost local activities</a:t>
            </a:r>
            <a:r>
              <a:rPr dirty="0"/>
              <a:t>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314877" y="1687471"/>
            <a:ext cx="3566812" cy="1741529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 flipH="1">
            <a:off x="8328257" y="1702493"/>
            <a:ext cx="405460" cy="1741530"/>
          </a:xfrm>
          <a:prstGeom prst="rect">
            <a:avLst/>
          </a:prstGeom>
          <a:solidFill>
            <a:srgbClr val="0091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848746" y="1787649"/>
            <a:ext cx="2795083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LANGUAGE &amp; CULTURE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819029" y="2056261"/>
            <a:ext cx="2910112" cy="1191095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dirty="0"/>
              <a:t>Impact: Generic advice may not reflect dietary traditions, language needs or cultural preferences.</a:t>
            </a:r>
            <a:br>
              <a:rPr dirty="0"/>
            </a:br>
            <a:r>
              <a:rPr dirty="0"/>
              <a:t>Recommendation: Provide translated resources and culturally adapted support with community partners.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07739" y="4002894"/>
            <a:ext cx="3559138" cy="1968137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122057" y="3948671"/>
            <a:ext cx="376360" cy="2022360"/>
          </a:xfrm>
          <a:prstGeom prst="rect">
            <a:avLst/>
          </a:prstGeom>
          <a:solidFill>
            <a:srgbClr val="EFB0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71500" y="4096494"/>
            <a:ext cx="3042177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DIGITAL EXCLUSION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42395" y="4582104"/>
            <a:ext cx="2950613" cy="1144929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Impact: Limited devices, internet access or confidence can restrict access to online sessions.</a:t>
            </a:r>
            <a:b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Recommendation: Keep face-to-face and telephone options alongside digital delivery.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830747" y="4444683"/>
            <a:ext cx="3898394" cy="1620558"/>
          </a:xfrm>
          <a:prstGeom prst="roundRect">
            <a:avLst/>
          </a:prstGeom>
          <a:solidFill>
            <a:srgbClr val="EDF6FA"/>
          </a:solidFill>
          <a:ln>
            <a:solidFill>
              <a:srgbClr val="DAE7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7786768" y="4444683"/>
            <a:ext cx="413565" cy="1620558"/>
          </a:xfrm>
          <a:prstGeom prst="rect">
            <a:avLst/>
          </a:prstGeom>
          <a:solidFill>
            <a:srgbClr val="278B6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323412" y="4459706"/>
            <a:ext cx="3347358" cy="283154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600" b="1">
                <a:solidFill>
                  <a:srgbClr val="142F53"/>
                </a:solidFill>
                <a:latin typeface="Aptos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TIME &amp; MOTIVATION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58705" y="4945918"/>
            <a:ext cx="3244448" cy="775597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defRPr sz="1250" b="0">
                <a:solidFill>
                  <a:srgbClr val="283644"/>
                </a:solidFill>
                <a:latin typeface="Aptos"/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Impact: Work, caring responsibilities and low confidence can lead to missed sessions.</a:t>
            </a:r>
            <a:b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Recommendation: Offer flexible appointments, </a:t>
            </a:r>
            <a:r>
              <a:rPr sz="120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 goals and supportive follow-up.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1109960" y="6537960"/>
            <a:ext cx="457200" cy="18288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r">
              <a:defRPr sz="900" b="0">
                <a:solidFill>
                  <a:srgbClr val="5F6E7B"/>
                </a:solidFill>
                <a:latin typeface="Aptos"/>
              </a:defRPr>
            </a:pPr>
            <a:r>
              <a:t>19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A0A66172-47BE-0509-0481-6415A2E18F7D}"/>
              </a:ext>
            </a:extLst>
          </p:cNvPr>
          <p:cNvGrpSpPr/>
          <p:nvPr/>
        </p:nvGrpSpPr>
        <p:grpSpPr>
          <a:xfrm>
            <a:off x="3895755" y="1883367"/>
            <a:ext cx="3655123" cy="3655123"/>
            <a:chOff x="3353219" y="425125"/>
            <a:chExt cx="3655123" cy="3655123"/>
          </a:xfrm>
        </p:grpSpPr>
        <p:sp>
          <p:nvSpPr>
            <p:cNvPr id="36" name="Partial Circle 35">
              <a:extLst>
                <a:ext uri="{FF2B5EF4-FFF2-40B4-BE49-F238E27FC236}">
                  <a16:creationId xmlns:a16="http://schemas.microsoft.com/office/drawing/2014/main" id="{6B44BB9A-AFE1-698B-E6FA-942342A55765}"/>
                </a:ext>
              </a:extLst>
            </p:cNvPr>
            <p:cNvSpPr/>
            <p:nvPr/>
          </p:nvSpPr>
          <p:spPr>
            <a:xfrm>
              <a:off x="3353219" y="425125"/>
              <a:ext cx="3655123" cy="3655123"/>
            </a:xfrm>
            <a:prstGeom prst="pie">
              <a:avLst>
                <a:gd name="adj1" fmla="val 5400000"/>
                <a:gd name="adj2" fmla="val 108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Partial Circle 4">
              <a:extLst>
                <a:ext uri="{FF2B5EF4-FFF2-40B4-BE49-F238E27FC236}">
                  <a16:creationId xmlns:a16="http://schemas.microsoft.com/office/drawing/2014/main" id="{8AD0310C-6C11-8458-4FF1-0E50176B2D0E}"/>
                </a:ext>
              </a:extLst>
            </p:cNvPr>
            <p:cNvSpPr txBox="1"/>
            <p:nvPr/>
          </p:nvSpPr>
          <p:spPr>
            <a:xfrm>
              <a:off x="3766596" y="2317957"/>
              <a:ext cx="1348914" cy="10878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430" tIns="11430" rIns="11430" bIns="11430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900" kern="1200" dirty="0"/>
                <a:t>Culturally adapted education, community partnerships and face-to-face alternatives can reduce ethnic, socioeconomic and digital barriers. </a:t>
              </a:r>
              <a:endParaRPr lang="en-US" sz="900" kern="1200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569D24A-7A9B-D253-2394-56AF253A43F7}"/>
              </a:ext>
            </a:extLst>
          </p:cNvPr>
          <p:cNvGrpSpPr/>
          <p:nvPr/>
        </p:nvGrpSpPr>
        <p:grpSpPr>
          <a:xfrm>
            <a:off x="4010515" y="1499445"/>
            <a:ext cx="3655123" cy="3655123"/>
            <a:chOff x="3353219" y="425125"/>
            <a:chExt cx="3655123" cy="3655123"/>
          </a:xfrm>
        </p:grpSpPr>
        <p:sp>
          <p:nvSpPr>
            <p:cNvPr id="39" name="Partial Circle 38">
              <a:extLst>
                <a:ext uri="{FF2B5EF4-FFF2-40B4-BE49-F238E27FC236}">
                  <a16:creationId xmlns:a16="http://schemas.microsoft.com/office/drawing/2014/main" id="{7A74A5F2-800F-F3D6-9867-C5E01CE876A8}"/>
                </a:ext>
              </a:extLst>
            </p:cNvPr>
            <p:cNvSpPr/>
            <p:nvPr/>
          </p:nvSpPr>
          <p:spPr>
            <a:xfrm>
              <a:off x="3353219" y="425125"/>
              <a:ext cx="3655123" cy="3655123"/>
            </a:xfrm>
            <a:prstGeom prst="pie">
              <a:avLst>
                <a:gd name="adj1" fmla="val 0"/>
                <a:gd name="adj2" fmla="val 54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Partial Circle 4">
              <a:extLst>
                <a:ext uri="{FF2B5EF4-FFF2-40B4-BE49-F238E27FC236}">
                  <a16:creationId xmlns:a16="http://schemas.microsoft.com/office/drawing/2014/main" id="{0FFE4842-B5B0-393B-3B04-308CA8DC8EE4}"/>
                </a:ext>
              </a:extLst>
            </p:cNvPr>
            <p:cNvSpPr txBox="1"/>
            <p:nvPr/>
          </p:nvSpPr>
          <p:spPr>
            <a:xfrm>
              <a:off x="5246051" y="2317957"/>
              <a:ext cx="1348914" cy="10878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430" tIns="11430" rIns="11430" bIns="11430" numCol="1" spcCol="1270" anchor="ctr" anchorCtr="0">
              <a:noAutofit/>
            </a:bodyPr>
            <a:lstStyle/>
            <a:p>
              <a:pPr marL="0" lvl="0" indent="0" algn="ctr" defTabSz="4000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900" b="1" kern="1200" dirty="0"/>
                <a:t>Equality Act 2010</a:t>
              </a:r>
              <a:r>
                <a:rPr lang="en-GB" sz="900" kern="1200" dirty="0"/>
                <a:t> supports equitable services by addressing discrimination, equality of opportunity and reasonable adjustments across public healthcare</a:t>
              </a:r>
              <a:r>
                <a:rPr lang="en-GB" sz="900" kern="1200" dirty="0">
                  <a:latin typeface="Aptos Display" panose="02110004020202020204"/>
                </a:rPr>
                <a:t> (UK Government 2021).</a:t>
              </a:r>
              <a:r>
                <a:rPr lang="en-GB" sz="900" kern="1200" dirty="0"/>
                <a:t> </a:t>
              </a:r>
              <a:endParaRPr lang="en-US" sz="900" kern="1200" dirty="0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2191F2B5-E995-AC19-0A37-35975EE055E3}"/>
              </a:ext>
            </a:extLst>
          </p:cNvPr>
          <p:cNvGrpSpPr/>
          <p:nvPr/>
        </p:nvGrpSpPr>
        <p:grpSpPr>
          <a:xfrm>
            <a:off x="3921036" y="1433434"/>
            <a:ext cx="3655123" cy="3655123"/>
            <a:chOff x="3353219" y="452575"/>
            <a:chExt cx="3655123" cy="3655123"/>
          </a:xfrm>
        </p:grpSpPr>
        <p:sp>
          <p:nvSpPr>
            <p:cNvPr id="42" name="Partial Circle 41">
              <a:extLst>
                <a:ext uri="{FF2B5EF4-FFF2-40B4-BE49-F238E27FC236}">
                  <a16:creationId xmlns:a16="http://schemas.microsoft.com/office/drawing/2014/main" id="{C81936DE-A097-23BC-4947-1594559F91A6}"/>
                </a:ext>
              </a:extLst>
            </p:cNvPr>
            <p:cNvSpPr/>
            <p:nvPr/>
          </p:nvSpPr>
          <p:spPr>
            <a:xfrm>
              <a:off x="3353219" y="452575"/>
              <a:ext cx="3655123" cy="3655123"/>
            </a:xfrm>
            <a:prstGeom prst="pie">
              <a:avLst>
                <a:gd name="adj1" fmla="val 10800000"/>
                <a:gd name="adj2" fmla="val 162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Partial Circle 4">
              <a:extLst>
                <a:ext uri="{FF2B5EF4-FFF2-40B4-BE49-F238E27FC236}">
                  <a16:creationId xmlns:a16="http://schemas.microsoft.com/office/drawing/2014/main" id="{F2F67B0E-588D-3E46-E0ED-4C97679430B6}"/>
                </a:ext>
              </a:extLst>
            </p:cNvPr>
            <p:cNvSpPr txBox="1"/>
            <p:nvPr/>
          </p:nvSpPr>
          <p:spPr>
            <a:xfrm>
              <a:off x="3766596" y="1127033"/>
              <a:ext cx="1348914" cy="10878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430" tIns="11430" rIns="11430" bIns="11430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900" kern="1200" dirty="0"/>
                <a:t>Services should monitor outcomes by ethnicity and deprivation, using local data to identify gaps and improve equitable programme delivery.</a:t>
              </a:r>
              <a:endParaRPr lang="en-US" sz="900" kern="1200" dirty="0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1BFA0E0B-0F96-49F1-09CE-2AF0F99A16DC}"/>
              </a:ext>
            </a:extLst>
          </p:cNvPr>
          <p:cNvGrpSpPr/>
          <p:nvPr/>
        </p:nvGrpSpPr>
        <p:grpSpPr>
          <a:xfrm>
            <a:off x="4120282" y="1173078"/>
            <a:ext cx="3703823" cy="3676868"/>
            <a:chOff x="3325956" y="-104416"/>
            <a:chExt cx="3655123" cy="3655123"/>
          </a:xfrm>
        </p:grpSpPr>
        <p:sp>
          <p:nvSpPr>
            <p:cNvPr id="45" name="Partial Circle 44">
              <a:extLst>
                <a:ext uri="{FF2B5EF4-FFF2-40B4-BE49-F238E27FC236}">
                  <a16:creationId xmlns:a16="http://schemas.microsoft.com/office/drawing/2014/main" id="{D5CE7CD1-E3FB-5A27-968A-92A5A530BC4F}"/>
                </a:ext>
              </a:extLst>
            </p:cNvPr>
            <p:cNvSpPr/>
            <p:nvPr/>
          </p:nvSpPr>
          <p:spPr>
            <a:xfrm>
              <a:off x="3325956" y="-104416"/>
              <a:ext cx="3655123" cy="3655123"/>
            </a:xfrm>
            <a:prstGeom prst="pie">
              <a:avLst>
                <a:gd name="adj1" fmla="val 16200000"/>
                <a:gd name="adj2" fmla="val 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Partial Circle 4">
              <a:extLst>
                <a:ext uri="{FF2B5EF4-FFF2-40B4-BE49-F238E27FC236}">
                  <a16:creationId xmlns:a16="http://schemas.microsoft.com/office/drawing/2014/main" id="{A2118C51-C89C-14CC-E15C-0A929A6915D8}"/>
                </a:ext>
              </a:extLst>
            </p:cNvPr>
            <p:cNvSpPr txBox="1"/>
            <p:nvPr/>
          </p:nvSpPr>
          <p:spPr>
            <a:xfrm>
              <a:off x="5242609" y="447894"/>
              <a:ext cx="1348914" cy="10878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430" tIns="11430" rIns="11430" bIns="11430" numCol="1" spcCol="1270" anchor="ctr" anchorCtr="0">
              <a:noAutofit/>
            </a:bodyPr>
            <a:lstStyle/>
            <a:p>
              <a:pPr marL="0" lvl="0" indent="0" algn="ctr" defTabSz="4000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900" b="1" kern="1200" dirty="0"/>
                <a:t>Core20PLUS5</a:t>
              </a:r>
              <a:r>
                <a:rPr lang="en-GB" sz="900" kern="1200" dirty="0"/>
                <a:t> targets deprived populations and locally identified groups experiencing poorer healthcare access, experiences and outcomes</a:t>
              </a:r>
              <a:r>
                <a:rPr lang="en-GB" sz="900" kern="1200" dirty="0">
                  <a:latin typeface="Aptos Display" panose="02110004020202020204"/>
                </a:rPr>
                <a:t> (NHS England 2026). </a:t>
              </a:r>
              <a:endParaRPr lang="en-US" sz="900" kern="1200" dirty="0"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FCC9E9-93BB-9BC8-2016-609E9596A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Conclusion</a:t>
            </a:r>
            <a:endParaRPr lang="en-US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FB06E-2DCC-6EC6-ED2E-EA4380E0F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Health encompasses physical, mental and social dimensions, while holistic approaches recognise interactions between individuals and their wider circumstances.</a:t>
            </a:r>
          </a:p>
          <a:p>
            <a:pPr algn="just"/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Wellbeing includes subjective experiences and objective conditions, requiring services to consider quality of life alongside measurable health outcomes.</a:t>
            </a:r>
          </a:p>
          <a:p>
            <a:pPr algn="just"/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Sustainable development connects present healthcare needs with future population wellbeing, resource protection, equity and environmental responsibility.</a:t>
            </a:r>
          </a:p>
          <a:p>
            <a:pPr algn="just"/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diabetes prevention demonstrates how theories, SDG 3, policy and equity strategies can integrate prevention within sustainable UK healthcare.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2022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CD452-0CF9-3C58-1834-21A7E98B3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8" y="-3585"/>
            <a:ext cx="12174793" cy="809370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References</a:t>
            </a:r>
            <a:endParaRPr lang="en-US" b="1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79C90-676D-DC39-2B63-6084D5F76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555" y="917797"/>
            <a:ext cx="11681896" cy="58574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9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Engel, G.L. (1977) ‘The need for a new medical model: A challenge for biomedicine’, Science, 196(4286), pp. 129–136. </a:t>
            </a:r>
            <a:r>
              <a:rPr lang="en-GB" sz="900" dirty="0" err="1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9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 10.1126/science.847460.</a:t>
            </a:r>
            <a:endParaRPr lang="en-GB" sz="90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900" dirty="0" err="1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Farnoudi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N., Lyang, M., Vanderwyk, K., </a:t>
            </a:r>
            <a:r>
              <a:rPr lang="en-GB" sz="900" dirty="0" err="1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Vreeburg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S., and Young, C. (2022) Looking at diabetes-related distress through a new lens: The socio-ecological health model. </a:t>
            </a:r>
            <a:r>
              <a:rPr lang="en-GB" sz="9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Endocrines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</a:t>
            </a:r>
            <a:r>
              <a:rPr lang="en-GB" sz="9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3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(4), pp. 775-788. </a:t>
            </a:r>
            <a:r>
              <a:rPr lang="en-GB" sz="900" u="sng" dirty="0">
                <a:solidFill>
                  <a:srgbClr val="0156CE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3"/>
              </a:rPr>
              <a:t>https://doi.org/10.3390/endocrines3040064</a:t>
            </a:r>
            <a:r>
              <a:rPr lang="en-GB" sz="900" u="sng" dirty="0">
                <a:solidFill>
                  <a:srgbClr val="0156CE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</a:t>
            </a:r>
            <a:endParaRPr lang="en-GB" sz="9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900" dirty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Gov.UK. (2025) </a:t>
            </a:r>
            <a:r>
              <a:rPr lang="en-GB" sz="900" i="1" dirty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Diabetes Profile</a:t>
            </a:r>
            <a:r>
              <a:rPr lang="en-GB" sz="900" dirty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[Online]. Available at: </a:t>
            </a:r>
            <a:r>
              <a:rPr lang="en-GB" sz="900" dirty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4"/>
              </a:rPr>
              <a:t>https://www.gov.uk/government/statistics/diabetes-profile-update-march-2025/diabetes-profile-statistical-commentary-march-2025</a:t>
            </a:r>
            <a:r>
              <a:rPr lang="en-GB" sz="900" dirty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  [Accessed on: 14th Oct 2026]. </a:t>
            </a:r>
          </a:p>
          <a:p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Hu, Y., Liu, H., Wu, J., &amp; Fang, G. (2022). Factors influencing self-care behaviours of patients with type 2 diabetes in China based on the health belief model: a cross-sectional study. </a:t>
            </a:r>
            <a:r>
              <a:rPr lang="en-GB" sz="9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BMJ open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</a:t>
            </a:r>
            <a:r>
              <a:rPr lang="en-GB" sz="9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12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(8), e044369. 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5"/>
              </a:rPr>
              <a:t>https://bmjopen.bmj.com/content/bmjopen/12/8/e044369.full.pdf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</a:t>
            </a:r>
          </a:p>
          <a:p>
            <a:r>
              <a:rPr lang="en-GB" sz="900" dirty="0">
                <a:highlight>
                  <a:srgbClr val="FFFFFF"/>
                </a:highlight>
              </a:rPr>
              <a:t>McLeroy, K.R., Bibeau, D., Steckler, A. and Glanz, K. (1988) ‘An ecological perspective on health promotion programs’, Health Education Quarterly, 15(4), pp. 351–377  </a:t>
            </a:r>
            <a:r>
              <a:rPr lang="en-GB" sz="900" dirty="0">
                <a:highlight>
                  <a:srgbClr val="FFFFFF"/>
                </a:highlight>
                <a:hlinkClick r:id="rId6"/>
              </a:rPr>
              <a:t>https://doi.org/10.1177/109019818801500401</a:t>
            </a:r>
            <a:endParaRPr lang="en-GB" sz="900" dirty="0">
              <a:highlight>
                <a:srgbClr val="FFFFFF"/>
              </a:highlight>
            </a:endParaRPr>
          </a:p>
          <a:p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England (2019) </a:t>
            </a:r>
            <a:r>
              <a:rPr lang="en-GB" sz="9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NHS Long Term Plan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[Online]. Available at: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7"/>
              </a:rPr>
              <a:t>https://www.england.nhs.uk/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[Accessed on 28 Sept 2026].</a:t>
            </a:r>
          </a:p>
          <a:p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England (2025a) </a:t>
            </a:r>
            <a:r>
              <a:rPr lang="en-GB" sz="9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Healthier You NHS Diabetes Prevention Programme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[Online]. Available at: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8"/>
              </a:rPr>
              <a:t>https://www.england.nhs.uk/diabetes/diabetes-prevention/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[Accessed on 28 Sept 2026].</a:t>
            </a:r>
          </a:p>
          <a:p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England (2025b) </a:t>
            </a:r>
            <a:r>
              <a:rPr lang="en-GB" sz="9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Prevention Programme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[Online]. Available at: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9"/>
              </a:rPr>
              <a:t>https://www.england.nhs.uk/ourwork/prevention/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[Accessed on 28 Sept 2026].</a:t>
            </a:r>
          </a:p>
          <a:p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England (2025c) </a:t>
            </a:r>
            <a:r>
              <a:rPr lang="en-GB" sz="9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Healthier You team effort pays off for Agnes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[Online]. Available at: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10"/>
              </a:rPr>
              <a:t>NHS England » Healthier You team effort pays off for Agnes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[Accessed on 28 Sept 2026].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NHS England (2025d)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NHS diabetes prevention scheme helps one million people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30 December. 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https://www.england.nhs.uk/2025/12/nhs-diabetes-prevention-scheme-helps-one-million-people/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(Accessed: 14 October 2026).</a:t>
            </a:r>
            <a:endParaRPr lang="en-GB" sz="900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900" dirty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England (2026) </a:t>
            </a:r>
            <a:r>
              <a:rPr lang="en-GB" sz="900" i="1" dirty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Core20PLUS5: An approach to reducing healthcare inequalities</a:t>
            </a:r>
            <a:r>
              <a:rPr lang="en-GB" sz="900" dirty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[Online].</a:t>
            </a:r>
            <a:r>
              <a:rPr lang="en-GB" sz="900" i="1" dirty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</a:t>
            </a:r>
            <a:r>
              <a:rPr lang="en-GB" sz="900" dirty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Available at: </a:t>
            </a:r>
            <a:r>
              <a:rPr lang="en-GB" sz="900" dirty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7"/>
              </a:rPr>
              <a:t>https://www.england.nhs.uk/</a:t>
            </a:r>
            <a:r>
              <a:rPr lang="en-GB" sz="900" dirty="0">
                <a:solidFill>
                  <a:srgbClr val="000000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[Accessed on 28 Sept 2026].</a:t>
            </a:r>
            <a:endParaRPr lang="en-US" sz="900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Rai, A., Misra, R., Khan, H., Shukla, S., Patel, D. C., and Brown, A. (2023) Systematic review of the barriers and facilitators to dietary modification in people living with type 2 diabetes and pre‐diabetes from South Asian ethnic populations. </a:t>
            </a:r>
            <a:r>
              <a:rPr lang="en-GB" sz="9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Diabetic Medicine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</a:t>
            </a:r>
            <a:r>
              <a:rPr lang="en-GB" sz="9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40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(8), pp. e15132. 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12"/>
              </a:rPr>
              <a:t>https://onlinelibrary.wiley.com/doi/abs/10.1111/dme.15132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</a:t>
            </a:r>
            <a:endParaRPr lang="en-GB" sz="900" dirty="0">
              <a:solidFill>
                <a:srgbClr val="000000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Roberts, A. (2023) The biopsychosocial model: Its use and abuse. </a:t>
            </a:r>
            <a:r>
              <a:rPr lang="en-GB" sz="9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Medicine, Health Care and Philosophy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</a:t>
            </a:r>
            <a:r>
              <a:rPr lang="en-GB" sz="9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26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(3), pp. 367-384</a:t>
            </a:r>
            <a:r>
              <a:rPr lang="en-GB" sz="900" dirty="0">
                <a:solidFill>
                  <a:schemeClr val="accent4">
                    <a:lumMod val="76000"/>
                  </a:schemeClr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</a:t>
            </a:r>
            <a:r>
              <a:rPr lang="en-GB" sz="900" u="sng" dirty="0">
                <a:solidFill>
                  <a:schemeClr val="accent4">
                    <a:lumMod val="76000"/>
                  </a:schemeClr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https://pmc.ncbi.nlm.nih.gov/articles/PMC10107555/pdf/11019_2023_Article_10150.pdf  </a:t>
            </a:r>
          </a:p>
          <a:p>
            <a:r>
              <a:rPr lang="en-GB" sz="900" dirty="0" err="1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Schramme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T. (2023) Health as complete well-being: the WHO definition and beyond. </a:t>
            </a:r>
            <a:r>
              <a:rPr lang="en-GB" sz="9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Public health ethics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</a:t>
            </a:r>
            <a:r>
              <a:rPr lang="en-GB" sz="9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16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(3), pp. 210-218. 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13"/>
              </a:rPr>
              <a:t>https://academic.oup.com/phe/article-pdf/16/3/210/56614342/phad017.pdf</a:t>
            </a:r>
            <a:r>
              <a:rPr lang="en-GB" sz="9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</a:t>
            </a:r>
            <a:endParaRPr lang="en-GB" sz="900" u="sng" dirty="0">
              <a:solidFill>
                <a:srgbClr val="002060"/>
              </a:solidFill>
              <a:highlight>
                <a:srgbClr val="FFFFFF"/>
              </a:highlight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United Nations (2023a) </a:t>
            </a:r>
            <a:r>
              <a:rPr lang="en-GB" sz="9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Sustainable Development Goals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[Online]. Available at: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14"/>
              </a:rPr>
              <a:t>https://www.un.org/sustainabledevelopment/development-goals/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[Accessed on 28 Sept 2026].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https://sdgs.un.org/2030agenda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(Accessed: 14 October 2026).</a:t>
            </a:r>
            <a:endParaRPr lang="en-GB" sz="9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United Nations (2023b) </a:t>
            </a:r>
            <a:r>
              <a:rPr lang="en-GB" sz="9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What is sustainable development?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[Online]. Available at: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16"/>
              </a:rPr>
              <a:t>https://www.un.org/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[Accessed on 28 Sept 2026].</a:t>
            </a:r>
          </a:p>
          <a:p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UK Government (2021) </a:t>
            </a:r>
            <a:r>
              <a:rPr lang="en-GB" sz="9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Equality Act 2010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[Online]. Available at: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17"/>
              </a:rPr>
              <a:t>https://www.legislation.gov.uk/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[Accessed on 28 Sept 2026].</a:t>
            </a:r>
          </a:p>
          <a:p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UK Government (2022) </a:t>
            </a:r>
            <a:r>
              <a:rPr lang="en-GB" sz="9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Health and Care Act 2022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[Online]. Available at: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17"/>
              </a:rPr>
              <a:t>https://www.legislation.gov.uk/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[Accessed on 28 Sept 2026].</a:t>
            </a:r>
          </a:p>
          <a:p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World Health Organization (WHO) (2021) </a:t>
            </a:r>
            <a:r>
              <a:rPr lang="en-GB" sz="9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Towards developing WHO's agenda on well-being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[Online]. Available at: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18"/>
              </a:rPr>
              <a:t>https://www.who.int/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[Accessed on 28 Sept 2026].</a:t>
            </a:r>
          </a:p>
          <a:p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World Health Organization (WHO) (2024) </a:t>
            </a:r>
            <a:r>
              <a:rPr lang="en-GB" sz="9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Health in All Policies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[Online]. Available at: 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18"/>
              </a:rPr>
              <a:t>https://www.who.int/</a:t>
            </a:r>
            <a:r>
              <a:rPr lang="en-GB" sz="9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Accessed on 28 Sept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643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9" ma:contentTypeDescription="Create a new document." ma:contentTypeScope="" ma:versionID="cc2d0d8bba0158e025d3daa2cb8f132d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1eae7490a8595defb8ffccb3d4ef1bcf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C9E8521-A8DD-4B92-9FEB-5A561334E01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87D5C9E-FF65-484A-B159-C0DFC4CCC5CF}">
  <ds:schemaRefs>
    <ds:schemaRef ds:uri="94f14c45-4680-4fdb-90a1-beddc8a22c58"/>
    <ds:schemaRef ds:uri="http://purl.org/dc/elements/1.1/"/>
    <ds:schemaRef ds:uri="a653a6be-78ee-4b80-ae82-fa43b262699b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A91F4C6F-66E8-4543-B853-BE7741ED5E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175</TotalTime>
  <Words>2585</Words>
  <Application>Microsoft Office PowerPoint</Application>
  <PresentationFormat>Widescreen</PresentationFormat>
  <Paragraphs>141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BMHP6030</vt:lpstr>
      <vt:lpstr>PowerPoint Presentation</vt:lpstr>
      <vt:lpstr>Definitions and Key-concepts</vt:lpstr>
      <vt:lpstr>Definitions and Key-concepts (contd.)</vt:lpstr>
      <vt:lpstr>Sustainable development concepts</vt:lpstr>
      <vt:lpstr>Biopsychosocial Model  (Dubos, 1965; Engel, 1977; Huber et al., 2011) </vt:lpstr>
      <vt:lpstr> Ecological Model  (McLeroy et al., 1988)</vt:lpstr>
      <vt:lpstr>Sustainable Development Goal</vt:lpstr>
      <vt:lpstr>PowerPoint Presentation</vt:lpstr>
      <vt:lpstr>SDG Integration</vt:lpstr>
      <vt:lpstr>Policy and Governance</vt:lpstr>
      <vt:lpstr>NHS legislation</vt:lpstr>
      <vt:lpstr>Case Study </vt:lpstr>
      <vt:lpstr>Health Belief model Planning</vt:lpstr>
      <vt:lpstr>Equity and Access (Existing inequalities)</vt:lpstr>
      <vt:lpstr>PowerPoint Presentation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salma begum</dc:creator>
  <cp:lastModifiedBy>Salma Begum (2323795)</cp:lastModifiedBy>
  <cp:revision>473</cp:revision>
  <dcterms:created xsi:type="dcterms:W3CDTF">2026-09-26T11:24:01Z</dcterms:created>
  <dcterms:modified xsi:type="dcterms:W3CDTF">2026-10-14T21:18:41Z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