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</p:sldIdLst>
  <p:sldSz cx="7556500" cy="10693400"/>
  <p:notesSz cx="6858000" cy="9144000"/>
  <p:embeddedFontLst>
    <p:embeddedFont>
      <p:font typeface="Times New Roman" charset="1" panose="02020603050405020304"/>
      <p:regular r:id="rId9"/>
    </p:embeddedFont>
    <p:embeddedFont>
      <p:font typeface="The Seasons Bold" charset="1" panose="00000000000000000000"/>
      <p:regular r:id="rId10"/>
    </p:embeddedFont>
    <p:embeddedFont>
      <p:font typeface="Radley" charset="1" panose="00000500000000000000"/>
      <p:regular r:id="rId11"/>
    </p:embeddedFont>
    <p:embeddedFont>
      <p:font typeface="Glacial Indifference" charset="1" panose="00000000000000000000"/>
      <p:regular r:id="rId12"/>
    </p:embeddedFont>
    <p:embeddedFont>
      <p:font typeface="Times New Roman Italics" charset="1" panose="02020503050405090304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0.png" Type="http://schemas.openxmlformats.org/officeDocument/2006/relationships/image"/><Relationship Id="rId11" Target="../media/image11.svg" Type="http://schemas.openxmlformats.org/officeDocument/2006/relationships/image"/><Relationship Id="rId12" Target="../media/image12.png" Type="http://schemas.openxmlformats.org/officeDocument/2006/relationships/image"/><Relationship Id="rId13" Target="../media/image13.svg" Type="http://schemas.openxmlformats.org/officeDocument/2006/relationships/image"/><Relationship Id="rId14" Target="../media/image14.png" Type="http://schemas.openxmlformats.org/officeDocument/2006/relationships/image"/><Relationship Id="rId15" Target="../media/image15.svg" Type="http://schemas.openxmlformats.org/officeDocument/2006/relationships/image"/><Relationship Id="rId16" Target="../media/image16.png" Type="http://schemas.openxmlformats.org/officeDocument/2006/relationships/image"/><Relationship Id="rId17" Target="../media/image17.svg" Type="http://schemas.openxmlformats.org/officeDocument/2006/relationships/image"/><Relationship Id="rId18" Target="../media/image18.png" Type="http://schemas.openxmlformats.org/officeDocument/2006/relationships/image"/><Relationship Id="rId19" Target="../media/image19.svg" Type="http://schemas.openxmlformats.org/officeDocument/2006/relationships/image"/><Relationship Id="rId2" Target="../media/image2.png" Type="http://schemas.openxmlformats.org/officeDocument/2006/relationships/image"/><Relationship Id="rId20" Target="../media/image20.png" Type="http://schemas.openxmlformats.org/officeDocument/2006/relationships/image"/><Relationship Id="rId21" Target="../media/image21.sv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5.svg" Type="http://schemas.openxmlformats.org/officeDocument/2006/relationships/image"/><Relationship Id="rId6" Target="../media/image6.png" Type="http://schemas.openxmlformats.org/officeDocument/2006/relationships/image"/><Relationship Id="rId7" Target="../media/image7.svg" Type="http://schemas.openxmlformats.org/officeDocument/2006/relationships/image"/><Relationship Id="rId8" Target="../media/image8.png" Type="http://schemas.openxmlformats.org/officeDocument/2006/relationships/image"/><Relationship Id="rId9" Target="../media/image9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934414" y="756000"/>
            <a:ext cx="3691171" cy="2050651"/>
          </a:xfrm>
          <a:custGeom>
            <a:avLst/>
            <a:gdLst/>
            <a:ahLst/>
            <a:cxnLst/>
            <a:rect r="r" b="b" t="t" l="l"/>
            <a:pathLst>
              <a:path h="2050651" w="3691171">
                <a:moveTo>
                  <a:pt x="0" y="0"/>
                </a:moveTo>
                <a:lnTo>
                  <a:pt x="3691172" y="0"/>
                </a:lnTo>
                <a:lnTo>
                  <a:pt x="3691172" y="2050651"/>
                </a:lnTo>
                <a:lnTo>
                  <a:pt x="0" y="20506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97487" y="3781065"/>
            <a:ext cx="6165026" cy="47078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Assessment 2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Name: Anika Ayub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 2504343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 Name: Marketing Management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 Code: LCMB7024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</a:p>
          <a:p>
            <a:pPr algn="ctr">
              <a:lnSpc>
                <a:spcPts val="1960"/>
              </a:lnSpc>
              <a:spcBef>
                <a:spcPct val="0"/>
              </a:spcBef>
            </a:pP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Lecturer’s Name: Dr Jayalakshmi Gopalkrishnan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</a:p>
          <a:p>
            <a:pPr algn="ctr">
              <a:lnSpc>
                <a:spcPts val="1960"/>
              </a:lnSpc>
              <a:spcBef>
                <a:spcPct val="0"/>
              </a:spcBef>
            </a:pPr>
          </a:p>
          <a:p>
            <a:pPr algn="ctr">
              <a:lnSpc>
                <a:spcPts val="1960"/>
              </a:lnSpc>
              <a:spcBef>
                <a:spcPct val="0"/>
              </a:spcBef>
            </a:pP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Term 1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3519284" y="-1100456"/>
            <a:ext cx="4981229" cy="5008549"/>
          </a:xfrm>
          <a:custGeom>
            <a:avLst/>
            <a:gdLst/>
            <a:ahLst/>
            <a:cxnLst/>
            <a:rect r="r" b="b" t="t" l="l"/>
            <a:pathLst>
              <a:path h="5008549" w="4981229">
                <a:moveTo>
                  <a:pt x="4981230" y="0"/>
                </a:moveTo>
                <a:lnTo>
                  <a:pt x="0" y="0"/>
                </a:lnTo>
                <a:lnTo>
                  <a:pt x="0" y="5008549"/>
                </a:lnTo>
                <a:lnTo>
                  <a:pt x="4981230" y="5008549"/>
                </a:lnTo>
                <a:lnTo>
                  <a:pt x="498123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-1461945" y="-1100456"/>
            <a:ext cx="4981229" cy="5008549"/>
          </a:xfrm>
          <a:custGeom>
            <a:avLst/>
            <a:gdLst/>
            <a:ahLst/>
            <a:cxnLst/>
            <a:rect r="r" b="b" t="t" l="l"/>
            <a:pathLst>
              <a:path h="5008549" w="4981229">
                <a:moveTo>
                  <a:pt x="0" y="0"/>
                </a:moveTo>
                <a:lnTo>
                  <a:pt x="4981229" y="0"/>
                </a:lnTo>
                <a:lnTo>
                  <a:pt x="4981229" y="5008549"/>
                </a:lnTo>
                <a:lnTo>
                  <a:pt x="0" y="50085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-10800000">
            <a:off x="-789052" y="1208782"/>
            <a:ext cx="8900769" cy="9646919"/>
            <a:chOff x="0" y="0"/>
            <a:chExt cx="3189835" cy="345723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3189835" cy="3457238"/>
            </a:xfrm>
            <a:custGeom>
              <a:avLst/>
              <a:gdLst/>
              <a:ahLst/>
              <a:cxnLst/>
              <a:rect r="r" b="b" t="t" l="l"/>
              <a:pathLst>
                <a:path h="3457238" w="3189835">
                  <a:moveTo>
                    <a:pt x="0" y="0"/>
                  </a:moveTo>
                  <a:lnTo>
                    <a:pt x="3189835" y="0"/>
                  </a:lnTo>
                  <a:lnTo>
                    <a:pt x="3189835" y="3457238"/>
                  </a:lnTo>
                  <a:lnTo>
                    <a:pt x="0" y="3457238"/>
                  </a:lnTo>
                  <a:close/>
                </a:path>
              </a:pathLst>
            </a:custGeom>
            <a:gradFill rotWithShape="true">
              <a:gsLst>
                <a:gs pos="0">
                  <a:srgbClr val="662B3E">
                    <a:alpha val="100000"/>
                  </a:srgbClr>
                </a:gs>
                <a:gs pos="100000">
                  <a:srgbClr val="A84A67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name="TextBox 6" id="6"/>
            <p:cNvSpPr txBox="true"/>
            <p:nvPr/>
          </p:nvSpPr>
          <p:spPr>
            <a:xfrm>
              <a:off x="0" y="-28575"/>
              <a:ext cx="3189835" cy="348581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60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true" flipV="false" rot="0">
            <a:off x="4051303" y="1403819"/>
            <a:ext cx="4877128" cy="4549030"/>
          </a:xfrm>
          <a:custGeom>
            <a:avLst/>
            <a:gdLst/>
            <a:ahLst/>
            <a:cxnLst/>
            <a:rect r="r" b="b" t="t" l="l"/>
            <a:pathLst>
              <a:path h="4549030" w="4877128">
                <a:moveTo>
                  <a:pt x="4877127" y="0"/>
                </a:moveTo>
                <a:lnTo>
                  <a:pt x="0" y="0"/>
                </a:lnTo>
                <a:lnTo>
                  <a:pt x="0" y="4549030"/>
                </a:lnTo>
                <a:lnTo>
                  <a:pt x="4877127" y="4549030"/>
                </a:lnTo>
                <a:lnTo>
                  <a:pt x="4877127" y="0"/>
                </a:lnTo>
                <a:close/>
              </a:path>
            </a:pathLst>
          </a:custGeom>
          <a:blipFill>
            <a:blip r:embed="rId4">
              <a:alphaModFix amt="6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-1124781" y="1404855"/>
            <a:ext cx="4877128" cy="4549030"/>
          </a:xfrm>
          <a:custGeom>
            <a:avLst/>
            <a:gdLst/>
            <a:ahLst/>
            <a:cxnLst/>
            <a:rect r="r" b="b" t="t" l="l"/>
            <a:pathLst>
              <a:path h="4549030" w="4877128">
                <a:moveTo>
                  <a:pt x="0" y="0"/>
                </a:moveTo>
                <a:lnTo>
                  <a:pt x="4877127" y="0"/>
                </a:lnTo>
                <a:lnTo>
                  <a:pt x="4877127" y="4549029"/>
                </a:lnTo>
                <a:lnTo>
                  <a:pt x="0" y="45490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true" flipV="false" rot="0">
            <a:off x="4042701" y="6142810"/>
            <a:ext cx="4877128" cy="4549030"/>
          </a:xfrm>
          <a:custGeom>
            <a:avLst/>
            <a:gdLst/>
            <a:ahLst/>
            <a:cxnLst/>
            <a:rect r="r" b="b" t="t" l="l"/>
            <a:pathLst>
              <a:path h="4549030" w="4877128">
                <a:moveTo>
                  <a:pt x="4877128" y="0"/>
                </a:moveTo>
                <a:lnTo>
                  <a:pt x="0" y="0"/>
                </a:lnTo>
                <a:lnTo>
                  <a:pt x="0" y="4549030"/>
                </a:lnTo>
                <a:lnTo>
                  <a:pt x="4877128" y="4549030"/>
                </a:lnTo>
                <a:lnTo>
                  <a:pt x="4877128" y="0"/>
                </a:lnTo>
                <a:close/>
              </a:path>
            </a:pathLst>
          </a:custGeom>
          <a:blipFill>
            <a:blip r:embed="rId4">
              <a:alphaModFix amt="6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33383" y="6357351"/>
            <a:ext cx="4877128" cy="4549030"/>
          </a:xfrm>
          <a:custGeom>
            <a:avLst/>
            <a:gdLst/>
            <a:ahLst/>
            <a:cxnLst/>
            <a:rect r="r" b="b" t="t" l="l"/>
            <a:pathLst>
              <a:path h="4549030" w="4877128">
                <a:moveTo>
                  <a:pt x="0" y="0"/>
                </a:moveTo>
                <a:lnTo>
                  <a:pt x="4877128" y="0"/>
                </a:lnTo>
                <a:lnTo>
                  <a:pt x="4877128" y="4549030"/>
                </a:lnTo>
                <a:lnTo>
                  <a:pt x="0" y="45490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2025658" y="228027"/>
            <a:ext cx="3508684" cy="890345"/>
            <a:chOff x="0" y="0"/>
            <a:chExt cx="4678245" cy="1187127"/>
          </a:xfrm>
        </p:grpSpPr>
        <p:sp>
          <p:nvSpPr>
            <p:cNvPr name="Freeform 12" id="12"/>
            <p:cNvSpPr/>
            <p:nvPr/>
          </p:nvSpPr>
          <p:spPr>
            <a:xfrm flipH="false" flipV="false" rot="-1075441">
              <a:off x="91362" y="263225"/>
              <a:ext cx="682189" cy="701316"/>
            </a:xfrm>
            <a:custGeom>
              <a:avLst/>
              <a:gdLst/>
              <a:ahLst/>
              <a:cxnLst/>
              <a:rect r="r" b="b" t="t" l="l"/>
              <a:pathLst>
                <a:path h="701316" w="682189">
                  <a:moveTo>
                    <a:pt x="0" y="0"/>
                  </a:moveTo>
                  <a:lnTo>
                    <a:pt x="682189" y="0"/>
                  </a:lnTo>
                  <a:lnTo>
                    <a:pt x="682189" y="701316"/>
                  </a:lnTo>
                  <a:lnTo>
                    <a:pt x="0" y="7013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13" id="13"/>
            <p:cNvGrpSpPr/>
            <p:nvPr/>
          </p:nvGrpSpPr>
          <p:grpSpPr>
            <a:xfrm rot="0">
              <a:off x="412816" y="1442"/>
              <a:ext cx="4265429" cy="762151"/>
              <a:chOff x="0" y="0"/>
              <a:chExt cx="1591043" cy="284289"/>
            </a:xfrm>
          </p:grpSpPr>
          <p:sp>
            <p:nvSpPr>
              <p:cNvPr name="Freeform 14" id="14"/>
              <p:cNvSpPr/>
              <p:nvPr/>
            </p:nvSpPr>
            <p:spPr>
              <a:xfrm flipH="false" flipV="false" rot="0">
                <a:off x="0" y="0"/>
                <a:ext cx="1591043" cy="284289"/>
              </a:xfrm>
              <a:custGeom>
                <a:avLst/>
                <a:gdLst/>
                <a:ahLst/>
                <a:cxnLst/>
                <a:rect r="r" b="b" t="t" l="l"/>
                <a:pathLst>
                  <a:path h="284289" w="1591043">
                    <a:moveTo>
                      <a:pt x="0" y="0"/>
                    </a:moveTo>
                    <a:lnTo>
                      <a:pt x="1591043" y="0"/>
                    </a:lnTo>
                    <a:lnTo>
                      <a:pt x="1591043" y="284289"/>
                    </a:lnTo>
                    <a:lnTo>
                      <a:pt x="0" y="284289"/>
                    </a:lnTo>
                    <a:close/>
                  </a:path>
                </a:pathLst>
              </a:custGeom>
              <a:solidFill>
                <a:srgbClr val="272727"/>
              </a:solidFill>
            </p:spPr>
          </p:sp>
          <p:sp>
            <p:nvSpPr>
              <p:cNvPr name="TextBox 15" id="15"/>
              <p:cNvSpPr txBox="true"/>
              <p:nvPr/>
            </p:nvSpPr>
            <p:spPr>
              <a:xfrm>
                <a:off x="0" y="-28575"/>
                <a:ext cx="1591043" cy="312864"/>
              </a:xfrm>
              <a:prstGeom prst="rect">
                <a:avLst/>
              </a:prstGeom>
            </p:spPr>
            <p:txBody>
              <a:bodyPr anchor="ctr" rtlCol="false" tIns="35613" lIns="35613" bIns="35613" rIns="35613"/>
              <a:lstStyle/>
              <a:p>
                <a:pPr algn="ctr">
                  <a:lnSpc>
                    <a:spcPts val="1960"/>
                  </a:lnSpc>
                </a:pPr>
              </a:p>
            </p:txBody>
          </p:sp>
        </p:grpSp>
        <p:sp>
          <p:nvSpPr>
            <p:cNvPr name="Freeform 16" id="16"/>
            <p:cNvSpPr/>
            <p:nvPr/>
          </p:nvSpPr>
          <p:spPr>
            <a:xfrm flipH="false" flipV="false" rot="-10800000">
              <a:off x="3621109" y="202350"/>
              <a:ext cx="1057136" cy="561243"/>
            </a:xfrm>
            <a:custGeom>
              <a:avLst/>
              <a:gdLst/>
              <a:ahLst/>
              <a:cxnLst/>
              <a:rect r="r" b="b" t="t" l="l"/>
              <a:pathLst>
                <a:path h="561243" w="1057136">
                  <a:moveTo>
                    <a:pt x="0" y="0"/>
                  </a:moveTo>
                  <a:lnTo>
                    <a:pt x="1057136" y="0"/>
                  </a:lnTo>
                  <a:lnTo>
                    <a:pt x="1057136" y="561243"/>
                  </a:lnTo>
                  <a:lnTo>
                    <a:pt x="0" y="5612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TextBox 17" id="17"/>
            <p:cNvSpPr txBox="true"/>
            <p:nvPr/>
          </p:nvSpPr>
          <p:spPr>
            <a:xfrm rot="0">
              <a:off x="578725" y="-141433"/>
              <a:ext cx="3992263" cy="8768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4842"/>
                </a:lnSpc>
              </a:pPr>
              <a:r>
                <a:rPr lang="en-US" b="true" sz="3458" spc="-214">
                  <a:solidFill>
                    <a:srgbClr val="CF6C8A"/>
                  </a:solidFill>
                  <a:latin typeface="The Seasons Bold"/>
                  <a:ea typeface="The Seasons Bold"/>
                  <a:cs typeface="The Seasons Bold"/>
                  <a:sym typeface="The Seasons Bold"/>
                </a:rPr>
                <a:t>Rado Éclat</a:t>
              </a:r>
            </a:p>
          </p:txBody>
        </p:sp>
        <p:grpSp>
          <p:nvGrpSpPr>
            <p:cNvPr name="Group 18" id="18"/>
            <p:cNvGrpSpPr/>
            <p:nvPr/>
          </p:nvGrpSpPr>
          <p:grpSpPr>
            <a:xfrm rot="-203033">
              <a:off x="1395779" y="674503"/>
              <a:ext cx="2299503" cy="415741"/>
              <a:chOff x="0" y="0"/>
              <a:chExt cx="857735" cy="155075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857735" cy="155075"/>
              </a:xfrm>
              <a:custGeom>
                <a:avLst/>
                <a:gdLst/>
                <a:ahLst/>
                <a:cxnLst/>
                <a:rect r="r" b="b" t="t" l="l"/>
                <a:pathLst>
                  <a:path h="155075" w="857735">
                    <a:moveTo>
                      <a:pt x="0" y="0"/>
                    </a:moveTo>
                    <a:lnTo>
                      <a:pt x="857735" y="0"/>
                    </a:lnTo>
                    <a:lnTo>
                      <a:pt x="857735" y="155075"/>
                    </a:lnTo>
                    <a:lnTo>
                      <a:pt x="0" y="155075"/>
                    </a:lnTo>
                    <a:close/>
                  </a:path>
                </a:pathLst>
              </a:custGeom>
              <a:solidFill>
                <a:srgbClr val="A74A66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28575"/>
                <a:ext cx="857735" cy="183650"/>
              </a:xfrm>
              <a:prstGeom prst="rect">
                <a:avLst/>
              </a:prstGeom>
            </p:spPr>
            <p:txBody>
              <a:bodyPr anchor="ctr" rtlCol="false" tIns="35613" lIns="35613" bIns="35613" rIns="35613"/>
              <a:lstStyle/>
              <a:p>
                <a:pPr algn="ctr">
                  <a:lnSpc>
                    <a:spcPts val="1960"/>
                  </a:lnSpc>
                </a:pPr>
              </a:p>
            </p:txBody>
          </p:sp>
        </p:grpSp>
        <p:sp>
          <p:nvSpPr>
            <p:cNvPr name="TextBox 21" id="21"/>
            <p:cNvSpPr txBox="true"/>
            <p:nvPr/>
          </p:nvSpPr>
          <p:spPr>
            <a:xfrm rot="-203033">
              <a:off x="1376924" y="712957"/>
              <a:ext cx="2332575" cy="28664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1815"/>
                </a:lnSpc>
              </a:pPr>
              <a:r>
                <a:rPr lang="en-US" sz="1297" spc="-59">
                  <a:solidFill>
                    <a:srgbClr val="FFFFFF"/>
                  </a:solidFill>
                  <a:latin typeface="Radley"/>
                  <a:ea typeface="Radley"/>
                  <a:cs typeface="Radley"/>
                  <a:sym typeface="Radley"/>
                </a:rPr>
                <a:t>Crafted For Brilliance</a:t>
              </a:r>
            </a:p>
          </p:txBody>
        </p:sp>
        <p:sp>
          <p:nvSpPr>
            <p:cNvPr name="Freeform 22" id="22"/>
            <p:cNvSpPr/>
            <p:nvPr/>
          </p:nvSpPr>
          <p:spPr>
            <a:xfrm flipH="false" flipV="false" rot="0">
              <a:off x="3478024" y="891041"/>
              <a:ext cx="288011" cy="296086"/>
            </a:xfrm>
            <a:custGeom>
              <a:avLst/>
              <a:gdLst/>
              <a:ahLst/>
              <a:cxnLst/>
              <a:rect r="r" b="b" t="t" l="l"/>
              <a:pathLst>
                <a:path h="296086" w="288011">
                  <a:moveTo>
                    <a:pt x="0" y="0"/>
                  </a:moveTo>
                  <a:lnTo>
                    <a:pt x="288010" y="0"/>
                  </a:lnTo>
                  <a:lnTo>
                    <a:pt x="288010" y="296086"/>
                  </a:lnTo>
                  <a:lnTo>
                    <a:pt x="0" y="2960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412816" y="0"/>
              <a:ext cx="1057136" cy="561243"/>
            </a:xfrm>
            <a:custGeom>
              <a:avLst/>
              <a:gdLst/>
              <a:ahLst/>
              <a:cxnLst/>
              <a:rect r="r" b="b" t="t" l="l"/>
              <a:pathLst>
                <a:path h="561243" w="1057136">
                  <a:moveTo>
                    <a:pt x="0" y="0"/>
                  </a:moveTo>
                  <a:lnTo>
                    <a:pt x="1057137" y="0"/>
                  </a:lnTo>
                  <a:lnTo>
                    <a:pt x="1057137" y="561243"/>
                  </a:lnTo>
                  <a:lnTo>
                    <a:pt x="0" y="5612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3780000" y="6817569"/>
            <a:ext cx="3539280" cy="3540884"/>
            <a:chOff x="0" y="0"/>
            <a:chExt cx="1268398" cy="1268973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268398" cy="1268973"/>
            </a:xfrm>
            <a:custGeom>
              <a:avLst/>
              <a:gdLst/>
              <a:ahLst/>
              <a:cxnLst/>
              <a:rect r="r" b="b" t="t" l="l"/>
              <a:pathLst>
                <a:path h="1268973" w="1268398">
                  <a:moveTo>
                    <a:pt x="0" y="0"/>
                  </a:moveTo>
                  <a:lnTo>
                    <a:pt x="1268398" y="0"/>
                  </a:lnTo>
                  <a:lnTo>
                    <a:pt x="1268398" y="1268973"/>
                  </a:lnTo>
                  <a:lnTo>
                    <a:pt x="0" y="126897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28575"/>
              <a:ext cx="1268398" cy="12975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60"/>
                </a:lnSpc>
              </a:pP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5931993" y="8899698"/>
            <a:ext cx="1387287" cy="1458755"/>
          </a:xfrm>
          <a:custGeom>
            <a:avLst/>
            <a:gdLst/>
            <a:ahLst/>
            <a:cxnLst/>
            <a:rect r="r" b="b" t="t" l="l"/>
            <a:pathLst>
              <a:path h="1458755" w="1387287">
                <a:moveTo>
                  <a:pt x="0" y="0"/>
                </a:moveTo>
                <a:lnTo>
                  <a:pt x="1387287" y="0"/>
                </a:lnTo>
                <a:lnTo>
                  <a:pt x="1387287" y="1458755"/>
                </a:lnTo>
                <a:lnTo>
                  <a:pt x="0" y="145875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8" id="28"/>
          <p:cNvGrpSpPr/>
          <p:nvPr/>
        </p:nvGrpSpPr>
        <p:grpSpPr>
          <a:xfrm rot="0">
            <a:off x="252429" y="8024189"/>
            <a:ext cx="3357678" cy="2334264"/>
            <a:chOff x="0" y="0"/>
            <a:chExt cx="1203316" cy="836548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1203316" cy="836548"/>
            </a:xfrm>
            <a:custGeom>
              <a:avLst/>
              <a:gdLst/>
              <a:ahLst/>
              <a:cxnLst/>
              <a:rect r="r" b="b" t="t" l="l"/>
              <a:pathLst>
                <a:path h="836548" w="1203316">
                  <a:moveTo>
                    <a:pt x="0" y="0"/>
                  </a:moveTo>
                  <a:lnTo>
                    <a:pt x="1203316" y="0"/>
                  </a:lnTo>
                  <a:lnTo>
                    <a:pt x="1203316" y="836548"/>
                  </a:lnTo>
                  <a:lnTo>
                    <a:pt x="0" y="83654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28575"/>
              <a:ext cx="1203316" cy="8651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60"/>
                </a:lnSpc>
              </a:pPr>
            </a:p>
          </p:txBody>
        </p:sp>
      </p:grpSp>
      <p:sp>
        <p:nvSpPr>
          <p:cNvPr name="Freeform 31" id="31"/>
          <p:cNvSpPr/>
          <p:nvPr/>
        </p:nvSpPr>
        <p:spPr>
          <a:xfrm flipH="true" flipV="false" rot="0">
            <a:off x="2774949" y="9483807"/>
            <a:ext cx="788905" cy="768129"/>
          </a:xfrm>
          <a:custGeom>
            <a:avLst/>
            <a:gdLst/>
            <a:ahLst/>
            <a:cxnLst/>
            <a:rect r="r" b="b" t="t" l="l"/>
            <a:pathLst>
              <a:path h="768129" w="788905">
                <a:moveTo>
                  <a:pt x="788905" y="0"/>
                </a:moveTo>
                <a:lnTo>
                  <a:pt x="0" y="0"/>
                </a:lnTo>
                <a:lnTo>
                  <a:pt x="0" y="768129"/>
                </a:lnTo>
                <a:lnTo>
                  <a:pt x="788905" y="768129"/>
                </a:lnTo>
                <a:lnTo>
                  <a:pt x="788905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2" id="32"/>
          <p:cNvGrpSpPr/>
          <p:nvPr/>
        </p:nvGrpSpPr>
        <p:grpSpPr>
          <a:xfrm rot="0">
            <a:off x="241805" y="1464450"/>
            <a:ext cx="3368302" cy="4145576"/>
            <a:chOff x="0" y="0"/>
            <a:chExt cx="1207123" cy="1485681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1207123" cy="1485681"/>
            </a:xfrm>
            <a:custGeom>
              <a:avLst/>
              <a:gdLst/>
              <a:ahLst/>
              <a:cxnLst/>
              <a:rect r="r" b="b" t="t" l="l"/>
              <a:pathLst>
                <a:path h="1485681" w="1207123">
                  <a:moveTo>
                    <a:pt x="0" y="0"/>
                  </a:moveTo>
                  <a:lnTo>
                    <a:pt x="1207123" y="0"/>
                  </a:lnTo>
                  <a:lnTo>
                    <a:pt x="1207123" y="1485681"/>
                  </a:lnTo>
                  <a:lnTo>
                    <a:pt x="0" y="1485681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28575"/>
              <a:ext cx="1207123" cy="151425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60"/>
                </a:lnSpc>
              </a:pPr>
            </a:p>
          </p:txBody>
        </p:sp>
      </p:grpSp>
      <p:sp>
        <p:nvSpPr>
          <p:cNvPr name="TextBox 35" id="35"/>
          <p:cNvSpPr txBox="true"/>
          <p:nvPr/>
        </p:nvSpPr>
        <p:spPr>
          <a:xfrm rot="0">
            <a:off x="447456" y="1801396"/>
            <a:ext cx="2913380" cy="3550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Product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High-tech ceramic jewellery 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Scratch-resistant, hypoallergenic, lightweight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Swiss minimalist aesthetic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Price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Value-based pricing 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Market Skimming Strategy 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Price Range: £18–£1250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Place 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Rado flagship stores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E-commerce (website)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nline marketplaces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Promotion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Social media campaigns 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Luxury magazine features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Experiential pop-up events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0" y="1497412"/>
            <a:ext cx="3808293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spc="-64">
                <a:solidFill>
                  <a:srgbClr val="A74A66"/>
                </a:solidFill>
                <a:latin typeface="Radley"/>
                <a:ea typeface="Radley"/>
                <a:cs typeface="Radley"/>
                <a:sym typeface="Radley"/>
              </a:rPr>
              <a:t>4Ps</a:t>
            </a:r>
          </a:p>
        </p:txBody>
      </p:sp>
      <p:grpSp>
        <p:nvGrpSpPr>
          <p:cNvPr name="Group 37" id="37"/>
          <p:cNvGrpSpPr/>
          <p:nvPr/>
        </p:nvGrpSpPr>
        <p:grpSpPr>
          <a:xfrm rot="0">
            <a:off x="3779440" y="1464450"/>
            <a:ext cx="3539840" cy="5175943"/>
            <a:chOff x="0" y="0"/>
            <a:chExt cx="1268599" cy="1854941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1268599" cy="1854941"/>
            </a:xfrm>
            <a:custGeom>
              <a:avLst/>
              <a:gdLst/>
              <a:ahLst/>
              <a:cxnLst/>
              <a:rect r="r" b="b" t="t" l="l"/>
              <a:pathLst>
                <a:path h="1854941" w="1268599">
                  <a:moveTo>
                    <a:pt x="0" y="0"/>
                  </a:moveTo>
                  <a:lnTo>
                    <a:pt x="1268599" y="0"/>
                  </a:lnTo>
                  <a:lnTo>
                    <a:pt x="1268599" y="1854941"/>
                  </a:lnTo>
                  <a:lnTo>
                    <a:pt x="0" y="1854941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9" id="39"/>
            <p:cNvSpPr txBox="true"/>
            <p:nvPr/>
          </p:nvSpPr>
          <p:spPr>
            <a:xfrm>
              <a:off x="0" y="-28575"/>
              <a:ext cx="1268599" cy="188351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60"/>
                </a:lnSpc>
              </a:pPr>
            </a:p>
          </p:txBody>
        </p:sp>
      </p:grpSp>
      <p:sp>
        <p:nvSpPr>
          <p:cNvPr name="TextBox 40" id="40"/>
          <p:cNvSpPr txBox="true"/>
          <p:nvPr/>
        </p:nvSpPr>
        <p:spPr>
          <a:xfrm rot="0">
            <a:off x="4000698" y="1817971"/>
            <a:ext cx="3057178" cy="45986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Segmentation: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Demographic: 25–45 age, high income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Psychographic: luxury-seeking, minimalist lifestyle, design-conscious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Behavioural: values durability, brand trust, repeat luxury purchases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Geographic: urban markets in Europe, Middle East, USA, and Asia</a:t>
            </a:r>
          </a:p>
          <a:p>
            <a:pPr algn="l">
              <a:lnSpc>
                <a:spcPts val="1679"/>
              </a:lnSpc>
            </a:pP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Targeting: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onsumers who value elegance, fashion and long-lasting materials</a:t>
            </a:r>
          </a:p>
          <a:p>
            <a:pPr algn="l">
              <a:lnSpc>
                <a:spcPts val="1679"/>
              </a:lnSpc>
            </a:pP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Differentiation: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High-tech ceramic, hypoallergenic materials, Swiss precision, lightweight </a:t>
            </a:r>
          </a:p>
          <a:p>
            <a:pPr algn="l">
              <a:lnSpc>
                <a:spcPts val="1679"/>
              </a:lnSpc>
            </a:pP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Positioning: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 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modern luxury jewellery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line combining advanced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material innovation with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timeless minimalism </a:t>
            </a:r>
          </a:p>
        </p:txBody>
      </p:sp>
      <p:grpSp>
        <p:nvGrpSpPr>
          <p:cNvPr name="Group 41" id="41"/>
          <p:cNvGrpSpPr/>
          <p:nvPr/>
        </p:nvGrpSpPr>
        <p:grpSpPr>
          <a:xfrm rot="0">
            <a:off x="228604" y="5800526"/>
            <a:ext cx="3381503" cy="2034087"/>
            <a:chOff x="0" y="0"/>
            <a:chExt cx="1211854" cy="728971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1211854" cy="728971"/>
            </a:xfrm>
            <a:custGeom>
              <a:avLst/>
              <a:gdLst/>
              <a:ahLst/>
              <a:cxnLst/>
              <a:rect r="r" b="b" t="t" l="l"/>
              <a:pathLst>
                <a:path h="728971" w="1211854">
                  <a:moveTo>
                    <a:pt x="0" y="0"/>
                  </a:moveTo>
                  <a:lnTo>
                    <a:pt x="1211854" y="0"/>
                  </a:lnTo>
                  <a:lnTo>
                    <a:pt x="1211854" y="728971"/>
                  </a:lnTo>
                  <a:lnTo>
                    <a:pt x="0" y="728971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3" id="43"/>
            <p:cNvSpPr txBox="true"/>
            <p:nvPr/>
          </p:nvSpPr>
          <p:spPr>
            <a:xfrm>
              <a:off x="0" y="-28575"/>
              <a:ext cx="1211854" cy="7575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60"/>
                </a:lnSpc>
              </a:pPr>
            </a:p>
          </p:txBody>
        </p:sp>
      </p:grpSp>
      <p:sp>
        <p:nvSpPr>
          <p:cNvPr name="Freeform 44" id="44"/>
          <p:cNvSpPr/>
          <p:nvPr/>
        </p:nvSpPr>
        <p:spPr>
          <a:xfrm flipH="false" flipV="false" rot="0">
            <a:off x="2622088" y="4086048"/>
            <a:ext cx="897196" cy="1400153"/>
          </a:xfrm>
          <a:custGeom>
            <a:avLst/>
            <a:gdLst/>
            <a:ahLst/>
            <a:cxnLst/>
            <a:rect r="r" b="b" t="t" l="l"/>
            <a:pathLst>
              <a:path h="1400153" w="897196">
                <a:moveTo>
                  <a:pt x="0" y="0"/>
                </a:moveTo>
                <a:lnTo>
                  <a:pt x="897196" y="0"/>
                </a:lnTo>
                <a:lnTo>
                  <a:pt x="897196" y="1400153"/>
                </a:lnTo>
                <a:lnTo>
                  <a:pt x="0" y="140015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5" id="45"/>
          <p:cNvSpPr/>
          <p:nvPr/>
        </p:nvSpPr>
        <p:spPr>
          <a:xfrm flipH="false" flipV="false" rot="0">
            <a:off x="6058103" y="5352316"/>
            <a:ext cx="1225177" cy="1288076"/>
          </a:xfrm>
          <a:custGeom>
            <a:avLst/>
            <a:gdLst/>
            <a:ahLst/>
            <a:cxnLst/>
            <a:rect r="r" b="b" t="t" l="l"/>
            <a:pathLst>
              <a:path h="1288076" w="1225177">
                <a:moveTo>
                  <a:pt x="0" y="0"/>
                </a:moveTo>
                <a:lnTo>
                  <a:pt x="1225177" y="0"/>
                </a:lnTo>
                <a:lnTo>
                  <a:pt x="1225177" y="1288076"/>
                </a:lnTo>
                <a:lnTo>
                  <a:pt x="0" y="1288076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46" id="46"/>
          <p:cNvSpPr/>
          <p:nvPr/>
        </p:nvSpPr>
        <p:spPr>
          <a:xfrm flipH="false" flipV="false" rot="0">
            <a:off x="2756055" y="6983292"/>
            <a:ext cx="807799" cy="807799"/>
          </a:xfrm>
          <a:custGeom>
            <a:avLst/>
            <a:gdLst/>
            <a:ahLst/>
            <a:cxnLst/>
            <a:rect r="r" b="b" t="t" l="l"/>
            <a:pathLst>
              <a:path h="807799" w="807799">
                <a:moveTo>
                  <a:pt x="0" y="0"/>
                </a:moveTo>
                <a:lnTo>
                  <a:pt x="807799" y="0"/>
                </a:lnTo>
                <a:lnTo>
                  <a:pt x="807799" y="807799"/>
                </a:lnTo>
                <a:lnTo>
                  <a:pt x="0" y="807799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7" id="47"/>
          <p:cNvSpPr txBox="true"/>
          <p:nvPr/>
        </p:nvSpPr>
        <p:spPr>
          <a:xfrm rot="0">
            <a:off x="4000698" y="7431676"/>
            <a:ext cx="2907429" cy="22936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tands out through ceramic durability, hypoallergenic comfort, and Swiss precision—features linked to strong perceived value (Keller, 2013). 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Unlike traditional metal-only competitors, Éclat offers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 improved scratch resistance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 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and lightweight wear,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 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aligning with current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 luxury trends (McKinsey &amp;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 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Company, 2023).  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3888329" y="6945192"/>
            <a:ext cx="3132166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spc="-64">
                <a:solidFill>
                  <a:srgbClr val="A74A66"/>
                </a:solidFill>
                <a:latin typeface="Radley"/>
                <a:ea typeface="Radley"/>
                <a:cs typeface="Radley"/>
                <a:sym typeface="Radley"/>
              </a:rPr>
              <a:t>MARKET APPEAL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493948" y="8110620"/>
            <a:ext cx="2915616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spc="-64">
                <a:solidFill>
                  <a:srgbClr val="A74A66"/>
                </a:solidFill>
                <a:latin typeface="Radley"/>
                <a:ea typeface="Radley"/>
                <a:cs typeface="Radley"/>
                <a:sym typeface="Radley"/>
              </a:rPr>
              <a:t>MARKET OPPORTUNITIES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428679" y="8493743"/>
            <a:ext cx="3046154" cy="16649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spc="-54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 </a:t>
            </a:r>
            <a:r>
              <a:rPr lang="en-US" sz="1200" spc="-54" strike="noStrike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rapidly expanding global jewellery segment, supported by rising luxury consumer demand (McKinsey &amp; Company, 2023). Leveraging Rado’s existing brand equity reduces strategic risk (Keller, 2013). Strong margins, scalable production, </a:t>
            </a:r>
          </a:p>
          <a:p>
            <a:pPr algn="l">
              <a:lnSpc>
                <a:spcPts val="1679"/>
              </a:lnSpc>
            </a:pPr>
            <a:r>
              <a:rPr lang="en-US" sz="1200" spc="-54" strike="noStrike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and cross-selling potential strengthen </a:t>
            </a:r>
          </a:p>
          <a:p>
            <a:pPr algn="l">
              <a:lnSpc>
                <a:spcPts val="1679"/>
              </a:lnSpc>
            </a:pPr>
            <a:r>
              <a:rPr lang="en-US" sz="1200" spc="-54" strike="noStrike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competitive advantage and </a:t>
            </a:r>
          </a:p>
          <a:p>
            <a:pPr algn="l">
              <a:lnSpc>
                <a:spcPts val="1679"/>
              </a:lnSpc>
            </a:pPr>
            <a:r>
              <a:rPr lang="en-US" sz="1200" spc="-54" strike="noStrike" u="none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long-term profitability (Porter, 1985). </a:t>
            </a:r>
          </a:p>
        </p:txBody>
      </p:sp>
      <p:sp>
        <p:nvSpPr>
          <p:cNvPr name="TextBox 51" id="51"/>
          <p:cNvSpPr txBox="true"/>
          <p:nvPr/>
        </p:nvSpPr>
        <p:spPr>
          <a:xfrm rot="0">
            <a:off x="3519284" y="1497412"/>
            <a:ext cx="4097302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spc="-64">
                <a:solidFill>
                  <a:srgbClr val="A74A66"/>
                </a:solidFill>
                <a:latin typeface="Radley"/>
                <a:ea typeface="Radley"/>
                <a:cs typeface="Radley"/>
                <a:sym typeface="Radley"/>
              </a:rPr>
              <a:t>TARGET AUDIENCE</a:t>
            </a:r>
          </a:p>
        </p:txBody>
      </p:sp>
      <p:sp>
        <p:nvSpPr>
          <p:cNvPr name="TextBox 52" id="52"/>
          <p:cNvSpPr txBox="true"/>
          <p:nvPr/>
        </p:nvSpPr>
        <p:spPr>
          <a:xfrm rot="0">
            <a:off x="384228" y="6224041"/>
            <a:ext cx="3135056" cy="14554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Key competit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ors include Tiffany &amp; Co.,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Pandora, and Michael Kors. USP of Rado Éclat: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High-tech ceramic (core material)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Scratch resistance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Lightweight, hypoallergenic </a:t>
            </a:r>
          </a:p>
          <a:p>
            <a:pPr algn="l" marL="259080" indent="-129540" lvl="1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Synergy with Rado’s iconic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     </a:t>
            </a:r>
            <a:r>
              <a:rPr lang="en-US" sz="12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watchmaking heritage 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-122695" y="5859839"/>
            <a:ext cx="4097302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 spc="-64">
                <a:solidFill>
                  <a:srgbClr val="A74A66"/>
                </a:solidFill>
                <a:latin typeface="Radley"/>
                <a:ea typeface="Radley"/>
                <a:cs typeface="Radley"/>
                <a:sym typeface="Radley"/>
              </a:rPr>
              <a:t>COMPETITORS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56000" y="717900"/>
            <a:ext cx="6048000" cy="1222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40"/>
              </a:lnSpc>
            </a:pP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Bibliography</a:t>
            </a:r>
          </a:p>
          <a:p>
            <a:pPr algn="l">
              <a:lnSpc>
                <a:spcPts val="1540"/>
              </a:lnSpc>
            </a:pPr>
          </a:p>
          <a:p>
            <a:pPr algn="l">
              <a:lnSpc>
                <a:spcPts val="1650"/>
              </a:lnSpc>
            </a:pP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Keller, K.L. (2013) </a:t>
            </a:r>
            <a:r>
              <a:rPr lang="en-US" sz="1100" i="true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Strategic Brand Management</a:t>
            </a: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4th edn. Pearson.</a:t>
            </a:r>
          </a:p>
          <a:p>
            <a:pPr algn="l">
              <a:lnSpc>
                <a:spcPts val="1650"/>
              </a:lnSpc>
            </a:pP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Kotler, P. and Armstrong, G. (2021) </a:t>
            </a:r>
            <a:r>
              <a:rPr lang="en-US" sz="1100" i="true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Principles of Marketing</a:t>
            </a: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18th edn. Pearson.</a:t>
            </a:r>
          </a:p>
          <a:p>
            <a:pPr algn="l">
              <a:lnSpc>
                <a:spcPts val="1650"/>
              </a:lnSpc>
            </a:pP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McKinsey &amp; Company (2023) </a:t>
            </a:r>
            <a:r>
              <a:rPr lang="en-US" sz="1100" i="true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State of Fashion: Luxury Report</a:t>
            </a: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McKinsey Global Institute.</a:t>
            </a:r>
          </a:p>
          <a:p>
            <a:pPr algn="l">
              <a:lnSpc>
                <a:spcPts val="1650"/>
              </a:lnSpc>
            </a:pP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Porter, M.E. (1985) </a:t>
            </a:r>
            <a:r>
              <a:rPr lang="en-US" sz="1100" i="true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Competitive Advantage</a:t>
            </a:r>
            <a:r>
              <a:rPr lang="en-US" sz="11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Free Press.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DAG5yEWb7Yc</dc:identifier>
  <dcterms:modified xsi:type="dcterms:W3CDTF">2011-08-01T06:04:30Z</dcterms:modified>
  <cp:revision>1</cp:revision>
  <dc:title>a</dc:title>
</cp:coreProperties>
</file>