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3" r:id="rId16"/>
    <p:sldId id="274" r:id="rId17"/>
    <p:sldId id="275" r:id="rId18"/>
    <p:sldId id="278" r:id="rId19"/>
    <p:sldId id="279" r:id="rId20"/>
    <p:sldId id="276" r:id="rId21"/>
    <p:sldId id="277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8297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404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1400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557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155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598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685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443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393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86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654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C21BCE5-5E2C-495B-B05D-C3133FD1B37D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9288AAEB-B282-4B98-931E-1F27C3E7664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834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azley.ox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1523" y="1184855"/>
            <a:ext cx="10058400" cy="3449349"/>
          </a:xfrm>
        </p:spPr>
        <p:txBody>
          <a:bodyPr>
            <a:normAutofit/>
          </a:bodyPr>
          <a:lstStyle/>
          <a:p>
            <a:r>
              <a:rPr lang="en-GB" sz="7200" dirty="0" smtClean="0"/>
              <a:t>Gods and monsters</a:t>
            </a:r>
            <a:endParaRPr lang="en-GB" sz="7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332" y="141668"/>
            <a:ext cx="2956611" cy="36946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7466" y="403734"/>
            <a:ext cx="3006097" cy="30175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32023" t="9393" r="33627" b="38968"/>
          <a:stretch/>
        </p:blipFill>
        <p:spPr>
          <a:xfrm>
            <a:off x="502277" y="141667"/>
            <a:ext cx="2665926" cy="354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97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Impossible Creatures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Greek and Roman art and literature often featured creatures that we would consider fantastical, even in apparently non-fictional genres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Was this just their wild imagination, or did they have a more serious meaning?</a:t>
            </a:r>
          </a:p>
        </p:txBody>
      </p:sp>
    </p:spTree>
    <p:extLst>
      <p:ext uri="{BB962C8B-B14F-4D97-AF65-F5344CB8AC3E}">
        <p14:creationId xmlns:p14="http://schemas.microsoft.com/office/powerpoint/2010/main" val="3423814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8665" y="1740044"/>
            <a:ext cx="3807402" cy="50765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Sphinxes and Griffins</a:t>
            </a:r>
            <a:endParaRPr lang="en-GB" u="sng" dirty="0"/>
          </a:p>
        </p:txBody>
      </p:sp>
      <p:pic>
        <p:nvPicPr>
          <p:cNvPr id="1026" name="Picture 2" descr="http://www.theoi.com/image/M16.1Gryp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75" y="1698625"/>
            <a:ext cx="6092451" cy="51593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451475" y="6375042"/>
            <a:ext cx="415616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Athenian red-figure kylix </a:t>
            </a:r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century BC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847786" y="1845734"/>
            <a:ext cx="3093015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Mentioned by: Aeschylus, Aristophanes, Herodotus, Strabo.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13764" y="4859765"/>
            <a:ext cx="309301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Mentioned by: Hesiod, Aeschylus, Pausanias, Ovid.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20353" y="6375042"/>
            <a:ext cx="46342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Athenian </a:t>
            </a:r>
            <a:r>
              <a:rPr lang="en-GB" dirty="0" smtClean="0"/>
              <a:t>marble grave-marker, 6</a:t>
            </a:r>
            <a:r>
              <a:rPr lang="en-GB" baseline="30000" dirty="0" smtClean="0"/>
              <a:t>th</a:t>
            </a:r>
            <a:r>
              <a:rPr lang="en-GB" dirty="0" smtClean="0"/>
              <a:t> century 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848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914900" cy="284940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fontAlgn="base">
              <a:buFont typeface="Wingdings" panose="05000000000000000000" pitchFamily="2" charset="2"/>
              <a:buChar char="§"/>
            </a:pPr>
            <a:r>
              <a:rPr lang="en-GB" sz="2800" dirty="0" smtClean="0"/>
              <a:t>Attributed </a:t>
            </a:r>
            <a:r>
              <a:rPr lang="en-GB" sz="2800" dirty="0"/>
              <a:t>to the </a:t>
            </a:r>
            <a:r>
              <a:rPr lang="en-GB" sz="2800" dirty="0" err="1"/>
              <a:t>Polyteleia</a:t>
            </a:r>
            <a:r>
              <a:rPr lang="en-GB" sz="2800" dirty="0"/>
              <a:t> </a:t>
            </a:r>
            <a:r>
              <a:rPr lang="en-GB" sz="2800" dirty="0" smtClean="0"/>
              <a:t>Painter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sz="2800" dirty="0" smtClean="0"/>
              <a:t>Corinthian</a:t>
            </a:r>
            <a:endParaRPr lang="en-GB" sz="2800" dirty="0"/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sz="2800" dirty="0" smtClean="0"/>
              <a:t>c. 630–615 </a:t>
            </a:r>
            <a:r>
              <a:rPr lang="en-GB" sz="2800" dirty="0"/>
              <a:t>B.C</a:t>
            </a:r>
            <a:r>
              <a:rPr lang="en-GB" sz="2800" dirty="0" smtClean="0"/>
              <a:t>.</a:t>
            </a:r>
          </a:p>
          <a:p>
            <a:endParaRPr lang="en-GB" dirty="0"/>
          </a:p>
        </p:txBody>
      </p:sp>
      <p:pic>
        <p:nvPicPr>
          <p:cNvPr id="3074" name="Picture 2" descr="Terracotta dinos (mixing bowl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46775" y="1323975"/>
            <a:ext cx="5715000" cy="457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81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0531" y="296876"/>
            <a:ext cx="4182535" cy="57706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866" y="1693332"/>
            <a:ext cx="5858934" cy="44039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134" y="348191"/>
            <a:ext cx="10515600" cy="1325563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u="sng" dirty="0" smtClean="0"/>
              <a:t>Near Eastern Connections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366" y="5885645"/>
            <a:ext cx="10950501" cy="83318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 smtClean="0"/>
              <a:t>Old Assyrian, 18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BCE, Anatolia 			Neo-Assyrian, 8-7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BCE, Mesopotamia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96881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Other Near Eastern Connections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493706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Hesiod’s </a:t>
            </a:r>
            <a:r>
              <a:rPr lang="en-GB" sz="2800" i="1" dirty="0" smtClean="0"/>
              <a:t>Theogony</a:t>
            </a:r>
            <a:r>
              <a:rPr lang="en-GB" sz="2800" dirty="0" smtClean="0"/>
              <a:t> and the </a:t>
            </a:r>
            <a:r>
              <a:rPr lang="en-GB" sz="2800" i="1" dirty="0" smtClean="0"/>
              <a:t>Song of Kingship in Heaven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The Greek and Hittite texts have strong correspondences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Narratives of intergenerational conflict among the gods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Suppression of various gods within others/under the earth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Gods eating and regurgitating other deities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Generational shift caused by the castration of the previous leader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So both the literary and iconographic traditions of</a:t>
            </a:r>
            <a:r>
              <a:rPr lang="en-US" sz="2800" dirty="0" smtClean="0"/>
              <a:t> </a:t>
            </a:r>
            <a:r>
              <a:rPr lang="en-GB" sz="2800" dirty="0" smtClean="0"/>
              <a:t>the archaic period show cultural interaction during the archaic period.</a:t>
            </a:r>
          </a:p>
        </p:txBody>
      </p:sp>
    </p:spTree>
    <p:extLst>
      <p:ext uri="{BB962C8B-B14F-4D97-AF65-F5344CB8AC3E}">
        <p14:creationId xmlns:p14="http://schemas.microsoft.com/office/powerpoint/2010/main" val="99996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Hybrids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lot of Greek and Roman creatures in myth and art are represented as hybrids, a mix of multiple types of human/animal</a:t>
            </a:r>
          </a:p>
          <a:p>
            <a:r>
              <a:rPr lang="en-GB" sz="3200" dirty="0" smtClean="0"/>
              <a:t>Repetition of particular creatures:</a:t>
            </a:r>
          </a:p>
          <a:p>
            <a:pPr lvl="1"/>
            <a:r>
              <a:rPr lang="en-GB" sz="2800" dirty="0" smtClean="0"/>
              <a:t>snakes</a:t>
            </a:r>
          </a:p>
          <a:p>
            <a:pPr lvl="1"/>
            <a:r>
              <a:rPr lang="en-GB" sz="2800" dirty="0" smtClean="0"/>
              <a:t>lions</a:t>
            </a:r>
          </a:p>
          <a:p>
            <a:pPr lvl="1"/>
            <a:r>
              <a:rPr lang="en-GB" sz="2800" dirty="0" smtClean="0"/>
              <a:t>dogs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52687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Chimaera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581" y="2226756"/>
            <a:ext cx="10666283" cy="3272522"/>
          </a:xfr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800" dirty="0" smtClean="0"/>
              <a:t>She gave birth to Chimaera, who breathed invincible fire, terrible and great and swift-footed and mighty. She has three heads: one was a fierce-eyed lion’s, one a she-goat’s, one a snake’s, and a mighty dragon’s. [In front a lion, behind a dragon, in the middle a she-goat, breathing forth the terrible strength of breathing fire.] Pegasus and noble Bellerophon killed her.	</a:t>
            </a:r>
          </a:p>
          <a:p>
            <a:pPr marL="0" indent="0" algn="r">
              <a:buNone/>
            </a:pPr>
            <a:r>
              <a:rPr lang="en-GB" sz="2800" dirty="0" smtClean="0"/>
              <a:t>Hesiod, </a:t>
            </a:r>
            <a:r>
              <a:rPr lang="en-GB" sz="2800" i="1" dirty="0" smtClean="0"/>
              <a:t>Theogony</a:t>
            </a:r>
            <a:r>
              <a:rPr lang="en-GB" sz="2800" dirty="0" smtClean="0"/>
              <a:t> 319-325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7167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sda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18" y="515155"/>
            <a:ext cx="5393020" cy="54474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732" y="464023"/>
            <a:ext cx="5518009" cy="553173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77147" y="5673205"/>
            <a:ext cx="10498666" cy="646331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 smtClean="0"/>
              <a:t>Laconian</a:t>
            </a:r>
            <a:r>
              <a:rPr lang="en-US" dirty="0" smtClean="0"/>
              <a:t> </a:t>
            </a:r>
            <a:r>
              <a:rPr lang="en-US" dirty="0"/>
              <a:t>black-figure kylix, </a:t>
            </a:r>
            <a:r>
              <a:rPr lang="en-US" dirty="0" smtClean="0"/>
              <a:t>c 570 BCE				South Italian </a:t>
            </a:r>
            <a:r>
              <a:rPr lang="en-US" dirty="0"/>
              <a:t>red-figure </a:t>
            </a:r>
            <a:r>
              <a:rPr lang="en-US" dirty="0" smtClean="0"/>
              <a:t>kylix c.350 BCE		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524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Minotaur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Hybrid with a bull’s head and human body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Son of Minos, king of Crete, and Pasiphae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Lived in a labyrinth, designed by Daedalus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Killed by Theseus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96443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Attic black-figure amphora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540-480 BCE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749" t="8263" r="13114" b="9296"/>
          <a:stretch/>
        </p:blipFill>
        <p:spPr>
          <a:xfrm>
            <a:off x="6774288" y="-167427"/>
            <a:ext cx="4765182" cy="721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70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Roman mosaic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2-3</a:t>
            </a:r>
            <a:r>
              <a:rPr lang="en-US" sz="2800" baseline="30000" dirty="0" smtClean="0"/>
              <a:t>rd</a:t>
            </a:r>
            <a:r>
              <a:rPr lang="en-US" sz="2800" dirty="0" smtClean="0"/>
              <a:t> century AD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1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096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Attic red-figure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err="1" smtClean="0"/>
              <a:t>Kylix</a:t>
            </a:r>
            <a:endParaRPr lang="en-US" sz="28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c 420-10 BCE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5266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08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Attic red-figure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err="1" smtClean="0"/>
              <a:t>Kylix</a:t>
            </a:r>
            <a:endParaRPr lang="en-US" sz="28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340-320 BCE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2230" y="0"/>
            <a:ext cx="77597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0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Cerberus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4097" y="1845733"/>
            <a:ext cx="10895526" cy="4426277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She then gave birth to something intractable, unspeakable, Cerberus who eats raw flesh, the bronze-voiced dog of Hades, fifty-headed, ruthless and mighty.</a:t>
            </a:r>
          </a:p>
          <a:p>
            <a:pPr marL="0" indent="0" algn="r">
              <a:buNone/>
            </a:pPr>
            <a:r>
              <a:rPr lang="en-GB" sz="2400" dirty="0" err="1" smtClean="0"/>
              <a:t>Hes</a:t>
            </a:r>
            <a:r>
              <a:rPr lang="en-GB" sz="2400" dirty="0" smtClean="0"/>
              <a:t>. </a:t>
            </a:r>
            <a:r>
              <a:rPr lang="en-GB" sz="2400" i="1" dirty="0" smtClean="0"/>
              <a:t>Th</a:t>
            </a:r>
            <a:r>
              <a:rPr lang="en-GB" sz="2400" dirty="0" smtClean="0"/>
              <a:t>. 310-12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That is where, in front, stand the echoing houses of the earthly god, of powerful Hades and of dread Persephone, and a terrible dog guards them in front, pitiless. He has an evil trick: upon those going in he fawns alike with his tail and with both ears, but he does not let them leave again: instead, observing them closely he devours whomever he catches trying to go out from t</a:t>
            </a:r>
            <a:r>
              <a:rPr lang="en-US" sz="2400" dirty="0" smtClean="0"/>
              <a:t>he</a:t>
            </a:r>
            <a:r>
              <a:rPr lang="en-GB" sz="2400" dirty="0" smtClean="0"/>
              <a:t> </a:t>
            </a:r>
            <a:r>
              <a:rPr lang="en-GB" sz="2400" dirty="0" err="1" smtClean="0"/>
              <a:t>gatesof</a:t>
            </a:r>
            <a:r>
              <a:rPr lang="en-GB" sz="2400" dirty="0" smtClean="0"/>
              <a:t> powerful Hades and dread Persephone. </a:t>
            </a:r>
          </a:p>
          <a:p>
            <a:pPr marL="0" indent="0" algn="r">
              <a:buNone/>
            </a:pPr>
            <a:r>
              <a:rPr lang="en-GB" sz="2400" dirty="0" err="1" smtClean="0"/>
              <a:t>Hes</a:t>
            </a:r>
            <a:r>
              <a:rPr lang="en-GB" sz="2400" dirty="0" smtClean="0"/>
              <a:t>. </a:t>
            </a:r>
            <a:r>
              <a:rPr lang="en-GB" sz="2400" i="1" dirty="0" smtClean="0"/>
              <a:t>Th.</a:t>
            </a:r>
            <a:r>
              <a:rPr lang="en-GB" sz="2400" dirty="0" smtClean="0"/>
              <a:t> 767-775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03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5957"/>
          <a:stretch/>
        </p:blipFill>
        <p:spPr>
          <a:xfrm>
            <a:off x="6380409" y="1561900"/>
            <a:ext cx="5334000" cy="380700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8239" y="5260586"/>
            <a:ext cx="10515600" cy="4589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Black-figure hydria, c 530 BCE				Red-figure volute krater 330-310 BCE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7134"/>
          <a:stretch/>
        </p:blipFill>
        <p:spPr>
          <a:xfrm>
            <a:off x="196959" y="1561900"/>
            <a:ext cx="5822841" cy="3508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43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 smtClean="0"/>
              <a:t>Typhoeus</a:t>
            </a:r>
            <a:r>
              <a:rPr lang="en-GB" u="sng" dirty="0" smtClean="0"/>
              <a:t>/Typhon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Monster that Zeus fought to ensure his kingship over the cosmos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Anthropomorphic hybrid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Serpentine features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847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 smtClean="0"/>
              <a:t>Typhoeus</a:t>
            </a:r>
            <a:r>
              <a:rPr lang="en-GB" u="sng" dirty="0" smtClean="0"/>
              <a:t> in Hesiod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His </a:t>
            </a:r>
            <a:r>
              <a:rPr lang="en-GB" sz="2400" b="1" dirty="0"/>
              <a:t>hands</a:t>
            </a:r>
            <a:r>
              <a:rPr lang="en-GB" sz="2400" dirty="0"/>
              <a:t> †are holding deeds upon strength,† and tireless the strong god’s </a:t>
            </a:r>
            <a:r>
              <a:rPr lang="en-GB" sz="2400" b="1" dirty="0"/>
              <a:t>feet</a:t>
            </a:r>
            <a:r>
              <a:rPr lang="en-GB" sz="2400" dirty="0"/>
              <a:t>; and from his </a:t>
            </a:r>
            <a:r>
              <a:rPr lang="en-GB" sz="2400" b="1" dirty="0"/>
              <a:t>shoulders</a:t>
            </a:r>
            <a:r>
              <a:rPr lang="en-GB" sz="2400" dirty="0"/>
              <a:t> there were a </a:t>
            </a:r>
            <a:r>
              <a:rPr lang="en-GB" sz="2400" b="1" dirty="0"/>
              <a:t>hundred heads of a snake</a:t>
            </a:r>
            <a:r>
              <a:rPr lang="en-GB" sz="2400" dirty="0"/>
              <a:t>, a terrible dragon’s, licking with their dark tongues; and on his prodigious heads </a:t>
            </a:r>
            <a:r>
              <a:rPr lang="en-GB" sz="2400" b="1" dirty="0"/>
              <a:t>fire sparkled from his eyes</a:t>
            </a:r>
            <a:r>
              <a:rPr lang="en-GB" sz="2400" dirty="0"/>
              <a:t> under the eyebrows, and from all of his heads fire burned as he glared. And there were voices in all his terrible heads, sending forth all kinds of sounds, inconceivable: for sometimes they would utter sounds as though for the gods to understand, and at other times the sound of a loud-bellowing, majestic bull, unstoppable in its strength, at other times that of a lion, with a ruthless spirit, at other times like young dogs, a wonder to hear, and at other times he hissed, and the high mountains echoed from below. </a:t>
            </a:r>
          </a:p>
          <a:p>
            <a:pPr marL="0" indent="0" algn="r">
              <a:buNone/>
            </a:pPr>
            <a:r>
              <a:rPr lang="en-GB" sz="2400" dirty="0" err="1"/>
              <a:t>Hes</a:t>
            </a:r>
            <a:r>
              <a:rPr lang="en-GB" sz="2400" dirty="0"/>
              <a:t>. </a:t>
            </a:r>
            <a:r>
              <a:rPr lang="en-GB" sz="2400" i="1" dirty="0"/>
              <a:t>Th. </a:t>
            </a:r>
            <a:r>
              <a:rPr lang="en-GB" sz="2400" dirty="0"/>
              <a:t>823-35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63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Typhon in </a:t>
            </a:r>
            <a:r>
              <a:rPr lang="en-GB" u="sng" dirty="0" err="1" smtClean="0"/>
              <a:t>Apollodorus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 smtClean="0"/>
              <a:t>He was </a:t>
            </a:r>
            <a:r>
              <a:rPr lang="en-GB" sz="2400" b="1" dirty="0" smtClean="0"/>
              <a:t>part man and part beast</a:t>
            </a:r>
            <a:r>
              <a:rPr lang="en-GB" sz="2400" dirty="0" smtClean="0"/>
              <a:t>, and in both size and strength he surpassed all the other children of </a:t>
            </a:r>
            <a:r>
              <a:rPr lang="en-GB" sz="2400" dirty="0" err="1" smtClean="0"/>
              <a:t>Ge</a:t>
            </a:r>
            <a:r>
              <a:rPr lang="en-GB" sz="2400" dirty="0" smtClean="0"/>
              <a:t>. </a:t>
            </a:r>
            <a:r>
              <a:rPr lang="en-GB" sz="2400" b="1" dirty="0" smtClean="0"/>
              <a:t>Down to his thighs he was human in form</a:t>
            </a:r>
            <a:r>
              <a:rPr lang="en-GB" sz="2400" dirty="0" smtClean="0"/>
              <a:t>, but of such immense size that he rose higher than all the mountains and often even scraped the stars with his head. With arms out-stretched, he could reach the west on one side and the east on the other; and </a:t>
            </a:r>
            <a:r>
              <a:rPr lang="en-GB" sz="2400" b="1" dirty="0" smtClean="0"/>
              <a:t>from his arms there sprang a hundred dragons’ heads</a:t>
            </a:r>
            <a:r>
              <a:rPr lang="en-GB" sz="2400" dirty="0" smtClean="0"/>
              <a:t>. Below </a:t>
            </a:r>
            <a:r>
              <a:rPr lang="en-GB" sz="2400" b="1" dirty="0" smtClean="0"/>
              <a:t>his thighs, he had massive coils of vipers</a:t>
            </a:r>
            <a:r>
              <a:rPr lang="en-GB" sz="2400" dirty="0" smtClean="0"/>
              <a:t>, which, when they were fully extended, reached right up to his head and emitted violent hisses. He had </a:t>
            </a:r>
            <a:r>
              <a:rPr lang="en-GB" sz="2400" b="1" dirty="0" smtClean="0"/>
              <a:t>wings all over his body</a:t>
            </a:r>
            <a:r>
              <a:rPr lang="en-GB" sz="2400" dirty="0" smtClean="0"/>
              <a:t>, and filthy hair springing up from his head and cheeks floated around him in the wind, and fire flashed from his eyes. </a:t>
            </a:r>
          </a:p>
          <a:p>
            <a:pPr marL="0" indent="0" algn="r">
              <a:buNone/>
            </a:pPr>
            <a:r>
              <a:rPr lang="en-GB" sz="2400" dirty="0" err="1" smtClean="0"/>
              <a:t>Apollod</a:t>
            </a:r>
            <a:r>
              <a:rPr lang="en-GB" sz="2400" dirty="0" smtClean="0"/>
              <a:t>. </a:t>
            </a:r>
            <a:r>
              <a:rPr lang="en-GB" sz="2400" i="1" dirty="0" smtClean="0"/>
              <a:t>Bibl.</a:t>
            </a:r>
            <a:r>
              <a:rPr lang="en-GB" sz="2400" dirty="0" smtClean="0"/>
              <a:t> 1.6.3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8349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B</a:t>
            </a:r>
            <a:r>
              <a:rPr lang="en-GB" sz="2800" dirty="0" smtClean="0"/>
              <a:t>lack-figure hydria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6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 </a:t>
            </a:r>
            <a:r>
              <a:rPr lang="en-GB" sz="2800" dirty="0"/>
              <a:t>B.C.</a:t>
            </a:r>
            <a:endParaRPr lang="en-US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9466" y="355599"/>
            <a:ext cx="7497515" cy="6265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38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667" y="6316133"/>
            <a:ext cx="10515600" cy="54186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 smtClean="0"/>
              <a:t>Laconian</a:t>
            </a:r>
            <a:r>
              <a:rPr lang="en-US" dirty="0"/>
              <a:t> black-figure  </a:t>
            </a:r>
            <a:r>
              <a:rPr lang="en-US" dirty="0" smtClean="0"/>
              <a:t>kylix 6</a:t>
            </a:r>
            <a:r>
              <a:rPr lang="en-US" baseline="30000" dirty="0" smtClean="0"/>
              <a:t>th</a:t>
            </a:r>
            <a:r>
              <a:rPr lang="en-US" dirty="0" smtClean="0"/>
              <a:t> century BC			</a:t>
            </a:r>
            <a:r>
              <a:rPr lang="en-US" dirty="0"/>
              <a:t>Boeotian black-figure </a:t>
            </a:r>
            <a:r>
              <a:rPr lang="en-US" dirty="0" smtClean="0"/>
              <a:t>vase c. 600 BC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8007"/>
          <a:stretch/>
        </p:blipFill>
        <p:spPr>
          <a:xfrm>
            <a:off x="690033" y="647698"/>
            <a:ext cx="5792666" cy="53128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5244"/>
          <a:stretch/>
        </p:blipFill>
        <p:spPr>
          <a:xfrm>
            <a:off x="7268632" y="313265"/>
            <a:ext cx="3704167" cy="5823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691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Monsters and hybrids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These monsters and hybrids seem to embody the wild imagination of Greek myths.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But could they have a more serious meaning?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It is possible to interpret these myths: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 smtClean="0"/>
              <a:t>To represent a cultural fear of impurity (racial, national) with links to </a:t>
            </a:r>
            <a:r>
              <a:rPr lang="en-GB" sz="2400" dirty="0" err="1" smtClean="0"/>
              <a:t>eg</a:t>
            </a:r>
            <a:r>
              <a:rPr lang="en-GB" sz="2400" dirty="0" smtClean="0"/>
              <a:t>: Athenian citizenship laws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 smtClean="0"/>
              <a:t>To express fear of the unknown, and of foreign places (where such creatures might live!)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63640" y="2746468"/>
            <a:ext cx="10805375" cy="1569660"/>
          </a:xfrm>
          <a:prstGeom prst="rect">
            <a:avLst/>
          </a:prstGeom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Online resource: </a:t>
            </a:r>
            <a:r>
              <a:rPr lang="en-GB" sz="3200" dirty="0" smtClean="0">
                <a:hlinkClick r:id="rId2"/>
              </a:rPr>
              <a:t>www.beazley.ox.ac.uk</a:t>
            </a:r>
            <a:endParaRPr lang="en-GB" sz="3200" dirty="0" smtClean="0"/>
          </a:p>
          <a:p>
            <a:pPr algn="ctr"/>
            <a:r>
              <a:rPr lang="en-GB" sz="3200" dirty="0" smtClean="0"/>
              <a:t>Click on ‘pottery database’ and search by subject matter, date, or type of vase.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4744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51</TotalTime>
  <Words>918</Words>
  <Application>Microsoft Office PowerPoint</Application>
  <PresentationFormat>Widescreen</PresentationFormat>
  <Paragraphs>79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Calibri</vt:lpstr>
      <vt:lpstr>Calibri Light</vt:lpstr>
      <vt:lpstr>Wingdings</vt:lpstr>
      <vt:lpstr>Retrospect</vt:lpstr>
      <vt:lpstr>Gods and monsters</vt:lpstr>
      <vt:lpstr>Impossible Creatures</vt:lpstr>
      <vt:lpstr>Sphinxes and Griffins</vt:lpstr>
      <vt:lpstr>PowerPoint Presentation</vt:lpstr>
      <vt:lpstr> Near Eastern Connections</vt:lpstr>
      <vt:lpstr>Other Near Eastern Connections</vt:lpstr>
      <vt:lpstr>Hybrids</vt:lpstr>
      <vt:lpstr>Chimaera</vt:lpstr>
      <vt:lpstr>PowerPoint Presentation</vt:lpstr>
      <vt:lpstr>Minotaur</vt:lpstr>
      <vt:lpstr>PowerPoint Presentation</vt:lpstr>
      <vt:lpstr>PowerPoint Presentation</vt:lpstr>
      <vt:lpstr>PowerPoint Presentation</vt:lpstr>
      <vt:lpstr>PowerPoint Presentation</vt:lpstr>
      <vt:lpstr>Cerberus</vt:lpstr>
      <vt:lpstr>PowerPoint Presentation</vt:lpstr>
      <vt:lpstr>Typhoeus/Typhon</vt:lpstr>
      <vt:lpstr>Typhoeus in Hesiod</vt:lpstr>
      <vt:lpstr>Typhon in Apollodorus</vt:lpstr>
      <vt:lpstr>PowerPoint Presentation</vt:lpstr>
      <vt:lpstr>PowerPoint Presentation</vt:lpstr>
      <vt:lpstr>Monsters and hybrids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Gods and monsters</dc:title>
  <dc:creator>Catherine Goode</dc:creator>
  <cp:lastModifiedBy>Catherine Goode</cp:lastModifiedBy>
  <cp:revision>10</cp:revision>
  <dcterms:created xsi:type="dcterms:W3CDTF">2017-02-03T15:43:40Z</dcterms:created>
  <dcterms:modified xsi:type="dcterms:W3CDTF">2017-02-06T15:27:14Z</dcterms:modified>
</cp:coreProperties>
</file>