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3" r:id="rId8"/>
    <p:sldId id="264" r:id="rId9"/>
    <p:sldId id="286" r:id="rId10"/>
    <p:sldId id="265" r:id="rId11"/>
    <p:sldId id="266" r:id="rId12"/>
    <p:sldId id="267" r:id="rId13"/>
    <p:sldId id="283" r:id="rId14"/>
    <p:sldId id="268" r:id="rId15"/>
    <p:sldId id="269" r:id="rId16"/>
    <p:sldId id="270" r:id="rId17"/>
    <p:sldId id="271" r:id="rId18"/>
    <p:sldId id="284" r:id="rId19"/>
    <p:sldId id="272" r:id="rId20"/>
    <p:sldId id="273" r:id="rId21"/>
    <p:sldId id="274" r:id="rId22"/>
    <p:sldId id="275" r:id="rId23"/>
    <p:sldId id="276" r:id="rId24"/>
    <p:sldId id="277" r:id="rId25"/>
    <p:sldId id="278" r:id="rId26"/>
    <p:sldId id="285" r:id="rId27"/>
    <p:sldId id="279" r:id="rId28"/>
    <p:sldId id="280" r:id="rId29"/>
    <p:sldId id="281" r:id="rId30"/>
    <p:sldId id="282" r:id="rId31"/>
    <p:sldId id="287" r:id="rId32"/>
    <p:sldId id="288" r:id="rId33"/>
    <p:sldId id="289" r:id="rId34"/>
    <p:sldId id="293" r:id="rId35"/>
    <p:sldId id="294" r:id="rId36"/>
    <p:sldId id="295" r:id="rId37"/>
    <p:sldId id="262" r:id="rId38"/>
    <p:sldId id="291" r:id="rId39"/>
    <p:sldId id="290" r:id="rId40"/>
    <p:sldId id="292" r:id="rId41"/>
    <p:sldId id="296" r:id="rId4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browse/>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941100"/>
    <a:srgbClr val="1E1E1E"/>
    <a:srgbClr val="072C36"/>
    <a:srgbClr val="372A06"/>
    <a:srgbClr val="00BDA9"/>
    <a:srgbClr val="00BEFF"/>
    <a:srgbClr val="56550F"/>
    <a:srgbClr val="062B35"/>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EEF9C28-DDFE-43BE-9325-4DE6C55DC4DE}" v="1" dt="2022-12-15T22:13:30.48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8558" autoAdjust="0"/>
    <p:restoredTop sz="96327"/>
  </p:normalViewPr>
  <p:slideViewPr>
    <p:cSldViewPr snapToGrid="0">
      <p:cViewPr varScale="1">
        <p:scale>
          <a:sx n="63" d="100"/>
          <a:sy n="63" d="100"/>
        </p:scale>
        <p:origin x="1195" y="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slide" Target="slides/slide40.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BC80B7-8A55-A403-671D-392EA6D25109}"/>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C5A1934E-133E-0B15-74D3-CA0F00B0FE7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AA314958-A777-5407-08DC-931262D40C23}"/>
              </a:ext>
            </a:extLst>
          </p:cNvPr>
          <p:cNvSpPr>
            <a:spLocks noGrp="1"/>
          </p:cNvSpPr>
          <p:nvPr>
            <p:ph type="dt" sz="half" idx="10"/>
          </p:nvPr>
        </p:nvSpPr>
        <p:spPr/>
        <p:txBody>
          <a:bodyPr/>
          <a:lstStyle/>
          <a:p>
            <a:fld id="{584E37C8-1F82-452B-A744-8B47C79F6EBF}" type="datetimeFigureOut">
              <a:rPr lang="en-GB" smtClean="0"/>
              <a:t>17/12/2022</a:t>
            </a:fld>
            <a:endParaRPr lang="en-GB"/>
          </a:p>
        </p:txBody>
      </p:sp>
      <p:sp>
        <p:nvSpPr>
          <p:cNvPr id="5" name="Footer Placeholder 4">
            <a:extLst>
              <a:ext uri="{FF2B5EF4-FFF2-40B4-BE49-F238E27FC236}">
                <a16:creationId xmlns:a16="http://schemas.microsoft.com/office/drawing/2014/main" id="{E832AC2E-6DFD-390B-78B2-C292BF59F31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9B2B139-B73B-4BBF-D065-E55E2FB25CF8}"/>
              </a:ext>
            </a:extLst>
          </p:cNvPr>
          <p:cNvSpPr>
            <a:spLocks noGrp="1"/>
          </p:cNvSpPr>
          <p:nvPr>
            <p:ph type="sldNum" sz="quarter" idx="12"/>
          </p:nvPr>
        </p:nvSpPr>
        <p:spPr/>
        <p:txBody>
          <a:bodyPr/>
          <a:lstStyle/>
          <a:p>
            <a:fld id="{8F92E108-6C5D-4C4D-B9F7-62563EA43906}" type="slidenum">
              <a:rPr lang="en-GB" smtClean="0"/>
              <a:t>‹#›</a:t>
            </a:fld>
            <a:endParaRPr lang="en-GB"/>
          </a:p>
        </p:txBody>
      </p:sp>
    </p:spTree>
    <p:extLst>
      <p:ext uri="{BB962C8B-B14F-4D97-AF65-F5344CB8AC3E}">
        <p14:creationId xmlns:p14="http://schemas.microsoft.com/office/powerpoint/2010/main" val="1728698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0A5D90-38F0-A85E-79E1-B1B0333E1C0E}"/>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0EF019E5-C3FC-8642-CCBD-718243594FE5}"/>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F1FD599F-AC04-6022-EC15-6F23F9955651}"/>
              </a:ext>
            </a:extLst>
          </p:cNvPr>
          <p:cNvSpPr>
            <a:spLocks noGrp="1"/>
          </p:cNvSpPr>
          <p:nvPr>
            <p:ph type="dt" sz="half" idx="10"/>
          </p:nvPr>
        </p:nvSpPr>
        <p:spPr/>
        <p:txBody>
          <a:bodyPr/>
          <a:lstStyle/>
          <a:p>
            <a:fld id="{584E37C8-1F82-452B-A744-8B47C79F6EBF}" type="datetimeFigureOut">
              <a:rPr lang="en-GB" smtClean="0"/>
              <a:t>17/12/2022</a:t>
            </a:fld>
            <a:endParaRPr lang="en-GB"/>
          </a:p>
        </p:txBody>
      </p:sp>
      <p:sp>
        <p:nvSpPr>
          <p:cNvPr id="5" name="Footer Placeholder 4">
            <a:extLst>
              <a:ext uri="{FF2B5EF4-FFF2-40B4-BE49-F238E27FC236}">
                <a16:creationId xmlns:a16="http://schemas.microsoft.com/office/drawing/2014/main" id="{7381E678-2B00-7528-21EC-BE94F113F5D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5288504-5B3C-397E-A07E-7D12D177F96B}"/>
              </a:ext>
            </a:extLst>
          </p:cNvPr>
          <p:cNvSpPr>
            <a:spLocks noGrp="1"/>
          </p:cNvSpPr>
          <p:nvPr>
            <p:ph type="sldNum" sz="quarter" idx="12"/>
          </p:nvPr>
        </p:nvSpPr>
        <p:spPr/>
        <p:txBody>
          <a:bodyPr/>
          <a:lstStyle/>
          <a:p>
            <a:fld id="{8F92E108-6C5D-4C4D-B9F7-62563EA43906}" type="slidenum">
              <a:rPr lang="en-GB" smtClean="0"/>
              <a:t>‹#›</a:t>
            </a:fld>
            <a:endParaRPr lang="en-GB"/>
          </a:p>
        </p:txBody>
      </p:sp>
    </p:spTree>
    <p:extLst>
      <p:ext uri="{BB962C8B-B14F-4D97-AF65-F5344CB8AC3E}">
        <p14:creationId xmlns:p14="http://schemas.microsoft.com/office/powerpoint/2010/main" val="324221592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69A91C-1741-C2AB-1EE4-5864FDE3DE87}"/>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E0DE7038-AD01-88A4-2051-288D6DEEDB5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313B215B-2200-A71E-47E7-1C818AFCA142}"/>
              </a:ext>
            </a:extLst>
          </p:cNvPr>
          <p:cNvSpPr>
            <a:spLocks noGrp="1"/>
          </p:cNvSpPr>
          <p:nvPr>
            <p:ph type="dt" sz="half" idx="10"/>
          </p:nvPr>
        </p:nvSpPr>
        <p:spPr/>
        <p:txBody>
          <a:bodyPr/>
          <a:lstStyle/>
          <a:p>
            <a:fld id="{584E37C8-1F82-452B-A744-8B47C79F6EBF}" type="datetimeFigureOut">
              <a:rPr lang="en-GB" smtClean="0"/>
              <a:t>17/12/2022</a:t>
            </a:fld>
            <a:endParaRPr lang="en-GB"/>
          </a:p>
        </p:txBody>
      </p:sp>
      <p:sp>
        <p:nvSpPr>
          <p:cNvPr id="5" name="Footer Placeholder 4">
            <a:extLst>
              <a:ext uri="{FF2B5EF4-FFF2-40B4-BE49-F238E27FC236}">
                <a16:creationId xmlns:a16="http://schemas.microsoft.com/office/drawing/2014/main" id="{22DC9218-1FBF-42E7-CF24-062B09ECD08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5FACACF-F97C-D003-AD13-20585A0757B7}"/>
              </a:ext>
            </a:extLst>
          </p:cNvPr>
          <p:cNvSpPr>
            <a:spLocks noGrp="1"/>
          </p:cNvSpPr>
          <p:nvPr>
            <p:ph type="sldNum" sz="quarter" idx="12"/>
          </p:nvPr>
        </p:nvSpPr>
        <p:spPr/>
        <p:txBody>
          <a:bodyPr/>
          <a:lstStyle/>
          <a:p>
            <a:fld id="{8F92E108-6C5D-4C4D-B9F7-62563EA43906}" type="slidenum">
              <a:rPr lang="en-GB" smtClean="0"/>
              <a:t>‹#›</a:t>
            </a:fld>
            <a:endParaRPr lang="en-GB"/>
          </a:p>
        </p:txBody>
      </p:sp>
    </p:spTree>
    <p:extLst>
      <p:ext uri="{BB962C8B-B14F-4D97-AF65-F5344CB8AC3E}">
        <p14:creationId xmlns:p14="http://schemas.microsoft.com/office/powerpoint/2010/main" val="419855854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128EA5-BACF-FF31-FC31-E531DB572DC2}"/>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47D1C439-EED4-1DDA-4C95-88F12B14B916}"/>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3651791D-D66E-D7DF-7F81-5EEE18B6524E}"/>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51651675-0781-B6ED-2F1E-5BF979CD8A67}"/>
              </a:ext>
            </a:extLst>
          </p:cNvPr>
          <p:cNvSpPr>
            <a:spLocks noGrp="1"/>
          </p:cNvSpPr>
          <p:nvPr>
            <p:ph type="dt" sz="half" idx="10"/>
          </p:nvPr>
        </p:nvSpPr>
        <p:spPr/>
        <p:txBody>
          <a:bodyPr/>
          <a:lstStyle/>
          <a:p>
            <a:fld id="{584E37C8-1F82-452B-A744-8B47C79F6EBF}" type="datetimeFigureOut">
              <a:rPr lang="en-GB" smtClean="0"/>
              <a:t>17/12/2022</a:t>
            </a:fld>
            <a:endParaRPr lang="en-GB"/>
          </a:p>
        </p:txBody>
      </p:sp>
      <p:sp>
        <p:nvSpPr>
          <p:cNvPr id="6" name="Footer Placeholder 5">
            <a:extLst>
              <a:ext uri="{FF2B5EF4-FFF2-40B4-BE49-F238E27FC236}">
                <a16:creationId xmlns:a16="http://schemas.microsoft.com/office/drawing/2014/main" id="{C5F4A173-90B9-1DBD-7CAE-7A52532A0B7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941F612-CED1-A9CA-3F1C-72C925EBFE8A}"/>
              </a:ext>
            </a:extLst>
          </p:cNvPr>
          <p:cNvSpPr>
            <a:spLocks noGrp="1"/>
          </p:cNvSpPr>
          <p:nvPr>
            <p:ph type="sldNum" sz="quarter" idx="12"/>
          </p:nvPr>
        </p:nvSpPr>
        <p:spPr/>
        <p:txBody>
          <a:bodyPr/>
          <a:lstStyle/>
          <a:p>
            <a:fld id="{8F92E108-6C5D-4C4D-B9F7-62563EA43906}" type="slidenum">
              <a:rPr lang="en-GB" smtClean="0"/>
              <a:t>‹#›</a:t>
            </a:fld>
            <a:endParaRPr lang="en-GB"/>
          </a:p>
        </p:txBody>
      </p:sp>
    </p:spTree>
    <p:extLst>
      <p:ext uri="{BB962C8B-B14F-4D97-AF65-F5344CB8AC3E}">
        <p14:creationId xmlns:p14="http://schemas.microsoft.com/office/powerpoint/2010/main" val="41746127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22EAD6-2C3F-FEC7-1206-93F3B92931E1}"/>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2F4A43F2-25E8-B560-505F-91A9605995B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C20A40C0-F2C8-12F7-F501-9E4E44DE72EA}"/>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8B28E5B2-E79F-A191-9B50-B1361C1DF84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328F6432-6C72-B363-4CC3-86BF346EA217}"/>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CDC2310E-F79D-5D2D-7359-1BD64F0326EB}"/>
              </a:ext>
            </a:extLst>
          </p:cNvPr>
          <p:cNvSpPr>
            <a:spLocks noGrp="1"/>
          </p:cNvSpPr>
          <p:nvPr>
            <p:ph type="dt" sz="half" idx="10"/>
          </p:nvPr>
        </p:nvSpPr>
        <p:spPr/>
        <p:txBody>
          <a:bodyPr/>
          <a:lstStyle/>
          <a:p>
            <a:fld id="{584E37C8-1F82-452B-A744-8B47C79F6EBF}" type="datetimeFigureOut">
              <a:rPr lang="en-GB" smtClean="0"/>
              <a:t>17/12/2022</a:t>
            </a:fld>
            <a:endParaRPr lang="en-GB"/>
          </a:p>
        </p:txBody>
      </p:sp>
      <p:sp>
        <p:nvSpPr>
          <p:cNvPr id="8" name="Footer Placeholder 7">
            <a:extLst>
              <a:ext uri="{FF2B5EF4-FFF2-40B4-BE49-F238E27FC236}">
                <a16:creationId xmlns:a16="http://schemas.microsoft.com/office/drawing/2014/main" id="{5C7AD949-8787-1A12-2F65-2A25CE77274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99A9C98-21D1-8388-9ED7-270B13357443}"/>
              </a:ext>
            </a:extLst>
          </p:cNvPr>
          <p:cNvSpPr>
            <a:spLocks noGrp="1"/>
          </p:cNvSpPr>
          <p:nvPr>
            <p:ph type="sldNum" sz="quarter" idx="12"/>
          </p:nvPr>
        </p:nvSpPr>
        <p:spPr/>
        <p:txBody>
          <a:bodyPr/>
          <a:lstStyle/>
          <a:p>
            <a:fld id="{8F92E108-6C5D-4C4D-B9F7-62563EA43906}" type="slidenum">
              <a:rPr lang="en-GB" smtClean="0"/>
              <a:t>‹#›</a:t>
            </a:fld>
            <a:endParaRPr lang="en-GB"/>
          </a:p>
        </p:txBody>
      </p:sp>
    </p:spTree>
    <p:extLst>
      <p:ext uri="{BB962C8B-B14F-4D97-AF65-F5344CB8AC3E}">
        <p14:creationId xmlns:p14="http://schemas.microsoft.com/office/powerpoint/2010/main" val="383488750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BE2E4B-6C32-1FCC-D8ED-2A8610D629BA}"/>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8C56D852-BECA-3CFE-7255-DB3D872D8A60}"/>
              </a:ext>
            </a:extLst>
          </p:cNvPr>
          <p:cNvSpPr>
            <a:spLocks noGrp="1"/>
          </p:cNvSpPr>
          <p:nvPr>
            <p:ph type="dt" sz="half" idx="10"/>
          </p:nvPr>
        </p:nvSpPr>
        <p:spPr/>
        <p:txBody>
          <a:bodyPr/>
          <a:lstStyle/>
          <a:p>
            <a:fld id="{584E37C8-1F82-452B-A744-8B47C79F6EBF}" type="datetimeFigureOut">
              <a:rPr lang="en-GB" smtClean="0"/>
              <a:t>17/12/2022</a:t>
            </a:fld>
            <a:endParaRPr lang="en-GB"/>
          </a:p>
        </p:txBody>
      </p:sp>
      <p:sp>
        <p:nvSpPr>
          <p:cNvPr id="4" name="Footer Placeholder 3">
            <a:extLst>
              <a:ext uri="{FF2B5EF4-FFF2-40B4-BE49-F238E27FC236}">
                <a16:creationId xmlns:a16="http://schemas.microsoft.com/office/drawing/2014/main" id="{02CC7417-CEAA-D2D3-D421-36856FE11A6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481CC9F-E4C9-3CE6-3CD7-679506DD6182}"/>
              </a:ext>
            </a:extLst>
          </p:cNvPr>
          <p:cNvSpPr>
            <a:spLocks noGrp="1"/>
          </p:cNvSpPr>
          <p:nvPr>
            <p:ph type="sldNum" sz="quarter" idx="12"/>
          </p:nvPr>
        </p:nvSpPr>
        <p:spPr/>
        <p:txBody>
          <a:bodyPr/>
          <a:lstStyle/>
          <a:p>
            <a:fld id="{8F92E108-6C5D-4C4D-B9F7-62563EA43906}" type="slidenum">
              <a:rPr lang="en-GB" smtClean="0"/>
              <a:t>‹#›</a:t>
            </a:fld>
            <a:endParaRPr lang="en-GB"/>
          </a:p>
        </p:txBody>
      </p:sp>
    </p:spTree>
    <p:extLst>
      <p:ext uri="{BB962C8B-B14F-4D97-AF65-F5344CB8AC3E}">
        <p14:creationId xmlns:p14="http://schemas.microsoft.com/office/powerpoint/2010/main" val="22683751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4DBB192-FD88-6C97-83D5-10263E693B1E}"/>
              </a:ext>
            </a:extLst>
          </p:cNvPr>
          <p:cNvSpPr>
            <a:spLocks noGrp="1"/>
          </p:cNvSpPr>
          <p:nvPr>
            <p:ph type="dt" sz="half" idx="10"/>
          </p:nvPr>
        </p:nvSpPr>
        <p:spPr/>
        <p:txBody>
          <a:bodyPr/>
          <a:lstStyle/>
          <a:p>
            <a:fld id="{584E37C8-1F82-452B-A744-8B47C79F6EBF}" type="datetimeFigureOut">
              <a:rPr lang="en-GB" smtClean="0"/>
              <a:t>17/12/2022</a:t>
            </a:fld>
            <a:endParaRPr lang="en-GB"/>
          </a:p>
        </p:txBody>
      </p:sp>
      <p:sp>
        <p:nvSpPr>
          <p:cNvPr id="3" name="Footer Placeholder 2">
            <a:extLst>
              <a:ext uri="{FF2B5EF4-FFF2-40B4-BE49-F238E27FC236}">
                <a16:creationId xmlns:a16="http://schemas.microsoft.com/office/drawing/2014/main" id="{7A242BB7-ECA6-627B-7FAB-DAB99E210D5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9678F52-725B-C9D2-B588-B526628B3841}"/>
              </a:ext>
            </a:extLst>
          </p:cNvPr>
          <p:cNvSpPr>
            <a:spLocks noGrp="1"/>
          </p:cNvSpPr>
          <p:nvPr>
            <p:ph type="sldNum" sz="quarter" idx="12"/>
          </p:nvPr>
        </p:nvSpPr>
        <p:spPr/>
        <p:txBody>
          <a:bodyPr/>
          <a:lstStyle/>
          <a:p>
            <a:fld id="{8F92E108-6C5D-4C4D-B9F7-62563EA43906}" type="slidenum">
              <a:rPr lang="en-GB" smtClean="0"/>
              <a:t>‹#›</a:t>
            </a:fld>
            <a:endParaRPr lang="en-GB"/>
          </a:p>
        </p:txBody>
      </p:sp>
    </p:spTree>
    <p:extLst>
      <p:ext uri="{BB962C8B-B14F-4D97-AF65-F5344CB8AC3E}">
        <p14:creationId xmlns:p14="http://schemas.microsoft.com/office/powerpoint/2010/main" val="176009432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B12712-B34C-8DE8-910F-6BF82A0927B6}"/>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A7EFCF11-6D48-B755-6187-27340699918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C418C88E-32B8-681E-A8FA-2D762BF1238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2CAA4E5A-FEA9-6FE7-63D4-C2564F40246D}"/>
              </a:ext>
            </a:extLst>
          </p:cNvPr>
          <p:cNvSpPr>
            <a:spLocks noGrp="1"/>
          </p:cNvSpPr>
          <p:nvPr>
            <p:ph type="dt" sz="half" idx="10"/>
          </p:nvPr>
        </p:nvSpPr>
        <p:spPr/>
        <p:txBody>
          <a:bodyPr/>
          <a:lstStyle/>
          <a:p>
            <a:fld id="{584E37C8-1F82-452B-A744-8B47C79F6EBF}" type="datetimeFigureOut">
              <a:rPr lang="en-GB" smtClean="0"/>
              <a:t>17/12/2022</a:t>
            </a:fld>
            <a:endParaRPr lang="en-GB"/>
          </a:p>
        </p:txBody>
      </p:sp>
      <p:sp>
        <p:nvSpPr>
          <p:cNvPr id="6" name="Footer Placeholder 5">
            <a:extLst>
              <a:ext uri="{FF2B5EF4-FFF2-40B4-BE49-F238E27FC236}">
                <a16:creationId xmlns:a16="http://schemas.microsoft.com/office/drawing/2014/main" id="{58D3B795-6B3C-57A7-DC94-D4411DC07A0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04456B6-D16F-767A-B6A7-4B882D6AEC5D}"/>
              </a:ext>
            </a:extLst>
          </p:cNvPr>
          <p:cNvSpPr>
            <a:spLocks noGrp="1"/>
          </p:cNvSpPr>
          <p:nvPr>
            <p:ph type="sldNum" sz="quarter" idx="12"/>
          </p:nvPr>
        </p:nvSpPr>
        <p:spPr/>
        <p:txBody>
          <a:bodyPr/>
          <a:lstStyle/>
          <a:p>
            <a:fld id="{8F92E108-6C5D-4C4D-B9F7-62563EA43906}" type="slidenum">
              <a:rPr lang="en-GB" smtClean="0"/>
              <a:t>‹#›</a:t>
            </a:fld>
            <a:endParaRPr lang="en-GB"/>
          </a:p>
        </p:txBody>
      </p:sp>
    </p:spTree>
    <p:extLst>
      <p:ext uri="{BB962C8B-B14F-4D97-AF65-F5344CB8AC3E}">
        <p14:creationId xmlns:p14="http://schemas.microsoft.com/office/powerpoint/2010/main" val="30511616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51B9DE-F7F7-6227-E56A-DB99E38F9AA4}"/>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98C6D39F-E58C-7DF3-C887-6AB4D584B99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609D8CF7-6BE1-92C1-D973-9742A4A6AA1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C0D8519-37BC-9D18-10B6-D79B456AB0B1}"/>
              </a:ext>
            </a:extLst>
          </p:cNvPr>
          <p:cNvSpPr>
            <a:spLocks noGrp="1"/>
          </p:cNvSpPr>
          <p:nvPr>
            <p:ph type="dt" sz="half" idx="10"/>
          </p:nvPr>
        </p:nvSpPr>
        <p:spPr/>
        <p:txBody>
          <a:bodyPr/>
          <a:lstStyle/>
          <a:p>
            <a:fld id="{584E37C8-1F82-452B-A744-8B47C79F6EBF}" type="datetimeFigureOut">
              <a:rPr lang="en-GB" smtClean="0"/>
              <a:t>17/12/2022</a:t>
            </a:fld>
            <a:endParaRPr lang="en-GB"/>
          </a:p>
        </p:txBody>
      </p:sp>
      <p:sp>
        <p:nvSpPr>
          <p:cNvPr id="6" name="Footer Placeholder 5">
            <a:extLst>
              <a:ext uri="{FF2B5EF4-FFF2-40B4-BE49-F238E27FC236}">
                <a16:creationId xmlns:a16="http://schemas.microsoft.com/office/drawing/2014/main" id="{EF3EB6E6-B81D-D512-AE33-EF96A479F3A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6473C08-3FBC-0B41-DA58-EEEFDA7F2FCF}"/>
              </a:ext>
            </a:extLst>
          </p:cNvPr>
          <p:cNvSpPr>
            <a:spLocks noGrp="1"/>
          </p:cNvSpPr>
          <p:nvPr>
            <p:ph type="sldNum" sz="quarter" idx="12"/>
          </p:nvPr>
        </p:nvSpPr>
        <p:spPr/>
        <p:txBody>
          <a:bodyPr/>
          <a:lstStyle/>
          <a:p>
            <a:fld id="{8F92E108-6C5D-4C4D-B9F7-62563EA43906}" type="slidenum">
              <a:rPr lang="en-GB" smtClean="0"/>
              <a:t>‹#›</a:t>
            </a:fld>
            <a:endParaRPr lang="en-GB"/>
          </a:p>
        </p:txBody>
      </p:sp>
    </p:spTree>
    <p:extLst>
      <p:ext uri="{BB962C8B-B14F-4D97-AF65-F5344CB8AC3E}">
        <p14:creationId xmlns:p14="http://schemas.microsoft.com/office/powerpoint/2010/main" val="22330698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F9ED59-4CD8-170E-47EB-E6CF06BFABF3}"/>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BE8EBC2B-BFEB-C5E7-8391-2C8237B30FC8}"/>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317B082A-DA45-1B30-473F-AE98EB0AC17B}"/>
              </a:ext>
            </a:extLst>
          </p:cNvPr>
          <p:cNvSpPr>
            <a:spLocks noGrp="1"/>
          </p:cNvSpPr>
          <p:nvPr>
            <p:ph type="dt" sz="half" idx="10"/>
          </p:nvPr>
        </p:nvSpPr>
        <p:spPr/>
        <p:txBody>
          <a:bodyPr/>
          <a:lstStyle/>
          <a:p>
            <a:fld id="{584E37C8-1F82-452B-A744-8B47C79F6EBF}" type="datetimeFigureOut">
              <a:rPr lang="en-GB" smtClean="0"/>
              <a:t>17/12/2022</a:t>
            </a:fld>
            <a:endParaRPr lang="en-GB"/>
          </a:p>
        </p:txBody>
      </p:sp>
      <p:sp>
        <p:nvSpPr>
          <p:cNvPr id="5" name="Footer Placeholder 4">
            <a:extLst>
              <a:ext uri="{FF2B5EF4-FFF2-40B4-BE49-F238E27FC236}">
                <a16:creationId xmlns:a16="http://schemas.microsoft.com/office/drawing/2014/main" id="{314E6923-FB14-652D-F8E5-9A4273384F3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DA239BF-10CD-EF4E-7C03-D95DA20E6115}"/>
              </a:ext>
            </a:extLst>
          </p:cNvPr>
          <p:cNvSpPr>
            <a:spLocks noGrp="1"/>
          </p:cNvSpPr>
          <p:nvPr>
            <p:ph type="sldNum" sz="quarter" idx="12"/>
          </p:nvPr>
        </p:nvSpPr>
        <p:spPr/>
        <p:txBody>
          <a:bodyPr/>
          <a:lstStyle/>
          <a:p>
            <a:fld id="{8F92E108-6C5D-4C4D-B9F7-62563EA43906}" type="slidenum">
              <a:rPr lang="en-GB" smtClean="0"/>
              <a:t>‹#›</a:t>
            </a:fld>
            <a:endParaRPr lang="en-GB"/>
          </a:p>
        </p:txBody>
      </p:sp>
    </p:spTree>
    <p:extLst>
      <p:ext uri="{BB962C8B-B14F-4D97-AF65-F5344CB8AC3E}">
        <p14:creationId xmlns:p14="http://schemas.microsoft.com/office/powerpoint/2010/main" val="3345842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C6112C6-99DD-2DC9-8026-D9B76368DE3A}"/>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F3673C1D-4A9E-D315-450B-497E55E92F66}"/>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4EB9B028-3183-0717-C948-4695C5A7BE97}"/>
              </a:ext>
            </a:extLst>
          </p:cNvPr>
          <p:cNvSpPr>
            <a:spLocks noGrp="1"/>
          </p:cNvSpPr>
          <p:nvPr>
            <p:ph type="dt" sz="half" idx="10"/>
          </p:nvPr>
        </p:nvSpPr>
        <p:spPr/>
        <p:txBody>
          <a:bodyPr/>
          <a:lstStyle/>
          <a:p>
            <a:fld id="{584E37C8-1F82-452B-A744-8B47C79F6EBF}" type="datetimeFigureOut">
              <a:rPr lang="en-GB" smtClean="0"/>
              <a:t>17/12/2022</a:t>
            </a:fld>
            <a:endParaRPr lang="en-GB"/>
          </a:p>
        </p:txBody>
      </p:sp>
      <p:sp>
        <p:nvSpPr>
          <p:cNvPr id="5" name="Footer Placeholder 4">
            <a:extLst>
              <a:ext uri="{FF2B5EF4-FFF2-40B4-BE49-F238E27FC236}">
                <a16:creationId xmlns:a16="http://schemas.microsoft.com/office/drawing/2014/main" id="{B435876D-3993-D8B2-1B5E-B6212EE1CBA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4180617-9F6C-5036-FEA3-B6532D08ABBA}"/>
              </a:ext>
            </a:extLst>
          </p:cNvPr>
          <p:cNvSpPr>
            <a:spLocks noGrp="1"/>
          </p:cNvSpPr>
          <p:nvPr>
            <p:ph type="sldNum" sz="quarter" idx="12"/>
          </p:nvPr>
        </p:nvSpPr>
        <p:spPr/>
        <p:txBody>
          <a:bodyPr/>
          <a:lstStyle/>
          <a:p>
            <a:fld id="{8F92E108-6C5D-4C4D-B9F7-62563EA43906}" type="slidenum">
              <a:rPr lang="en-GB" smtClean="0"/>
              <a:t>‹#›</a:t>
            </a:fld>
            <a:endParaRPr lang="en-GB"/>
          </a:p>
        </p:txBody>
      </p:sp>
    </p:spTree>
    <p:extLst>
      <p:ext uri="{BB962C8B-B14F-4D97-AF65-F5344CB8AC3E}">
        <p14:creationId xmlns:p14="http://schemas.microsoft.com/office/powerpoint/2010/main" val="90325523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48572D2-D037-7E72-99DB-355B00A14C3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04E62847-82B9-0922-ABF6-FD861755DEA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826C8830-E84C-08C9-BD25-A47E6ACAC4B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84E37C8-1F82-452B-A744-8B47C79F6EBF}" type="datetimeFigureOut">
              <a:rPr lang="en-GB" smtClean="0"/>
              <a:t>17/12/2022</a:t>
            </a:fld>
            <a:endParaRPr lang="en-GB"/>
          </a:p>
        </p:txBody>
      </p:sp>
      <p:sp>
        <p:nvSpPr>
          <p:cNvPr id="5" name="Footer Placeholder 4">
            <a:extLst>
              <a:ext uri="{FF2B5EF4-FFF2-40B4-BE49-F238E27FC236}">
                <a16:creationId xmlns:a16="http://schemas.microsoft.com/office/drawing/2014/main" id="{612F2322-0703-F7FA-1B7E-1CAD9B6D766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3343A8EF-7C64-3B7E-526C-492B553CE61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92E108-6C5D-4C4D-B9F7-62563EA43906}" type="slidenum">
              <a:rPr lang="en-GB" smtClean="0"/>
              <a:t>‹#›</a:t>
            </a:fld>
            <a:endParaRPr lang="en-GB"/>
          </a:p>
        </p:txBody>
      </p:sp>
    </p:spTree>
    <p:extLst>
      <p:ext uri="{BB962C8B-B14F-4D97-AF65-F5344CB8AC3E}">
        <p14:creationId xmlns:p14="http://schemas.microsoft.com/office/powerpoint/2010/main" val="90311324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1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 Id="rId5" Type="http://schemas.openxmlformats.org/officeDocument/2006/relationships/image" Target="../media/image12.png"/><Relationship Id="rId4" Type="http://schemas.openxmlformats.org/officeDocument/2006/relationships/image" Target="../media/image11.pn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2.xml"/><Relationship Id="rId4" Type="http://schemas.openxmlformats.org/officeDocument/2006/relationships/image" Target="../media/image20.png"/></Relationships>
</file>

<file path=ppt/slides/_rels/slide28.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png"/><Relationship Id="rId1" Type="http://schemas.openxmlformats.org/officeDocument/2006/relationships/slideLayout" Target="../slideLayouts/slideLayout2.xml"/><Relationship Id="rId4" Type="http://schemas.openxmlformats.org/officeDocument/2006/relationships/image" Target="../media/image32.png"/></Relationships>
</file>

<file path=ppt/slides/_rels/slide35.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hyperlink" Target="https://dockerlabs.collabnix.com/" TargetMode="Externa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387613-27BB-F608-D80A-1435267BFFB1}"/>
              </a:ext>
            </a:extLst>
          </p:cNvPr>
          <p:cNvSpPr>
            <a:spLocks noGrp="1"/>
          </p:cNvSpPr>
          <p:nvPr>
            <p:ph type="ctrTitle"/>
          </p:nvPr>
        </p:nvSpPr>
        <p:spPr>
          <a:xfrm>
            <a:off x="0" y="4351428"/>
            <a:ext cx="12192000" cy="1034632"/>
          </a:xfrm>
        </p:spPr>
        <p:txBody>
          <a:bodyPr>
            <a:noAutofit/>
          </a:bodyPr>
          <a:lstStyle/>
          <a:p>
            <a:r>
              <a:rPr lang="en-GB" sz="7200" b="1" dirty="0"/>
              <a:t>Docker</a:t>
            </a:r>
          </a:p>
        </p:txBody>
      </p:sp>
      <p:sp>
        <p:nvSpPr>
          <p:cNvPr id="3" name="Subtitle 2">
            <a:extLst>
              <a:ext uri="{FF2B5EF4-FFF2-40B4-BE49-F238E27FC236}">
                <a16:creationId xmlns:a16="http://schemas.microsoft.com/office/drawing/2014/main" id="{9832C0F8-BC95-6E24-37FD-67A666F3073A}"/>
              </a:ext>
            </a:extLst>
          </p:cNvPr>
          <p:cNvSpPr>
            <a:spLocks noGrp="1"/>
          </p:cNvSpPr>
          <p:nvPr>
            <p:ph type="subTitle" idx="1"/>
          </p:nvPr>
        </p:nvSpPr>
        <p:spPr>
          <a:xfrm>
            <a:off x="1" y="5365220"/>
            <a:ext cx="12191999" cy="637066"/>
          </a:xfrm>
        </p:spPr>
        <p:txBody>
          <a:bodyPr/>
          <a:lstStyle/>
          <a:p>
            <a:r>
              <a:rPr lang="en-GB" i="1" dirty="0">
                <a:solidFill>
                  <a:schemeClr val="tx1">
                    <a:lumMod val="95000"/>
                    <a:lumOff val="5000"/>
                  </a:schemeClr>
                </a:solidFill>
              </a:rPr>
              <a:t>Using and building applications with images and containers</a:t>
            </a:r>
          </a:p>
        </p:txBody>
      </p:sp>
      <p:pic>
        <p:nvPicPr>
          <p:cNvPr id="1028" name="Picture 4" descr="Docker Logo, symbol, meaning, history, PNG, brand">
            <a:extLst>
              <a:ext uri="{FF2B5EF4-FFF2-40B4-BE49-F238E27FC236}">
                <a16:creationId xmlns:a16="http://schemas.microsoft.com/office/drawing/2014/main" id="{13627602-C397-6BBC-42AF-4E2E1D57794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2256" r="22392" b="28985"/>
          <a:stretch/>
        </p:blipFill>
        <p:spPr bwMode="auto">
          <a:xfrm>
            <a:off x="4158105" y="834615"/>
            <a:ext cx="4558513" cy="328964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9365264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1AE2D1-52A1-3F8C-767E-244C9CD8FC32}"/>
              </a:ext>
            </a:extLst>
          </p:cNvPr>
          <p:cNvSpPr>
            <a:spLocks noGrp="1"/>
          </p:cNvSpPr>
          <p:nvPr>
            <p:ph type="title"/>
          </p:nvPr>
        </p:nvSpPr>
        <p:spPr/>
        <p:txBody>
          <a:bodyPr/>
          <a:lstStyle/>
          <a:p>
            <a:r>
              <a:rPr lang="en-GB" b="1" dirty="0"/>
              <a:t>Docker - Associated Technologies</a:t>
            </a:r>
          </a:p>
        </p:txBody>
      </p:sp>
      <p:sp>
        <p:nvSpPr>
          <p:cNvPr id="3" name="Content Placeholder 2">
            <a:extLst>
              <a:ext uri="{FF2B5EF4-FFF2-40B4-BE49-F238E27FC236}">
                <a16:creationId xmlns:a16="http://schemas.microsoft.com/office/drawing/2014/main" id="{AC26A730-5125-CC04-9754-DE71FFB9AEA6}"/>
              </a:ext>
            </a:extLst>
          </p:cNvPr>
          <p:cNvSpPr>
            <a:spLocks noGrp="1"/>
          </p:cNvSpPr>
          <p:nvPr>
            <p:ph idx="1"/>
          </p:nvPr>
        </p:nvSpPr>
        <p:spPr/>
        <p:txBody>
          <a:bodyPr/>
          <a:lstStyle/>
          <a:p>
            <a:r>
              <a:rPr lang="en-GB" dirty="0"/>
              <a:t>Front-End</a:t>
            </a:r>
          </a:p>
          <a:p>
            <a:r>
              <a:rPr lang="en-GB" dirty="0"/>
              <a:t>Back-End</a:t>
            </a:r>
          </a:p>
          <a:p>
            <a:r>
              <a:rPr lang="en-GB" dirty="0"/>
              <a:t>API</a:t>
            </a:r>
          </a:p>
          <a:p>
            <a:r>
              <a:rPr lang="en-GB" dirty="0"/>
              <a:t>Database</a:t>
            </a:r>
          </a:p>
          <a:p>
            <a:r>
              <a:rPr lang="en-GB" dirty="0"/>
              <a:t>Git (Clone repo, pushing and pulling)</a:t>
            </a:r>
          </a:p>
        </p:txBody>
      </p:sp>
    </p:spTree>
    <p:extLst>
      <p:ext uri="{BB962C8B-B14F-4D97-AF65-F5344CB8AC3E}">
        <p14:creationId xmlns:p14="http://schemas.microsoft.com/office/powerpoint/2010/main" val="37766607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E90E72-A87C-99BE-658D-1B2A68DF576F}"/>
              </a:ext>
            </a:extLst>
          </p:cNvPr>
          <p:cNvSpPr>
            <a:spLocks noGrp="1"/>
          </p:cNvSpPr>
          <p:nvPr>
            <p:ph type="title"/>
          </p:nvPr>
        </p:nvSpPr>
        <p:spPr/>
        <p:txBody>
          <a:bodyPr/>
          <a:lstStyle/>
          <a:p>
            <a:r>
              <a:rPr lang="en-GB" b="1" dirty="0"/>
              <a:t>Docker Topics</a:t>
            </a:r>
          </a:p>
        </p:txBody>
      </p:sp>
      <p:sp>
        <p:nvSpPr>
          <p:cNvPr id="3" name="Content Placeholder 2">
            <a:extLst>
              <a:ext uri="{FF2B5EF4-FFF2-40B4-BE49-F238E27FC236}">
                <a16:creationId xmlns:a16="http://schemas.microsoft.com/office/drawing/2014/main" id="{E3D821FC-F324-A7BF-EABB-7F4CD575729B}"/>
              </a:ext>
            </a:extLst>
          </p:cNvPr>
          <p:cNvSpPr>
            <a:spLocks noGrp="1"/>
          </p:cNvSpPr>
          <p:nvPr>
            <p:ph idx="1"/>
          </p:nvPr>
        </p:nvSpPr>
        <p:spPr/>
        <p:txBody>
          <a:bodyPr/>
          <a:lstStyle/>
          <a:p>
            <a:pPr marL="514350" indent="-514350">
              <a:buFont typeface="+mj-lt"/>
              <a:buAutoNum type="arabicPeriod"/>
            </a:pPr>
            <a:r>
              <a:rPr lang="en-GB" dirty="0"/>
              <a:t>What is Docker</a:t>
            </a:r>
          </a:p>
          <a:p>
            <a:pPr marL="514350" indent="-514350">
              <a:buFont typeface="+mj-lt"/>
              <a:buAutoNum type="arabicPeriod"/>
            </a:pPr>
            <a:r>
              <a:rPr lang="en-GB" dirty="0"/>
              <a:t>Virtual Machines and Containers</a:t>
            </a:r>
          </a:p>
          <a:p>
            <a:pPr marL="514350" indent="-514350">
              <a:buFont typeface="+mj-lt"/>
              <a:buAutoNum type="arabicPeriod"/>
            </a:pPr>
            <a:r>
              <a:rPr lang="en-GB" dirty="0"/>
              <a:t>Docker Architecture</a:t>
            </a:r>
          </a:p>
          <a:p>
            <a:pPr marL="514350" indent="-514350">
              <a:buFont typeface="+mj-lt"/>
              <a:buAutoNum type="arabicPeriod"/>
            </a:pPr>
            <a:r>
              <a:rPr lang="en-GB" dirty="0"/>
              <a:t>Installing Docker</a:t>
            </a:r>
          </a:p>
          <a:p>
            <a:pPr marL="514350" indent="-514350">
              <a:buFont typeface="+mj-lt"/>
              <a:buAutoNum type="arabicPeriod"/>
            </a:pPr>
            <a:r>
              <a:rPr lang="en-GB" dirty="0"/>
              <a:t>Using Docker: Dockerfile, Containers, Registry</a:t>
            </a:r>
          </a:p>
          <a:p>
            <a:pPr marL="514350" indent="-514350">
              <a:buFont typeface="+mj-lt"/>
              <a:buAutoNum type="arabicPeriod"/>
            </a:pPr>
            <a:r>
              <a:rPr lang="en-GB" dirty="0"/>
              <a:t>Development: ‘Hello World’ JS Project</a:t>
            </a:r>
          </a:p>
          <a:p>
            <a:endParaRPr lang="en-GB" dirty="0"/>
          </a:p>
        </p:txBody>
      </p:sp>
    </p:spTree>
    <p:extLst>
      <p:ext uri="{BB962C8B-B14F-4D97-AF65-F5344CB8AC3E}">
        <p14:creationId xmlns:p14="http://schemas.microsoft.com/office/powerpoint/2010/main" val="25306686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dissolv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dissolv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dissolv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9"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dissolv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9"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dissolv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9"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dissolve">
                                      <p:cBhvr>
                                        <p:cTn id="32"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905191-FD7F-416C-2474-1F2B06FEB4BC}"/>
              </a:ext>
            </a:extLst>
          </p:cNvPr>
          <p:cNvSpPr>
            <a:spLocks noGrp="1"/>
          </p:cNvSpPr>
          <p:nvPr>
            <p:ph type="title"/>
          </p:nvPr>
        </p:nvSpPr>
        <p:spPr/>
        <p:txBody>
          <a:bodyPr/>
          <a:lstStyle/>
          <a:p>
            <a:r>
              <a:rPr lang="en-GB" b="1" dirty="0"/>
              <a:t>What is Docker</a:t>
            </a:r>
          </a:p>
        </p:txBody>
      </p:sp>
      <p:sp>
        <p:nvSpPr>
          <p:cNvPr id="3" name="Content Placeholder 2">
            <a:extLst>
              <a:ext uri="{FF2B5EF4-FFF2-40B4-BE49-F238E27FC236}">
                <a16:creationId xmlns:a16="http://schemas.microsoft.com/office/drawing/2014/main" id="{DA8CC1B0-28E5-65D3-BBC4-1B422EEABACF}"/>
              </a:ext>
            </a:extLst>
          </p:cNvPr>
          <p:cNvSpPr>
            <a:spLocks noGrp="1"/>
          </p:cNvSpPr>
          <p:nvPr>
            <p:ph idx="1"/>
          </p:nvPr>
        </p:nvSpPr>
        <p:spPr/>
        <p:txBody>
          <a:bodyPr/>
          <a:lstStyle/>
          <a:p>
            <a:pPr marL="0" indent="0">
              <a:buNone/>
            </a:pPr>
            <a:r>
              <a:rPr lang="en-GB" dirty="0"/>
              <a:t>Essentially docker is a </a:t>
            </a:r>
            <a:r>
              <a:rPr lang="en-GB" b="1" dirty="0">
                <a:solidFill>
                  <a:srgbClr val="0070C0"/>
                </a:solidFill>
              </a:rPr>
              <a:t>hosted platform </a:t>
            </a:r>
            <a:r>
              <a:rPr lang="en-GB" dirty="0"/>
              <a:t>used to create and use </a:t>
            </a:r>
            <a:r>
              <a:rPr lang="en-GB" b="1" dirty="0">
                <a:solidFill>
                  <a:srgbClr val="0070C0"/>
                </a:solidFill>
              </a:rPr>
              <a:t>isolated environments</a:t>
            </a:r>
            <a:r>
              <a:rPr lang="en-GB" dirty="0"/>
              <a:t> (called </a:t>
            </a:r>
            <a:r>
              <a:rPr lang="en-GB" b="1" dirty="0">
                <a:solidFill>
                  <a:srgbClr val="0070C0"/>
                </a:solidFill>
              </a:rPr>
              <a:t>containers</a:t>
            </a:r>
            <a:r>
              <a:rPr lang="en-GB" dirty="0"/>
              <a:t>) to </a:t>
            </a:r>
            <a:r>
              <a:rPr lang="en-GB" b="1" dirty="0">
                <a:solidFill>
                  <a:srgbClr val="0070C0"/>
                </a:solidFill>
              </a:rPr>
              <a:t>run</a:t>
            </a:r>
            <a:r>
              <a:rPr lang="en-GB" dirty="0"/>
              <a:t> your </a:t>
            </a:r>
            <a:r>
              <a:rPr lang="en-GB" b="1" dirty="0">
                <a:solidFill>
                  <a:srgbClr val="0070C0"/>
                </a:solidFill>
              </a:rPr>
              <a:t>application ‘package’.</a:t>
            </a:r>
          </a:p>
          <a:p>
            <a:pPr marL="0" indent="0">
              <a:buNone/>
            </a:pPr>
            <a:endParaRPr lang="en-GB" dirty="0"/>
          </a:p>
          <a:p>
            <a:pPr marL="0" indent="0">
              <a:buNone/>
            </a:pPr>
            <a:r>
              <a:rPr lang="en-GB" i="1" dirty="0"/>
              <a:t>It is great for consistency with regards to building, running, sharing and shipping applications.</a:t>
            </a:r>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8788172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dissolve">
                                      <p:cBhvr>
                                        <p:cTn id="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2CD23C-DEDB-6958-ACCA-937668968B23}"/>
              </a:ext>
            </a:extLst>
          </p:cNvPr>
          <p:cNvSpPr>
            <a:spLocks noGrp="1"/>
          </p:cNvSpPr>
          <p:nvPr>
            <p:ph type="title"/>
          </p:nvPr>
        </p:nvSpPr>
        <p:spPr/>
        <p:txBody>
          <a:bodyPr/>
          <a:lstStyle/>
          <a:p>
            <a:r>
              <a:rPr lang="en-GB" b="1" dirty="0"/>
              <a:t>Docker Benefits </a:t>
            </a:r>
            <a:r>
              <a:rPr lang="en-GB" sz="3600" b="1" i="1" dirty="0"/>
              <a:t>‘5 key advantages of using docker’</a:t>
            </a:r>
            <a:r>
              <a:rPr lang="en-GB" sz="3600" b="1" dirty="0"/>
              <a:t> </a:t>
            </a:r>
            <a:endParaRPr lang="en-GB" b="1" dirty="0"/>
          </a:p>
        </p:txBody>
      </p:sp>
      <p:sp>
        <p:nvSpPr>
          <p:cNvPr id="3" name="Content Placeholder 2">
            <a:extLst>
              <a:ext uri="{FF2B5EF4-FFF2-40B4-BE49-F238E27FC236}">
                <a16:creationId xmlns:a16="http://schemas.microsoft.com/office/drawing/2014/main" id="{8DACB65D-ABC7-5EDB-DE67-B1ECFC82C76F}"/>
              </a:ext>
            </a:extLst>
          </p:cNvPr>
          <p:cNvSpPr>
            <a:spLocks noGrp="1"/>
          </p:cNvSpPr>
          <p:nvPr>
            <p:ph idx="1"/>
          </p:nvPr>
        </p:nvSpPr>
        <p:spPr/>
        <p:txBody>
          <a:bodyPr/>
          <a:lstStyle/>
          <a:p>
            <a:pPr marL="514350" indent="-514350">
              <a:buFont typeface="+mj-lt"/>
              <a:buAutoNum type="arabicPeriod"/>
            </a:pPr>
            <a:r>
              <a:rPr lang="en-GB" dirty="0"/>
              <a:t>Avoids the issues of </a:t>
            </a:r>
            <a:r>
              <a:rPr lang="en-GB" b="1" dirty="0">
                <a:solidFill>
                  <a:srgbClr val="0070C0"/>
                </a:solidFill>
              </a:rPr>
              <a:t>missing files</a:t>
            </a:r>
            <a:r>
              <a:rPr lang="en-GB" dirty="0"/>
              <a:t>.</a:t>
            </a:r>
          </a:p>
          <a:p>
            <a:pPr marL="514350" indent="-514350">
              <a:buFont typeface="+mj-lt"/>
              <a:buAutoNum type="arabicPeriod"/>
            </a:pPr>
            <a:r>
              <a:rPr lang="en-GB" dirty="0"/>
              <a:t>Negates issues with </a:t>
            </a:r>
            <a:r>
              <a:rPr lang="en-GB" b="1" dirty="0">
                <a:solidFill>
                  <a:srgbClr val="0070C0"/>
                </a:solidFill>
              </a:rPr>
              <a:t>software versions</a:t>
            </a:r>
            <a:r>
              <a:rPr lang="en-GB" dirty="0"/>
              <a:t>.</a:t>
            </a:r>
          </a:p>
          <a:p>
            <a:pPr marL="514350" indent="-514350">
              <a:buFont typeface="+mj-lt"/>
              <a:buAutoNum type="arabicPeriod"/>
            </a:pPr>
            <a:r>
              <a:rPr lang="en-GB" dirty="0"/>
              <a:t>Problems with </a:t>
            </a:r>
            <a:r>
              <a:rPr lang="en-GB" b="1" dirty="0">
                <a:solidFill>
                  <a:srgbClr val="0070C0"/>
                </a:solidFill>
              </a:rPr>
              <a:t>misconfigured settings </a:t>
            </a:r>
            <a:r>
              <a:rPr lang="en-GB" dirty="0"/>
              <a:t>or environment variables.</a:t>
            </a:r>
          </a:p>
          <a:p>
            <a:pPr marL="514350" indent="-514350">
              <a:buFont typeface="+mj-lt"/>
              <a:buAutoNum type="arabicPeriod"/>
            </a:pPr>
            <a:r>
              <a:rPr lang="en-GB" dirty="0"/>
              <a:t>Allows </a:t>
            </a:r>
            <a:r>
              <a:rPr lang="en-GB" b="1" dirty="0">
                <a:solidFill>
                  <a:srgbClr val="0070C0"/>
                </a:solidFill>
              </a:rPr>
              <a:t>multiple versions of different software </a:t>
            </a:r>
            <a:r>
              <a:rPr lang="en-GB" dirty="0"/>
              <a:t>to run side by side.</a:t>
            </a:r>
          </a:p>
          <a:p>
            <a:pPr marL="514350" indent="-514350">
              <a:buFont typeface="+mj-lt"/>
              <a:buAutoNum type="arabicPeriod"/>
            </a:pPr>
            <a:r>
              <a:rPr lang="en-GB" dirty="0"/>
              <a:t>Removal of packages </a:t>
            </a:r>
            <a:r>
              <a:rPr lang="en-GB" b="1" dirty="0">
                <a:solidFill>
                  <a:srgbClr val="0070C0"/>
                </a:solidFill>
              </a:rPr>
              <a:t>without impacting other project dependencies</a:t>
            </a:r>
            <a:r>
              <a:rPr lang="en-GB" dirty="0"/>
              <a:t>.</a:t>
            </a:r>
          </a:p>
          <a:p>
            <a:endParaRPr lang="en-GB" dirty="0"/>
          </a:p>
        </p:txBody>
      </p:sp>
    </p:spTree>
    <p:extLst>
      <p:ext uri="{BB962C8B-B14F-4D97-AF65-F5344CB8AC3E}">
        <p14:creationId xmlns:p14="http://schemas.microsoft.com/office/powerpoint/2010/main" val="5110754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dissolv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dissolv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dissolv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9"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dissolv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9"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dissolve">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7DB560-823E-94CC-7F6A-715A717585DC}"/>
              </a:ext>
            </a:extLst>
          </p:cNvPr>
          <p:cNvSpPr>
            <a:spLocks noGrp="1"/>
          </p:cNvSpPr>
          <p:nvPr>
            <p:ph type="title"/>
          </p:nvPr>
        </p:nvSpPr>
        <p:spPr/>
        <p:txBody>
          <a:bodyPr/>
          <a:lstStyle/>
          <a:p>
            <a:r>
              <a:rPr lang="en-GB" b="1" dirty="0"/>
              <a:t>Packaging Docker Images</a:t>
            </a:r>
          </a:p>
        </p:txBody>
      </p:sp>
      <p:sp>
        <p:nvSpPr>
          <p:cNvPr id="3" name="Content Placeholder 2">
            <a:extLst>
              <a:ext uri="{FF2B5EF4-FFF2-40B4-BE49-F238E27FC236}">
                <a16:creationId xmlns:a16="http://schemas.microsoft.com/office/drawing/2014/main" id="{AD2DADB0-ECA6-BEF9-05F2-238BF64590D6}"/>
              </a:ext>
            </a:extLst>
          </p:cNvPr>
          <p:cNvSpPr>
            <a:spLocks noGrp="1"/>
          </p:cNvSpPr>
          <p:nvPr>
            <p:ph idx="1"/>
          </p:nvPr>
        </p:nvSpPr>
        <p:spPr>
          <a:xfrm>
            <a:off x="838200" y="1497632"/>
            <a:ext cx="10515600" cy="5131767"/>
          </a:xfrm>
        </p:spPr>
        <p:txBody>
          <a:bodyPr>
            <a:normAutofit/>
          </a:bodyPr>
          <a:lstStyle/>
          <a:p>
            <a:pPr marL="0" indent="0">
              <a:lnSpc>
                <a:spcPct val="120000"/>
              </a:lnSpc>
              <a:buNone/>
            </a:pPr>
            <a:r>
              <a:rPr lang="en-GB" b="1" dirty="0">
                <a:solidFill>
                  <a:srgbClr val="0070C0"/>
                </a:solidFill>
              </a:rPr>
              <a:t>A packaged image includes </a:t>
            </a:r>
            <a:r>
              <a:rPr lang="en-GB" dirty="0"/>
              <a:t>everything (i.e., </a:t>
            </a:r>
            <a:r>
              <a:rPr lang="en-GB" b="1" dirty="0">
                <a:solidFill>
                  <a:srgbClr val="0070C0"/>
                </a:solidFill>
              </a:rPr>
              <a:t>all dependencies</a:t>
            </a:r>
            <a:r>
              <a:rPr lang="en-GB" dirty="0"/>
              <a:t>) that are </a:t>
            </a:r>
            <a:r>
              <a:rPr lang="en-GB" b="1" dirty="0">
                <a:solidFill>
                  <a:srgbClr val="0070C0"/>
                </a:solidFill>
              </a:rPr>
              <a:t>needed</a:t>
            </a:r>
            <a:r>
              <a:rPr lang="en-GB" dirty="0"/>
              <a:t> to </a:t>
            </a:r>
            <a:r>
              <a:rPr lang="en-GB" b="1" dirty="0">
                <a:solidFill>
                  <a:srgbClr val="0070C0"/>
                </a:solidFill>
              </a:rPr>
              <a:t>run your application</a:t>
            </a:r>
            <a:r>
              <a:rPr lang="en-GB" dirty="0">
                <a:solidFill>
                  <a:schemeClr val="tx1">
                    <a:lumMod val="95000"/>
                    <a:lumOff val="5000"/>
                  </a:schemeClr>
                </a:solidFill>
              </a:rPr>
              <a:t> (including your application)</a:t>
            </a:r>
            <a:r>
              <a:rPr lang="en-GB" b="1" dirty="0"/>
              <a:t>.</a:t>
            </a:r>
            <a:r>
              <a:rPr lang="en-GB" dirty="0"/>
              <a:t> </a:t>
            </a:r>
          </a:p>
          <a:p>
            <a:pPr marL="457200" lvl="1" indent="0">
              <a:lnSpc>
                <a:spcPct val="120000"/>
              </a:lnSpc>
              <a:buNone/>
            </a:pPr>
            <a:r>
              <a:rPr lang="en-GB" b="1" i="1" dirty="0"/>
              <a:t>Example:</a:t>
            </a:r>
          </a:p>
          <a:p>
            <a:pPr lvl="2">
              <a:lnSpc>
                <a:spcPct val="120000"/>
              </a:lnSpc>
            </a:pPr>
            <a:r>
              <a:rPr lang="en-GB" sz="2400" i="1" dirty="0"/>
              <a:t>Node</a:t>
            </a:r>
          </a:p>
          <a:p>
            <a:pPr lvl="2">
              <a:lnSpc>
                <a:spcPct val="120000"/>
              </a:lnSpc>
            </a:pPr>
            <a:r>
              <a:rPr lang="en-GB" sz="2400" i="1" dirty="0"/>
              <a:t>Mongo</a:t>
            </a:r>
          </a:p>
          <a:p>
            <a:pPr lvl="2">
              <a:lnSpc>
                <a:spcPct val="120000"/>
              </a:lnSpc>
            </a:pPr>
            <a:r>
              <a:rPr lang="en-GB" sz="2400" i="1" dirty="0"/>
              <a:t>Your App</a:t>
            </a:r>
            <a:br>
              <a:rPr lang="en-GB" i="1" dirty="0"/>
            </a:br>
            <a:endParaRPr lang="en-GB" i="1" dirty="0"/>
          </a:p>
          <a:p>
            <a:pPr marL="0" indent="0">
              <a:buNone/>
            </a:pPr>
            <a:r>
              <a:rPr lang="en-GB" sz="2000" b="1" i="1" dirty="0">
                <a:solidFill>
                  <a:srgbClr val="0070C0"/>
                </a:solidFill>
              </a:rPr>
              <a:t>Packaging </a:t>
            </a:r>
            <a:r>
              <a:rPr lang="en-GB" sz="2000" i="1" dirty="0">
                <a:solidFill>
                  <a:schemeClr val="tx1">
                    <a:lumMod val="95000"/>
                    <a:lumOff val="5000"/>
                  </a:schemeClr>
                </a:solidFill>
              </a:rPr>
              <a:t>your application into an image </a:t>
            </a:r>
            <a:r>
              <a:rPr lang="en-GB" sz="2000" b="1" i="1" dirty="0">
                <a:solidFill>
                  <a:srgbClr val="0070C0"/>
                </a:solidFill>
              </a:rPr>
              <a:t>creates </a:t>
            </a:r>
            <a:r>
              <a:rPr lang="en-GB" sz="2000" i="1" dirty="0"/>
              <a:t>an isolated environment (called </a:t>
            </a:r>
            <a:r>
              <a:rPr lang="en-GB" sz="2000" b="1" i="1" dirty="0">
                <a:solidFill>
                  <a:srgbClr val="0070C0"/>
                </a:solidFill>
              </a:rPr>
              <a:t>a container</a:t>
            </a:r>
            <a:r>
              <a:rPr lang="en-GB" sz="2000" i="1" dirty="0"/>
              <a:t>) that can </a:t>
            </a:r>
            <a:r>
              <a:rPr lang="en-GB" sz="2000" b="1" i="1" dirty="0">
                <a:solidFill>
                  <a:srgbClr val="0070C0"/>
                </a:solidFill>
              </a:rPr>
              <a:t>run your ‘application’</a:t>
            </a:r>
            <a:r>
              <a:rPr lang="en-GB" sz="2000" i="1" dirty="0"/>
              <a:t>; similar to the command terminal (i.e., </a:t>
            </a:r>
            <a:r>
              <a:rPr lang="en-GB" sz="2000" b="1" i="1" dirty="0">
                <a:solidFill>
                  <a:srgbClr val="0070C0"/>
                </a:solidFill>
              </a:rPr>
              <a:t>shell interface </a:t>
            </a:r>
            <a:r>
              <a:rPr lang="en-GB" sz="2000" i="1" dirty="0"/>
              <a:t>or environment) used to launch other programs. </a:t>
            </a:r>
          </a:p>
          <a:p>
            <a:pPr marL="0" indent="0">
              <a:buNone/>
            </a:pPr>
            <a:r>
              <a:rPr lang="en-GB" sz="2000" i="1" dirty="0"/>
              <a:t>‘Packages’ contain all your application’s specific dependencies </a:t>
            </a:r>
            <a:r>
              <a:rPr lang="en-GB" sz="2000" b="1" i="1" dirty="0">
                <a:solidFill>
                  <a:srgbClr val="0070C0"/>
                </a:solidFill>
              </a:rPr>
              <a:t>ensuing if it works on one it will work on all</a:t>
            </a:r>
            <a:r>
              <a:rPr lang="en-GB" sz="2000" i="1" dirty="0"/>
              <a:t> other development, testing and production environments, servers and platforms.</a:t>
            </a:r>
          </a:p>
          <a:p>
            <a:pPr marL="0" indent="0">
              <a:buNone/>
            </a:pPr>
            <a:endParaRPr lang="en-GB" dirty="0"/>
          </a:p>
        </p:txBody>
      </p:sp>
    </p:spTree>
    <p:extLst>
      <p:ext uri="{BB962C8B-B14F-4D97-AF65-F5344CB8AC3E}">
        <p14:creationId xmlns:p14="http://schemas.microsoft.com/office/powerpoint/2010/main" val="33889539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dissolv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dissolv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dissolve">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9" presetClass="entr" presetSubtype="0" fill="hold"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dissolve">
                                      <p:cBhvr>
                                        <p:cTn id="22" dur="500"/>
                                        <p:tgtEl>
                                          <p:spTgt spid="3">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 calcmode="lin" valueType="num">
                                      <p:cBhvr additive="base">
                                        <p:cTn id="2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3">
                                            <p:txEl>
                                              <p:pRg st="5" end="5"/>
                                            </p:txEl>
                                          </p:spTgt>
                                        </p:tgtEl>
                                        <p:attrNameLst>
                                          <p:attrName>ppt_y</p:attrName>
                                        </p:attrNameLst>
                                      </p:cBhvr>
                                      <p:tavLst>
                                        <p:tav tm="0">
                                          <p:val>
                                            <p:strVal val="1+#ppt_h/2"/>
                                          </p:val>
                                        </p:tav>
                                        <p:tav tm="100000">
                                          <p:val>
                                            <p:strVal val="#ppt_y"/>
                                          </p:val>
                                        </p:tav>
                                      </p:tavLst>
                                    </p:anim>
                                  </p:childTnLst>
                                </p:cTn>
                              </p:par>
                              <p:par>
                                <p:cTn id="29" presetID="2" presetClass="entr" presetSubtype="4" fill="hold" nodeType="with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anim calcmode="lin" valueType="num">
                                      <p:cBhvr additive="base">
                                        <p:cTn id="31"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20291A-59B7-2984-10CC-BBA39F31E176}"/>
              </a:ext>
            </a:extLst>
          </p:cNvPr>
          <p:cNvSpPr>
            <a:spLocks noGrp="1"/>
          </p:cNvSpPr>
          <p:nvPr>
            <p:ph type="title"/>
          </p:nvPr>
        </p:nvSpPr>
        <p:spPr/>
        <p:txBody>
          <a:bodyPr/>
          <a:lstStyle/>
          <a:p>
            <a:r>
              <a:rPr lang="en-GB" b="1" dirty="0"/>
              <a:t>Virtual Machines &amp; Containers</a:t>
            </a:r>
          </a:p>
        </p:txBody>
      </p:sp>
      <p:sp>
        <p:nvSpPr>
          <p:cNvPr id="3" name="Content Placeholder 2">
            <a:extLst>
              <a:ext uri="{FF2B5EF4-FFF2-40B4-BE49-F238E27FC236}">
                <a16:creationId xmlns:a16="http://schemas.microsoft.com/office/drawing/2014/main" id="{81D5660A-5302-6ADD-D881-3C378BC8BB60}"/>
              </a:ext>
            </a:extLst>
          </p:cNvPr>
          <p:cNvSpPr>
            <a:spLocks noGrp="1"/>
          </p:cNvSpPr>
          <p:nvPr>
            <p:ph idx="1"/>
          </p:nvPr>
        </p:nvSpPr>
        <p:spPr>
          <a:xfrm>
            <a:off x="838200" y="1964771"/>
            <a:ext cx="6985958" cy="4351338"/>
          </a:xfrm>
        </p:spPr>
        <p:txBody>
          <a:bodyPr>
            <a:normAutofit lnSpcReduction="10000"/>
          </a:bodyPr>
          <a:lstStyle/>
          <a:p>
            <a:pPr marL="0" indent="0">
              <a:lnSpc>
                <a:spcPct val="100000"/>
              </a:lnSpc>
              <a:buNone/>
            </a:pPr>
            <a:r>
              <a:rPr lang="en-GB" sz="2400" b="1" dirty="0"/>
              <a:t>VMs (Virtual Machines) </a:t>
            </a:r>
            <a:r>
              <a:rPr lang="en-GB" sz="2400" dirty="0"/>
              <a:t>– are different</a:t>
            </a:r>
            <a:r>
              <a:rPr lang="en-GB" sz="2400" b="1" dirty="0">
                <a:solidFill>
                  <a:srgbClr val="0070C0"/>
                </a:solidFill>
              </a:rPr>
              <a:t>, virtual, isolated abstractions of physical hardware and software</a:t>
            </a:r>
            <a:r>
              <a:rPr lang="en-GB" sz="2400" dirty="0"/>
              <a:t>.  Typically several virtual machines can be ‘hosted’ on a single, physical server; virtualisation provides a wide range of resource based benefits.</a:t>
            </a:r>
          </a:p>
          <a:p>
            <a:pPr marL="0" indent="0">
              <a:lnSpc>
                <a:spcPct val="100000"/>
              </a:lnSpc>
              <a:buNone/>
            </a:pPr>
            <a:endParaRPr lang="en-GB" sz="2400" dirty="0"/>
          </a:p>
          <a:p>
            <a:pPr marL="0" indent="0">
              <a:lnSpc>
                <a:spcPct val="100000"/>
              </a:lnSpc>
              <a:buNone/>
            </a:pPr>
            <a:r>
              <a:rPr lang="en-GB" sz="2400" b="1" dirty="0"/>
              <a:t>Containers</a:t>
            </a:r>
            <a:r>
              <a:rPr lang="en-GB" sz="2400" dirty="0"/>
              <a:t> – are </a:t>
            </a:r>
            <a:r>
              <a:rPr lang="en-GB" sz="2400" b="1" dirty="0">
                <a:solidFill>
                  <a:srgbClr val="0070C0"/>
                </a:solidFill>
              </a:rPr>
              <a:t>isolated, ‘software process’ based environments</a:t>
            </a:r>
            <a:r>
              <a:rPr lang="en-GB" sz="2400" dirty="0"/>
              <a:t> used to run an application.  In essence, they ‘wrap’ the application software including the OS, application code, runtime systems &amp; tools as well as any libraries, etc in a stacked, well organised invisible, sharable box. </a:t>
            </a:r>
          </a:p>
        </p:txBody>
      </p:sp>
      <p:grpSp>
        <p:nvGrpSpPr>
          <p:cNvPr id="17" name="Group 16">
            <a:extLst>
              <a:ext uri="{FF2B5EF4-FFF2-40B4-BE49-F238E27FC236}">
                <a16:creationId xmlns:a16="http://schemas.microsoft.com/office/drawing/2014/main" id="{79E5A11A-B00A-FD4B-CC4E-0E36CB33341E}"/>
              </a:ext>
            </a:extLst>
          </p:cNvPr>
          <p:cNvGrpSpPr/>
          <p:nvPr/>
        </p:nvGrpSpPr>
        <p:grpSpPr>
          <a:xfrm>
            <a:off x="8067676" y="1521725"/>
            <a:ext cx="3733800" cy="2667870"/>
            <a:chOff x="8067676" y="1521725"/>
            <a:chExt cx="3733800" cy="2667870"/>
          </a:xfrm>
        </p:grpSpPr>
        <p:sp>
          <p:nvSpPr>
            <p:cNvPr id="4" name="Rectangle 3">
              <a:extLst>
                <a:ext uri="{FF2B5EF4-FFF2-40B4-BE49-F238E27FC236}">
                  <a16:creationId xmlns:a16="http://schemas.microsoft.com/office/drawing/2014/main" id="{B8D7B208-7E38-F880-7B03-6E562B94058B}"/>
                </a:ext>
              </a:extLst>
            </p:cNvPr>
            <p:cNvSpPr/>
            <p:nvPr/>
          </p:nvSpPr>
          <p:spPr>
            <a:xfrm>
              <a:off x="8067678" y="2899510"/>
              <a:ext cx="3733798" cy="83618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Host OS </a:t>
              </a:r>
              <a:br>
                <a:rPr lang="en-GB" dirty="0"/>
              </a:br>
              <a:r>
                <a:rPr lang="en-GB" dirty="0"/>
                <a:t>(Mac, Linux, Win)</a:t>
              </a:r>
            </a:p>
          </p:txBody>
        </p:sp>
        <p:sp>
          <p:nvSpPr>
            <p:cNvPr id="5" name="Rectangle 4">
              <a:extLst>
                <a:ext uri="{FF2B5EF4-FFF2-40B4-BE49-F238E27FC236}">
                  <a16:creationId xmlns:a16="http://schemas.microsoft.com/office/drawing/2014/main" id="{308B828D-1AE0-E73C-179D-677686AD57A6}"/>
                </a:ext>
              </a:extLst>
            </p:cNvPr>
            <p:cNvSpPr/>
            <p:nvPr/>
          </p:nvSpPr>
          <p:spPr>
            <a:xfrm>
              <a:off x="8067678" y="1988213"/>
              <a:ext cx="3733798" cy="863410"/>
            </a:xfrm>
            <a:prstGeom prst="rect">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Hypervisor</a:t>
              </a:r>
            </a:p>
            <a:p>
              <a:pPr algn="ctr"/>
              <a:r>
                <a:rPr lang="en-GB" sz="1400" dirty="0"/>
                <a:t>used to create &amp; mange VMs</a:t>
              </a:r>
            </a:p>
          </p:txBody>
        </p:sp>
        <p:sp>
          <p:nvSpPr>
            <p:cNvPr id="7" name="Rectangle 6">
              <a:extLst>
                <a:ext uri="{FF2B5EF4-FFF2-40B4-BE49-F238E27FC236}">
                  <a16:creationId xmlns:a16="http://schemas.microsoft.com/office/drawing/2014/main" id="{DDA91367-BA2F-0846-93B2-9488AF7945CC}"/>
                </a:ext>
              </a:extLst>
            </p:cNvPr>
            <p:cNvSpPr/>
            <p:nvPr/>
          </p:nvSpPr>
          <p:spPr>
            <a:xfrm>
              <a:off x="8067676" y="1521725"/>
              <a:ext cx="1848954" cy="41082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Win (Guest OS)</a:t>
              </a:r>
            </a:p>
          </p:txBody>
        </p:sp>
        <p:sp>
          <p:nvSpPr>
            <p:cNvPr id="8" name="Rectangle 7">
              <a:extLst>
                <a:ext uri="{FF2B5EF4-FFF2-40B4-BE49-F238E27FC236}">
                  <a16:creationId xmlns:a16="http://schemas.microsoft.com/office/drawing/2014/main" id="{2B1E96BF-5FF2-D140-7AF8-64C09014587C}"/>
                </a:ext>
              </a:extLst>
            </p:cNvPr>
            <p:cNvSpPr/>
            <p:nvPr/>
          </p:nvSpPr>
          <p:spPr>
            <a:xfrm>
              <a:off x="9952522" y="1521725"/>
              <a:ext cx="1848954" cy="41082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Linux (Guest OS)</a:t>
              </a:r>
            </a:p>
          </p:txBody>
        </p:sp>
        <p:sp>
          <p:nvSpPr>
            <p:cNvPr id="15" name="Rectangle 14">
              <a:extLst>
                <a:ext uri="{FF2B5EF4-FFF2-40B4-BE49-F238E27FC236}">
                  <a16:creationId xmlns:a16="http://schemas.microsoft.com/office/drawing/2014/main" id="{DAE1DB96-890B-7C8D-D2AD-E95B01550124}"/>
                </a:ext>
              </a:extLst>
            </p:cNvPr>
            <p:cNvSpPr/>
            <p:nvPr/>
          </p:nvSpPr>
          <p:spPr>
            <a:xfrm>
              <a:off x="8067676" y="3778774"/>
              <a:ext cx="3733798" cy="41082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Host Hardware / Infrastructure</a:t>
              </a:r>
            </a:p>
          </p:txBody>
        </p:sp>
      </p:grpSp>
      <p:grpSp>
        <p:nvGrpSpPr>
          <p:cNvPr id="18" name="Group 17">
            <a:extLst>
              <a:ext uri="{FF2B5EF4-FFF2-40B4-BE49-F238E27FC236}">
                <a16:creationId xmlns:a16="http://schemas.microsoft.com/office/drawing/2014/main" id="{F755BA23-6689-A82F-C4DE-ADEDC613F1E3}"/>
              </a:ext>
            </a:extLst>
          </p:cNvPr>
          <p:cNvGrpSpPr/>
          <p:nvPr/>
        </p:nvGrpSpPr>
        <p:grpSpPr>
          <a:xfrm>
            <a:off x="8067676" y="4690836"/>
            <a:ext cx="3735379" cy="1885807"/>
            <a:chOff x="8067676" y="4690836"/>
            <a:chExt cx="3735379" cy="1885807"/>
          </a:xfrm>
        </p:grpSpPr>
        <p:sp>
          <p:nvSpPr>
            <p:cNvPr id="10" name="Rectangle 9">
              <a:extLst>
                <a:ext uri="{FF2B5EF4-FFF2-40B4-BE49-F238E27FC236}">
                  <a16:creationId xmlns:a16="http://schemas.microsoft.com/office/drawing/2014/main" id="{A033C9A6-C03D-2449-35CE-AB8489841567}"/>
                </a:ext>
              </a:extLst>
            </p:cNvPr>
            <p:cNvSpPr/>
            <p:nvPr/>
          </p:nvSpPr>
          <p:spPr>
            <a:xfrm>
              <a:off x="8067679" y="5283536"/>
              <a:ext cx="3733798" cy="83618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Host OS </a:t>
              </a:r>
              <a:br>
                <a:rPr lang="en-GB" dirty="0"/>
              </a:br>
              <a:r>
                <a:rPr lang="en-GB" dirty="0"/>
                <a:t>(Mac, Linux, Win)</a:t>
              </a:r>
            </a:p>
          </p:txBody>
        </p:sp>
        <p:sp>
          <p:nvSpPr>
            <p:cNvPr id="11" name="Rectangle 10">
              <a:extLst>
                <a:ext uri="{FF2B5EF4-FFF2-40B4-BE49-F238E27FC236}">
                  <a16:creationId xmlns:a16="http://schemas.microsoft.com/office/drawing/2014/main" id="{57E72050-9557-07D6-A93E-5DACB7306043}"/>
                </a:ext>
              </a:extLst>
            </p:cNvPr>
            <p:cNvSpPr/>
            <p:nvPr/>
          </p:nvSpPr>
          <p:spPr>
            <a:xfrm>
              <a:off x="8069257" y="4690836"/>
              <a:ext cx="3733798" cy="546601"/>
            </a:xfrm>
            <a:prstGeom prst="rect">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dirty="0"/>
                <a:t>Container</a:t>
              </a:r>
              <a:endParaRPr lang="en-GB" sz="1400" dirty="0"/>
            </a:p>
          </p:txBody>
        </p:sp>
        <p:sp>
          <p:nvSpPr>
            <p:cNvPr id="12" name="Rectangle 11">
              <a:extLst>
                <a:ext uri="{FF2B5EF4-FFF2-40B4-BE49-F238E27FC236}">
                  <a16:creationId xmlns:a16="http://schemas.microsoft.com/office/drawing/2014/main" id="{CE8A4167-C836-6E10-6083-388D2EC71C74}"/>
                </a:ext>
              </a:extLst>
            </p:cNvPr>
            <p:cNvSpPr/>
            <p:nvPr/>
          </p:nvSpPr>
          <p:spPr>
            <a:xfrm>
              <a:off x="10220323" y="4780287"/>
              <a:ext cx="684221" cy="373632"/>
            </a:xfrm>
            <a:prstGeom prst="rect">
              <a:avLst/>
            </a:prstGeom>
            <a:solidFill>
              <a:schemeClr val="accent4">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t>App 1</a:t>
              </a:r>
            </a:p>
          </p:txBody>
        </p:sp>
        <p:sp>
          <p:nvSpPr>
            <p:cNvPr id="13" name="Rectangle 12">
              <a:extLst>
                <a:ext uri="{FF2B5EF4-FFF2-40B4-BE49-F238E27FC236}">
                  <a16:creationId xmlns:a16="http://schemas.microsoft.com/office/drawing/2014/main" id="{8C6858DE-9DB3-39AF-1ADE-5DE4F991FB8F}"/>
                </a:ext>
              </a:extLst>
            </p:cNvPr>
            <p:cNvSpPr/>
            <p:nvPr/>
          </p:nvSpPr>
          <p:spPr>
            <a:xfrm>
              <a:off x="11011689" y="4780287"/>
              <a:ext cx="684221" cy="373632"/>
            </a:xfrm>
            <a:prstGeom prst="rect">
              <a:avLst/>
            </a:prstGeom>
            <a:solidFill>
              <a:schemeClr val="accent4">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t>App 2</a:t>
              </a:r>
            </a:p>
          </p:txBody>
        </p:sp>
        <p:sp>
          <p:nvSpPr>
            <p:cNvPr id="16" name="Rectangle 15">
              <a:extLst>
                <a:ext uri="{FF2B5EF4-FFF2-40B4-BE49-F238E27FC236}">
                  <a16:creationId xmlns:a16="http://schemas.microsoft.com/office/drawing/2014/main" id="{721A1CA3-10A8-0199-8A2C-A5D3A40B5942}"/>
                </a:ext>
              </a:extLst>
            </p:cNvPr>
            <p:cNvSpPr/>
            <p:nvPr/>
          </p:nvSpPr>
          <p:spPr>
            <a:xfrm>
              <a:off x="8067676" y="6165822"/>
              <a:ext cx="3733798" cy="41082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Host Hardware / Infrastructure</a:t>
              </a:r>
            </a:p>
          </p:txBody>
        </p:sp>
      </p:grpSp>
    </p:spTree>
    <p:extLst>
      <p:ext uri="{BB962C8B-B14F-4D97-AF65-F5344CB8AC3E}">
        <p14:creationId xmlns:p14="http://schemas.microsoft.com/office/powerpoint/2010/main" val="11438816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dissolve">
                                      <p:cBhvr>
                                        <p:cTn id="7" dur="500"/>
                                        <p:tgtEl>
                                          <p:spTgt spid="3">
                                            <p:txEl>
                                              <p:pRg st="0" end="0"/>
                                            </p:txEl>
                                          </p:spTgt>
                                        </p:tgtEl>
                                      </p:cBhvr>
                                    </p:animEffect>
                                  </p:childTnLst>
                                </p:cTn>
                              </p:par>
                              <p:par>
                                <p:cTn id="8" presetID="9" presetClass="entr" presetSubtype="0" fill="hold" nodeType="withEffect">
                                  <p:stCondLst>
                                    <p:cond delay="0"/>
                                  </p:stCondLst>
                                  <p:childTnLst>
                                    <p:set>
                                      <p:cBhvr>
                                        <p:cTn id="9" dur="1" fill="hold">
                                          <p:stCondLst>
                                            <p:cond delay="0"/>
                                          </p:stCondLst>
                                        </p:cTn>
                                        <p:tgtEl>
                                          <p:spTgt spid="17"/>
                                        </p:tgtEl>
                                        <p:attrNameLst>
                                          <p:attrName>style.visibility</p:attrName>
                                        </p:attrNameLst>
                                      </p:cBhvr>
                                      <p:to>
                                        <p:strVal val="visible"/>
                                      </p:to>
                                    </p:set>
                                    <p:animEffect transition="in" filter="dissolve">
                                      <p:cBhvr>
                                        <p:cTn id="10" dur="500"/>
                                        <p:tgtEl>
                                          <p:spTgt spid="17"/>
                                        </p:tgtEl>
                                      </p:cBhvr>
                                    </p:animEffect>
                                  </p:childTnLst>
                                </p:cTn>
                              </p:par>
                            </p:childTnLst>
                          </p:cTn>
                        </p:par>
                      </p:childTnLst>
                    </p:cTn>
                  </p:par>
                  <p:par>
                    <p:cTn id="11" fill="hold">
                      <p:stCondLst>
                        <p:cond delay="indefinite"/>
                      </p:stCondLst>
                      <p:childTnLst>
                        <p:par>
                          <p:cTn id="12" fill="hold">
                            <p:stCondLst>
                              <p:cond delay="0"/>
                            </p:stCondLst>
                            <p:childTnLst>
                              <p:par>
                                <p:cTn id="13" presetID="9"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dissolve">
                                      <p:cBhvr>
                                        <p:cTn id="15" dur="500"/>
                                        <p:tgtEl>
                                          <p:spTgt spid="3">
                                            <p:txEl>
                                              <p:pRg st="2" end="2"/>
                                            </p:txEl>
                                          </p:spTgt>
                                        </p:tgtEl>
                                      </p:cBhvr>
                                    </p:animEffect>
                                  </p:childTnLst>
                                </p:cTn>
                              </p:par>
                              <p:par>
                                <p:cTn id="16" presetID="9" presetClass="entr" presetSubtype="0" fill="hold" nodeType="withEffect">
                                  <p:stCondLst>
                                    <p:cond delay="0"/>
                                  </p:stCondLst>
                                  <p:childTnLst>
                                    <p:set>
                                      <p:cBhvr>
                                        <p:cTn id="17" dur="1" fill="hold">
                                          <p:stCondLst>
                                            <p:cond delay="0"/>
                                          </p:stCondLst>
                                        </p:cTn>
                                        <p:tgtEl>
                                          <p:spTgt spid="18"/>
                                        </p:tgtEl>
                                        <p:attrNameLst>
                                          <p:attrName>style.visibility</p:attrName>
                                        </p:attrNameLst>
                                      </p:cBhvr>
                                      <p:to>
                                        <p:strVal val="visible"/>
                                      </p:to>
                                    </p:set>
                                    <p:animEffect transition="in" filter="dissolve">
                                      <p:cBhvr>
                                        <p:cTn id="18" dur="500"/>
                                        <p:tgtEl>
                                          <p:spTgt spid="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20291A-59B7-2984-10CC-BBA39F31E176}"/>
              </a:ext>
            </a:extLst>
          </p:cNvPr>
          <p:cNvSpPr>
            <a:spLocks noGrp="1"/>
          </p:cNvSpPr>
          <p:nvPr>
            <p:ph type="title"/>
          </p:nvPr>
        </p:nvSpPr>
        <p:spPr/>
        <p:txBody>
          <a:bodyPr/>
          <a:lstStyle/>
          <a:p>
            <a:r>
              <a:rPr lang="en-GB" b="1" dirty="0"/>
              <a:t>Using VMs</a:t>
            </a:r>
          </a:p>
        </p:txBody>
      </p:sp>
      <p:sp>
        <p:nvSpPr>
          <p:cNvPr id="3" name="Content Placeholder 2">
            <a:extLst>
              <a:ext uri="{FF2B5EF4-FFF2-40B4-BE49-F238E27FC236}">
                <a16:creationId xmlns:a16="http://schemas.microsoft.com/office/drawing/2014/main" id="{81D5660A-5302-6ADD-D881-3C378BC8BB60}"/>
              </a:ext>
            </a:extLst>
          </p:cNvPr>
          <p:cNvSpPr>
            <a:spLocks noGrp="1"/>
          </p:cNvSpPr>
          <p:nvPr>
            <p:ph idx="1"/>
          </p:nvPr>
        </p:nvSpPr>
        <p:spPr>
          <a:xfrm>
            <a:off x="838200" y="1549400"/>
            <a:ext cx="6110590" cy="2019540"/>
          </a:xfrm>
        </p:spPr>
        <p:txBody>
          <a:bodyPr>
            <a:noAutofit/>
          </a:bodyPr>
          <a:lstStyle/>
          <a:p>
            <a:r>
              <a:rPr lang="en-GB" sz="2000" i="1" dirty="0"/>
              <a:t>VirtualBox (available for Windows, Mac, etc)</a:t>
            </a:r>
          </a:p>
          <a:p>
            <a:r>
              <a:rPr lang="en-GB" sz="2000" i="1" dirty="0"/>
              <a:t>VMWare (available for Windows, Mac, etc)</a:t>
            </a:r>
          </a:p>
          <a:p>
            <a:r>
              <a:rPr lang="en-GB" sz="2000" i="1" dirty="0"/>
              <a:t>Hyper-V (Windows only)</a:t>
            </a:r>
          </a:p>
          <a:p>
            <a:r>
              <a:rPr lang="en-GB" sz="2000" i="1" dirty="0"/>
              <a:t>Parallels (Mac only)</a:t>
            </a:r>
          </a:p>
          <a:p>
            <a:r>
              <a:rPr lang="en-GB" sz="2000" i="1" dirty="0"/>
              <a:t>Portable-VirtualBox (Open Source Windows Only)</a:t>
            </a:r>
          </a:p>
        </p:txBody>
      </p:sp>
      <p:sp>
        <p:nvSpPr>
          <p:cNvPr id="29" name="Content Placeholder 2">
            <a:extLst>
              <a:ext uri="{FF2B5EF4-FFF2-40B4-BE49-F238E27FC236}">
                <a16:creationId xmlns:a16="http://schemas.microsoft.com/office/drawing/2014/main" id="{7CE977AB-2050-AD26-3BDC-0828B6F46D59}"/>
              </a:ext>
            </a:extLst>
          </p:cNvPr>
          <p:cNvSpPr txBox="1">
            <a:spLocks/>
          </p:cNvSpPr>
          <p:nvPr/>
        </p:nvSpPr>
        <p:spPr>
          <a:xfrm>
            <a:off x="817150" y="4425384"/>
            <a:ext cx="11005978" cy="2019539"/>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2400" b="1" dirty="0"/>
              <a:t>Considerations </a:t>
            </a:r>
            <a:r>
              <a:rPr lang="en-GB" sz="2000" i="1" dirty="0"/>
              <a:t>‘3 key VM considerations’</a:t>
            </a:r>
            <a:endParaRPr lang="en-GB" sz="2000" dirty="0"/>
          </a:p>
          <a:p>
            <a:pPr marL="457200" indent="-457200">
              <a:buFont typeface="+mj-lt"/>
              <a:buAutoNum type="arabicPeriod"/>
            </a:pPr>
            <a:r>
              <a:rPr lang="en-GB" sz="2400" dirty="0"/>
              <a:t>Each VM </a:t>
            </a:r>
            <a:r>
              <a:rPr lang="en-GB" sz="2400" b="1" dirty="0">
                <a:solidFill>
                  <a:srgbClr val="0070C0"/>
                </a:solidFill>
              </a:rPr>
              <a:t>requires a full Operating System </a:t>
            </a:r>
            <a:r>
              <a:rPr lang="en-GB" sz="2400" dirty="0"/>
              <a:t>(OS).</a:t>
            </a:r>
          </a:p>
          <a:p>
            <a:pPr marL="457200" indent="-457200">
              <a:buFont typeface="+mj-lt"/>
              <a:buAutoNum type="arabicPeriod"/>
            </a:pPr>
            <a:r>
              <a:rPr lang="en-GB" sz="2400" dirty="0"/>
              <a:t>Boot Speed; each </a:t>
            </a:r>
            <a:r>
              <a:rPr lang="en-GB" sz="2400" b="1" dirty="0">
                <a:solidFill>
                  <a:srgbClr val="0070C0"/>
                </a:solidFill>
              </a:rPr>
              <a:t>VM’s OS needs time to boot</a:t>
            </a:r>
            <a:r>
              <a:rPr lang="en-GB" sz="2400" dirty="0"/>
              <a:t>.</a:t>
            </a:r>
          </a:p>
          <a:p>
            <a:pPr marL="457200" indent="-457200">
              <a:buFont typeface="+mj-lt"/>
              <a:buAutoNum type="arabicPeriod"/>
            </a:pPr>
            <a:r>
              <a:rPr lang="en-GB" sz="2400" b="1" dirty="0">
                <a:solidFill>
                  <a:srgbClr val="0070C0"/>
                </a:solidFill>
              </a:rPr>
              <a:t>Resource requirements are split </a:t>
            </a:r>
            <a:r>
              <a:rPr lang="en-GB" sz="2400" dirty="0"/>
              <a:t>and allocated across all VMs; cores, RAM, etc … </a:t>
            </a:r>
          </a:p>
          <a:p>
            <a:pPr marL="0" indent="0">
              <a:buFont typeface="Arial" panose="020B0604020202020204" pitchFamily="34" charset="0"/>
              <a:buNone/>
            </a:pPr>
            <a:endParaRPr lang="en-GB" dirty="0"/>
          </a:p>
        </p:txBody>
      </p:sp>
      <p:grpSp>
        <p:nvGrpSpPr>
          <p:cNvPr id="33" name="Group 32">
            <a:extLst>
              <a:ext uri="{FF2B5EF4-FFF2-40B4-BE49-F238E27FC236}">
                <a16:creationId xmlns:a16="http://schemas.microsoft.com/office/drawing/2014/main" id="{B21473D6-D360-F640-C06E-4B12C3BC384F}"/>
              </a:ext>
            </a:extLst>
          </p:cNvPr>
          <p:cNvGrpSpPr/>
          <p:nvPr/>
        </p:nvGrpSpPr>
        <p:grpSpPr>
          <a:xfrm>
            <a:off x="7298732" y="1194018"/>
            <a:ext cx="4508485" cy="4404110"/>
            <a:chOff x="7407592" y="693274"/>
            <a:chExt cx="4508485" cy="4404110"/>
          </a:xfrm>
        </p:grpSpPr>
        <p:grpSp>
          <p:nvGrpSpPr>
            <p:cNvPr id="10" name="Group 9">
              <a:extLst>
                <a:ext uri="{FF2B5EF4-FFF2-40B4-BE49-F238E27FC236}">
                  <a16:creationId xmlns:a16="http://schemas.microsoft.com/office/drawing/2014/main" id="{E33E9D65-1E2B-9379-9EDC-281AA9277DC8}"/>
                </a:ext>
              </a:extLst>
            </p:cNvPr>
            <p:cNvGrpSpPr/>
            <p:nvPr/>
          </p:nvGrpSpPr>
          <p:grpSpPr>
            <a:xfrm>
              <a:off x="7407592" y="693274"/>
              <a:ext cx="2299116" cy="2085395"/>
              <a:chOff x="747491" y="3229906"/>
              <a:chExt cx="2964812" cy="2463827"/>
            </a:xfrm>
          </p:grpSpPr>
          <p:sp>
            <p:nvSpPr>
              <p:cNvPr id="7" name="Rectangle 6">
                <a:extLst>
                  <a:ext uri="{FF2B5EF4-FFF2-40B4-BE49-F238E27FC236}">
                    <a16:creationId xmlns:a16="http://schemas.microsoft.com/office/drawing/2014/main" id="{DDA91367-BA2F-0846-93B2-9488AF7945CC}"/>
                  </a:ext>
                </a:extLst>
              </p:cNvPr>
              <p:cNvSpPr/>
              <p:nvPr/>
            </p:nvSpPr>
            <p:spPr>
              <a:xfrm>
                <a:off x="838199" y="3620870"/>
                <a:ext cx="2874104" cy="2072863"/>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600" dirty="0"/>
              </a:p>
            </p:txBody>
          </p:sp>
          <p:sp>
            <p:nvSpPr>
              <p:cNvPr id="6" name="TextBox 5">
                <a:extLst>
                  <a:ext uri="{FF2B5EF4-FFF2-40B4-BE49-F238E27FC236}">
                    <a16:creationId xmlns:a16="http://schemas.microsoft.com/office/drawing/2014/main" id="{11CBB1D8-CC7E-8B55-2F72-E16D7FFEE67C}"/>
                  </a:ext>
                </a:extLst>
              </p:cNvPr>
              <p:cNvSpPr txBox="1"/>
              <p:nvPr/>
            </p:nvSpPr>
            <p:spPr>
              <a:xfrm>
                <a:off x="747491" y="3229906"/>
                <a:ext cx="2749093" cy="363629"/>
              </a:xfrm>
              <a:prstGeom prst="rect">
                <a:avLst/>
              </a:prstGeom>
              <a:noFill/>
            </p:spPr>
            <p:txBody>
              <a:bodyPr wrap="square" rtlCol="0">
                <a:spAutoFit/>
              </a:bodyPr>
              <a:lstStyle/>
              <a:p>
                <a:r>
                  <a:rPr lang="en-GB" sz="1400" b="1" dirty="0"/>
                  <a:t>Isolated Virtual Machine 1</a:t>
                </a:r>
              </a:p>
            </p:txBody>
          </p:sp>
        </p:grpSp>
        <p:sp>
          <p:nvSpPr>
            <p:cNvPr id="13" name="Rectangle 12">
              <a:extLst>
                <a:ext uri="{FF2B5EF4-FFF2-40B4-BE49-F238E27FC236}">
                  <a16:creationId xmlns:a16="http://schemas.microsoft.com/office/drawing/2014/main" id="{99EEC163-E7E0-5E17-9C83-56AF04D5AE3F}"/>
                </a:ext>
              </a:extLst>
            </p:cNvPr>
            <p:cNvSpPr/>
            <p:nvPr/>
          </p:nvSpPr>
          <p:spPr>
            <a:xfrm>
              <a:off x="7540283" y="1109692"/>
              <a:ext cx="2069482" cy="481766"/>
            </a:xfrm>
            <a:prstGeom prst="rect">
              <a:avLst/>
            </a:prstGeom>
            <a:solidFill>
              <a:schemeClr val="bg1"/>
            </a:solidFill>
            <a:ln w="63500">
              <a:solidFill>
                <a:schemeClr val="accent6">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b="1" dirty="0">
                  <a:solidFill>
                    <a:schemeClr val="tx1"/>
                  </a:solidFill>
                </a:rPr>
                <a:t>Application 1</a:t>
              </a:r>
            </a:p>
          </p:txBody>
        </p:sp>
        <p:sp>
          <p:nvSpPr>
            <p:cNvPr id="17" name="Rectangle 16">
              <a:extLst>
                <a:ext uri="{FF2B5EF4-FFF2-40B4-BE49-F238E27FC236}">
                  <a16:creationId xmlns:a16="http://schemas.microsoft.com/office/drawing/2014/main" id="{E1B97D33-031D-0CF8-873D-FF343F2F4FAA}"/>
                </a:ext>
              </a:extLst>
            </p:cNvPr>
            <p:cNvSpPr/>
            <p:nvPr/>
          </p:nvSpPr>
          <p:spPr>
            <a:xfrm>
              <a:off x="7540283" y="1676312"/>
              <a:ext cx="998248" cy="481766"/>
            </a:xfrm>
            <a:prstGeom prst="rect">
              <a:avLst/>
            </a:prstGeom>
            <a:solidFill>
              <a:schemeClr val="bg1"/>
            </a:solidFill>
            <a:ln w="63500">
              <a:solidFill>
                <a:schemeClr val="accent6">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solidFill>
                    <a:schemeClr val="tx1"/>
                  </a:solidFill>
                </a:rPr>
                <a:t>Node 14</a:t>
              </a:r>
            </a:p>
          </p:txBody>
        </p:sp>
        <p:sp>
          <p:nvSpPr>
            <p:cNvPr id="18" name="Rectangle 17">
              <a:extLst>
                <a:ext uri="{FF2B5EF4-FFF2-40B4-BE49-F238E27FC236}">
                  <a16:creationId xmlns:a16="http://schemas.microsoft.com/office/drawing/2014/main" id="{10AEC74C-74CB-3138-A7C3-1C6F869A5A0B}"/>
                </a:ext>
              </a:extLst>
            </p:cNvPr>
            <p:cNvSpPr/>
            <p:nvPr/>
          </p:nvSpPr>
          <p:spPr>
            <a:xfrm>
              <a:off x="8611517" y="1676960"/>
              <a:ext cx="998248" cy="481766"/>
            </a:xfrm>
            <a:prstGeom prst="rect">
              <a:avLst/>
            </a:prstGeom>
            <a:solidFill>
              <a:schemeClr val="bg1"/>
            </a:solidFill>
            <a:ln w="63500">
              <a:solidFill>
                <a:schemeClr val="accent6">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solidFill>
                    <a:schemeClr val="tx1"/>
                  </a:solidFill>
                </a:rPr>
                <a:t>Mongo</a:t>
              </a:r>
              <a:endParaRPr lang="en-GB" sz="1600" dirty="0">
                <a:solidFill>
                  <a:schemeClr val="tx1"/>
                </a:solidFill>
              </a:endParaRPr>
            </a:p>
          </p:txBody>
        </p:sp>
        <p:sp>
          <p:nvSpPr>
            <p:cNvPr id="25" name="Rectangle 24">
              <a:extLst>
                <a:ext uri="{FF2B5EF4-FFF2-40B4-BE49-F238E27FC236}">
                  <a16:creationId xmlns:a16="http://schemas.microsoft.com/office/drawing/2014/main" id="{A71633F2-FA87-8334-79B3-7E2DE073482E}"/>
                </a:ext>
              </a:extLst>
            </p:cNvPr>
            <p:cNvSpPr/>
            <p:nvPr/>
          </p:nvSpPr>
          <p:spPr>
            <a:xfrm>
              <a:off x="9760485" y="1024191"/>
              <a:ext cx="2155592" cy="1754484"/>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6" name="TextBox 25">
              <a:extLst>
                <a:ext uri="{FF2B5EF4-FFF2-40B4-BE49-F238E27FC236}">
                  <a16:creationId xmlns:a16="http://schemas.microsoft.com/office/drawing/2014/main" id="{19C9ACA1-FBBF-A21A-2FE2-E91E6AA60D2B}"/>
                </a:ext>
              </a:extLst>
            </p:cNvPr>
            <p:cNvSpPr txBox="1"/>
            <p:nvPr/>
          </p:nvSpPr>
          <p:spPr>
            <a:xfrm>
              <a:off x="9701729" y="699011"/>
              <a:ext cx="2131834" cy="307777"/>
            </a:xfrm>
            <a:prstGeom prst="rect">
              <a:avLst/>
            </a:prstGeom>
            <a:noFill/>
          </p:spPr>
          <p:txBody>
            <a:bodyPr wrap="square" rtlCol="0">
              <a:spAutoFit/>
            </a:bodyPr>
            <a:lstStyle/>
            <a:p>
              <a:r>
                <a:rPr lang="en-GB" sz="1400" b="1" dirty="0"/>
                <a:t>Isolated Virtual Machine 2</a:t>
              </a:r>
            </a:p>
          </p:txBody>
        </p:sp>
        <p:sp>
          <p:nvSpPr>
            <p:cNvPr id="22" name="Rectangle 21">
              <a:extLst>
                <a:ext uri="{FF2B5EF4-FFF2-40B4-BE49-F238E27FC236}">
                  <a16:creationId xmlns:a16="http://schemas.microsoft.com/office/drawing/2014/main" id="{6B1997AE-426C-85EA-4614-2570564C39F5}"/>
                </a:ext>
              </a:extLst>
            </p:cNvPr>
            <p:cNvSpPr/>
            <p:nvPr/>
          </p:nvSpPr>
          <p:spPr>
            <a:xfrm>
              <a:off x="9826282" y="1096269"/>
              <a:ext cx="1996845" cy="452985"/>
            </a:xfrm>
            <a:prstGeom prst="rect">
              <a:avLst/>
            </a:prstGeom>
            <a:solidFill>
              <a:schemeClr val="bg1"/>
            </a:solidFill>
            <a:ln w="63500">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b="1" dirty="0">
                  <a:solidFill>
                    <a:schemeClr val="tx1"/>
                  </a:solidFill>
                </a:rPr>
                <a:t>Application 2</a:t>
              </a:r>
            </a:p>
          </p:txBody>
        </p:sp>
        <p:sp>
          <p:nvSpPr>
            <p:cNvPr id="23" name="Rectangle 22">
              <a:extLst>
                <a:ext uri="{FF2B5EF4-FFF2-40B4-BE49-F238E27FC236}">
                  <a16:creationId xmlns:a16="http://schemas.microsoft.com/office/drawing/2014/main" id="{2F6FF90D-005B-45FD-D832-08F13D257F5E}"/>
                </a:ext>
              </a:extLst>
            </p:cNvPr>
            <p:cNvSpPr/>
            <p:nvPr/>
          </p:nvSpPr>
          <p:spPr>
            <a:xfrm>
              <a:off x="9833622" y="1646945"/>
              <a:ext cx="857824" cy="475672"/>
            </a:xfrm>
            <a:prstGeom prst="rect">
              <a:avLst/>
            </a:prstGeom>
            <a:solidFill>
              <a:schemeClr val="bg1"/>
            </a:solidFill>
            <a:ln w="63500">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solidFill>
                    <a:schemeClr val="tx1"/>
                  </a:solidFill>
                </a:rPr>
                <a:t>Node 18</a:t>
              </a:r>
            </a:p>
          </p:txBody>
        </p:sp>
        <p:sp>
          <p:nvSpPr>
            <p:cNvPr id="24" name="Rectangle 23">
              <a:extLst>
                <a:ext uri="{FF2B5EF4-FFF2-40B4-BE49-F238E27FC236}">
                  <a16:creationId xmlns:a16="http://schemas.microsoft.com/office/drawing/2014/main" id="{1DCC6566-13E7-E7E9-F4DA-2530D36BA68D}"/>
                </a:ext>
              </a:extLst>
            </p:cNvPr>
            <p:cNvSpPr/>
            <p:nvPr/>
          </p:nvSpPr>
          <p:spPr>
            <a:xfrm>
              <a:off x="10764583" y="1641142"/>
              <a:ext cx="1058543" cy="475672"/>
            </a:xfrm>
            <a:prstGeom prst="rect">
              <a:avLst/>
            </a:prstGeom>
            <a:solidFill>
              <a:schemeClr val="bg1"/>
            </a:solidFill>
            <a:ln w="63500">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solidFill>
                    <a:schemeClr val="tx1"/>
                  </a:solidFill>
                </a:rPr>
                <a:t>SQL</a:t>
              </a:r>
            </a:p>
          </p:txBody>
        </p:sp>
        <p:sp>
          <p:nvSpPr>
            <p:cNvPr id="31" name="Rectangle 30">
              <a:extLst>
                <a:ext uri="{FF2B5EF4-FFF2-40B4-BE49-F238E27FC236}">
                  <a16:creationId xmlns:a16="http://schemas.microsoft.com/office/drawing/2014/main" id="{3F14E3B5-4576-F11B-A27D-6C96F5BDE336}"/>
                </a:ext>
              </a:extLst>
            </p:cNvPr>
            <p:cNvSpPr/>
            <p:nvPr/>
          </p:nvSpPr>
          <p:spPr>
            <a:xfrm>
              <a:off x="7477932" y="3154088"/>
              <a:ext cx="4438145" cy="67583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Host OS </a:t>
              </a:r>
            </a:p>
          </p:txBody>
        </p:sp>
        <p:sp>
          <p:nvSpPr>
            <p:cNvPr id="32" name="Rectangle 31">
              <a:extLst>
                <a:ext uri="{FF2B5EF4-FFF2-40B4-BE49-F238E27FC236}">
                  <a16:creationId xmlns:a16="http://schemas.microsoft.com/office/drawing/2014/main" id="{4B7310F2-B367-9BAF-5A4C-9AF13335A797}"/>
                </a:ext>
              </a:extLst>
            </p:cNvPr>
            <p:cNvSpPr/>
            <p:nvPr/>
          </p:nvSpPr>
          <p:spPr>
            <a:xfrm>
              <a:off x="7477932" y="2822914"/>
              <a:ext cx="4438145" cy="286936"/>
            </a:xfrm>
            <a:prstGeom prst="rect">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Hypervisor</a:t>
              </a:r>
            </a:p>
          </p:txBody>
        </p:sp>
        <p:sp>
          <p:nvSpPr>
            <p:cNvPr id="4" name="Rectangle 3">
              <a:extLst>
                <a:ext uri="{FF2B5EF4-FFF2-40B4-BE49-F238E27FC236}">
                  <a16:creationId xmlns:a16="http://schemas.microsoft.com/office/drawing/2014/main" id="{5B2E142B-24A0-465B-219B-C92BA6F81651}"/>
                </a:ext>
              </a:extLst>
            </p:cNvPr>
            <p:cNvSpPr/>
            <p:nvPr/>
          </p:nvSpPr>
          <p:spPr>
            <a:xfrm>
              <a:off x="7477931" y="3874158"/>
              <a:ext cx="4438145" cy="122322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8" name="TextBox 7">
              <a:extLst>
                <a:ext uri="{FF2B5EF4-FFF2-40B4-BE49-F238E27FC236}">
                  <a16:creationId xmlns:a16="http://schemas.microsoft.com/office/drawing/2014/main" id="{A1841B5D-8EF5-8B52-7890-C0C2CD3899B2}"/>
                </a:ext>
              </a:extLst>
            </p:cNvPr>
            <p:cNvSpPr txBox="1"/>
            <p:nvPr/>
          </p:nvSpPr>
          <p:spPr>
            <a:xfrm>
              <a:off x="8446437" y="4022198"/>
              <a:ext cx="2955200" cy="370350"/>
            </a:xfrm>
            <a:prstGeom prst="rect">
              <a:avLst/>
            </a:prstGeom>
            <a:noFill/>
          </p:spPr>
          <p:txBody>
            <a:bodyPr wrap="none" rtlCol="0">
              <a:spAutoFit/>
            </a:bodyPr>
            <a:lstStyle/>
            <a:p>
              <a:r>
                <a:rPr lang="en-GB" dirty="0">
                  <a:solidFill>
                    <a:schemeClr val="bg1"/>
                  </a:solidFill>
                </a:rPr>
                <a:t>Host Hardware / Infrastructure</a:t>
              </a:r>
            </a:p>
          </p:txBody>
        </p:sp>
        <p:pic>
          <p:nvPicPr>
            <p:cNvPr id="14" name="Picture 13">
              <a:extLst>
                <a:ext uri="{FF2B5EF4-FFF2-40B4-BE49-F238E27FC236}">
                  <a16:creationId xmlns:a16="http://schemas.microsoft.com/office/drawing/2014/main" id="{B9323B84-CBC3-506D-2E52-2FFAA0F5FF29}"/>
                </a:ext>
              </a:extLst>
            </p:cNvPr>
            <p:cNvPicPr>
              <a:picLocks noChangeAspect="1"/>
            </p:cNvPicPr>
            <p:nvPr/>
          </p:nvPicPr>
          <p:blipFill>
            <a:blip r:embed="rId2"/>
            <a:stretch>
              <a:fillRect/>
            </a:stretch>
          </p:blipFill>
          <p:spPr>
            <a:xfrm>
              <a:off x="8749749" y="4556481"/>
              <a:ext cx="498160" cy="361612"/>
            </a:xfrm>
            <a:prstGeom prst="rect">
              <a:avLst/>
            </a:prstGeom>
          </p:spPr>
        </p:pic>
        <p:pic>
          <p:nvPicPr>
            <p:cNvPr id="15" name="Picture 14">
              <a:extLst>
                <a:ext uri="{FF2B5EF4-FFF2-40B4-BE49-F238E27FC236}">
                  <a16:creationId xmlns:a16="http://schemas.microsoft.com/office/drawing/2014/main" id="{699A85C9-B75C-BA97-86E7-41C7629AD29F}"/>
                </a:ext>
              </a:extLst>
            </p:cNvPr>
            <p:cNvPicPr>
              <a:picLocks noChangeAspect="1"/>
            </p:cNvPicPr>
            <p:nvPr/>
          </p:nvPicPr>
          <p:blipFill>
            <a:blip r:embed="rId3"/>
            <a:stretch>
              <a:fillRect/>
            </a:stretch>
          </p:blipFill>
          <p:spPr>
            <a:xfrm>
              <a:off x="9609765" y="4468865"/>
              <a:ext cx="447714" cy="440509"/>
            </a:xfrm>
            <a:prstGeom prst="rect">
              <a:avLst/>
            </a:prstGeom>
          </p:spPr>
        </p:pic>
        <p:pic>
          <p:nvPicPr>
            <p:cNvPr id="16" name="Picture 15">
              <a:extLst>
                <a:ext uri="{FF2B5EF4-FFF2-40B4-BE49-F238E27FC236}">
                  <a16:creationId xmlns:a16="http://schemas.microsoft.com/office/drawing/2014/main" id="{6F9621B8-8C6A-C283-1FFA-C4AEF3B1EE19}"/>
                </a:ext>
              </a:extLst>
            </p:cNvPr>
            <p:cNvPicPr>
              <a:picLocks noChangeAspect="1"/>
            </p:cNvPicPr>
            <p:nvPr/>
          </p:nvPicPr>
          <p:blipFill>
            <a:blip r:embed="rId4"/>
            <a:stretch>
              <a:fillRect/>
            </a:stretch>
          </p:blipFill>
          <p:spPr>
            <a:xfrm>
              <a:off x="10403241" y="4480368"/>
              <a:ext cx="472937" cy="493106"/>
            </a:xfrm>
            <a:prstGeom prst="rect">
              <a:avLst/>
            </a:prstGeom>
          </p:spPr>
        </p:pic>
        <p:sp>
          <p:nvSpPr>
            <p:cNvPr id="21" name="Rectangle 20">
              <a:extLst>
                <a:ext uri="{FF2B5EF4-FFF2-40B4-BE49-F238E27FC236}">
                  <a16:creationId xmlns:a16="http://schemas.microsoft.com/office/drawing/2014/main" id="{A0DF1A90-E782-708F-1C29-208A5FD7CA35}"/>
                </a:ext>
              </a:extLst>
            </p:cNvPr>
            <p:cNvSpPr/>
            <p:nvPr/>
          </p:nvSpPr>
          <p:spPr>
            <a:xfrm>
              <a:off x="7540283" y="2264226"/>
              <a:ext cx="2069482" cy="481766"/>
            </a:xfrm>
            <a:prstGeom prst="rect">
              <a:avLst/>
            </a:prstGeom>
            <a:solidFill>
              <a:schemeClr val="bg1"/>
            </a:solidFill>
            <a:ln w="63500">
              <a:solidFill>
                <a:schemeClr val="accent6">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solidFill>
                    <a:schemeClr val="tx1"/>
                  </a:solidFill>
                </a:rPr>
                <a:t>Windows (Guest OS)</a:t>
              </a:r>
            </a:p>
          </p:txBody>
        </p:sp>
        <p:sp>
          <p:nvSpPr>
            <p:cNvPr id="28" name="Rectangle 27">
              <a:extLst>
                <a:ext uri="{FF2B5EF4-FFF2-40B4-BE49-F238E27FC236}">
                  <a16:creationId xmlns:a16="http://schemas.microsoft.com/office/drawing/2014/main" id="{A8C0DEB5-67B1-D993-4584-67C17D9508AE}"/>
                </a:ext>
              </a:extLst>
            </p:cNvPr>
            <p:cNvSpPr/>
            <p:nvPr/>
          </p:nvSpPr>
          <p:spPr>
            <a:xfrm>
              <a:off x="9833622" y="2250194"/>
              <a:ext cx="1989504" cy="475672"/>
            </a:xfrm>
            <a:prstGeom prst="rect">
              <a:avLst/>
            </a:prstGeom>
            <a:solidFill>
              <a:schemeClr val="bg1"/>
            </a:solidFill>
            <a:ln w="63500">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solidFill>
                    <a:schemeClr val="tx1"/>
                  </a:solidFill>
                </a:rPr>
                <a:t>Linux (Guest OS)</a:t>
              </a:r>
            </a:p>
          </p:txBody>
        </p:sp>
      </p:grpSp>
    </p:spTree>
    <p:extLst>
      <p:ext uri="{BB962C8B-B14F-4D97-AF65-F5344CB8AC3E}">
        <p14:creationId xmlns:p14="http://schemas.microsoft.com/office/powerpoint/2010/main" val="14848788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29">
                                            <p:txEl>
                                              <p:pRg st="1" end="1"/>
                                            </p:txEl>
                                          </p:spTgt>
                                        </p:tgtEl>
                                        <p:attrNameLst>
                                          <p:attrName>style.visibility</p:attrName>
                                        </p:attrNameLst>
                                      </p:cBhvr>
                                      <p:to>
                                        <p:strVal val="visible"/>
                                      </p:to>
                                    </p:set>
                                    <p:animEffect transition="in" filter="dissolve">
                                      <p:cBhvr>
                                        <p:cTn id="7" dur="500"/>
                                        <p:tgtEl>
                                          <p:spTgt spid="29">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nodeType="clickEffect">
                                  <p:stCondLst>
                                    <p:cond delay="0"/>
                                  </p:stCondLst>
                                  <p:childTnLst>
                                    <p:set>
                                      <p:cBhvr>
                                        <p:cTn id="11" dur="1" fill="hold">
                                          <p:stCondLst>
                                            <p:cond delay="0"/>
                                          </p:stCondLst>
                                        </p:cTn>
                                        <p:tgtEl>
                                          <p:spTgt spid="29">
                                            <p:txEl>
                                              <p:pRg st="2" end="2"/>
                                            </p:txEl>
                                          </p:spTgt>
                                        </p:tgtEl>
                                        <p:attrNameLst>
                                          <p:attrName>style.visibility</p:attrName>
                                        </p:attrNameLst>
                                      </p:cBhvr>
                                      <p:to>
                                        <p:strVal val="visible"/>
                                      </p:to>
                                    </p:set>
                                    <p:animEffect transition="in" filter="dissolve">
                                      <p:cBhvr>
                                        <p:cTn id="12" dur="500"/>
                                        <p:tgtEl>
                                          <p:spTgt spid="29">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nodeType="clickEffect">
                                  <p:stCondLst>
                                    <p:cond delay="0"/>
                                  </p:stCondLst>
                                  <p:childTnLst>
                                    <p:set>
                                      <p:cBhvr>
                                        <p:cTn id="16" dur="1" fill="hold">
                                          <p:stCondLst>
                                            <p:cond delay="0"/>
                                          </p:stCondLst>
                                        </p:cTn>
                                        <p:tgtEl>
                                          <p:spTgt spid="29">
                                            <p:txEl>
                                              <p:pRg st="3" end="3"/>
                                            </p:txEl>
                                          </p:spTgt>
                                        </p:tgtEl>
                                        <p:attrNameLst>
                                          <p:attrName>style.visibility</p:attrName>
                                        </p:attrNameLst>
                                      </p:cBhvr>
                                      <p:to>
                                        <p:strVal val="visible"/>
                                      </p:to>
                                    </p:set>
                                    <p:animEffect transition="in" filter="dissolve">
                                      <p:cBhvr>
                                        <p:cTn id="17" dur="500"/>
                                        <p:tgtEl>
                                          <p:spTgt spid="29">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154236-05DB-3476-7CED-379EE3B28AB7}"/>
              </a:ext>
            </a:extLst>
          </p:cNvPr>
          <p:cNvSpPr>
            <a:spLocks noGrp="1"/>
          </p:cNvSpPr>
          <p:nvPr>
            <p:ph type="title"/>
          </p:nvPr>
        </p:nvSpPr>
        <p:spPr>
          <a:xfrm>
            <a:off x="279132" y="361860"/>
            <a:ext cx="10515600" cy="857961"/>
          </a:xfrm>
        </p:spPr>
        <p:txBody>
          <a:bodyPr/>
          <a:lstStyle/>
          <a:p>
            <a:r>
              <a:rPr lang="en-GB" b="1" dirty="0"/>
              <a:t>Benefits of using VMs</a:t>
            </a:r>
            <a:endParaRPr lang="en-GB" dirty="0"/>
          </a:p>
        </p:txBody>
      </p:sp>
      <p:sp>
        <p:nvSpPr>
          <p:cNvPr id="3" name="Content Placeholder 2">
            <a:extLst>
              <a:ext uri="{FF2B5EF4-FFF2-40B4-BE49-F238E27FC236}">
                <a16:creationId xmlns:a16="http://schemas.microsoft.com/office/drawing/2014/main" id="{E7FF560F-4EE3-4B3F-17C6-78E0EF9C14BD}"/>
              </a:ext>
            </a:extLst>
          </p:cNvPr>
          <p:cNvSpPr>
            <a:spLocks noGrp="1"/>
          </p:cNvSpPr>
          <p:nvPr>
            <p:ph idx="1"/>
          </p:nvPr>
        </p:nvSpPr>
        <p:spPr>
          <a:xfrm>
            <a:off x="232711" y="3202728"/>
            <a:ext cx="3355206" cy="340428"/>
          </a:xfrm>
        </p:spPr>
        <p:txBody>
          <a:bodyPr>
            <a:normAutofit fontScale="92500" lnSpcReduction="10000"/>
          </a:bodyPr>
          <a:lstStyle/>
          <a:p>
            <a:pPr marL="0" indent="0">
              <a:buNone/>
            </a:pPr>
            <a:r>
              <a:rPr lang="en-GB" sz="2000" b="1" i="1" dirty="0">
                <a:solidFill>
                  <a:srgbClr val="0070C0"/>
                </a:solidFill>
              </a:rPr>
              <a:t>Physical Machine 1</a:t>
            </a:r>
          </a:p>
        </p:txBody>
      </p:sp>
      <p:grpSp>
        <p:nvGrpSpPr>
          <p:cNvPr id="61" name="Group 60">
            <a:extLst>
              <a:ext uri="{FF2B5EF4-FFF2-40B4-BE49-F238E27FC236}">
                <a16:creationId xmlns:a16="http://schemas.microsoft.com/office/drawing/2014/main" id="{6614FD4C-C9E2-9EDF-22F6-F4241A32E800}"/>
              </a:ext>
            </a:extLst>
          </p:cNvPr>
          <p:cNvGrpSpPr/>
          <p:nvPr/>
        </p:nvGrpSpPr>
        <p:grpSpPr>
          <a:xfrm>
            <a:off x="279132" y="1438377"/>
            <a:ext cx="3540389" cy="1729439"/>
            <a:chOff x="279132" y="1736758"/>
            <a:chExt cx="3540389" cy="1729439"/>
          </a:xfrm>
        </p:grpSpPr>
        <p:sp>
          <p:nvSpPr>
            <p:cNvPr id="22" name="Rectangle 21">
              <a:extLst>
                <a:ext uri="{FF2B5EF4-FFF2-40B4-BE49-F238E27FC236}">
                  <a16:creationId xmlns:a16="http://schemas.microsoft.com/office/drawing/2014/main" id="{A9C97B1D-1472-AF30-5FA8-530912ECF363}"/>
                </a:ext>
              </a:extLst>
            </p:cNvPr>
            <p:cNvSpPr/>
            <p:nvPr/>
          </p:nvSpPr>
          <p:spPr>
            <a:xfrm>
              <a:off x="3436216" y="1736758"/>
              <a:ext cx="383305" cy="1729437"/>
            </a:xfrm>
            <a:prstGeom prst="rect">
              <a:avLst/>
            </a:prstGeom>
            <a:solidFill>
              <a:schemeClr val="bg1">
                <a:lumMod val="75000"/>
              </a:schemeClr>
            </a:solidFill>
            <a:ln>
              <a:solidFill>
                <a:schemeClr val="tx1">
                  <a:lumMod val="95000"/>
                  <a:lumOff val="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3" name="Rectangle 22">
              <a:extLst>
                <a:ext uri="{FF2B5EF4-FFF2-40B4-BE49-F238E27FC236}">
                  <a16:creationId xmlns:a16="http://schemas.microsoft.com/office/drawing/2014/main" id="{AD5396F5-35DF-3DE2-4A03-486DE53B0AFF}"/>
                </a:ext>
              </a:extLst>
            </p:cNvPr>
            <p:cNvSpPr/>
            <p:nvPr/>
          </p:nvSpPr>
          <p:spPr>
            <a:xfrm>
              <a:off x="279132" y="2352968"/>
              <a:ext cx="3068751" cy="65451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Host OS </a:t>
              </a:r>
            </a:p>
          </p:txBody>
        </p:sp>
        <p:sp>
          <p:nvSpPr>
            <p:cNvPr id="24" name="Rectangle 23">
              <a:extLst>
                <a:ext uri="{FF2B5EF4-FFF2-40B4-BE49-F238E27FC236}">
                  <a16:creationId xmlns:a16="http://schemas.microsoft.com/office/drawing/2014/main" id="{BB4FBE8F-75D0-6D52-B7D7-BF809EF751EC}"/>
                </a:ext>
              </a:extLst>
            </p:cNvPr>
            <p:cNvSpPr/>
            <p:nvPr/>
          </p:nvSpPr>
          <p:spPr>
            <a:xfrm>
              <a:off x="279132" y="1736759"/>
              <a:ext cx="3068751" cy="568256"/>
            </a:xfrm>
            <a:prstGeom prst="rect">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Application</a:t>
              </a:r>
              <a:endParaRPr lang="en-GB" sz="1400" dirty="0"/>
            </a:p>
          </p:txBody>
        </p:sp>
        <p:sp>
          <p:nvSpPr>
            <p:cNvPr id="25" name="Rectangle 24">
              <a:extLst>
                <a:ext uri="{FF2B5EF4-FFF2-40B4-BE49-F238E27FC236}">
                  <a16:creationId xmlns:a16="http://schemas.microsoft.com/office/drawing/2014/main" id="{74094462-760A-C9D7-B154-AAB448ED8C87}"/>
                </a:ext>
              </a:extLst>
            </p:cNvPr>
            <p:cNvSpPr/>
            <p:nvPr/>
          </p:nvSpPr>
          <p:spPr>
            <a:xfrm>
              <a:off x="3436216" y="3055376"/>
              <a:ext cx="383305" cy="41082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900" b="1" dirty="0"/>
                <a:t>25%</a:t>
              </a:r>
            </a:p>
          </p:txBody>
        </p:sp>
        <p:sp>
          <p:nvSpPr>
            <p:cNvPr id="26" name="Rectangle 25">
              <a:extLst>
                <a:ext uri="{FF2B5EF4-FFF2-40B4-BE49-F238E27FC236}">
                  <a16:creationId xmlns:a16="http://schemas.microsoft.com/office/drawing/2014/main" id="{17CA4E1E-E0E0-5264-161A-2248DD9819D3}"/>
                </a:ext>
              </a:extLst>
            </p:cNvPr>
            <p:cNvSpPr/>
            <p:nvPr/>
          </p:nvSpPr>
          <p:spPr>
            <a:xfrm>
              <a:off x="279132" y="3055376"/>
              <a:ext cx="3068751" cy="41082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Host Hardware / Infrastructure</a:t>
              </a:r>
            </a:p>
          </p:txBody>
        </p:sp>
      </p:grpSp>
      <p:grpSp>
        <p:nvGrpSpPr>
          <p:cNvPr id="60" name="Group 59">
            <a:extLst>
              <a:ext uri="{FF2B5EF4-FFF2-40B4-BE49-F238E27FC236}">
                <a16:creationId xmlns:a16="http://schemas.microsoft.com/office/drawing/2014/main" id="{41D8EFC9-2EFB-C5DD-8B1F-7AF1ECE221EC}"/>
              </a:ext>
            </a:extLst>
          </p:cNvPr>
          <p:cNvGrpSpPr/>
          <p:nvPr/>
        </p:nvGrpSpPr>
        <p:grpSpPr>
          <a:xfrm>
            <a:off x="4296929" y="1416722"/>
            <a:ext cx="3540389" cy="1729439"/>
            <a:chOff x="4296929" y="1715103"/>
            <a:chExt cx="3540389" cy="1729439"/>
          </a:xfrm>
        </p:grpSpPr>
        <p:sp>
          <p:nvSpPr>
            <p:cNvPr id="29" name="Rectangle 28">
              <a:extLst>
                <a:ext uri="{FF2B5EF4-FFF2-40B4-BE49-F238E27FC236}">
                  <a16:creationId xmlns:a16="http://schemas.microsoft.com/office/drawing/2014/main" id="{176E565F-8425-09A7-DEEB-27A72E67A5C2}"/>
                </a:ext>
              </a:extLst>
            </p:cNvPr>
            <p:cNvSpPr/>
            <p:nvPr/>
          </p:nvSpPr>
          <p:spPr>
            <a:xfrm>
              <a:off x="7454013" y="1715103"/>
              <a:ext cx="383305" cy="1729437"/>
            </a:xfrm>
            <a:prstGeom prst="rect">
              <a:avLst/>
            </a:prstGeom>
            <a:solidFill>
              <a:schemeClr val="bg1">
                <a:lumMod val="75000"/>
              </a:schemeClr>
            </a:solidFill>
            <a:ln>
              <a:solidFill>
                <a:schemeClr val="tx1">
                  <a:lumMod val="95000"/>
                  <a:lumOff val="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0" name="Rectangle 29">
              <a:extLst>
                <a:ext uri="{FF2B5EF4-FFF2-40B4-BE49-F238E27FC236}">
                  <a16:creationId xmlns:a16="http://schemas.microsoft.com/office/drawing/2014/main" id="{0CAF6836-8167-5077-9F5B-F0503E5814A5}"/>
                </a:ext>
              </a:extLst>
            </p:cNvPr>
            <p:cNvSpPr/>
            <p:nvPr/>
          </p:nvSpPr>
          <p:spPr>
            <a:xfrm>
              <a:off x="4296929" y="2331313"/>
              <a:ext cx="3068751" cy="65451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Host OS </a:t>
              </a:r>
            </a:p>
          </p:txBody>
        </p:sp>
        <p:sp>
          <p:nvSpPr>
            <p:cNvPr id="31" name="Rectangle 30">
              <a:extLst>
                <a:ext uri="{FF2B5EF4-FFF2-40B4-BE49-F238E27FC236}">
                  <a16:creationId xmlns:a16="http://schemas.microsoft.com/office/drawing/2014/main" id="{554859F5-B51D-EFF8-D0E0-295846F8478E}"/>
                </a:ext>
              </a:extLst>
            </p:cNvPr>
            <p:cNvSpPr/>
            <p:nvPr/>
          </p:nvSpPr>
          <p:spPr>
            <a:xfrm>
              <a:off x="4296929" y="1715104"/>
              <a:ext cx="3068751" cy="568256"/>
            </a:xfrm>
            <a:prstGeom prst="rect">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Application</a:t>
              </a:r>
              <a:endParaRPr lang="en-GB" sz="1400" dirty="0"/>
            </a:p>
          </p:txBody>
        </p:sp>
        <p:sp>
          <p:nvSpPr>
            <p:cNvPr id="32" name="Rectangle 31">
              <a:extLst>
                <a:ext uri="{FF2B5EF4-FFF2-40B4-BE49-F238E27FC236}">
                  <a16:creationId xmlns:a16="http://schemas.microsoft.com/office/drawing/2014/main" id="{E3C2981F-03BC-97C7-B593-3C224EFA867C}"/>
                </a:ext>
              </a:extLst>
            </p:cNvPr>
            <p:cNvSpPr/>
            <p:nvPr/>
          </p:nvSpPr>
          <p:spPr>
            <a:xfrm>
              <a:off x="7454013" y="3033721"/>
              <a:ext cx="383305" cy="41082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900" b="1" dirty="0"/>
                <a:t>25%</a:t>
              </a:r>
            </a:p>
          </p:txBody>
        </p:sp>
        <p:sp>
          <p:nvSpPr>
            <p:cNvPr id="33" name="Rectangle 32">
              <a:extLst>
                <a:ext uri="{FF2B5EF4-FFF2-40B4-BE49-F238E27FC236}">
                  <a16:creationId xmlns:a16="http://schemas.microsoft.com/office/drawing/2014/main" id="{A51D9DAF-4952-E251-8498-799CBB4637E0}"/>
                </a:ext>
              </a:extLst>
            </p:cNvPr>
            <p:cNvSpPr/>
            <p:nvPr/>
          </p:nvSpPr>
          <p:spPr>
            <a:xfrm>
              <a:off x="4296929" y="3033721"/>
              <a:ext cx="3068751" cy="41082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Host Hardware / Infrastructure</a:t>
              </a:r>
            </a:p>
          </p:txBody>
        </p:sp>
      </p:grpSp>
      <p:grpSp>
        <p:nvGrpSpPr>
          <p:cNvPr id="59" name="Group 58">
            <a:extLst>
              <a:ext uri="{FF2B5EF4-FFF2-40B4-BE49-F238E27FC236}">
                <a16:creationId xmlns:a16="http://schemas.microsoft.com/office/drawing/2014/main" id="{0F051136-4CB4-0D83-8279-4F9A9E71789F}"/>
              </a:ext>
            </a:extLst>
          </p:cNvPr>
          <p:cNvGrpSpPr/>
          <p:nvPr/>
        </p:nvGrpSpPr>
        <p:grpSpPr>
          <a:xfrm>
            <a:off x="8314726" y="1416722"/>
            <a:ext cx="3540389" cy="1729439"/>
            <a:chOff x="8314726" y="1715103"/>
            <a:chExt cx="3540389" cy="1729439"/>
          </a:xfrm>
        </p:grpSpPr>
        <p:sp>
          <p:nvSpPr>
            <p:cNvPr id="35" name="Rectangle 34">
              <a:extLst>
                <a:ext uri="{FF2B5EF4-FFF2-40B4-BE49-F238E27FC236}">
                  <a16:creationId xmlns:a16="http://schemas.microsoft.com/office/drawing/2014/main" id="{3832F25D-979A-9112-B1B1-49DEECE2A4FE}"/>
                </a:ext>
              </a:extLst>
            </p:cNvPr>
            <p:cNvSpPr/>
            <p:nvPr/>
          </p:nvSpPr>
          <p:spPr>
            <a:xfrm>
              <a:off x="11471810" y="1715103"/>
              <a:ext cx="383305" cy="1729437"/>
            </a:xfrm>
            <a:prstGeom prst="rect">
              <a:avLst/>
            </a:prstGeom>
            <a:solidFill>
              <a:schemeClr val="bg1">
                <a:lumMod val="75000"/>
              </a:schemeClr>
            </a:solidFill>
            <a:ln>
              <a:solidFill>
                <a:schemeClr val="tx1">
                  <a:lumMod val="95000"/>
                  <a:lumOff val="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6" name="Rectangle 35">
              <a:extLst>
                <a:ext uri="{FF2B5EF4-FFF2-40B4-BE49-F238E27FC236}">
                  <a16:creationId xmlns:a16="http://schemas.microsoft.com/office/drawing/2014/main" id="{255595D0-344A-7535-46FE-C8BDCBD046FB}"/>
                </a:ext>
              </a:extLst>
            </p:cNvPr>
            <p:cNvSpPr/>
            <p:nvPr/>
          </p:nvSpPr>
          <p:spPr>
            <a:xfrm>
              <a:off x="8314726" y="2331313"/>
              <a:ext cx="3068751" cy="65451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Host OS </a:t>
              </a:r>
            </a:p>
          </p:txBody>
        </p:sp>
        <p:sp>
          <p:nvSpPr>
            <p:cNvPr id="37" name="Rectangle 36">
              <a:extLst>
                <a:ext uri="{FF2B5EF4-FFF2-40B4-BE49-F238E27FC236}">
                  <a16:creationId xmlns:a16="http://schemas.microsoft.com/office/drawing/2014/main" id="{747968EA-4F2D-52C1-2AD3-A44F17FAF8E1}"/>
                </a:ext>
              </a:extLst>
            </p:cNvPr>
            <p:cNvSpPr/>
            <p:nvPr/>
          </p:nvSpPr>
          <p:spPr>
            <a:xfrm>
              <a:off x="8314726" y="1715104"/>
              <a:ext cx="3068751" cy="568256"/>
            </a:xfrm>
            <a:prstGeom prst="rect">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Application</a:t>
              </a:r>
              <a:endParaRPr lang="en-GB" sz="1400" dirty="0"/>
            </a:p>
          </p:txBody>
        </p:sp>
        <p:sp>
          <p:nvSpPr>
            <p:cNvPr id="38" name="Rectangle 37">
              <a:extLst>
                <a:ext uri="{FF2B5EF4-FFF2-40B4-BE49-F238E27FC236}">
                  <a16:creationId xmlns:a16="http://schemas.microsoft.com/office/drawing/2014/main" id="{B67E50E1-5A54-58F2-FFBD-988F97EC4E94}"/>
                </a:ext>
              </a:extLst>
            </p:cNvPr>
            <p:cNvSpPr/>
            <p:nvPr/>
          </p:nvSpPr>
          <p:spPr>
            <a:xfrm>
              <a:off x="11471810" y="3033721"/>
              <a:ext cx="383305" cy="41082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900" b="1" dirty="0"/>
                <a:t>25%</a:t>
              </a:r>
            </a:p>
          </p:txBody>
        </p:sp>
        <p:sp>
          <p:nvSpPr>
            <p:cNvPr id="39" name="Rectangle 38">
              <a:extLst>
                <a:ext uri="{FF2B5EF4-FFF2-40B4-BE49-F238E27FC236}">
                  <a16:creationId xmlns:a16="http://schemas.microsoft.com/office/drawing/2014/main" id="{EF4E39AD-31C5-6C56-4360-C4B20D35B8B9}"/>
                </a:ext>
              </a:extLst>
            </p:cNvPr>
            <p:cNvSpPr/>
            <p:nvPr/>
          </p:nvSpPr>
          <p:spPr>
            <a:xfrm>
              <a:off x="8314726" y="3033721"/>
              <a:ext cx="3068751" cy="41082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Host Hardware / Infrastructure</a:t>
              </a:r>
            </a:p>
          </p:txBody>
        </p:sp>
      </p:grpSp>
      <p:sp>
        <p:nvSpPr>
          <p:cNvPr id="41" name="Content Placeholder 2">
            <a:extLst>
              <a:ext uri="{FF2B5EF4-FFF2-40B4-BE49-F238E27FC236}">
                <a16:creationId xmlns:a16="http://schemas.microsoft.com/office/drawing/2014/main" id="{F86C5338-C163-59DC-B838-830C86174531}"/>
              </a:ext>
            </a:extLst>
          </p:cNvPr>
          <p:cNvSpPr txBox="1">
            <a:spLocks/>
          </p:cNvSpPr>
          <p:nvPr/>
        </p:nvSpPr>
        <p:spPr>
          <a:xfrm>
            <a:off x="4213459" y="3168059"/>
            <a:ext cx="3355206" cy="340428"/>
          </a:xfrm>
          <a:prstGeom prst="rect">
            <a:avLst/>
          </a:prstGeom>
        </p:spPr>
        <p:txBody>
          <a:bodyPr vert="horz" lIns="91440" tIns="45720" rIns="91440" bIns="45720" rtlCol="0">
            <a:normAutofit fontScale="925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2000" b="1" i="1" dirty="0">
                <a:solidFill>
                  <a:srgbClr val="0070C0"/>
                </a:solidFill>
              </a:rPr>
              <a:t>Physical Machine 2</a:t>
            </a:r>
          </a:p>
        </p:txBody>
      </p:sp>
      <p:sp>
        <p:nvSpPr>
          <p:cNvPr id="42" name="Content Placeholder 2">
            <a:extLst>
              <a:ext uri="{FF2B5EF4-FFF2-40B4-BE49-F238E27FC236}">
                <a16:creationId xmlns:a16="http://schemas.microsoft.com/office/drawing/2014/main" id="{3EEE7E5D-252A-6B35-5DE5-B52800C95888}"/>
              </a:ext>
            </a:extLst>
          </p:cNvPr>
          <p:cNvSpPr txBox="1">
            <a:spLocks/>
          </p:cNvSpPr>
          <p:nvPr/>
        </p:nvSpPr>
        <p:spPr>
          <a:xfrm>
            <a:off x="8238873" y="3168059"/>
            <a:ext cx="3355206" cy="340428"/>
          </a:xfrm>
          <a:prstGeom prst="rect">
            <a:avLst/>
          </a:prstGeom>
        </p:spPr>
        <p:txBody>
          <a:bodyPr vert="horz" lIns="91440" tIns="45720" rIns="91440" bIns="45720" rtlCol="0">
            <a:normAutofit fontScale="925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2000" b="1" i="1" dirty="0">
                <a:solidFill>
                  <a:srgbClr val="0070C0"/>
                </a:solidFill>
              </a:rPr>
              <a:t>Physical Machine 3</a:t>
            </a:r>
          </a:p>
        </p:txBody>
      </p:sp>
      <p:grpSp>
        <p:nvGrpSpPr>
          <p:cNvPr id="58" name="Group 57">
            <a:extLst>
              <a:ext uri="{FF2B5EF4-FFF2-40B4-BE49-F238E27FC236}">
                <a16:creationId xmlns:a16="http://schemas.microsoft.com/office/drawing/2014/main" id="{F01B8148-D201-34F5-AA42-71771F3E3D7A}"/>
              </a:ext>
            </a:extLst>
          </p:cNvPr>
          <p:cNvGrpSpPr/>
          <p:nvPr/>
        </p:nvGrpSpPr>
        <p:grpSpPr>
          <a:xfrm>
            <a:off x="221771" y="3897906"/>
            <a:ext cx="3653886" cy="2800712"/>
            <a:chOff x="4418397" y="4003781"/>
            <a:chExt cx="3653886" cy="2800712"/>
          </a:xfrm>
        </p:grpSpPr>
        <p:sp>
          <p:nvSpPr>
            <p:cNvPr id="44" name="Rectangle 43">
              <a:extLst>
                <a:ext uri="{FF2B5EF4-FFF2-40B4-BE49-F238E27FC236}">
                  <a16:creationId xmlns:a16="http://schemas.microsoft.com/office/drawing/2014/main" id="{66FED107-5FA9-4E3C-2C3E-984393D5D127}"/>
                </a:ext>
              </a:extLst>
            </p:cNvPr>
            <p:cNvSpPr/>
            <p:nvPr/>
          </p:nvSpPr>
          <p:spPr>
            <a:xfrm>
              <a:off x="7688978" y="4003781"/>
              <a:ext cx="383305" cy="2378589"/>
            </a:xfrm>
            <a:prstGeom prst="rect">
              <a:avLst/>
            </a:prstGeom>
            <a:solidFill>
              <a:schemeClr val="bg1">
                <a:lumMod val="75000"/>
              </a:schemeClr>
            </a:solidFill>
            <a:ln>
              <a:solidFill>
                <a:schemeClr val="tx1">
                  <a:lumMod val="95000"/>
                  <a:lumOff val="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5" name="Rectangle 44">
              <a:extLst>
                <a:ext uri="{FF2B5EF4-FFF2-40B4-BE49-F238E27FC236}">
                  <a16:creationId xmlns:a16="http://schemas.microsoft.com/office/drawing/2014/main" id="{A6D0085B-203F-D5BF-36D2-2DE09EF46A25}"/>
                </a:ext>
              </a:extLst>
            </p:cNvPr>
            <p:cNvSpPr/>
            <p:nvPr/>
          </p:nvSpPr>
          <p:spPr>
            <a:xfrm>
              <a:off x="4531894" y="5269143"/>
              <a:ext cx="3068751" cy="65451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Host OS </a:t>
              </a:r>
            </a:p>
          </p:txBody>
        </p:sp>
        <p:sp>
          <p:nvSpPr>
            <p:cNvPr id="46" name="Rectangle 45">
              <a:extLst>
                <a:ext uri="{FF2B5EF4-FFF2-40B4-BE49-F238E27FC236}">
                  <a16:creationId xmlns:a16="http://schemas.microsoft.com/office/drawing/2014/main" id="{23819C24-2AEA-51F2-3AF4-09AA97E9ACD4}"/>
                </a:ext>
              </a:extLst>
            </p:cNvPr>
            <p:cNvSpPr/>
            <p:nvPr/>
          </p:nvSpPr>
          <p:spPr>
            <a:xfrm>
              <a:off x="4531893" y="4003781"/>
              <a:ext cx="940067" cy="437916"/>
            </a:xfrm>
            <a:prstGeom prst="rect">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dirty="0"/>
                <a:t>App1</a:t>
              </a:r>
              <a:endParaRPr lang="en-GB" sz="1400" dirty="0"/>
            </a:p>
          </p:txBody>
        </p:sp>
        <p:sp>
          <p:nvSpPr>
            <p:cNvPr id="47" name="Rectangle 46">
              <a:extLst>
                <a:ext uri="{FF2B5EF4-FFF2-40B4-BE49-F238E27FC236}">
                  <a16:creationId xmlns:a16="http://schemas.microsoft.com/office/drawing/2014/main" id="{A1F2AFE4-1F94-2A12-4E81-0CF126F0F7F7}"/>
                </a:ext>
              </a:extLst>
            </p:cNvPr>
            <p:cNvSpPr/>
            <p:nvPr/>
          </p:nvSpPr>
          <p:spPr>
            <a:xfrm>
              <a:off x="7688978" y="4478389"/>
              <a:ext cx="383305" cy="1903982"/>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900" b="1" dirty="0"/>
                <a:t>80%</a:t>
              </a:r>
            </a:p>
          </p:txBody>
        </p:sp>
        <p:sp>
          <p:nvSpPr>
            <p:cNvPr id="48" name="Rectangle 47">
              <a:extLst>
                <a:ext uri="{FF2B5EF4-FFF2-40B4-BE49-F238E27FC236}">
                  <a16:creationId xmlns:a16="http://schemas.microsoft.com/office/drawing/2014/main" id="{D2BE5457-EF63-8DA6-F9C8-E9289CFF6811}"/>
                </a:ext>
              </a:extLst>
            </p:cNvPr>
            <p:cNvSpPr/>
            <p:nvPr/>
          </p:nvSpPr>
          <p:spPr>
            <a:xfrm>
              <a:off x="4531894" y="5971551"/>
              <a:ext cx="3068751" cy="41082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Host Hardware / Infrastructure</a:t>
              </a:r>
            </a:p>
          </p:txBody>
        </p:sp>
        <p:sp>
          <p:nvSpPr>
            <p:cNvPr id="51" name="Rectangle 50">
              <a:extLst>
                <a:ext uri="{FF2B5EF4-FFF2-40B4-BE49-F238E27FC236}">
                  <a16:creationId xmlns:a16="http://schemas.microsoft.com/office/drawing/2014/main" id="{015B2AD9-E58C-3763-9A2D-D860DEE4E7AE}"/>
                </a:ext>
              </a:extLst>
            </p:cNvPr>
            <p:cNvSpPr/>
            <p:nvPr/>
          </p:nvSpPr>
          <p:spPr>
            <a:xfrm>
              <a:off x="4531894" y="4945515"/>
              <a:ext cx="3068751" cy="286936"/>
            </a:xfrm>
            <a:prstGeom prst="rect">
              <a:avLst/>
            </a:prstGeom>
            <a:solidFill>
              <a:srgbClr val="00B0F0"/>
            </a:solid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Hypervisor</a:t>
              </a:r>
            </a:p>
          </p:txBody>
        </p:sp>
        <p:sp>
          <p:nvSpPr>
            <p:cNvPr id="52" name="Rectangle 51">
              <a:extLst>
                <a:ext uri="{FF2B5EF4-FFF2-40B4-BE49-F238E27FC236}">
                  <a16:creationId xmlns:a16="http://schemas.microsoft.com/office/drawing/2014/main" id="{1004AD1A-CF53-806F-855F-DD77047D8A82}"/>
                </a:ext>
              </a:extLst>
            </p:cNvPr>
            <p:cNvSpPr/>
            <p:nvPr/>
          </p:nvSpPr>
          <p:spPr>
            <a:xfrm>
              <a:off x="4531894" y="4478389"/>
              <a:ext cx="940067" cy="410820"/>
            </a:xfrm>
            <a:prstGeom prst="rect">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dirty="0"/>
                <a:t>VM1</a:t>
              </a:r>
              <a:endParaRPr lang="en-GB" dirty="0"/>
            </a:p>
          </p:txBody>
        </p:sp>
        <p:sp>
          <p:nvSpPr>
            <p:cNvPr id="53" name="Rectangle 52">
              <a:extLst>
                <a:ext uri="{FF2B5EF4-FFF2-40B4-BE49-F238E27FC236}">
                  <a16:creationId xmlns:a16="http://schemas.microsoft.com/office/drawing/2014/main" id="{237BD822-5BD9-656E-714F-E7E6FF53B297}"/>
                </a:ext>
              </a:extLst>
            </p:cNvPr>
            <p:cNvSpPr/>
            <p:nvPr/>
          </p:nvSpPr>
          <p:spPr>
            <a:xfrm>
              <a:off x="5541319" y="4003781"/>
              <a:ext cx="1034074" cy="437916"/>
            </a:xfrm>
            <a:prstGeom prst="rect">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dirty="0"/>
                <a:t>App2</a:t>
              </a:r>
              <a:endParaRPr lang="en-GB" sz="1400" dirty="0"/>
            </a:p>
          </p:txBody>
        </p:sp>
        <p:sp>
          <p:nvSpPr>
            <p:cNvPr id="54" name="Rectangle 53">
              <a:extLst>
                <a:ext uri="{FF2B5EF4-FFF2-40B4-BE49-F238E27FC236}">
                  <a16:creationId xmlns:a16="http://schemas.microsoft.com/office/drawing/2014/main" id="{4E3EA646-FB2C-BC5E-C466-68A6146D6F43}"/>
                </a:ext>
              </a:extLst>
            </p:cNvPr>
            <p:cNvSpPr/>
            <p:nvPr/>
          </p:nvSpPr>
          <p:spPr>
            <a:xfrm>
              <a:off x="5541320" y="4478389"/>
              <a:ext cx="1034074" cy="410820"/>
            </a:xfrm>
            <a:prstGeom prst="rect">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dirty="0"/>
                <a:t>VM2</a:t>
              </a:r>
              <a:endParaRPr lang="en-GB" dirty="0"/>
            </a:p>
          </p:txBody>
        </p:sp>
        <p:sp>
          <p:nvSpPr>
            <p:cNvPr id="55" name="Rectangle 54">
              <a:extLst>
                <a:ext uri="{FF2B5EF4-FFF2-40B4-BE49-F238E27FC236}">
                  <a16:creationId xmlns:a16="http://schemas.microsoft.com/office/drawing/2014/main" id="{19EC2EA1-1189-28FD-87E9-3EB4AB2F68BC}"/>
                </a:ext>
              </a:extLst>
            </p:cNvPr>
            <p:cNvSpPr/>
            <p:nvPr/>
          </p:nvSpPr>
          <p:spPr>
            <a:xfrm>
              <a:off x="6643033" y="4003781"/>
              <a:ext cx="940067" cy="437916"/>
            </a:xfrm>
            <a:prstGeom prst="rect">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dirty="0"/>
                <a:t>App3</a:t>
              </a:r>
              <a:endParaRPr lang="en-GB" sz="1400" dirty="0"/>
            </a:p>
          </p:txBody>
        </p:sp>
        <p:sp>
          <p:nvSpPr>
            <p:cNvPr id="56" name="Rectangle 55">
              <a:extLst>
                <a:ext uri="{FF2B5EF4-FFF2-40B4-BE49-F238E27FC236}">
                  <a16:creationId xmlns:a16="http://schemas.microsoft.com/office/drawing/2014/main" id="{CEAFBC07-4749-3968-FFF6-47A04B4187C9}"/>
                </a:ext>
              </a:extLst>
            </p:cNvPr>
            <p:cNvSpPr/>
            <p:nvPr/>
          </p:nvSpPr>
          <p:spPr>
            <a:xfrm>
              <a:off x="6643034" y="4478389"/>
              <a:ext cx="940067" cy="410820"/>
            </a:xfrm>
            <a:prstGeom prst="rect">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dirty="0"/>
                <a:t>VM3</a:t>
              </a:r>
              <a:endParaRPr lang="en-GB" dirty="0"/>
            </a:p>
          </p:txBody>
        </p:sp>
        <p:sp>
          <p:nvSpPr>
            <p:cNvPr id="57" name="Content Placeholder 2">
              <a:extLst>
                <a:ext uri="{FF2B5EF4-FFF2-40B4-BE49-F238E27FC236}">
                  <a16:creationId xmlns:a16="http://schemas.microsoft.com/office/drawing/2014/main" id="{44EFD253-DD40-9A8F-27BE-D99CFCD7B37D}"/>
                </a:ext>
              </a:extLst>
            </p:cNvPr>
            <p:cNvSpPr txBox="1">
              <a:spLocks/>
            </p:cNvSpPr>
            <p:nvPr/>
          </p:nvSpPr>
          <p:spPr>
            <a:xfrm>
              <a:off x="4418397" y="6464065"/>
              <a:ext cx="3355206" cy="340428"/>
            </a:xfrm>
            <a:prstGeom prst="rect">
              <a:avLst/>
            </a:prstGeom>
          </p:spPr>
          <p:txBody>
            <a:bodyPr vert="horz" lIns="91440" tIns="45720" rIns="91440" bIns="45720" rtlCol="0">
              <a:normAutofit fontScale="925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2000" b="1" i="1" dirty="0">
                  <a:solidFill>
                    <a:srgbClr val="0070C0"/>
                  </a:solidFill>
                </a:rPr>
                <a:t>Physical Machine</a:t>
              </a:r>
            </a:p>
          </p:txBody>
        </p:sp>
      </p:grpSp>
      <p:sp>
        <p:nvSpPr>
          <p:cNvPr id="62" name="Content Placeholder 2">
            <a:extLst>
              <a:ext uri="{FF2B5EF4-FFF2-40B4-BE49-F238E27FC236}">
                <a16:creationId xmlns:a16="http://schemas.microsoft.com/office/drawing/2014/main" id="{BE04353C-EE7B-C1BB-BA38-21C1CA1B5DC9}"/>
              </a:ext>
            </a:extLst>
          </p:cNvPr>
          <p:cNvSpPr txBox="1">
            <a:spLocks/>
          </p:cNvSpPr>
          <p:nvPr/>
        </p:nvSpPr>
        <p:spPr>
          <a:xfrm>
            <a:off x="4296929" y="3887003"/>
            <a:ext cx="7685398" cy="1474269"/>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1400" b="0" i="0" u="none" strike="noStrike" dirty="0">
                <a:solidFill>
                  <a:srgbClr val="292929"/>
                </a:solidFill>
                <a:effectLst/>
                <a:latin typeface="source-serif-pro"/>
              </a:rPr>
              <a:t>If you’ve ever checked your system</a:t>
            </a:r>
            <a:r>
              <a:rPr lang="en-GB" sz="1400" dirty="0">
                <a:solidFill>
                  <a:srgbClr val="292929"/>
                </a:solidFill>
                <a:latin typeface="source-serif-pro"/>
              </a:rPr>
              <a:t>’s CPU usage you’ll likely see it generally runs idle (see mine below). Organisations running dedicates apps on dedicated machines would typically see between </a:t>
            </a:r>
            <a:r>
              <a:rPr lang="en-GB" sz="1400" b="0" i="0" u="none" strike="noStrike" dirty="0">
                <a:solidFill>
                  <a:srgbClr val="292929"/>
                </a:solidFill>
                <a:effectLst/>
                <a:latin typeface="source-serif-pro"/>
              </a:rPr>
              <a:t>10% to 30% usage of the resources available.  </a:t>
            </a:r>
          </a:p>
          <a:p>
            <a:pPr marL="0" indent="0">
              <a:buNone/>
            </a:pPr>
            <a:r>
              <a:rPr lang="en-GB" sz="1400" dirty="0">
                <a:solidFill>
                  <a:srgbClr val="292929"/>
                </a:solidFill>
                <a:latin typeface="source-serif-pro"/>
              </a:rPr>
              <a:t>To achieve higher value more of the resources should be used; VMs provide an excellent platform to make better use of the resources.  It becomes even more important with cloud </a:t>
            </a:r>
            <a:r>
              <a:rPr lang="en-GB" sz="1400" b="0" i="0" u="none" strike="noStrike" dirty="0">
                <a:solidFill>
                  <a:srgbClr val="292929"/>
                </a:solidFill>
                <a:effectLst/>
                <a:latin typeface="source-serif-pro"/>
              </a:rPr>
              <a:t>computing as it would likel</a:t>
            </a:r>
            <a:r>
              <a:rPr lang="en-GB" sz="1400" dirty="0">
                <a:solidFill>
                  <a:srgbClr val="292929"/>
                </a:solidFill>
                <a:latin typeface="source-serif-pro"/>
              </a:rPr>
              <a:t>y be </a:t>
            </a:r>
            <a:r>
              <a:rPr lang="en-GB" sz="1400" b="0" i="0" u="none" strike="noStrike" dirty="0">
                <a:solidFill>
                  <a:srgbClr val="292929"/>
                </a:solidFill>
                <a:effectLst/>
                <a:latin typeface="source-serif-pro"/>
              </a:rPr>
              <a:t>impossible for providers to offer completel</a:t>
            </a:r>
            <a:r>
              <a:rPr lang="en-GB" sz="1400" dirty="0">
                <a:solidFill>
                  <a:srgbClr val="292929"/>
                </a:solidFill>
                <a:latin typeface="source-serif-pro"/>
              </a:rPr>
              <a:t>y</a:t>
            </a:r>
            <a:r>
              <a:rPr lang="en-GB" sz="1400" b="0" i="0" u="none" strike="noStrike" dirty="0">
                <a:solidFill>
                  <a:srgbClr val="292929"/>
                </a:solidFill>
                <a:effectLst/>
                <a:latin typeface="source-serif-pro"/>
              </a:rPr>
              <a:t> dedicated hardware to all their customers. </a:t>
            </a:r>
            <a:endParaRPr lang="en-GB" sz="2000" i="1" dirty="0"/>
          </a:p>
        </p:txBody>
      </p:sp>
      <p:pic>
        <p:nvPicPr>
          <p:cNvPr id="63" name="Picture 62">
            <a:extLst>
              <a:ext uri="{FF2B5EF4-FFF2-40B4-BE49-F238E27FC236}">
                <a16:creationId xmlns:a16="http://schemas.microsoft.com/office/drawing/2014/main" id="{A31DDCE3-AEBA-03F3-17CC-07B059DD4CC1}"/>
              </a:ext>
            </a:extLst>
          </p:cNvPr>
          <p:cNvPicPr>
            <a:picLocks noChangeAspect="1"/>
          </p:cNvPicPr>
          <p:nvPr/>
        </p:nvPicPr>
        <p:blipFill>
          <a:blip r:embed="rId2"/>
          <a:stretch>
            <a:fillRect/>
          </a:stretch>
        </p:blipFill>
        <p:spPr>
          <a:xfrm>
            <a:off x="4326127" y="5463392"/>
            <a:ext cx="6079105" cy="1088488"/>
          </a:xfrm>
          <a:prstGeom prst="rect">
            <a:avLst/>
          </a:prstGeom>
        </p:spPr>
      </p:pic>
      <p:sp>
        <p:nvSpPr>
          <p:cNvPr id="64" name="Up Arrow 63">
            <a:extLst>
              <a:ext uri="{FF2B5EF4-FFF2-40B4-BE49-F238E27FC236}">
                <a16:creationId xmlns:a16="http://schemas.microsoft.com/office/drawing/2014/main" id="{41CFB319-096E-14DA-BBBA-A4AE5B3DEBD2}"/>
              </a:ext>
            </a:extLst>
          </p:cNvPr>
          <p:cNvSpPr/>
          <p:nvPr/>
        </p:nvSpPr>
        <p:spPr>
          <a:xfrm>
            <a:off x="3366371" y="3114663"/>
            <a:ext cx="509286" cy="625033"/>
          </a:xfrm>
          <a:prstGeom prst="upArrow">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dirty="0"/>
          </a:p>
        </p:txBody>
      </p:sp>
      <p:sp>
        <p:nvSpPr>
          <p:cNvPr id="65" name="Up Arrow 64">
            <a:extLst>
              <a:ext uri="{FF2B5EF4-FFF2-40B4-BE49-F238E27FC236}">
                <a16:creationId xmlns:a16="http://schemas.microsoft.com/office/drawing/2014/main" id="{0A0A3D7A-874E-44AA-8C6E-A531CE6F0263}"/>
              </a:ext>
            </a:extLst>
          </p:cNvPr>
          <p:cNvSpPr/>
          <p:nvPr/>
        </p:nvSpPr>
        <p:spPr>
          <a:xfrm>
            <a:off x="7392334" y="3114663"/>
            <a:ext cx="509286" cy="625033"/>
          </a:xfrm>
          <a:prstGeom prst="upArrow">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dirty="0"/>
          </a:p>
        </p:txBody>
      </p:sp>
      <p:sp>
        <p:nvSpPr>
          <p:cNvPr id="66" name="Up Arrow 65">
            <a:extLst>
              <a:ext uri="{FF2B5EF4-FFF2-40B4-BE49-F238E27FC236}">
                <a16:creationId xmlns:a16="http://schemas.microsoft.com/office/drawing/2014/main" id="{DBFC9ECC-2808-5C3B-4B74-94E9282AB74F}"/>
              </a:ext>
            </a:extLst>
          </p:cNvPr>
          <p:cNvSpPr/>
          <p:nvPr/>
        </p:nvSpPr>
        <p:spPr>
          <a:xfrm>
            <a:off x="11422046" y="3114663"/>
            <a:ext cx="509286" cy="625033"/>
          </a:xfrm>
          <a:prstGeom prst="upArrow">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dirty="0"/>
          </a:p>
        </p:txBody>
      </p:sp>
      <p:sp>
        <p:nvSpPr>
          <p:cNvPr id="67" name="Up Arrow 66">
            <a:extLst>
              <a:ext uri="{FF2B5EF4-FFF2-40B4-BE49-F238E27FC236}">
                <a16:creationId xmlns:a16="http://schemas.microsoft.com/office/drawing/2014/main" id="{A9BCEF1B-4B03-0270-1C08-F44E458A85FC}"/>
              </a:ext>
            </a:extLst>
          </p:cNvPr>
          <p:cNvSpPr/>
          <p:nvPr/>
        </p:nvSpPr>
        <p:spPr>
          <a:xfrm>
            <a:off x="3421372" y="6126070"/>
            <a:ext cx="509286" cy="625033"/>
          </a:xfrm>
          <a:prstGeom prst="upArrow">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dirty="0"/>
          </a:p>
        </p:txBody>
      </p:sp>
    </p:spTree>
    <p:extLst>
      <p:ext uri="{BB962C8B-B14F-4D97-AF65-F5344CB8AC3E}">
        <p14:creationId xmlns:p14="http://schemas.microsoft.com/office/powerpoint/2010/main" val="1540783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61"/>
                                        </p:tgtEl>
                                        <p:attrNameLst>
                                          <p:attrName>style.visibility</p:attrName>
                                        </p:attrNameLst>
                                      </p:cBhvr>
                                      <p:to>
                                        <p:strVal val="visible"/>
                                      </p:to>
                                    </p:set>
                                    <p:animEffect transition="in" filter="dissolve">
                                      <p:cBhvr>
                                        <p:cTn id="7" dur="500"/>
                                        <p:tgtEl>
                                          <p:spTgt spid="61"/>
                                        </p:tgtEl>
                                      </p:cBhvr>
                                    </p:animEffect>
                                  </p:childTnLst>
                                </p:cTn>
                              </p:par>
                              <p:par>
                                <p:cTn id="8" presetID="9" presetClass="entr" presetSubtype="0" fill="hold" grpId="0" nodeType="withEffect">
                                  <p:stCondLst>
                                    <p:cond delay="0"/>
                                  </p:stCondLst>
                                  <p:childTnLst>
                                    <p:set>
                                      <p:cBhvr>
                                        <p:cTn id="9" dur="1" fill="hold">
                                          <p:stCondLst>
                                            <p:cond delay="0"/>
                                          </p:stCondLst>
                                        </p:cTn>
                                        <p:tgtEl>
                                          <p:spTgt spid="3">
                                            <p:txEl>
                                              <p:pRg st="0" end="0"/>
                                            </p:txEl>
                                          </p:spTgt>
                                        </p:tgtEl>
                                        <p:attrNameLst>
                                          <p:attrName>style.visibility</p:attrName>
                                        </p:attrNameLst>
                                      </p:cBhvr>
                                      <p:to>
                                        <p:strVal val="visible"/>
                                      </p:to>
                                    </p:set>
                                    <p:animEffect transition="in" filter="dissolve">
                                      <p:cBhvr>
                                        <p:cTn id="10" dur="500"/>
                                        <p:tgtEl>
                                          <p:spTgt spid="3">
                                            <p:txEl>
                                              <p:pRg st="0" end="0"/>
                                            </p:txEl>
                                          </p:spTgt>
                                        </p:tgtEl>
                                      </p:cBhvr>
                                    </p:animEffect>
                                  </p:childTnLst>
                                </p:cTn>
                              </p:par>
                              <p:par>
                                <p:cTn id="11" presetID="9" presetClass="entr" presetSubtype="0" fill="hold" grpId="0" nodeType="withEffect">
                                  <p:stCondLst>
                                    <p:cond delay="0"/>
                                  </p:stCondLst>
                                  <p:childTnLst>
                                    <p:set>
                                      <p:cBhvr>
                                        <p:cTn id="12" dur="1" fill="hold">
                                          <p:stCondLst>
                                            <p:cond delay="0"/>
                                          </p:stCondLst>
                                        </p:cTn>
                                        <p:tgtEl>
                                          <p:spTgt spid="64"/>
                                        </p:tgtEl>
                                        <p:attrNameLst>
                                          <p:attrName>style.visibility</p:attrName>
                                        </p:attrNameLst>
                                      </p:cBhvr>
                                      <p:to>
                                        <p:strVal val="visible"/>
                                      </p:to>
                                    </p:set>
                                    <p:animEffect transition="in" filter="dissolve">
                                      <p:cBhvr>
                                        <p:cTn id="13" dur="500"/>
                                        <p:tgtEl>
                                          <p:spTgt spid="64"/>
                                        </p:tgtEl>
                                      </p:cBhvr>
                                    </p:animEffect>
                                  </p:childTnLst>
                                  <p:subTnLst>
                                    <p:set>
                                      <p:cBhvr override="childStyle">
                                        <p:cTn dur="1" fill="hold" display="0" masterRel="nextClick" afterEffect="1"/>
                                        <p:tgtEl>
                                          <p:spTgt spid="64"/>
                                        </p:tgtEl>
                                        <p:attrNameLst>
                                          <p:attrName>style.visibility</p:attrName>
                                        </p:attrNameLst>
                                      </p:cBhvr>
                                      <p:to>
                                        <p:strVal val="hidden"/>
                                      </p:to>
                                    </p:set>
                                  </p:subTnLst>
                                </p:cTn>
                              </p:par>
                            </p:childTnLst>
                          </p:cTn>
                        </p:par>
                      </p:childTnLst>
                    </p:cTn>
                  </p:par>
                  <p:par>
                    <p:cTn id="14" fill="hold">
                      <p:stCondLst>
                        <p:cond delay="indefinite"/>
                      </p:stCondLst>
                      <p:childTnLst>
                        <p:par>
                          <p:cTn id="15" fill="hold">
                            <p:stCondLst>
                              <p:cond delay="0"/>
                            </p:stCondLst>
                            <p:childTnLst>
                              <p:par>
                                <p:cTn id="16" presetID="9" presetClass="entr" presetSubtype="0" fill="hold" nodeType="clickEffect">
                                  <p:stCondLst>
                                    <p:cond delay="0"/>
                                  </p:stCondLst>
                                  <p:childTnLst>
                                    <p:set>
                                      <p:cBhvr>
                                        <p:cTn id="17" dur="1" fill="hold">
                                          <p:stCondLst>
                                            <p:cond delay="0"/>
                                          </p:stCondLst>
                                        </p:cTn>
                                        <p:tgtEl>
                                          <p:spTgt spid="60"/>
                                        </p:tgtEl>
                                        <p:attrNameLst>
                                          <p:attrName>style.visibility</p:attrName>
                                        </p:attrNameLst>
                                      </p:cBhvr>
                                      <p:to>
                                        <p:strVal val="visible"/>
                                      </p:to>
                                    </p:set>
                                    <p:animEffect transition="in" filter="dissolve">
                                      <p:cBhvr>
                                        <p:cTn id="18" dur="500"/>
                                        <p:tgtEl>
                                          <p:spTgt spid="60"/>
                                        </p:tgtEl>
                                      </p:cBhvr>
                                    </p:animEffect>
                                  </p:childTnLst>
                                </p:cTn>
                              </p:par>
                              <p:par>
                                <p:cTn id="19" presetID="9" presetClass="entr" presetSubtype="0" fill="hold" grpId="0" nodeType="withEffect">
                                  <p:stCondLst>
                                    <p:cond delay="0"/>
                                  </p:stCondLst>
                                  <p:childTnLst>
                                    <p:set>
                                      <p:cBhvr>
                                        <p:cTn id="20" dur="1" fill="hold">
                                          <p:stCondLst>
                                            <p:cond delay="0"/>
                                          </p:stCondLst>
                                        </p:cTn>
                                        <p:tgtEl>
                                          <p:spTgt spid="41"/>
                                        </p:tgtEl>
                                        <p:attrNameLst>
                                          <p:attrName>style.visibility</p:attrName>
                                        </p:attrNameLst>
                                      </p:cBhvr>
                                      <p:to>
                                        <p:strVal val="visible"/>
                                      </p:to>
                                    </p:set>
                                    <p:animEffect transition="in" filter="dissolve">
                                      <p:cBhvr>
                                        <p:cTn id="21" dur="500"/>
                                        <p:tgtEl>
                                          <p:spTgt spid="41"/>
                                        </p:tgtEl>
                                      </p:cBhvr>
                                    </p:animEffect>
                                  </p:childTnLst>
                                </p:cTn>
                              </p:par>
                              <p:par>
                                <p:cTn id="22" presetID="9" presetClass="entr" presetSubtype="0" fill="hold" grpId="0" nodeType="withEffect">
                                  <p:stCondLst>
                                    <p:cond delay="0"/>
                                  </p:stCondLst>
                                  <p:childTnLst>
                                    <p:set>
                                      <p:cBhvr>
                                        <p:cTn id="23" dur="1" fill="hold">
                                          <p:stCondLst>
                                            <p:cond delay="0"/>
                                          </p:stCondLst>
                                        </p:cTn>
                                        <p:tgtEl>
                                          <p:spTgt spid="65"/>
                                        </p:tgtEl>
                                        <p:attrNameLst>
                                          <p:attrName>style.visibility</p:attrName>
                                        </p:attrNameLst>
                                      </p:cBhvr>
                                      <p:to>
                                        <p:strVal val="visible"/>
                                      </p:to>
                                    </p:set>
                                    <p:animEffect transition="in" filter="dissolve">
                                      <p:cBhvr>
                                        <p:cTn id="24" dur="500"/>
                                        <p:tgtEl>
                                          <p:spTgt spid="65"/>
                                        </p:tgtEl>
                                      </p:cBhvr>
                                    </p:animEffect>
                                  </p:childTnLst>
                                  <p:subTnLst>
                                    <p:set>
                                      <p:cBhvr override="childStyle">
                                        <p:cTn dur="1" fill="hold" display="0" masterRel="nextClick" afterEffect="1"/>
                                        <p:tgtEl>
                                          <p:spTgt spid="65"/>
                                        </p:tgtEl>
                                        <p:attrNameLst>
                                          <p:attrName>style.visibility</p:attrName>
                                        </p:attrNameLst>
                                      </p:cBhvr>
                                      <p:to>
                                        <p:strVal val="hidden"/>
                                      </p:to>
                                    </p:set>
                                  </p:subTnLst>
                                </p:cTn>
                              </p:par>
                            </p:childTnLst>
                          </p:cTn>
                        </p:par>
                      </p:childTnLst>
                    </p:cTn>
                  </p:par>
                  <p:par>
                    <p:cTn id="25" fill="hold">
                      <p:stCondLst>
                        <p:cond delay="indefinite"/>
                      </p:stCondLst>
                      <p:childTnLst>
                        <p:par>
                          <p:cTn id="26" fill="hold">
                            <p:stCondLst>
                              <p:cond delay="0"/>
                            </p:stCondLst>
                            <p:childTnLst>
                              <p:par>
                                <p:cTn id="27" presetID="9" presetClass="entr" presetSubtype="0" fill="hold" nodeType="clickEffect">
                                  <p:stCondLst>
                                    <p:cond delay="0"/>
                                  </p:stCondLst>
                                  <p:childTnLst>
                                    <p:set>
                                      <p:cBhvr>
                                        <p:cTn id="28" dur="1" fill="hold">
                                          <p:stCondLst>
                                            <p:cond delay="0"/>
                                          </p:stCondLst>
                                        </p:cTn>
                                        <p:tgtEl>
                                          <p:spTgt spid="59"/>
                                        </p:tgtEl>
                                        <p:attrNameLst>
                                          <p:attrName>style.visibility</p:attrName>
                                        </p:attrNameLst>
                                      </p:cBhvr>
                                      <p:to>
                                        <p:strVal val="visible"/>
                                      </p:to>
                                    </p:set>
                                    <p:animEffect transition="in" filter="dissolve">
                                      <p:cBhvr>
                                        <p:cTn id="29" dur="500"/>
                                        <p:tgtEl>
                                          <p:spTgt spid="59"/>
                                        </p:tgtEl>
                                      </p:cBhvr>
                                    </p:animEffect>
                                  </p:childTnLst>
                                </p:cTn>
                              </p:par>
                              <p:par>
                                <p:cTn id="30" presetID="9" presetClass="entr" presetSubtype="0" fill="hold" grpId="0" nodeType="withEffect">
                                  <p:stCondLst>
                                    <p:cond delay="0"/>
                                  </p:stCondLst>
                                  <p:childTnLst>
                                    <p:set>
                                      <p:cBhvr>
                                        <p:cTn id="31" dur="1" fill="hold">
                                          <p:stCondLst>
                                            <p:cond delay="0"/>
                                          </p:stCondLst>
                                        </p:cTn>
                                        <p:tgtEl>
                                          <p:spTgt spid="42"/>
                                        </p:tgtEl>
                                        <p:attrNameLst>
                                          <p:attrName>style.visibility</p:attrName>
                                        </p:attrNameLst>
                                      </p:cBhvr>
                                      <p:to>
                                        <p:strVal val="visible"/>
                                      </p:to>
                                    </p:set>
                                    <p:animEffect transition="in" filter="dissolve">
                                      <p:cBhvr>
                                        <p:cTn id="32" dur="500"/>
                                        <p:tgtEl>
                                          <p:spTgt spid="42"/>
                                        </p:tgtEl>
                                      </p:cBhvr>
                                    </p:animEffect>
                                  </p:childTnLst>
                                </p:cTn>
                              </p:par>
                              <p:par>
                                <p:cTn id="33" presetID="9" presetClass="entr" presetSubtype="0" fill="hold" grpId="0" nodeType="withEffect">
                                  <p:stCondLst>
                                    <p:cond delay="0"/>
                                  </p:stCondLst>
                                  <p:childTnLst>
                                    <p:set>
                                      <p:cBhvr>
                                        <p:cTn id="34" dur="1" fill="hold">
                                          <p:stCondLst>
                                            <p:cond delay="0"/>
                                          </p:stCondLst>
                                        </p:cTn>
                                        <p:tgtEl>
                                          <p:spTgt spid="66"/>
                                        </p:tgtEl>
                                        <p:attrNameLst>
                                          <p:attrName>style.visibility</p:attrName>
                                        </p:attrNameLst>
                                      </p:cBhvr>
                                      <p:to>
                                        <p:strVal val="visible"/>
                                      </p:to>
                                    </p:set>
                                    <p:animEffect transition="in" filter="dissolve">
                                      <p:cBhvr>
                                        <p:cTn id="35" dur="500"/>
                                        <p:tgtEl>
                                          <p:spTgt spid="66"/>
                                        </p:tgtEl>
                                      </p:cBhvr>
                                    </p:animEffect>
                                  </p:childTnLst>
                                  <p:subTnLst>
                                    <p:set>
                                      <p:cBhvr override="childStyle">
                                        <p:cTn dur="1" fill="hold" display="0" masterRel="nextClick" afterEffect="1"/>
                                        <p:tgtEl>
                                          <p:spTgt spid="66"/>
                                        </p:tgtEl>
                                        <p:attrNameLst>
                                          <p:attrName>style.visibility</p:attrName>
                                        </p:attrNameLst>
                                      </p:cBhvr>
                                      <p:to>
                                        <p:strVal val="hidden"/>
                                      </p:to>
                                    </p:set>
                                  </p:subTnLst>
                                </p:cTn>
                              </p:par>
                            </p:childTnLst>
                          </p:cTn>
                        </p:par>
                      </p:childTnLst>
                    </p:cTn>
                  </p:par>
                  <p:par>
                    <p:cTn id="36" fill="hold">
                      <p:stCondLst>
                        <p:cond delay="indefinite"/>
                      </p:stCondLst>
                      <p:childTnLst>
                        <p:par>
                          <p:cTn id="37" fill="hold">
                            <p:stCondLst>
                              <p:cond delay="0"/>
                            </p:stCondLst>
                            <p:childTnLst>
                              <p:par>
                                <p:cTn id="38" presetID="2" presetClass="entr" presetSubtype="4" fill="hold" nodeType="clickEffect">
                                  <p:stCondLst>
                                    <p:cond delay="0"/>
                                  </p:stCondLst>
                                  <p:childTnLst>
                                    <p:set>
                                      <p:cBhvr>
                                        <p:cTn id="39" dur="1" fill="hold">
                                          <p:stCondLst>
                                            <p:cond delay="0"/>
                                          </p:stCondLst>
                                        </p:cTn>
                                        <p:tgtEl>
                                          <p:spTgt spid="58"/>
                                        </p:tgtEl>
                                        <p:attrNameLst>
                                          <p:attrName>style.visibility</p:attrName>
                                        </p:attrNameLst>
                                      </p:cBhvr>
                                      <p:to>
                                        <p:strVal val="visible"/>
                                      </p:to>
                                    </p:set>
                                    <p:anim calcmode="lin" valueType="num">
                                      <p:cBhvr additive="base">
                                        <p:cTn id="40" dur="500" fill="hold"/>
                                        <p:tgtEl>
                                          <p:spTgt spid="58"/>
                                        </p:tgtEl>
                                        <p:attrNameLst>
                                          <p:attrName>ppt_x</p:attrName>
                                        </p:attrNameLst>
                                      </p:cBhvr>
                                      <p:tavLst>
                                        <p:tav tm="0">
                                          <p:val>
                                            <p:strVal val="#ppt_x"/>
                                          </p:val>
                                        </p:tav>
                                        <p:tav tm="100000">
                                          <p:val>
                                            <p:strVal val="#ppt_x"/>
                                          </p:val>
                                        </p:tav>
                                      </p:tavLst>
                                    </p:anim>
                                    <p:anim calcmode="lin" valueType="num">
                                      <p:cBhvr additive="base">
                                        <p:cTn id="41" dur="500" fill="hold"/>
                                        <p:tgtEl>
                                          <p:spTgt spid="58"/>
                                        </p:tgtEl>
                                        <p:attrNameLst>
                                          <p:attrName>ppt_y</p:attrName>
                                        </p:attrNameLst>
                                      </p:cBhvr>
                                      <p:tavLst>
                                        <p:tav tm="0">
                                          <p:val>
                                            <p:strVal val="1+#ppt_h/2"/>
                                          </p:val>
                                        </p:tav>
                                        <p:tav tm="100000">
                                          <p:val>
                                            <p:strVal val="#ppt_y"/>
                                          </p:val>
                                        </p:tav>
                                      </p:tavLst>
                                    </p:anim>
                                  </p:childTnLst>
                                </p:cTn>
                              </p:par>
                            </p:childTnLst>
                          </p:cTn>
                        </p:par>
                      </p:childTnLst>
                    </p:cTn>
                  </p:par>
                  <p:par>
                    <p:cTn id="42" fill="hold">
                      <p:stCondLst>
                        <p:cond delay="indefinite"/>
                      </p:stCondLst>
                      <p:childTnLst>
                        <p:par>
                          <p:cTn id="43" fill="hold">
                            <p:stCondLst>
                              <p:cond delay="0"/>
                            </p:stCondLst>
                            <p:childTnLst>
                              <p:par>
                                <p:cTn id="44" presetID="9" presetClass="entr" presetSubtype="0" fill="hold" grpId="0" nodeType="clickEffect">
                                  <p:stCondLst>
                                    <p:cond delay="0"/>
                                  </p:stCondLst>
                                  <p:childTnLst>
                                    <p:set>
                                      <p:cBhvr>
                                        <p:cTn id="45" dur="1" fill="hold">
                                          <p:stCondLst>
                                            <p:cond delay="0"/>
                                          </p:stCondLst>
                                        </p:cTn>
                                        <p:tgtEl>
                                          <p:spTgt spid="62"/>
                                        </p:tgtEl>
                                        <p:attrNameLst>
                                          <p:attrName>style.visibility</p:attrName>
                                        </p:attrNameLst>
                                      </p:cBhvr>
                                      <p:to>
                                        <p:strVal val="visible"/>
                                      </p:to>
                                    </p:set>
                                    <p:animEffect transition="in" filter="dissolve">
                                      <p:cBhvr>
                                        <p:cTn id="46" dur="500"/>
                                        <p:tgtEl>
                                          <p:spTgt spid="62"/>
                                        </p:tgtEl>
                                      </p:cBhvr>
                                    </p:animEffect>
                                  </p:childTnLst>
                                </p:cTn>
                              </p:par>
                              <p:par>
                                <p:cTn id="47" presetID="9" presetClass="entr" presetSubtype="0" fill="hold" nodeType="withEffect">
                                  <p:stCondLst>
                                    <p:cond delay="0"/>
                                  </p:stCondLst>
                                  <p:childTnLst>
                                    <p:set>
                                      <p:cBhvr>
                                        <p:cTn id="48" dur="1" fill="hold">
                                          <p:stCondLst>
                                            <p:cond delay="0"/>
                                          </p:stCondLst>
                                        </p:cTn>
                                        <p:tgtEl>
                                          <p:spTgt spid="63"/>
                                        </p:tgtEl>
                                        <p:attrNameLst>
                                          <p:attrName>style.visibility</p:attrName>
                                        </p:attrNameLst>
                                      </p:cBhvr>
                                      <p:to>
                                        <p:strVal val="visible"/>
                                      </p:to>
                                    </p:set>
                                    <p:animEffect transition="in" filter="dissolve">
                                      <p:cBhvr>
                                        <p:cTn id="49" dur="500"/>
                                        <p:tgtEl>
                                          <p:spTgt spid="63"/>
                                        </p:tgtEl>
                                      </p:cBhvr>
                                    </p:animEffect>
                                  </p:childTnLst>
                                </p:cTn>
                              </p:par>
                              <p:par>
                                <p:cTn id="50" presetID="9" presetClass="entr" presetSubtype="0" fill="hold" grpId="0" nodeType="withEffect">
                                  <p:stCondLst>
                                    <p:cond delay="0"/>
                                  </p:stCondLst>
                                  <p:childTnLst>
                                    <p:set>
                                      <p:cBhvr>
                                        <p:cTn id="51" dur="1" fill="hold">
                                          <p:stCondLst>
                                            <p:cond delay="0"/>
                                          </p:stCondLst>
                                        </p:cTn>
                                        <p:tgtEl>
                                          <p:spTgt spid="67"/>
                                        </p:tgtEl>
                                        <p:attrNameLst>
                                          <p:attrName>style.visibility</p:attrName>
                                        </p:attrNameLst>
                                      </p:cBhvr>
                                      <p:to>
                                        <p:strVal val="visible"/>
                                      </p:to>
                                    </p:set>
                                    <p:animEffect transition="in" filter="dissolve">
                                      <p:cBhvr>
                                        <p:cTn id="52" dur="500"/>
                                        <p:tgtEl>
                                          <p:spTgt spid="6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1" grpId="0"/>
      <p:bldP spid="42" grpId="0"/>
      <p:bldP spid="62" grpId="0"/>
      <p:bldP spid="64" grpId="0" animBg="1"/>
      <p:bldP spid="65" grpId="0" animBg="1"/>
      <p:bldP spid="66" grpId="0" animBg="1"/>
      <p:bldP spid="67"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20291A-59B7-2984-10CC-BBA39F31E176}"/>
              </a:ext>
            </a:extLst>
          </p:cNvPr>
          <p:cNvSpPr>
            <a:spLocks noGrp="1"/>
          </p:cNvSpPr>
          <p:nvPr>
            <p:ph type="title"/>
          </p:nvPr>
        </p:nvSpPr>
        <p:spPr/>
        <p:txBody>
          <a:bodyPr/>
          <a:lstStyle/>
          <a:p>
            <a:r>
              <a:rPr lang="en-GB" b="1" dirty="0"/>
              <a:t>Using Containers</a:t>
            </a:r>
            <a:r>
              <a:rPr kumimoji="0" lang="en-GB" sz="3600" b="1" i="1" u="none" strike="noStrike" kern="1200" cap="none" spc="0" normalizeH="0" baseline="0" noProof="0" dirty="0">
                <a:ln>
                  <a:noFill/>
                </a:ln>
                <a:solidFill>
                  <a:prstClr val="black"/>
                </a:solidFill>
                <a:effectLst/>
                <a:uLnTx/>
                <a:uFillTx/>
                <a:latin typeface="Calibri Light" panose="020F0302020204030204"/>
                <a:ea typeface="+mj-ea"/>
                <a:cs typeface="+mj-cs"/>
              </a:rPr>
              <a:t> ‘4 key container advantages’</a:t>
            </a:r>
            <a:endParaRPr lang="en-GB" b="1" dirty="0"/>
          </a:p>
        </p:txBody>
      </p:sp>
      <p:sp>
        <p:nvSpPr>
          <p:cNvPr id="29" name="Content Placeholder 2">
            <a:extLst>
              <a:ext uri="{FF2B5EF4-FFF2-40B4-BE49-F238E27FC236}">
                <a16:creationId xmlns:a16="http://schemas.microsoft.com/office/drawing/2014/main" id="{7CE977AB-2050-AD26-3BDC-0828B6F46D59}"/>
              </a:ext>
            </a:extLst>
          </p:cNvPr>
          <p:cNvSpPr txBox="1">
            <a:spLocks/>
          </p:cNvSpPr>
          <p:nvPr/>
        </p:nvSpPr>
        <p:spPr>
          <a:xfrm>
            <a:off x="838200" y="2177395"/>
            <a:ext cx="9492344" cy="361215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2400" b="1" dirty="0"/>
              <a:t>Considerations</a:t>
            </a:r>
            <a:r>
              <a:rPr lang="en-GB" sz="2400" dirty="0"/>
              <a:t> </a:t>
            </a:r>
          </a:p>
          <a:p>
            <a:pPr marL="457200" indent="-457200">
              <a:buFont typeface="+mj-lt"/>
              <a:buAutoNum type="arabicPeriod"/>
            </a:pPr>
            <a:r>
              <a:rPr lang="en-GB" sz="2400" dirty="0"/>
              <a:t>Each container </a:t>
            </a:r>
            <a:r>
              <a:rPr lang="en-GB" sz="2400" b="1" dirty="0">
                <a:solidFill>
                  <a:srgbClr val="0070C0"/>
                </a:solidFill>
              </a:rPr>
              <a:t>runs in isolation</a:t>
            </a:r>
            <a:r>
              <a:rPr lang="en-GB" sz="2400" dirty="0"/>
              <a:t>.</a:t>
            </a:r>
          </a:p>
          <a:p>
            <a:pPr marL="457200" indent="-457200">
              <a:buFont typeface="+mj-lt"/>
              <a:buAutoNum type="arabicPeriod"/>
            </a:pPr>
            <a:r>
              <a:rPr lang="en-GB" sz="2400" b="1" dirty="0">
                <a:solidFill>
                  <a:srgbClr val="0070C0"/>
                </a:solidFill>
              </a:rPr>
              <a:t>Lightweight environment</a:t>
            </a:r>
            <a:r>
              <a:rPr lang="en-GB" sz="2400" dirty="0"/>
              <a:t>, reduced hardware </a:t>
            </a:r>
            <a:br>
              <a:rPr lang="en-GB" sz="2400" dirty="0"/>
            </a:br>
            <a:r>
              <a:rPr lang="en-GB" sz="2400" dirty="0"/>
              <a:t>splitting; no need to allocate cores, etc.</a:t>
            </a:r>
          </a:p>
          <a:p>
            <a:pPr marL="457200" indent="-457200">
              <a:buFont typeface="+mj-lt"/>
              <a:buAutoNum type="arabicPeriod"/>
            </a:pPr>
            <a:r>
              <a:rPr lang="en-GB" sz="2400" dirty="0"/>
              <a:t>Shared host OS; </a:t>
            </a:r>
            <a:r>
              <a:rPr lang="en-GB" sz="2400" b="1" dirty="0">
                <a:solidFill>
                  <a:srgbClr val="0070C0"/>
                </a:solidFill>
              </a:rPr>
              <a:t>no multiple OS licensing, patching, updates</a:t>
            </a:r>
            <a:r>
              <a:rPr lang="en-GB" sz="2400" dirty="0"/>
              <a:t>, …</a:t>
            </a:r>
          </a:p>
          <a:p>
            <a:pPr marL="457200" indent="-457200">
              <a:buFont typeface="+mj-lt"/>
              <a:buAutoNum type="arabicPeriod"/>
            </a:pPr>
            <a:r>
              <a:rPr lang="en-GB" sz="2400" b="1" dirty="0">
                <a:solidFill>
                  <a:srgbClr val="0070C0"/>
                </a:solidFill>
              </a:rPr>
              <a:t>Faster start time </a:t>
            </a:r>
            <a:r>
              <a:rPr lang="en-GB" sz="2400" dirty="0"/>
              <a:t>(no VM OS boot up required).</a:t>
            </a:r>
          </a:p>
          <a:p>
            <a:pPr marL="0" indent="0">
              <a:buNone/>
            </a:pPr>
            <a:endParaRPr lang="en-GB" dirty="0"/>
          </a:p>
          <a:p>
            <a:pPr marL="0" indent="0">
              <a:buFont typeface="Arial" panose="020B0604020202020204" pitchFamily="34" charset="0"/>
              <a:buNone/>
            </a:pPr>
            <a:endParaRPr lang="en-GB" dirty="0"/>
          </a:p>
        </p:txBody>
      </p:sp>
      <p:grpSp>
        <p:nvGrpSpPr>
          <p:cNvPr id="3" name="Group 2">
            <a:extLst>
              <a:ext uri="{FF2B5EF4-FFF2-40B4-BE49-F238E27FC236}">
                <a16:creationId xmlns:a16="http://schemas.microsoft.com/office/drawing/2014/main" id="{7673769C-8982-FC2E-2645-2740B3A2C367}"/>
              </a:ext>
            </a:extLst>
          </p:cNvPr>
          <p:cNvGrpSpPr/>
          <p:nvPr/>
        </p:nvGrpSpPr>
        <p:grpSpPr>
          <a:xfrm>
            <a:off x="8067676" y="1904095"/>
            <a:ext cx="3735379" cy="1885807"/>
            <a:chOff x="8067676" y="4690836"/>
            <a:chExt cx="3735379" cy="1885807"/>
          </a:xfrm>
        </p:grpSpPr>
        <p:sp>
          <p:nvSpPr>
            <p:cNvPr id="4" name="Rectangle 3">
              <a:extLst>
                <a:ext uri="{FF2B5EF4-FFF2-40B4-BE49-F238E27FC236}">
                  <a16:creationId xmlns:a16="http://schemas.microsoft.com/office/drawing/2014/main" id="{A18E8E8B-C5DE-81ED-2EBA-79007CBDD7DB}"/>
                </a:ext>
              </a:extLst>
            </p:cNvPr>
            <p:cNvSpPr/>
            <p:nvPr/>
          </p:nvSpPr>
          <p:spPr>
            <a:xfrm>
              <a:off x="8067679" y="5283536"/>
              <a:ext cx="3733798" cy="83618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Host OS </a:t>
              </a:r>
              <a:br>
                <a:rPr lang="en-GB" dirty="0"/>
              </a:br>
              <a:r>
                <a:rPr lang="en-GB" dirty="0"/>
                <a:t>(Mac, Linux, Win)</a:t>
              </a:r>
            </a:p>
          </p:txBody>
        </p:sp>
        <p:sp>
          <p:nvSpPr>
            <p:cNvPr id="5" name="Rectangle 4">
              <a:extLst>
                <a:ext uri="{FF2B5EF4-FFF2-40B4-BE49-F238E27FC236}">
                  <a16:creationId xmlns:a16="http://schemas.microsoft.com/office/drawing/2014/main" id="{C99953F2-7AEC-A636-A989-3279FE82A3C1}"/>
                </a:ext>
              </a:extLst>
            </p:cNvPr>
            <p:cNvSpPr/>
            <p:nvPr/>
          </p:nvSpPr>
          <p:spPr>
            <a:xfrm>
              <a:off x="8069257" y="4690836"/>
              <a:ext cx="3733798" cy="546601"/>
            </a:xfrm>
            <a:prstGeom prst="rect">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dirty="0"/>
                <a:t>Container</a:t>
              </a:r>
              <a:endParaRPr lang="en-GB" sz="1400" dirty="0"/>
            </a:p>
          </p:txBody>
        </p:sp>
        <p:sp>
          <p:nvSpPr>
            <p:cNvPr id="6" name="Rectangle 5">
              <a:extLst>
                <a:ext uri="{FF2B5EF4-FFF2-40B4-BE49-F238E27FC236}">
                  <a16:creationId xmlns:a16="http://schemas.microsoft.com/office/drawing/2014/main" id="{475C9829-8FEB-0769-4D1C-8091CEE076D3}"/>
                </a:ext>
              </a:extLst>
            </p:cNvPr>
            <p:cNvSpPr/>
            <p:nvPr/>
          </p:nvSpPr>
          <p:spPr>
            <a:xfrm>
              <a:off x="10220323" y="4780287"/>
              <a:ext cx="684221" cy="373632"/>
            </a:xfrm>
            <a:prstGeom prst="rect">
              <a:avLst/>
            </a:prstGeom>
            <a:solidFill>
              <a:schemeClr val="accent4">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t>App 1</a:t>
              </a:r>
            </a:p>
          </p:txBody>
        </p:sp>
        <p:sp>
          <p:nvSpPr>
            <p:cNvPr id="7" name="Rectangle 6">
              <a:extLst>
                <a:ext uri="{FF2B5EF4-FFF2-40B4-BE49-F238E27FC236}">
                  <a16:creationId xmlns:a16="http://schemas.microsoft.com/office/drawing/2014/main" id="{0BAE9EFA-4462-8F23-4D73-D116AA36BEF1}"/>
                </a:ext>
              </a:extLst>
            </p:cNvPr>
            <p:cNvSpPr/>
            <p:nvPr/>
          </p:nvSpPr>
          <p:spPr>
            <a:xfrm>
              <a:off x="11011689" y="4780287"/>
              <a:ext cx="684221" cy="373632"/>
            </a:xfrm>
            <a:prstGeom prst="rect">
              <a:avLst/>
            </a:prstGeom>
            <a:solidFill>
              <a:schemeClr val="accent4">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t>App 2</a:t>
              </a:r>
            </a:p>
          </p:txBody>
        </p:sp>
        <p:sp>
          <p:nvSpPr>
            <p:cNvPr id="8" name="Rectangle 7">
              <a:extLst>
                <a:ext uri="{FF2B5EF4-FFF2-40B4-BE49-F238E27FC236}">
                  <a16:creationId xmlns:a16="http://schemas.microsoft.com/office/drawing/2014/main" id="{C2790B07-5F61-CA71-1487-747C92AAD2EF}"/>
                </a:ext>
              </a:extLst>
            </p:cNvPr>
            <p:cNvSpPr/>
            <p:nvPr/>
          </p:nvSpPr>
          <p:spPr>
            <a:xfrm>
              <a:off x="8067676" y="6165822"/>
              <a:ext cx="3733798" cy="41082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Host Hardware / Infrastructure</a:t>
              </a:r>
            </a:p>
          </p:txBody>
        </p:sp>
      </p:grpSp>
    </p:spTree>
    <p:extLst>
      <p:ext uri="{BB962C8B-B14F-4D97-AF65-F5344CB8AC3E}">
        <p14:creationId xmlns:p14="http://schemas.microsoft.com/office/powerpoint/2010/main" val="42620984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29">
                                            <p:txEl>
                                              <p:pRg st="1" end="1"/>
                                            </p:txEl>
                                          </p:spTgt>
                                        </p:tgtEl>
                                        <p:attrNameLst>
                                          <p:attrName>style.visibility</p:attrName>
                                        </p:attrNameLst>
                                      </p:cBhvr>
                                      <p:to>
                                        <p:strVal val="visible"/>
                                      </p:to>
                                    </p:set>
                                    <p:animEffect transition="in" filter="dissolve">
                                      <p:cBhvr>
                                        <p:cTn id="7" dur="500"/>
                                        <p:tgtEl>
                                          <p:spTgt spid="29">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nodeType="clickEffect">
                                  <p:stCondLst>
                                    <p:cond delay="0"/>
                                  </p:stCondLst>
                                  <p:childTnLst>
                                    <p:set>
                                      <p:cBhvr>
                                        <p:cTn id="11" dur="1" fill="hold">
                                          <p:stCondLst>
                                            <p:cond delay="0"/>
                                          </p:stCondLst>
                                        </p:cTn>
                                        <p:tgtEl>
                                          <p:spTgt spid="29">
                                            <p:txEl>
                                              <p:pRg st="2" end="2"/>
                                            </p:txEl>
                                          </p:spTgt>
                                        </p:tgtEl>
                                        <p:attrNameLst>
                                          <p:attrName>style.visibility</p:attrName>
                                        </p:attrNameLst>
                                      </p:cBhvr>
                                      <p:to>
                                        <p:strVal val="visible"/>
                                      </p:to>
                                    </p:set>
                                    <p:animEffect transition="in" filter="dissolve">
                                      <p:cBhvr>
                                        <p:cTn id="12" dur="500"/>
                                        <p:tgtEl>
                                          <p:spTgt spid="29">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nodeType="clickEffect">
                                  <p:stCondLst>
                                    <p:cond delay="0"/>
                                  </p:stCondLst>
                                  <p:childTnLst>
                                    <p:set>
                                      <p:cBhvr>
                                        <p:cTn id="16" dur="1" fill="hold">
                                          <p:stCondLst>
                                            <p:cond delay="0"/>
                                          </p:stCondLst>
                                        </p:cTn>
                                        <p:tgtEl>
                                          <p:spTgt spid="29">
                                            <p:txEl>
                                              <p:pRg st="3" end="3"/>
                                            </p:txEl>
                                          </p:spTgt>
                                        </p:tgtEl>
                                        <p:attrNameLst>
                                          <p:attrName>style.visibility</p:attrName>
                                        </p:attrNameLst>
                                      </p:cBhvr>
                                      <p:to>
                                        <p:strVal val="visible"/>
                                      </p:to>
                                    </p:set>
                                    <p:animEffect transition="in" filter="dissolve">
                                      <p:cBhvr>
                                        <p:cTn id="17" dur="500"/>
                                        <p:tgtEl>
                                          <p:spTgt spid="29">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9" presetClass="entr" presetSubtype="0" fill="hold" nodeType="clickEffect">
                                  <p:stCondLst>
                                    <p:cond delay="0"/>
                                  </p:stCondLst>
                                  <p:childTnLst>
                                    <p:set>
                                      <p:cBhvr>
                                        <p:cTn id="21" dur="1" fill="hold">
                                          <p:stCondLst>
                                            <p:cond delay="0"/>
                                          </p:stCondLst>
                                        </p:cTn>
                                        <p:tgtEl>
                                          <p:spTgt spid="29">
                                            <p:txEl>
                                              <p:pRg st="4" end="4"/>
                                            </p:txEl>
                                          </p:spTgt>
                                        </p:tgtEl>
                                        <p:attrNameLst>
                                          <p:attrName>style.visibility</p:attrName>
                                        </p:attrNameLst>
                                      </p:cBhvr>
                                      <p:to>
                                        <p:strVal val="visible"/>
                                      </p:to>
                                    </p:set>
                                    <p:animEffect transition="in" filter="dissolve">
                                      <p:cBhvr>
                                        <p:cTn id="22" dur="500"/>
                                        <p:tgtEl>
                                          <p:spTgt spid="29">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AE4D36-3DD4-7888-61A2-D660E851A048}"/>
              </a:ext>
            </a:extLst>
          </p:cNvPr>
          <p:cNvSpPr>
            <a:spLocks noGrp="1"/>
          </p:cNvSpPr>
          <p:nvPr>
            <p:ph type="title"/>
          </p:nvPr>
        </p:nvSpPr>
        <p:spPr/>
        <p:txBody>
          <a:bodyPr/>
          <a:lstStyle/>
          <a:p>
            <a:r>
              <a:rPr lang="en-GB" b="1" dirty="0"/>
              <a:t>Docker Architecture – Client/Server</a:t>
            </a:r>
          </a:p>
        </p:txBody>
      </p:sp>
      <p:sp>
        <p:nvSpPr>
          <p:cNvPr id="3" name="Content Placeholder 2">
            <a:extLst>
              <a:ext uri="{FF2B5EF4-FFF2-40B4-BE49-F238E27FC236}">
                <a16:creationId xmlns:a16="http://schemas.microsoft.com/office/drawing/2014/main" id="{3EEB5816-DFD4-DBDE-7EEB-897438C34C92}"/>
              </a:ext>
            </a:extLst>
          </p:cNvPr>
          <p:cNvSpPr>
            <a:spLocks noGrp="1"/>
          </p:cNvSpPr>
          <p:nvPr>
            <p:ph idx="1"/>
          </p:nvPr>
        </p:nvSpPr>
        <p:spPr>
          <a:xfrm>
            <a:off x="638219" y="5284274"/>
            <a:ext cx="11259614" cy="1325564"/>
          </a:xfrm>
        </p:spPr>
        <p:txBody>
          <a:bodyPr>
            <a:normAutofit fontScale="92500" lnSpcReduction="10000"/>
          </a:bodyPr>
          <a:lstStyle/>
          <a:p>
            <a:pPr marL="0" indent="0">
              <a:lnSpc>
                <a:spcPct val="110000"/>
              </a:lnSpc>
              <a:buNone/>
            </a:pPr>
            <a:r>
              <a:rPr lang="en-GB" sz="1900" b="1" dirty="0"/>
              <a:t>Operating System Kernel</a:t>
            </a:r>
          </a:p>
          <a:p>
            <a:pPr marL="0" indent="0" algn="l" fontAlgn="base">
              <a:lnSpc>
                <a:spcPct val="110000"/>
              </a:lnSpc>
              <a:spcBef>
                <a:spcPts val="0"/>
              </a:spcBef>
              <a:buNone/>
            </a:pPr>
            <a:r>
              <a:rPr lang="en-GB" sz="1900" dirty="0">
                <a:solidFill>
                  <a:schemeClr val="tx1">
                    <a:lumMod val="85000"/>
                    <a:lumOff val="15000"/>
                  </a:schemeClr>
                </a:solidFill>
              </a:rPr>
              <a:t>Essentially, the Kernel is the OS engine and provides disk, task and memory management as well as inter-process </a:t>
            </a:r>
            <a:r>
              <a:rPr lang="en-GB" sz="1900" b="0" i="0" dirty="0">
                <a:solidFill>
                  <a:schemeClr val="tx1">
                    <a:lumMod val="85000"/>
                    <a:lumOff val="15000"/>
                  </a:schemeClr>
                </a:solidFill>
                <a:effectLst/>
              </a:rPr>
              <a:t>communication (IPC) between the application and hardware layers. There are several key kernel types, these include: </a:t>
            </a:r>
            <a:br>
              <a:rPr lang="en-GB" sz="1900" b="0" i="0" dirty="0">
                <a:solidFill>
                  <a:schemeClr val="tx1">
                    <a:lumMod val="85000"/>
                    <a:lumOff val="15000"/>
                  </a:schemeClr>
                </a:solidFill>
                <a:effectLst/>
              </a:rPr>
            </a:br>
            <a:r>
              <a:rPr lang="en-GB" sz="1900" b="0" i="1" dirty="0">
                <a:solidFill>
                  <a:schemeClr val="tx1">
                    <a:lumMod val="85000"/>
                    <a:lumOff val="15000"/>
                  </a:schemeClr>
                </a:solidFill>
                <a:effectLst/>
              </a:rPr>
              <a:t>Monolith (commonly used in Linux), Micro, Hybrid (generally used in Windows), Nano, etc … </a:t>
            </a:r>
            <a:r>
              <a:rPr lang="en-GB" sz="2500" b="0" i="1" dirty="0">
                <a:solidFill>
                  <a:schemeClr val="tx1">
                    <a:lumMod val="85000"/>
                    <a:lumOff val="15000"/>
                  </a:schemeClr>
                </a:solidFill>
                <a:effectLst/>
              </a:rPr>
              <a:t> </a:t>
            </a:r>
            <a:r>
              <a:rPr lang="en-GB" sz="2500" b="0" i="0" dirty="0">
                <a:solidFill>
                  <a:schemeClr val="tx1">
                    <a:lumMod val="85000"/>
                    <a:lumOff val="15000"/>
                  </a:schemeClr>
                </a:solidFill>
                <a:effectLst/>
              </a:rPr>
              <a:t> </a:t>
            </a:r>
          </a:p>
          <a:p>
            <a:pPr marL="0" indent="0" algn="l" fontAlgn="base">
              <a:buNone/>
            </a:pPr>
            <a:endParaRPr lang="en-GB" sz="3600" dirty="0"/>
          </a:p>
        </p:txBody>
      </p:sp>
      <p:sp>
        <p:nvSpPr>
          <p:cNvPr id="4" name="Rectangle 3">
            <a:extLst>
              <a:ext uri="{FF2B5EF4-FFF2-40B4-BE49-F238E27FC236}">
                <a16:creationId xmlns:a16="http://schemas.microsoft.com/office/drawing/2014/main" id="{D394AB82-D071-AAF0-156E-34AAFEA706D9}"/>
              </a:ext>
            </a:extLst>
          </p:cNvPr>
          <p:cNvSpPr/>
          <p:nvPr/>
        </p:nvSpPr>
        <p:spPr>
          <a:xfrm>
            <a:off x="943156" y="2204482"/>
            <a:ext cx="1571444" cy="787878"/>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Client Component</a:t>
            </a:r>
          </a:p>
        </p:txBody>
      </p:sp>
      <p:sp>
        <p:nvSpPr>
          <p:cNvPr id="5" name="Rectangle 4">
            <a:extLst>
              <a:ext uri="{FF2B5EF4-FFF2-40B4-BE49-F238E27FC236}">
                <a16:creationId xmlns:a16="http://schemas.microsoft.com/office/drawing/2014/main" id="{E0A97AAE-B75D-C4CC-72E5-1CE3682876E2}"/>
              </a:ext>
            </a:extLst>
          </p:cNvPr>
          <p:cNvSpPr/>
          <p:nvPr/>
        </p:nvSpPr>
        <p:spPr>
          <a:xfrm>
            <a:off x="4076882" y="2204482"/>
            <a:ext cx="1571444" cy="787878"/>
          </a:xfrm>
          <a:prstGeom prst="rect">
            <a:avLst/>
          </a:prstGeom>
          <a:solidFill>
            <a:srgbClr val="00B0F0"/>
          </a:solid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Server Component</a:t>
            </a:r>
          </a:p>
        </p:txBody>
      </p:sp>
      <p:sp>
        <p:nvSpPr>
          <p:cNvPr id="6" name="TextBox 5">
            <a:extLst>
              <a:ext uri="{FF2B5EF4-FFF2-40B4-BE49-F238E27FC236}">
                <a16:creationId xmlns:a16="http://schemas.microsoft.com/office/drawing/2014/main" id="{1F00D8D1-4E1A-B0C5-DAB8-15E753415513}"/>
              </a:ext>
            </a:extLst>
          </p:cNvPr>
          <p:cNvSpPr txBox="1"/>
          <p:nvPr/>
        </p:nvSpPr>
        <p:spPr>
          <a:xfrm>
            <a:off x="4076883" y="1835150"/>
            <a:ext cx="3100638" cy="369332"/>
          </a:xfrm>
          <a:prstGeom prst="rect">
            <a:avLst/>
          </a:prstGeom>
          <a:noFill/>
        </p:spPr>
        <p:txBody>
          <a:bodyPr wrap="square" rtlCol="0">
            <a:spAutoFit/>
          </a:bodyPr>
          <a:lstStyle/>
          <a:p>
            <a:r>
              <a:rPr lang="en-GB" b="1" dirty="0"/>
              <a:t>Docker Engine</a:t>
            </a:r>
            <a:r>
              <a:rPr lang="en-GB" dirty="0">
                <a:solidFill>
                  <a:schemeClr val="tx1">
                    <a:lumMod val="75000"/>
                    <a:lumOff val="25000"/>
                  </a:schemeClr>
                </a:solidFill>
              </a:rPr>
              <a:t>; a.k.a., daemon</a:t>
            </a:r>
          </a:p>
        </p:txBody>
      </p:sp>
      <p:cxnSp>
        <p:nvCxnSpPr>
          <p:cNvPr id="8" name="Straight Arrow Connector 7">
            <a:extLst>
              <a:ext uri="{FF2B5EF4-FFF2-40B4-BE49-F238E27FC236}">
                <a16:creationId xmlns:a16="http://schemas.microsoft.com/office/drawing/2014/main" id="{6C37FC92-1AE6-85D8-D43F-C7C8D166CB9B}"/>
              </a:ext>
            </a:extLst>
          </p:cNvPr>
          <p:cNvCxnSpPr/>
          <p:nvPr/>
        </p:nvCxnSpPr>
        <p:spPr>
          <a:xfrm>
            <a:off x="2514600" y="2598421"/>
            <a:ext cx="1438275" cy="0"/>
          </a:xfrm>
          <a:prstGeom prst="straightConnector1">
            <a:avLst/>
          </a:prstGeom>
          <a:ln w="76200">
            <a:solidFill>
              <a:srgbClr val="00B050"/>
            </a:solidFill>
            <a:tailEnd type="triangle"/>
          </a:ln>
        </p:spPr>
        <p:style>
          <a:lnRef idx="1">
            <a:schemeClr val="accent1"/>
          </a:lnRef>
          <a:fillRef idx="0">
            <a:schemeClr val="accent1"/>
          </a:fillRef>
          <a:effectRef idx="0">
            <a:schemeClr val="accent1"/>
          </a:effectRef>
          <a:fontRef idx="minor">
            <a:schemeClr val="tx1"/>
          </a:fontRef>
        </p:style>
      </p:cxnSp>
      <p:sp>
        <p:nvSpPr>
          <p:cNvPr id="9" name="TextBox 8">
            <a:extLst>
              <a:ext uri="{FF2B5EF4-FFF2-40B4-BE49-F238E27FC236}">
                <a16:creationId xmlns:a16="http://schemas.microsoft.com/office/drawing/2014/main" id="{46F02341-9991-300D-6D59-408FE6C4B365}"/>
              </a:ext>
            </a:extLst>
          </p:cNvPr>
          <p:cNvSpPr txBox="1"/>
          <p:nvPr/>
        </p:nvSpPr>
        <p:spPr>
          <a:xfrm>
            <a:off x="2743291" y="2259867"/>
            <a:ext cx="1076142" cy="338554"/>
          </a:xfrm>
          <a:prstGeom prst="rect">
            <a:avLst/>
          </a:prstGeom>
          <a:noFill/>
        </p:spPr>
        <p:txBody>
          <a:bodyPr wrap="square" rtlCol="0">
            <a:spAutoFit/>
          </a:bodyPr>
          <a:lstStyle/>
          <a:p>
            <a:r>
              <a:rPr lang="en-GB" sz="1600" b="1" dirty="0"/>
              <a:t>REST API</a:t>
            </a:r>
          </a:p>
        </p:txBody>
      </p:sp>
      <p:sp>
        <p:nvSpPr>
          <p:cNvPr id="10" name="TextBox 9">
            <a:extLst>
              <a:ext uri="{FF2B5EF4-FFF2-40B4-BE49-F238E27FC236}">
                <a16:creationId xmlns:a16="http://schemas.microsoft.com/office/drawing/2014/main" id="{E10BD316-14F7-1F3C-DB94-53EF71409428}"/>
              </a:ext>
            </a:extLst>
          </p:cNvPr>
          <p:cNvSpPr txBox="1"/>
          <p:nvPr/>
        </p:nvSpPr>
        <p:spPr>
          <a:xfrm>
            <a:off x="4076882" y="3082925"/>
            <a:ext cx="2814985" cy="1323439"/>
          </a:xfrm>
          <a:prstGeom prst="rect">
            <a:avLst/>
          </a:prstGeom>
          <a:noFill/>
        </p:spPr>
        <p:txBody>
          <a:bodyPr wrap="square" rtlCol="0">
            <a:spAutoFit/>
          </a:bodyPr>
          <a:lstStyle/>
          <a:p>
            <a:r>
              <a:rPr lang="en-GB" sz="1600" i="1" dirty="0"/>
              <a:t>The docker engine sits in the host’s OS background and is responsible for building, managing and running ‘containers’ </a:t>
            </a:r>
          </a:p>
        </p:txBody>
      </p:sp>
      <p:grpSp>
        <p:nvGrpSpPr>
          <p:cNvPr id="12" name="Group 11">
            <a:extLst>
              <a:ext uri="{FF2B5EF4-FFF2-40B4-BE49-F238E27FC236}">
                <a16:creationId xmlns:a16="http://schemas.microsoft.com/office/drawing/2014/main" id="{6C93C6C2-9660-7B68-9B63-C84B2E68A2EE}"/>
              </a:ext>
            </a:extLst>
          </p:cNvPr>
          <p:cNvGrpSpPr/>
          <p:nvPr/>
        </p:nvGrpSpPr>
        <p:grpSpPr>
          <a:xfrm>
            <a:off x="7531882" y="1383644"/>
            <a:ext cx="4590264" cy="3705496"/>
            <a:chOff x="7531882" y="1383644"/>
            <a:chExt cx="4590264" cy="3705496"/>
          </a:xfrm>
        </p:grpSpPr>
        <p:sp>
          <p:nvSpPr>
            <p:cNvPr id="17" name="Rectangle 16">
              <a:extLst>
                <a:ext uri="{FF2B5EF4-FFF2-40B4-BE49-F238E27FC236}">
                  <a16:creationId xmlns:a16="http://schemas.microsoft.com/office/drawing/2014/main" id="{D01F3256-05D3-125D-47EE-8DAC175B20D8}"/>
                </a:ext>
              </a:extLst>
            </p:cNvPr>
            <p:cNvSpPr/>
            <p:nvPr/>
          </p:nvSpPr>
          <p:spPr>
            <a:xfrm>
              <a:off x="7543730" y="3280671"/>
              <a:ext cx="3438595" cy="989975"/>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8" name="TextBox 17">
              <a:extLst>
                <a:ext uri="{FF2B5EF4-FFF2-40B4-BE49-F238E27FC236}">
                  <a16:creationId xmlns:a16="http://schemas.microsoft.com/office/drawing/2014/main" id="{F60AB10A-9A8B-1E37-7D1D-60647BB23B88}"/>
                </a:ext>
              </a:extLst>
            </p:cNvPr>
            <p:cNvSpPr txBox="1"/>
            <p:nvPr/>
          </p:nvSpPr>
          <p:spPr>
            <a:xfrm>
              <a:off x="7531882" y="2926791"/>
              <a:ext cx="2134221" cy="307777"/>
            </a:xfrm>
            <a:prstGeom prst="rect">
              <a:avLst/>
            </a:prstGeom>
            <a:noFill/>
          </p:spPr>
          <p:txBody>
            <a:bodyPr wrap="square" rtlCol="0">
              <a:spAutoFit/>
            </a:bodyPr>
            <a:lstStyle/>
            <a:p>
              <a:r>
                <a:rPr lang="en-GB" sz="1400" b="1" dirty="0"/>
                <a:t>Containers</a:t>
              </a:r>
            </a:p>
          </p:txBody>
        </p:sp>
        <p:sp>
          <p:nvSpPr>
            <p:cNvPr id="21" name="Rectangle 20">
              <a:extLst>
                <a:ext uri="{FF2B5EF4-FFF2-40B4-BE49-F238E27FC236}">
                  <a16:creationId xmlns:a16="http://schemas.microsoft.com/office/drawing/2014/main" id="{4FB17228-31CC-C2D1-AFC4-5EEE642A662A}"/>
                </a:ext>
              </a:extLst>
            </p:cNvPr>
            <p:cNvSpPr/>
            <p:nvPr/>
          </p:nvSpPr>
          <p:spPr>
            <a:xfrm>
              <a:off x="7776944" y="3554128"/>
              <a:ext cx="1071523" cy="547808"/>
            </a:xfrm>
            <a:prstGeom prst="rect">
              <a:avLst/>
            </a:prstGeom>
            <a:solidFill>
              <a:schemeClr val="bg1"/>
            </a:solidFill>
            <a:ln w="63500">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solidFill>
                    <a:schemeClr val="tx1"/>
                  </a:solidFill>
                </a:rPr>
                <a:t>Container 1</a:t>
              </a:r>
            </a:p>
          </p:txBody>
        </p:sp>
        <p:sp>
          <p:nvSpPr>
            <p:cNvPr id="15" name="Rectangle 14">
              <a:extLst>
                <a:ext uri="{FF2B5EF4-FFF2-40B4-BE49-F238E27FC236}">
                  <a16:creationId xmlns:a16="http://schemas.microsoft.com/office/drawing/2014/main" id="{145CCD3F-CF07-A02C-4D66-8F9A351FEC93}"/>
                </a:ext>
              </a:extLst>
            </p:cNvPr>
            <p:cNvSpPr/>
            <p:nvPr/>
          </p:nvSpPr>
          <p:spPr>
            <a:xfrm>
              <a:off x="7543729" y="4368191"/>
              <a:ext cx="3438595" cy="72094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Host Machine (Kernel) </a:t>
              </a:r>
            </a:p>
          </p:txBody>
        </p:sp>
        <p:sp>
          <p:nvSpPr>
            <p:cNvPr id="31" name="Rectangle 30">
              <a:extLst>
                <a:ext uri="{FF2B5EF4-FFF2-40B4-BE49-F238E27FC236}">
                  <a16:creationId xmlns:a16="http://schemas.microsoft.com/office/drawing/2014/main" id="{ABB8B0D2-595E-5C02-6A6B-8A6F54B017F2}"/>
                </a:ext>
              </a:extLst>
            </p:cNvPr>
            <p:cNvSpPr/>
            <p:nvPr/>
          </p:nvSpPr>
          <p:spPr>
            <a:xfrm>
              <a:off x="9130341" y="3563653"/>
              <a:ext cx="1071523" cy="547808"/>
            </a:xfrm>
            <a:prstGeom prst="rect">
              <a:avLst/>
            </a:prstGeom>
            <a:solidFill>
              <a:schemeClr val="bg1"/>
            </a:solidFill>
            <a:ln w="63500">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solidFill>
                    <a:schemeClr val="tx1"/>
                  </a:solidFill>
                </a:rPr>
                <a:t>Container 2</a:t>
              </a:r>
            </a:p>
          </p:txBody>
        </p:sp>
        <p:cxnSp>
          <p:nvCxnSpPr>
            <p:cNvPr id="34" name="Straight Arrow Connector 33">
              <a:extLst>
                <a:ext uri="{FF2B5EF4-FFF2-40B4-BE49-F238E27FC236}">
                  <a16:creationId xmlns:a16="http://schemas.microsoft.com/office/drawing/2014/main" id="{D8B87EFB-98E3-E71D-6100-F73F36F6B9F8}"/>
                </a:ext>
              </a:extLst>
            </p:cNvPr>
            <p:cNvCxnSpPr>
              <a:cxnSpLocks/>
            </p:cNvCxnSpPr>
            <p:nvPr/>
          </p:nvCxnSpPr>
          <p:spPr>
            <a:xfrm flipH="1">
              <a:off x="8421062" y="1977887"/>
              <a:ext cx="567358" cy="1524615"/>
            </a:xfrm>
            <a:prstGeom prst="straightConnector1">
              <a:avLst/>
            </a:prstGeom>
            <a:ln w="38100">
              <a:solidFill>
                <a:schemeClr val="tx1">
                  <a:lumMod val="75000"/>
                  <a:lumOff val="25000"/>
                  <a:alpha val="59000"/>
                </a:schemeClr>
              </a:solidFill>
              <a:tailEnd type="triangle"/>
            </a:ln>
          </p:spPr>
          <p:style>
            <a:lnRef idx="1">
              <a:schemeClr val="accent1"/>
            </a:lnRef>
            <a:fillRef idx="0">
              <a:schemeClr val="accent1"/>
            </a:fillRef>
            <a:effectRef idx="0">
              <a:schemeClr val="accent1"/>
            </a:effectRef>
            <a:fontRef idx="minor">
              <a:schemeClr val="tx1"/>
            </a:fontRef>
          </p:style>
        </p:cxnSp>
        <p:sp>
          <p:nvSpPr>
            <p:cNvPr id="37" name="TextBox 36">
              <a:extLst>
                <a:ext uri="{FF2B5EF4-FFF2-40B4-BE49-F238E27FC236}">
                  <a16:creationId xmlns:a16="http://schemas.microsoft.com/office/drawing/2014/main" id="{EE252707-B431-3C03-14C6-5B5A8094AF16}"/>
                </a:ext>
              </a:extLst>
            </p:cNvPr>
            <p:cNvSpPr txBox="1"/>
            <p:nvPr/>
          </p:nvSpPr>
          <p:spPr>
            <a:xfrm>
              <a:off x="8988420" y="1383644"/>
              <a:ext cx="3133726" cy="1569660"/>
            </a:xfrm>
            <a:prstGeom prst="rect">
              <a:avLst/>
            </a:prstGeom>
            <a:noFill/>
          </p:spPr>
          <p:txBody>
            <a:bodyPr wrap="square" rtlCol="0">
              <a:spAutoFit/>
            </a:bodyPr>
            <a:lstStyle/>
            <a:p>
              <a:r>
                <a:rPr lang="en-GB" sz="1600" i="1" dirty="0">
                  <a:solidFill>
                    <a:schemeClr val="tx1">
                      <a:lumMod val="85000"/>
                      <a:lumOff val="15000"/>
                    </a:schemeClr>
                  </a:solidFill>
                </a:rPr>
                <a:t>Essentially ‘containers’ are special </a:t>
              </a:r>
              <a:r>
                <a:rPr lang="en-GB" sz="1600" b="1" i="1" dirty="0">
                  <a:solidFill>
                    <a:schemeClr val="tx1">
                      <a:lumMod val="85000"/>
                      <a:lumOff val="15000"/>
                    </a:schemeClr>
                  </a:solidFill>
                </a:rPr>
                <a:t>processes</a:t>
              </a:r>
              <a:r>
                <a:rPr lang="en-GB" sz="1600" i="1" dirty="0">
                  <a:solidFill>
                    <a:schemeClr val="tx1">
                      <a:lumMod val="85000"/>
                      <a:lumOff val="15000"/>
                    </a:schemeClr>
                  </a:solidFill>
                </a:rPr>
                <a:t> running on the ‘host’ machine; each container ‘shares’ the </a:t>
              </a:r>
              <a:r>
                <a:rPr lang="en-GB" sz="1600" b="1" i="1" dirty="0">
                  <a:solidFill>
                    <a:srgbClr val="0070C0"/>
                  </a:solidFill>
                </a:rPr>
                <a:t>host’s OS Kernel</a:t>
              </a:r>
              <a:r>
                <a:rPr lang="en-GB" sz="1600" i="1" dirty="0">
                  <a:solidFill>
                    <a:schemeClr val="tx1">
                      <a:lumMod val="85000"/>
                      <a:lumOff val="15000"/>
                    </a:schemeClr>
                  </a:solidFill>
                </a:rPr>
                <a:t>, </a:t>
              </a:r>
              <a:r>
                <a:rPr lang="en-GB" sz="1600" b="1" i="1" dirty="0">
                  <a:solidFill>
                    <a:schemeClr val="tx1">
                      <a:lumMod val="85000"/>
                      <a:lumOff val="15000"/>
                    </a:schemeClr>
                  </a:solidFill>
                </a:rPr>
                <a:t>reducing the need for application based OS admin, patching, updating etc</a:t>
              </a:r>
              <a:r>
                <a:rPr lang="en-GB" sz="1600" i="1" dirty="0">
                  <a:solidFill>
                    <a:schemeClr val="tx1">
                      <a:lumMod val="85000"/>
                      <a:lumOff val="15000"/>
                    </a:schemeClr>
                  </a:solidFill>
                </a:rPr>
                <a:t>.</a:t>
              </a:r>
            </a:p>
          </p:txBody>
        </p:sp>
        <p:cxnSp>
          <p:nvCxnSpPr>
            <p:cNvPr id="39" name="Straight Arrow Connector 38">
              <a:extLst>
                <a:ext uri="{FF2B5EF4-FFF2-40B4-BE49-F238E27FC236}">
                  <a16:creationId xmlns:a16="http://schemas.microsoft.com/office/drawing/2014/main" id="{4ED065AF-5981-99E4-34D9-D41A152F8B4C}"/>
                </a:ext>
              </a:extLst>
            </p:cNvPr>
            <p:cNvCxnSpPr>
              <a:cxnSpLocks/>
            </p:cNvCxnSpPr>
            <p:nvPr/>
          </p:nvCxnSpPr>
          <p:spPr>
            <a:xfrm>
              <a:off x="8766313" y="2598421"/>
              <a:ext cx="669501" cy="892861"/>
            </a:xfrm>
            <a:prstGeom prst="straightConnector1">
              <a:avLst/>
            </a:prstGeom>
            <a:ln w="38100">
              <a:solidFill>
                <a:schemeClr val="tx1">
                  <a:lumMod val="75000"/>
                  <a:lumOff val="25000"/>
                  <a:alpha val="59000"/>
                </a:schemeClr>
              </a:solidFill>
              <a:tailEnd type="triangle"/>
            </a:ln>
          </p:spPr>
          <p:style>
            <a:lnRef idx="1">
              <a:schemeClr val="accent1"/>
            </a:lnRef>
            <a:fillRef idx="0">
              <a:schemeClr val="accent1"/>
            </a:fillRef>
            <a:effectRef idx="0">
              <a:schemeClr val="accent1"/>
            </a:effectRef>
            <a:fontRef idx="minor">
              <a:schemeClr val="tx1"/>
            </a:fontRef>
          </p:style>
        </p:cxnSp>
      </p:grpSp>
      <p:sp>
        <p:nvSpPr>
          <p:cNvPr id="7" name="TextBox 6">
            <a:extLst>
              <a:ext uri="{FF2B5EF4-FFF2-40B4-BE49-F238E27FC236}">
                <a16:creationId xmlns:a16="http://schemas.microsoft.com/office/drawing/2014/main" id="{18DD20A4-D9B3-F857-79DB-8A2CC531F644}"/>
              </a:ext>
            </a:extLst>
          </p:cNvPr>
          <p:cNvSpPr txBox="1"/>
          <p:nvPr/>
        </p:nvSpPr>
        <p:spPr>
          <a:xfrm>
            <a:off x="935965" y="3053101"/>
            <a:ext cx="2814985" cy="1323439"/>
          </a:xfrm>
          <a:prstGeom prst="rect">
            <a:avLst/>
          </a:prstGeom>
          <a:noFill/>
        </p:spPr>
        <p:txBody>
          <a:bodyPr wrap="square" rtlCol="0">
            <a:spAutoFit/>
          </a:bodyPr>
          <a:lstStyle/>
          <a:p>
            <a:r>
              <a:rPr lang="en-GB" sz="1600" i="1" dirty="0"/>
              <a:t>The docker client provides a usable interface allowing ‘send and receive’ commands to be issued to the engine (daemon) via local or report API service.</a:t>
            </a:r>
          </a:p>
        </p:txBody>
      </p:sp>
    </p:spTree>
    <p:extLst>
      <p:ext uri="{BB962C8B-B14F-4D97-AF65-F5344CB8AC3E}">
        <p14:creationId xmlns:p14="http://schemas.microsoft.com/office/powerpoint/2010/main" val="4112094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dissolve">
                                      <p:cBhvr>
                                        <p:cTn id="7" dur="500"/>
                                        <p:tgtEl>
                                          <p:spTgt spid="4"/>
                                        </p:tgtEl>
                                      </p:cBhvr>
                                    </p:animEffect>
                                  </p:childTnLst>
                                </p:cTn>
                              </p:par>
                              <p:par>
                                <p:cTn id="8" presetID="9" presetClass="entr" presetSubtype="0" fill="hold" grpId="0" nodeType="withEffect">
                                  <p:stCondLst>
                                    <p:cond delay="0"/>
                                  </p:stCondLst>
                                  <p:childTnLst>
                                    <p:set>
                                      <p:cBhvr>
                                        <p:cTn id="9" dur="1" fill="hold">
                                          <p:stCondLst>
                                            <p:cond delay="0"/>
                                          </p:stCondLst>
                                        </p:cTn>
                                        <p:tgtEl>
                                          <p:spTgt spid="7"/>
                                        </p:tgtEl>
                                        <p:attrNameLst>
                                          <p:attrName>style.visibility</p:attrName>
                                        </p:attrNameLst>
                                      </p:cBhvr>
                                      <p:to>
                                        <p:strVal val="visible"/>
                                      </p:to>
                                    </p:set>
                                    <p:animEffect transition="in" filter="dissolve">
                                      <p:cBhvr>
                                        <p:cTn id="10" dur="500"/>
                                        <p:tgtEl>
                                          <p:spTgt spid="7"/>
                                        </p:tgtEl>
                                      </p:cBhvr>
                                    </p:animEffect>
                                  </p:childTnLst>
                                </p:cTn>
                              </p:par>
                            </p:childTnLst>
                          </p:cTn>
                        </p:par>
                      </p:childTnLst>
                    </p:cTn>
                  </p:par>
                  <p:par>
                    <p:cTn id="11" fill="hold">
                      <p:stCondLst>
                        <p:cond delay="indefinite"/>
                      </p:stCondLst>
                      <p:childTnLst>
                        <p:par>
                          <p:cTn id="12" fill="hold">
                            <p:stCondLst>
                              <p:cond delay="0"/>
                            </p:stCondLst>
                            <p:childTnLst>
                              <p:par>
                                <p:cTn id="13" presetID="9" presetClass="entr" presetSubtype="0" fill="hold" grpId="0" nodeType="clickEffect">
                                  <p:stCondLst>
                                    <p:cond delay="0"/>
                                  </p:stCondLst>
                                  <p:childTnLst>
                                    <p:set>
                                      <p:cBhvr>
                                        <p:cTn id="14" dur="1" fill="hold">
                                          <p:stCondLst>
                                            <p:cond delay="0"/>
                                          </p:stCondLst>
                                        </p:cTn>
                                        <p:tgtEl>
                                          <p:spTgt spid="9"/>
                                        </p:tgtEl>
                                        <p:attrNameLst>
                                          <p:attrName>style.visibility</p:attrName>
                                        </p:attrNameLst>
                                      </p:cBhvr>
                                      <p:to>
                                        <p:strVal val="visible"/>
                                      </p:to>
                                    </p:set>
                                    <p:animEffect transition="in" filter="dissolve">
                                      <p:cBhvr>
                                        <p:cTn id="15" dur="500"/>
                                        <p:tgtEl>
                                          <p:spTgt spid="9"/>
                                        </p:tgtEl>
                                      </p:cBhvr>
                                    </p:animEffect>
                                  </p:childTnLst>
                                </p:cTn>
                              </p:par>
                              <p:par>
                                <p:cTn id="16" presetID="9" presetClass="entr" presetSubtype="0" fill="hold" nodeType="withEffect">
                                  <p:stCondLst>
                                    <p:cond delay="0"/>
                                  </p:stCondLst>
                                  <p:childTnLst>
                                    <p:set>
                                      <p:cBhvr>
                                        <p:cTn id="17" dur="1" fill="hold">
                                          <p:stCondLst>
                                            <p:cond delay="0"/>
                                          </p:stCondLst>
                                        </p:cTn>
                                        <p:tgtEl>
                                          <p:spTgt spid="8"/>
                                        </p:tgtEl>
                                        <p:attrNameLst>
                                          <p:attrName>style.visibility</p:attrName>
                                        </p:attrNameLst>
                                      </p:cBhvr>
                                      <p:to>
                                        <p:strVal val="visible"/>
                                      </p:to>
                                    </p:set>
                                    <p:animEffect transition="in" filter="dissolve">
                                      <p:cBhvr>
                                        <p:cTn id="18" dur="500"/>
                                        <p:tgtEl>
                                          <p:spTgt spid="8"/>
                                        </p:tgtEl>
                                      </p:cBhvr>
                                    </p:animEffect>
                                  </p:childTnLst>
                                </p:cTn>
                              </p:par>
                              <p:par>
                                <p:cTn id="19" presetID="9" presetClass="entr" presetSubtype="0" fill="hold" grpId="0" nodeType="withEffect">
                                  <p:stCondLst>
                                    <p:cond delay="0"/>
                                  </p:stCondLst>
                                  <p:childTnLst>
                                    <p:set>
                                      <p:cBhvr>
                                        <p:cTn id="20" dur="1" fill="hold">
                                          <p:stCondLst>
                                            <p:cond delay="0"/>
                                          </p:stCondLst>
                                        </p:cTn>
                                        <p:tgtEl>
                                          <p:spTgt spid="5"/>
                                        </p:tgtEl>
                                        <p:attrNameLst>
                                          <p:attrName>style.visibility</p:attrName>
                                        </p:attrNameLst>
                                      </p:cBhvr>
                                      <p:to>
                                        <p:strVal val="visible"/>
                                      </p:to>
                                    </p:set>
                                    <p:animEffect transition="in" filter="dissolve">
                                      <p:cBhvr>
                                        <p:cTn id="21" dur="500"/>
                                        <p:tgtEl>
                                          <p:spTgt spid="5"/>
                                        </p:tgtEl>
                                      </p:cBhvr>
                                    </p:animEffect>
                                  </p:childTnLst>
                                </p:cTn>
                              </p:par>
                              <p:par>
                                <p:cTn id="22" presetID="9" presetClass="entr" presetSubtype="0" fill="hold" grpId="0" nodeType="withEffect">
                                  <p:stCondLst>
                                    <p:cond delay="0"/>
                                  </p:stCondLst>
                                  <p:childTnLst>
                                    <p:set>
                                      <p:cBhvr>
                                        <p:cTn id="23" dur="1" fill="hold">
                                          <p:stCondLst>
                                            <p:cond delay="0"/>
                                          </p:stCondLst>
                                        </p:cTn>
                                        <p:tgtEl>
                                          <p:spTgt spid="6"/>
                                        </p:tgtEl>
                                        <p:attrNameLst>
                                          <p:attrName>style.visibility</p:attrName>
                                        </p:attrNameLst>
                                      </p:cBhvr>
                                      <p:to>
                                        <p:strVal val="visible"/>
                                      </p:to>
                                    </p:set>
                                    <p:animEffect transition="in" filter="dissolve">
                                      <p:cBhvr>
                                        <p:cTn id="24" dur="500"/>
                                        <p:tgtEl>
                                          <p:spTgt spid="6"/>
                                        </p:tgtEl>
                                      </p:cBhvr>
                                    </p:animEffect>
                                  </p:childTnLst>
                                </p:cTn>
                              </p:par>
                              <p:par>
                                <p:cTn id="25" presetID="9" presetClass="entr" presetSubtype="0" fill="hold" grpId="0" nodeType="withEffect">
                                  <p:stCondLst>
                                    <p:cond delay="0"/>
                                  </p:stCondLst>
                                  <p:childTnLst>
                                    <p:set>
                                      <p:cBhvr>
                                        <p:cTn id="26" dur="1" fill="hold">
                                          <p:stCondLst>
                                            <p:cond delay="0"/>
                                          </p:stCondLst>
                                        </p:cTn>
                                        <p:tgtEl>
                                          <p:spTgt spid="10"/>
                                        </p:tgtEl>
                                        <p:attrNameLst>
                                          <p:attrName>style.visibility</p:attrName>
                                        </p:attrNameLst>
                                      </p:cBhvr>
                                      <p:to>
                                        <p:strVal val="visible"/>
                                      </p:to>
                                    </p:set>
                                    <p:animEffect transition="in" filter="dissolve">
                                      <p:cBhvr>
                                        <p:cTn id="27" dur="500"/>
                                        <p:tgtEl>
                                          <p:spTgt spid="10"/>
                                        </p:tgtEl>
                                      </p:cBhvr>
                                    </p:animEffect>
                                  </p:childTnLst>
                                </p:cTn>
                              </p:par>
                            </p:childTnLst>
                          </p:cTn>
                        </p:par>
                      </p:childTnLst>
                    </p:cTn>
                  </p:par>
                  <p:par>
                    <p:cTn id="28" fill="hold">
                      <p:stCondLst>
                        <p:cond delay="indefinite"/>
                      </p:stCondLst>
                      <p:childTnLst>
                        <p:par>
                          <p:cTn id="29" fill="hold">
                            <p:stCondLst>
                              <p:cond delay="0"/>
                            </p:stCondLst>
                            <p:childTnLst>
                              <p:par>
                                <p:cTn id="30" presetID="9" presetClass="entr" presetSubtype="0" fill="hold" nodeType="clickEffect">
                                  <p:stCondLst>
                                    <p:cond delay="0"/>
                                  </p:stCondLst>
                                  <p:childTnLst>
                                    <p:set>
                                      <p:cBhvr>
                                        <p:cTn id="31" dur="1" fill="hold">
                                          <p:stCondLst>
                                            <p:cond delay="0"/>
                                          </p:stCondLst>
                                        </p:cTn>
                                        <p:tgtEl>
                                          <p:spTgt spid="12"/>
                                        </p:tgtEl>
                                        <p:attrNameLst>
                                          <p:attrName>style.visibility</p:attrName>
                                        </p:attrNameLst>
                                      </p:cBhvr>
                                      <p:to>
                                        <p:strVal val="visible"/>
                                      </p:to>
                                    </p:set>
                                    <p:animEffect transition="in" filter="dissolve">
                                      <p:cBhvr>
                                        <p:cTn id="32" dur="500"/>
                                        <p:tgtEl>
                                          <p:spTgt spid="12"/>
                                        </p:tgtEl>
                                      </p:cBhvr>
                                    </p:animEffect>
                                  </p:childTnLst>
                                </p:cTn>
                              </p:par>
                              <p:par>
                                <p:cTn id="33" presetID="9" presetClass="entr" presetSubtype="0" fill="hold" grpId="0" nodeType="withEffect">
                                  <p:stCondLst>
                                    <p:cond delay="0"/>
                                  </p:stCondLst>
                                  <p:childTnLst>
                                    <p:set>
                                      <p:cBhvr>
                                        <p:cTn id="34" dur="1" fill="hold">
                                          <p:stCondLst>
                                            <p:cond delay="0"/>
                                          </p:stCondLst>
                                        </p:cTn>
                                        <p:tgtEl>
                                          <p:spTgt spid="3">
                                            <p:txEl>
                                              <p:pRg st="0" end="0"/>
                                            </p:txEl>
                                          </p:spTgt>
                                        </p:tgtEl>
                                        <p:attrNameLst>
                                          <p:attrName>style.visibility</p:attrName>
                                        </p:attrNameLst>
                                      </p:cBhvr>
                                      <p:to>
                                        <p:strVal val="visible"/>
                                      </p:to>
                                    </p:set>
                                    <p:animEffect transition="in" filter="dissolve">
                                      <p:cBhvr>
                                        <p:cTn id="35" dur="500"/>
                                        <p:tgtEl>
                                          <p:spTgt spid="3">
                                            <p:txEl>
                                              <p:pRg st="0" end="0"/>
                                            </p:txEl>
                                          </p:spTgt>
                                        </p:tgtEl>
                                      </p:cBhvr>
                                    </p:animEffect>
                                  </p:childTnLst>
                                </p:cTn>
                              </p:par>
                              <p:par>
                                <p:cTn id="36" presetID="9" presetClass="entr" presetSubtype="0" fill="hold" grpId="0" nodeType="withEffect">
                                  <p:stCondLst>
                                    <p:cond delay="0"/>
                                  </p:stCondLst>
                                  <p:childTnLst>
                                    <p:set>
                                      <p:cBhvr>
                                        <p:cTn id="37" dur="1" fill="hold">
                                          <p:stCondLst>
                                            <p:cond delay="0"/>
                                          </p:stCondLst>
                                        </p:cTn>
                                        <p:tgtEl>
                                          <p:spTgt spid="3">
                                            <p:txEl>
                                              <p:pRg st="1" end="1"/>
                                            </p:txEl>
                                          </p:spTgt>
                                        </p:tgtEl>
                                        <p:attrNameLst>
                                          <p:attrName>style.visibility</p:attrName>
                                        </p:attrNameLst>
                                      </p:cBhvr>
                                      <p:to>
                                        <p:strVal val="visible"/>
                                      </p:to>
                                    </p:set>
                                    <p:animEffect transition="in" filter="dissolve">
                                      <p:cBhvr>
                                        <p:cTn id="38"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animBg="1"/>
      <p:bldP spid="5" grpId="0" animBg="1"/>
      <p:bldP spid="6" grpId="0"/>
      <p:bldP spid="9" grpId="0"/>
      <p:bldP spid="10" grpId="0"/>
      <p:bldP spid="7"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94B952-0936-028E-B75A-3A5A3F23EF5D}"/>
              </a:ext>
            </a:extLst>
          </p:cNvPr>
          <p:cNvSpPr>
            <a:spLocks noGrp="1"/>
          </p:cNvSpPr>
          <p:nvPr>
            <p:ph type="title"/>
          </p:nvPr>
        </p:nvSpPr>
        <p:spPr>
          <a:xfrm>
            <a:off x="782780" y="365125"/>
            <a:ext cx="10515600" cy="1325563"/>
          </a:xfrm>
        </p:spPr>
        <p:txBody>
          <a:bodyPr/>
          <a:lstStyle/>
          <a:p>
            <a:r>
              <a:rPr lang="en-GB" sz="4400" b="1" dirty="0"/>
              <a:t>Kernel Compatibility</a:t>
            </a:r>
            <a:endParaRPr lang="en-GB" dirty="0"/>
          </a:p>
        </p:txBody>
      </p:sp>
      <p:sp>
        <p:nvSpPr>
          <p:cNvPr id="3" name="Content Placeholder 2">
            <a:extLst>
              <a:ext uri="{FF2B5EF4-FFF2-40B4-BE49-F238E27FC236}">
                <a16:creationId xmlns:a16="http://schemas.microsoft.com/office/drawing/2014/main" id="{BEC3A315-019E-BE6E-FB6C-EE44836D0A0F}"/>
              </a:ext>
            </a:extLst>
          </p:cNvPr>
          <p:cNvSpPr>
            <a:spLocks noGrp="1"/>
          </p:cNvSpPr>
          <p:nvPr>
            <p:ph idx="1"/>
          </p:nvPr>
        </p:nvSpPr>
        <p:spPr>
          <a:xfrm>
            <a:off x="755070" y="1389800"/>
            <a:ext cx="10927080" cy="1236552"/>
          </a:xfrm>
        </p:spPr>
        <p:txBody>
          <a:bodyPr/>
          <a:lstStyle/>
          <a:p>
            <a:pPr marL="0" indent="0">
              <a:buNone/>
            </a:pPr>
            <a:r>
              <a:rPr lang="en-GB" sz="2400" dirty="0"/>
              <a:t>Each OS has its own </a:t>
            </a:r>
            <a:r>
              <a:rPr lang="en-GB" sz="2400" b="1" dirty="0"/>
              <a:t>kernel</a:t>
            </a:r>
            <a:r>
              <a:rPr lang="en-GB" sz="2400" dirty="0"/>
              <a:t> (i.e., the operating system’s engine) and API - because applications </a:t>
            </a:r>
            <a:r>
              <a:rPr lang="en-GB" sz="2400" b="1" dirty="0">
                <a:solidFill>
                  <a:srgbClr val="0070C0"/>
                </a:solidFill>
              </a:rPr>
              <a:t>need to be able to access the underlying hardware</a:t>
            </a:r>
            <a:r>
              <a:rPr lang="en-GB" sz="2400" dirty="0"/>
              <a:t>, natively a Window’s application doesn’t know how to talk to or use a MacOS Kernel.</a:t>
            </a:r>
          </a:p>
        </p:txBody>
      </p:sp>
      <p:grpSp>
        <p:nvGrpSpPr>
          <p:cNvPr id="44" name="Group 43">
            <a:extLst>
              <a:ext uri="{FF2B5EF4-FFF2-40B4-BE49-F238E27FC236}">
                <a16:creationId xmlns:a16="http://schemas.microsoft.com/office/drawing/2014/main" id="{31616200-4E1C-BA51-DDA1-E91E7D221825}"/>
              </a:ext>
            </a:extLst>
          </p:cNvPr>
          <p:cNvGrpSpPr/>
          <p:nvPr/>
        </p:nvGrpSpPr>
        <p:grpSpPr>
          <a:xfrm>
            <a:off x="36025" y="2914410"/>
            <a:ext cx="4549338" cy="3760333"/>
            <a:chOff x="-60960" y="2789715"/>
            <a:chExt cx="4549338" cy="3760333"/>
          </a:xfrm>
        </p:grpSpPr>
        <p:sp>
          <p:nvSpPr>
            <p:cNvPr id="23" name="Rectangle 22">
              <a:extLst>
                <a:ext uri="{FF2B5EF4-FFF2-40B4-BE49-F238E27FC236}">
                  <a16:creationId xmlns:a16="http://schemas.microsoft.com/office/drawing/2014/main" id="{A64C4C26-1DDB-00AC-714A-B1C27F2F523A}"/>
                </a:ext>
              </a:extLst>
            </p:cNvPr>
            <p:cNvSpPr/>
            <p:nvPr/>
          </p:nvSpPr>
          <p:spPr>
            <a:xfrm>
              <a:off x="1123421" y="2789715"/>
              <a:ext cx="2249738" cy="996916"/>
            </a:xfrm>
            <a:prstGeom prst="rect">
              <a:avLst/>
            </a:prstGeom>
            <a:solidFill>
              <a:srgbClr val="FFC000"/>
            </a:solidFill>
            <a:ln>
              <a:solidFill>
                <a:schemeClr val="accent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3">
              <a:extLst>
                <a:ext uri="{FF2B5EF4-FFF2-40B4-BE49-F238E27FC236}">
                  <a16:creationId xmlns:a16="http://schemas.microsoft.com/office/drawing/2014/main" id="{40895EF8-9147-8059-FEA0-5709E34CF6C6}"/>
                </a:ext>
              </a:extLst>
            </p:cNvPr>
            <p:cNvSpPr/>
            <p:nvPr/>
          </p:nvSpPr>
          <p:spPr>
            <a:xfrm>
              <a:off x="1114176" y="3831458"/>
              <a:ext cx="2264735" cy="62982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Windows OS</a:t>
              </a:r>
            </a:p>
          </p:txBody>
        </p:sp>
        <p:sp>
          <p:nvSpPr>
            <p:cNvPr id="11" name="TextBox 10">
              <a:extLst>
                <a:ext uri="{FF2B5EF4-FFF2-40B4-BE49-F238E27FC236}">
                  <a16:creationId xmlns:a16="http://schemas.microsoft.com/office/drawing/2014/main" id="{19B66849-5743-BCD7-ACC5-A17C76D9A44B}"/>
                </a:ext>
              </a:extLst>
            </p:cNvPr>
            <p:cNvSpPr txBox="1"/>
            <p:nvPr/>
          </p:nvSpPr>
          <p:spPr>
            <a:xfrm>
              <a:off x="999121" y="5226609"/>
              <a:ext cx="3489257" cy="1323439"/>
            </a:xfrm>
            <a:prstGeom prst="rect">
              <a:avLst/>
            </a:prstGeom>
            <a:noFill/>
          </p:spPr>
          <p:txBody>
            <a:bodyPr wrap="square" rtlCol="0">
              <a:spAutoFit/>
            </a:bodyPr>
            <a:lstStyle/>
            <a:p>
              <a:r>
                <a:rPr lang="en-GB" sz="1600" i="1" dirty="0">
                  <a:solidFill>
                    <a:schemeClr val="tx1">
                      <a:lumMod val="85000"/>
                      <a:lumOff val="15000"/>
                    </a:schemeClr>
                  </a:solidFill>
                </a:rPr>
                <a:t>Windows OS can run Linux and Windows ‘containers’; Windows 10/11 is shipped with both a Windows and custom built Linux kernel allowing Linux applications to run natively on Windows</a:t>
              </a:r>
            </a:p>
          </p:txBody>
        </p:sp>
        <p:sp>
          <p:nvSpPr>
            <p:cNvPr id="18" name="Rectangle 17">
              <a:extLst>
                <a:ext uri="{FF2B5EF4-FFF2-40B4-BE49-F238E27FC236}">
                  <a16:creationId xmlns:a16="http://schemas.microsoft.com/office/drawing/2014/main" id="{82BFF416-CD84-B772-AB35-07018FDA3432}"/>
                </a:ext>
              </a:extLst>
            </p:cNvPr>
            <p:cNvSpPr/>
            <p:nvPr/>
          </p:nvSpPr>
          <p:spPr>
            <a:xfrm>
              <a:off x="1113482" y="4775097"/>
              <a:ext cx="2264735" cy="425406"/>
            </a:xfrm>
            <a:prstGeom prst="rect">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t>Hardware / Infrastructure</a:t>
              </a:r>
            </a:p>
          </p:txBody>
        </p:sp>
        <p:sp>
          <p:nvSpPr>
            <p:cNvPr id="19" name="Rectangle 18">
              <a:extLst>
                <a:ext uri="{FF2B5EF4-FFF2-40B4-BE49-F238E27FC236}">
                  <a16:creationId xmlns:a16="http://schemas.microsoft.com/office/drawing/2014/main" id="{AA946C8C-FF93-CAF8-EB73-D419D12B88FC}"/>
                </a:ext>
              </a:extLst>
            </p:cNvPr>
            <p:cNvSpPr/>
            <p:nvPr/>
          </p:nvSpPr>
          <p:spPr>
            <a:xfrm>
              <a:off x="1123421" y="4505438"/>
              <a:ext cx="1093483" cy="225147"/>
            </a:xfrm>
            <a:prstGeom prst="rect">
              <a:avLst/>
            </a:prstGeom>
            <a:solidFill>
              <a:srgbClr val="00B0F0"/>
            </a:solid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Windows</a:t>
              </a:r>
            </a:p>
          </p:txBody>
        </p:sp>
        <p:sp>
          <p:nvSpPr>
            <p:cNvPr id="20" name="Rectangle 19">
              <a:extLst>
                <a:ext uri="{FF2B5EF4-FFF2-40B4-BE49-F238E27FC236}">
                  <a16:creationId xmlns:a16="http://schemas.microsoft.com/office/drawing/2014/main" id="{C4885020-2526-4BD8-527B-A2C311EFF5E4}"/>
                </a:ext>
              </a:extLst>
            </p:cNvPr>
            <p:cNvSpPr/>
            <p:nvPr/>
          </p:nvSpPr>
          <p:spPr>
            <a:xfrm>
              <a:off x="2279676" y="4505796"/>
              <a:ext cx="1093483" cy="225147"/>
            </a:xfrm>
            <a:prstGeom prst="rect">
              <a:avLst/>
            </a:prstGeom>
            <a:solidFill>
              <a:srgbClr val="00BDA9"/>
            </a:solid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Linux</a:t>
              </a:r>
            </a:p>
          </p:txBody>
        </p:sp>
        <p:sp>
          <p:nvSpPr>
            <p:cNvPr id="21" name="TextBox 20">
              <a:extLst>
                <a:ext uri="{FF2B5EF4-FFF2-40B4-BE49-F238E27FC236}">
                  <a16:creationId xmlns:a16="http://schemas.microsoft.com/office/drawing/2014/main" id="{6D2F3776-2A48-7DD1-B4AB-E870150B794D}"/>
                </a:ext>
              </a:extLst>
            </p:cNvPr>
            <p:cNvSpPr txBox="1"/>
            <p:nvPr/>
          </p:nvSpPr>
          <p:spPr>
            <a:xfrm>
              <a:off x="-60960" y="4479692"/>
              <a:ext cx="1624410" cy="276999"/>
            </a:xfrm>
            <a:prstGeom prst="rect">
              <a:avLst/>
            </a:prstGeom>
            <a:noFill/>
          </p:spPr>
          <p:txBody>
            <a:bodyPr wrap="square" rtlCol="0">
              <a:spAutoFit/>
            </a:bodyPr>
            <a:lstStyle/>
            <a:p>
              <a:r>
                <a:rPr lang="en-GB" sz="1200" i="1" dirty="0">
                  <a:solidFill>
                    <a:srgbClr val="002060"/>
                  </a:solidFill>
                </a:rPr>
                <a:t>Kernels Available</a:t>
              </a:r>
            </a:p>
          </p:txBody>
        </p:sp>
        <p:sp>
          <p:nvSpPr>
            <p:cNvPr id="24" name="Rectangle 23">
              <a:extLst>
                <a:ext uri="{FF2B5EF4-FFF2-40B4-BE49-F238E27FC236}">
                  <a16:creationId xmlns:a16="http://schemas.microsoft.com/office/drawing/2014/main" id="{A1D75DA4-0435-C474-CE64-E1670CB41933}"/>
                </a:ext>
              </a:extLst>
            </p:cNvPr>
            <p:cNvSpPr/>
            <p:nvPr/>
          </p:nvSpPr>
          <p:spPr>
            <a:xfrm>
              <a:off x="2279676" y="3165576"/>
              <a:ext cx="990557" cy="547808"/>
            </a:xfrm>
            <a:prstGeom prst="rect">
              <a:avLst/>
            </a:prstGeom>
            <a:solidFill>
              <a:srgbClr val="00BDA9"/>
            </a:solidFill>
            <a:ln w="38100">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solidFill>
                    <a:schemeClr val="bg1"/>
                  </a:solidFill>
                </a:rPr>
                <a:t>App 2</a:t>
              </a:r>
            </a:p>
            <a:p>
              <a:pPr algn="ctr"/>
              <a:r>
                <a:rPr lang="en-GB" sz="1400" dirty="0">
                  <a:solidFill>
                    <a:schemeClr val="bg1"/>
                  </a:solidFill>
                </a:rPr>
                <a:t>Linux</a:t>
              </a:r>
            </a:p>
          </p:txBody>
        </p:sp>
        <p:sp>
          <p:nvSpPr>
            <p:cNvPr id="25" name="Rectangle 24">
              <a:extLst>
                <a:ext uri="{FF2B5EF4-FFF2-40B4-BE49-F238E27FC236}">
                  <a16:creationId xmlns:a16="http://schemas.microsoft.com/office/drawing/2014/main" id="{A3DAC8C7-12DB-C1F6-C537-99FA06F848DB}"/>
                </a:ext>
              </a:extLst>
            </p:cNvPr>
            <p:cNvSpPr/>
            <p:nvPr/>
          </p:nvSpPr>
          <p:spPr>
            <a:xfrm>
              <a:off x="1209369" y="3171614"/>
              <a:ext cx="990557" cy="547808"/>
            </a:xfrm>
            <a:prstGeom prst="rect">
              <a:avLst/>
            </a:prstGeom>
            <a:solidFill>
              <a:srgbClr val="00BEFF"/>
            </a:solidFill>
            <a:ln w="38100">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solidFill>
                    <a:schemeClr val="bg1"/>
                  </a:solidFill>
                </a:rPr>
                <a:t>App 1</a:t>
              </a:r>
            </a:p>
            <a:p>
              <a:pPr algn="ctr"/>
              <a:r>
                <a:rPr lang="en-GB" sz="1400" dirty="0">
                  <a:solidFill>
                    <a:schemeClr val="bg1"/>
                  </a:solidFill>
                </a:rPr>
                <a:t>Windows</a:t>
              </a:r>
            </a:p>
          </p:txBody>
        </p:sp>
        <p:sp>
          <p:nvSpPr>
            <p:cNvPr id="26" name="TextBox 25">
              <a:extLst>
                <a:ext uri="{FF2B5EF4-FFF2-40B4-BE49-F238E27FC236}">
                  <a16:creationId xmlns:a16="http://schemas.microsoft.com/office/drawing/2014/main" id="{C1A413D3-8188-E1A0-AA3F-7BCF094FE9C7}"/>
                </a:ext>
              </a:extLst>
            </p:cNvPr>
            <p:cNvSpPr txBox="1"/>
            <p:nvPr/>
          </p:nvSpPr>
          <p:spPr>
            <a:xfrm>
              <a:off x="1123421" y="2803110"/>
              <a:ext cx="1624410" cy="307777"/>
            </a:xfrm>
            <a:prstGeom prst="rect">
              <a:avLst/>
            </a:prstGeom>
            <a:noFill/>
          </p:spPr>
          <p:txBody>
            <a:bodyPr wrap="square" rtlCol="0">
              <a:spAutoFit/>
            </a:bodyPr>
            <a:lstStyle/>
            <a:p>
              <a:r>
                <a:rPr lang="en-GB" sz="1400" i="1" dirty="0">
                  <a:solidFill>
                    <a:schemeClr val="bg1"/>
                  </a:solidFill>
                </a:rPr>
                <a:t>Containers</a:t>
              </a:r>
              <a:endParaRPr lang="en-GB" sz="1200" i="1" dirty="0">
                <a:solidFill>
                  <a:schemeClr val="bg1"/>
                </a:solidFill>
              </a:endParaRPr>
            </a:p>
          </p:txBody>
        </p:sp>
      </p:grpSp>
      <p:grpSp>
        <p:nvGrpSpPr>
          <p:cNvPr id="45" name="Group 44">
            <a:extLst>
              <a:ext uri="{FF2B5EF4-FFF2-40B4-BE49-F238E27FC236}">
                <a16:creationId xmlns:a16="http://schemas.microsoft.com/office/drawing/2014/main" id="{57B81125-79D0-2575-F2CF-85BE9D83913A}"/>
              </a:ext>
            </a:extLst>
          </p:cNvPr>
          <p:cNvGrpSpPr/>
          <p:nvPr/>
        </p:nvGrpSpPr>
        <p:grpSpPr>
          <a:xfrm>
            <a:off x="3804232" y="2983221"/>
            <a:ext cx="3824063" cy="3226199"/>
            <a:chOff x="3873509" y="2816965"/>
            <a:chExt cx="3824063" cy="3226199"/>
          </a:xfrm>
        </p:grpSpPr>
        <p:sp>
          <p:nvSpPr>
            <p:cNvPr id="6" name="Rectangle 5">
              <a:extLst>
                <a:ext uri="{FF2B5EF4-FFF2-40B4-BE49-F238E27FC236}">
                  <a16:creationId xmlns:a16="http://schemas.microsoft.com/office/drawing/2014/main" id="{65C0183F-2C29-8598-C9B4-1355D02CA8C2}"/>
                </a:ext>
              </a:extLst>
            </p:cNvPr>
            <p:cNvSpPr/>
            <p:nvPr/>
          </p:nvSpPr>
          <p:spPr>
            <a:xfrm>
              <a:off x="5067277" y="3855840"/>
              <a:ext cx="2264735" cy="62982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Linux OS</a:t>
              </a:r>
            </a:p>
          </p:txBody>
        </p:sp>
        <p:sp>
          <p:nvSpPr>
            <p:cNvPr id="8" name="TextBox 7">
              <a:extLst>
                <a:ext uri="{FF2B5EF4-FFF2-40B4-BE49-F238E27FC236}">
                  <a16:creationId xmlns:a16="http://schemas.microsoft.com/office/drawing/2014/main" id="{40FEA3C9-E00C-61F0-A59B-EB51FD043287}"/>
                </a:ext>
              </a:extLst>
            </p:cNvPr>
            <p:cNvSpPr txBox="1"/>
            <p:nvPr/>
          </p:nvSpPr>
          <p:spPr>
            <a:xfrm>
              <a:off x="4981043" y="5212167"/>
              <a:ext cx="2716529" cy="830997"/>
            </a:xfrm>
            <a:prstGeom prst="rect">
              <a:avLst/>
            </a:prstGeom>
            <a:noFill/>
          </p:spPr>
          <p:txBody>
            <a:bodyPr wrap="square" rtlCol="0">
              <a:spAutoFit/>
            </a:bodyPr>
            <a:lstStyle/>
            <a:p>
              <a:r>
                <a:rPr lang="en-GB" sz="1600" i="1" dirty="0">
                  <a:solidFill>
                    <a:schemeClr val="tx1">
                      <a:lumMod val="85000"/>
                      <a:lumOff val="15000"/>
                    </a:schemeClr>
                  </a:solidFill>
                </a:rPr>
                <a:t>Since it is not shipped with a Windows kernel, Linux OSs can only run Linux  ‘containers’</a:t>
              </a:r>
            </a:p>
          </p:txBody>
        </p:sp>
        <p:sp>
          <p:nvSpPr>
            <p:cNvPr id="27" name="Rectangle 26">
              <a:extLst>
                <a:ext uri="{FF2B5EF4-FFF2-40B4-BE49-F238E27FC236}">
                  <a16:creationId xmlns:a16="http://schemas.microsoft.com/office/drawing/2014/main" id="{1134ADCC-0110-C7BD-1490-113585A17C97}"/>
                </a:ext>
              </a:extLst>
            </p:cNvPr>
            <p:cNvSpPr/>
            <p:nvPr/>
          </p:nvSpPr>
          <p:spPr>
            <a:xfrm>
              <a:off x="5072335" y="4793143"/>
              <a:ext cx="2264735" cy="386180"/>
            </a:xfrm>
            <a:prstGeom prst="rect">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dirty="0">
                  <a:ln>
                    <a:noFill/>
                  </a:ln>
                  <a:solidFill>
                    <a:prstClr val="white"/>
                  </a:solidFill>
                  <a:effectLst/>
                  <a:uLnTx/>
                  <a:uFillTx/>
                  <a:latin typeface="Calibri" panose="020F0502020204030204"/>
                  <a:ea typeface="+mn-ea"/>
                  <a:cs typeface="+mn-cs"/>
                </a:rPr>
                <a:t>Hardware / Infrastructure</a:t>
              </a:r>
            </a:p>
          </p:txBody>
        </p:sp>
        <p:sp>
          <p:nvSpPr>
            <p:cNvPr id="29" name="Rectangle 28">
              <a:extLst>
                <a:ext uri="{FF2B5EF4-FFF2-40B4-BE49-F238E27FC236}">
                  <a16:creationId xmlns:a16="http://schemas.microsoft.com/office/drawing/2014/main" id="{8153B113-3073-1A05-A3A1-8490DDF1D90F}"/>
                </a:ext>
              </a:extLst>
            </p:cNvPr>
            <p:cNvSpPr/>
            <p:nvPr/>
          </p:nvSpPr>
          <p:spPr>
            <a:xfrm>
              <a:off x="5067277" y="4523841"/>
              <a:ext cx="2264736" cy="233839"/>
            </a:xfrm>
            <a:prstGeom prst="rect">
              <a:avLst/>
            </a:prstGeom>
            <a:solidFill>
              <a:srgbClr val="00BDA9"/>
            </a:solid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Linux</a:t>
              </a:r>
            </a:p>
          </p:txBody>
        </p:sp>
        <p:sp>
          <p:nvSpPr>
            <p:cNvPr id="30" name="TextBox 29">
              <a:extLst>
                <a:ext uri="{FF2B5EF4-FFF2-40B4-BE49-F238E27FC236}">
                  <a16:creationId xmlns:a16="http://schemas.microsoft.com/office/drawing/2014/main" id="{6030BFA3-AF7B-A805-3F56-94395DFAD85A}"/>
                </a:ext>
              </a:extLst>
            </p:cNvPr>
            <p:cNvSpPr txBox="1"/>
            <p:nvPr/>
          </p:nvSpPr>
          <p:spPr>
            <a:xfrm>
              <a:off x="3873509" y="4497738"/>
              <a:ext cx="1624410" cy="276999"/>
            </a:xfrm>
            <a:prstGeom prst="rect">
              <a:avLst/>
            </a:prstGeom>
            <a:noFill/>
          </p:spPr>
          <p:txBody>
            <a:bodyPr wrap="square" rtlCol="0">
              <a:spAutoFit/>
            </a:bodyPr>
            <a:lstStyle/>
            <a:p>
              <a:r>
                <a:rPr lang="en-GB" sz="1200" i="1" dirty="0">
                  <a:solidFill>
                    <a:srgbClr val="002060"/>
                  </a:solidFill>
                </a:rPr>
                <a:t>Kernels Available</a:t>
              </a:r>
            </a:p>
          </p:txBody>
        </p:sp>
        <p:sp>
          <p:nvSpPr>
            <p:cNvPr id="36" name="Rectangle 35">
              <a:extLst>
                <a:ext uri="{FF2B5EF4-FFF2-40B4-BE49-F238E27FC236}">
                  <a16:creationId xmlns:a16="http://schemas.microsoft.com/office/drawing/2014/main" id="{7F8AB37D-3CE3-CB16-088A-6D8DA4948229}"/>
                </a:ext>
              </a:extLst>
            </p:cNvPr>
            <p:cNvSpPr/>
            <p:nvPr/>
          </p:nvSpPr>
          <p:spPr>
            <a:xfrm>
              <a:off x="5068419" y="2817425"/>
              <a:ext cx="2249738" cy="996916"/>
            </a:xfrm>
            <a:prstGeom prst="rect">
              <a:avLst/>
            </a:prstGeom>
            <a:solidFill>
              <a:srgbClr val="FFC000"/>
            </a:solidFill>
            <a:ln>
              <a:solidFill>
                <a:schemeClr val="accent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7" name="Rectangle 36">
              <a:extLst>
                <a:ext uri="{FF2B5EF4-FFF2-40B4-BE49-F238E27FC236}">
                  <a16:creationId xmlns:a16="http://schemas.microsoft.com/office/drawing/2014/main" id="{A70AF689-9C3A-0BEE-4E27-D0CC5D563A5B}"/>
                </a:ext>
              </a:extLst>
            </p:cNvPr>
            <p:cNvSpPr/>
            <p:nvPr/>
          </p:nvSpPr>
          <p:spPr>
            <a:xfrm>
              <a:off x="6224674" y="3193286"/>
              <a:ext cx="990557" cy="547808"/>
            </a:xfrm>
            <a:prstGeom prst="rect">
              <a:avLst/>
            </a:prstGeom>
            <a:solidFill>
              <a:srgbClr val="00BDA9"/>
            </a:solidFill>
            <a:ln w="38100">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solidFill>
                    <a:schemeClr val="bg1"/>
                  </a:solidFill>
                </a:rPr>
                <a:t>App 2</a:t>
              </a:r>
            </a:p>
            <a:p>
              <a:pPr algn="ctr"/>
              <a:r>
                <a:rPr lang="en-GB" sz="1400" dirty="0">
                  <a:solidFill>
                    <a:schemeClr val="bg1"/>
                  </a:solidFill>
                </a:rPr>
                <a:t>Linux</a:t>
              </a:r>
            </a:p>
          </p:txBody>
        </p:sp>
        <p:sp>
          <p:nvSpPr>
            <p:cNvPr id="38" name="Rectangle 37">
              <a:extLst>
                <a:ext uri="{FF2B5EF4-FFF2-40B4-BE49-F238E27FC236}">
                  <a16:creationId xmlns:a16="http://schemas.microsoft.com/office/drawing/2014/main" id="{8E1A36AA-6C5D-40BE-B5BF-4CCFC06E46E8}"/>
                </a:ext>
              </a:extLst>
            </p:cNvPr>
            <p:cNvSpPr/>
            <p:nvPr/>
          </p:nvSpPr>
          <p:spPr>
            <a:xfrm>
              <a:off x="5154367" y="3199324"/>
              <a:ext cx="990557" cy="547808"/>
            </a:xfrm>
            <a:prstGeom prst="rect">
              <a:avLst/>
            </a:prstGeom>
            <a:solidFill>
              <a:srgbClr val="00BDA9"/>
            </a:solidFill>
            <a:ln w="38100">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solidFill>
                    <a:schemeClr val="bg1"/>
                  </a:solidFill>
                </a:rPr>
                <a:t>App 1</a:t>
              </a:r>
            </a:p>
            <a:p>
              <a:pPr algn="ctr"/>
              <a:r>
                <a:rPr lang="en-GB" sz="1400" dirty="0">
                  <a:solidFill>
                    <a:schemeClr val="bg1"/>
                  </a:solidFill>
                </a:rPr>
                <a:t>Linux</a:t>
              </a:r>
            </a:p>
          </p:txBody>
        </p:sp>
        <p:sp>
          <p:nvSpPr>
            <p:cNvPr id="39" name="TextBox 38">
              <a:extLst>
                <a:ext uri="{FF2B5EF4-FFF2-40B4-BE49-F238E27FC236}">
                  <a16:creationId xmlns:a16="http://schemas.microsoft.com/office/drawing/2014/main" id="{A3627203-B66F-481A-1A49-E384A7878F78}"/>
                </a:ext>
              </a:extLst>
            </p:cNvPr>
            <p:cNvSpPr txBox="1"/>
            <p:nvPr/>
          </p:nvSpPr>
          <p:spPr>
            <a:xfrm>
              <a:off x="5068419" y="2816965"/>
              <a:ext cx="1624410" cy="307777"/>
            </a:xfrm>
            <a:prstGeom prst="rect">
              <a:avLst/>
            </a:prstGeom>
            <a:noFill/>
          </p:spPr>
          <p:txBody>
            <a:bodyPr wrap="square" rtlCol="0">
              <a:spAutoFit/>
            </a:bodyPr>
            <a:lstStyle/>
            <a:p>
              <a:r>
                <a:rPr lang="en-GB" sz="1400" i="1" dirty="0">
                  <a:solidFill>
                    <a:schemeClr val="bg1"/>
                  </a:solidFill>
                </a:rPr>
                <a:t>Containers</a:t>
              </a:r>
              <a:endParaRPr lang="en-GB" sz="1200" i="1" dirty="0">
                <a:solidFill>
                  <a:schemeClr val="bg1"/>
                </a:solidFill>
              </a:endParaRPr>
            </a:p>
          </p:txBody>
        </p:sp>
      </p:grpSp>
      <p:grpSp>
        <p:nvGrpSpPr>
          <p:cNvPr id="46" name="Group 45">
            <a:extLst>
              <a:ext uri="{FF2B5EF4-FFF2-40B4-BE49-F238E27FC236}">
                <a16:creationId xmlns:a16="http://schemas.microsoft.com/office/drawing/2014/main" id="{5D20F9D0-F838-795C-4A34-CA62593D89CD}"/>
              </a:ext>
            </a:extLst>
          </p:cNvPr>
          <p:cNvGrpSpPr/>
          <p:nvPr/>
        </p:nvGrpSpPr>
        <p:grpSpPr>
          <a:xfrm>
            <a:off x="7545165" y="2636852"/>
            <a:ext cx="4674542" cy="4071477"/>
            <a:chOff x="7434325" y="2456737"/>
            <a:chExt cx="4674542" cy="4071477"/>
          </a:xfrm>
        </p:grpSpPr>
        <p:sp>
          <p:nvSpPr>
            <p:cNvPr id="5" name="Rectangle 4">
              <a:extLst>
                <a:ext uri="{FF2B5EF4-FFF2-40B4-BE49-F238E27FC236}">
                  <a16:creationId xmlns:a16="http://schemas.microsoft.com/office/drawing/2014/main" id="{780615E8-97FF-DECC-2648-15B12F3D5F7C}"/>
                </a:ext>
              </a:extLst>
            </p:cNvPr>
            <p:cNvSpPr/>
            <p:nvPr/>
          </p:nvSpPr>
          <p:spPr>
            <a:xfrm>
              <a:off x="8615373" y="3859477"/>
              <a:ext cx="2264735" cy="62982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Mac OS</a:t>
              </a:r>
            </a:p>
          </p:txBody>
        </p:sp>
        <p:sp>
          <p:nvSpPr>
            <p:cNvPr id="12" name="TextBox 11">
              <a:extLst>
                <a:ext uri="{FF2B5EF4-FFF2-40B4-BE49-F238E27FC236}">
                  <a16:creationId xmlns:a16="http://schemas.microsoft.com/office/drawing/2014/main" id="{6E889148-298B-B794-7F6A-716438FC6309}"/>
                </a:ext>
              </a:extLst>
            </p:cNvPr>
            <p:cNvSpPr txBox="1"/>
            <p:nvPr/>
          </p:nvSpPr>
          <p:spPr>
            <a:xfrm>
              <a:off x="8492040" y="5204775"/>
              <a:ext cx="3616827" cy="1323439"/>
            </a:xfrm>
            <a:prstGeom prst="rect">
              <a:avLst/>
            </a:prstGeom>
            <a:noFill/>
          </p:spPr>
          <p:txBody>
            <a:bodyPr wrap="square" rtlCol="0">
              <a:spAutoFit/>
            </a:bodyPr>
            <a:lstStyle/>
            <a:p>
              <a:r>
                <a:rPr lang="en-GB" sz="1600" i="1" dirty="0">
                  <a:solidFill>
                    <a:schemeClr val="tx1">
                      <a:lumMod val="85000"/>
                      <a:lumOff val="15000"/>
                    </a:schemeClr>
                  </a:solidFill>
                </a:rPr>
                <a:t>The Mac OS kernel is different from both Windows and Linux and doesn’t provide native support for ‘containers’. To resolve this, we need to use a lightweight Linux VM to run Linux containers.</a:t>
              </a:r>
            </a:p>
          </p:txBody>
        </p:sp>
        <p:sp>
          <p:nvSpPr>
            <p:cNvPr id="14" name="Rectangle 13">
              <a:extLst>
                <a:ext uri="{FF2B5EF4-FFF2-40B4-BE49-F238E27FC236}">
                  <a16:creationId xmlns:a16="http://schemas.microsoft.com/office/drawing/2014/main" id="{214C34FE-C13E-5C9D-D785-211B3BFDEB30}"/>
                </a:ext>
              </a:extLst>
            </p:cNvPr>
            <p:cNvSpPr/>
            <p:nvPr/>
          </p:nvSpPr>
          <p:spPr>
            <a:xfrm>
              <a:off x="8615373" y="3512684"/>
              <a:ext cx="2264735" cy="306092"/>
            </a:xfrm>
            <a:prstGeom prst="rect">
              <a:avLst/>
            </a:prstGeom>
            <a:solidFill>
              <a:srgbClr val="00BDA9"/>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t>Linux VM</a:t>
              </a:r>
            </a:p>
          </p:txBody>
        </p:sp>
        <p:sp>
          <p:nvSpPr>
            <p:cNvPr id="31" name="Rectangle 30">
              <a:extLst>
                <a:ext uri="{FF2B5EF4-FFF2-40B4-BE49-F238E27FC236}">
                  <a16:creationId xmlns:a16="http://schemas.microsoft.com/office/drawing/2014/main" id="{90596C50-E5EF-9554-14EA-A3C43EAAD6BB}"/>
                </a:ext>
              </a:extLst>
            </p:cNvPr>
            <p:cNvSpPr/>
            <p:nvPr/>
          </p:nvSpPr>
          <p:spPr>
            <a:xfrm>
              <a:off x="8608767" y="4799388"/>
              <a:ext cx="2271341" cy="386180"/>
            </a:xfrm>
            <a:prstGeom prst="rect">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dirty="0">
                  <a:ln>
                    <a:noFill/>
                  </a:ln>
                  <a:solidFill>
                    <a:prstClr val="white"/>
                  </a:solidFill>
                  <a:effectLst/>
                  <a:uLnTx/>
                  <a:uFillTx/>
                  <a:latin typeface="Calibri" panose="020F0502020204030204"/>
                  <a:ea typeface="+mn-ea"/>
                  <a:cs typeface="+mn-cs"/>
                </a:rPr>
                <a:t>Hardware / Infrastructure</a:t>
              </a:r>
            </a:p>
          </p:txBody>
        </p:sp>
        <p:sp>
          <p:nvSpPr>
            <p:cNvPr id="34" name="TextBox 33">
              <a:extLst>
                <a:ext uri="{FF2B5EF4-FFF2-40B4-BE49-F238E27FC236}">
                  <a16:creationId xmlns:a16="http://schemas.microsoft.com/office/drawing/2014/main" id="{E51838B5-3DB8-EACB-5B8C-7F1C4CFBF40B}"/>
                </a:ext>
              </a:extLst>
            </p:cNvPr>
            <p:cNvSpPr txBox="1"/>
            <p:nvPr/>
          </p:nvSpPr>
          <p:spPr>
            <a:xfrm>
              <a:off x="7434325" y="4503983"/>
              <a:ext cx="1624410" cy="276999"/>
            </a:xfrm>
            <a:prstGeom prst="rect">
              <a:avLst/>
            </a:prstGeom>
            <a:noFill/>
          </p:spPr>
          <p:txBody>
            <a:bodyPr wrap="square" rtlCol="0">
              <a:spAutoFit/>
            </a:bodyPr>
            <a:lstStyle/>
            <a:p>
              <a:r>
                <a:rPr lang="en-GB" sz="1200" i="1" dirty="0">
                  <a:solidFill>
                    <a:srgbClr val="002060"/>
                  </a:solidFill>
                </a:rPr>
                <a:t>Kernels Available</a:t>
              </a:r>
            </a:p>
          </p:txBody>
        </p:sp>
        <p:sp>
          <p:nvSpPr>
            <p:cNvPr id="35" name="Rectangle 34">
              <a:extLst>
                <a:ext uri="{FF2B5EF4-FFF2-40B4-BE49-F238E27FC236}">
                  <a16:creationId xmlns:a16="http://schemas.microsoft.com/office/drawing/2014/main" id="{62685DB2-0BF8-23E3-07C1-BAE20C360711}"/>
                </a:ext>
              </a:extLst>
            </p:cNvPr>
            <p:cNvSpPr/>
            <p:nvPr/>
          </p:nvSpPr>
          <p:spPr>
            <a:xfrm>
              <a:off x="8615372" y="4527427"/>
              <a:ext cx="2264736" cy="233839"/>
            </a:xfrm>
            <a:prstGeom prst="rect">
              <a:avLst/>
            </a:prstGeom>
            <a:solidFill>
              <a:srgbClr val="00B050"/>
            </a:solid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Mac</a:t>
              </a:r>
            </a:p>
          </p:txBody>
        </p:sp>
        <p:sp>
          <p:nvSpPr>
            <p:cNvPr id="40" name="Rectangle 39">
              <a:extLst>
                <a:ext uri="{FF2B5EF4-FFF2-40B4-BE49-F238E27FC236}">
                  <a16:creationId xmlns:a16="http://schemas.microsoft.com/office/drawing/2014/main" id="{E2ECD910-4BF1-D510-C2E9-41A56638A36B}"/>
                </a:ext>
              </a:extLst>
            </p:cNvPr>
            <p:cNvSpPr/>
            <p:nvPr/>
          </p:nvSpPr>
          <p:spPr>
            <a:xfrm>
              <a:off x="8615371" y="2457197"/>
              <a:ext cx="2271341" cy="996916"/>
            </a:xfrm>
            <a:prstGeom prst="rect">
              <a:avLst/>
            </a:prstGeom>
            <a:solidFill>
              <a:srgbClr val="FFC000"/>
            </a:solidFill>
            <a:ln>
              <a:solidFill>
                <a:schemeClr val="accent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1" name="Rectangle 40">
              <a:extLst>
                <a:ext uri="{FF2B5EF4-FFF2-40B4-BE49-F238E27FC236}">
                  <a16:creationId xmlns:a16="http://schemas.microsoft.com/office/drawing/2014/main" id="{FDCB9C54-33D2-92D9-32A1-E76E822197C5}"/>
                </a:ext>
              </a:extLst>
            </p:cNvPr>
            <p:cNvSpPr/>
            <p:nvPr/>
          </p:nvSpPr>
          <p:spPr>
            <a:xfrm>
              <a:off x="9785482" y="2833058"/>
              <a:ext cx="990557" cy="547808"/>
            </a:xfrm>
            <a:prstGeom prst="rect">
              <a:avLst/>
            </a:prstGeom>
            <a:solidFill>
              <a:srgbClr val="00BDA9"/>
            </a:solidFill>
            <a:ln w="38100">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solidFill>
                    <a:schemeClr val="bg1"/>
                  </a:solidFill>
                </a:rPr>
                <a:t>App 2</a:t>
              </a:r>
            </a:p>
            <a:p>
              <a:pPr algn="ctr"/>
              <a:r>
                <a:rPr lang="en-GB" sz="1400" dirty="0">
                  <a:solidFill>
                    <a:schemeClr val="bg1"/>
                  </a:solidFill>
                </a:rPr>
                <a:t>Linux</a:t>
              </a:r>
            </a:p>
          </p:txBody>
        </p:sp>
        <p:sp>
          <p:nvSpPr>
            <p:cNvPr id="42" name="Rectangle 41">
              <a:extLst>
                <a:ext uri="{FF2B5EF4-FFF2-40B4-BE49-F238E27FC236}">
                  <a16:creationId xmlns:a16="http://schemas.microsoft.com/office/drawing/2014/main" id="{3AADBF10-A4FA-0B51-EC47-09450E1E52B6}"/>
                </a:ext>
              </a:extLst>
            </p:cNvPr>
            <p:cNvSpPr/>
            <p:nvPr/>
          </p:nvSpPr>
          <p:spPr>
            <a:xfrm>
              <a:off x="8701320" y="2839096"/>
              <a:ext cx="990557" cy="547808"/>
            </a:xfrm>
            <a:prstGeom prst="rect">
              <a:avLst/>
            </a:prstGeom>
            <a:solidFill>
              <a:srgbClr val="00BDA9"/>
            </a:solidFill>
            <a:ln w="38100">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solidFill>
                    <a:schemeClr val="bg1"/>
                  </a:solidFill>
                </a:rPr>
                <a:t>App 1</a:t>
              </a:r>
            </a:p>
            <a:p>
              <a:pPr algn="ctr"/>
              <a:r>
                <a:rPr lang="en-GB" sz="1400" dirty="0">
                  <a:solidFill>
                    <a:schemeClr val="bg1"/>
                  </a:solidFill>
                </a:rPr>
                <a:t>Linux</a:t>
              </a:r>
            </a:p>
          </p:txBody>
        </p:sp>
        <p:sp>
          <p:nvSpPr>
            <p:cNvPr id="43" name="TextBox 42">
              <a:extLst>
                <a:ext uri="{FF2B5EF4-FFF2-40B4-BE49-F238E27FC236}">
                  <a16:creationId xmlns:a16="http://schemas.microsoft.com/office/drawing/2014/main" id="{58D7AA18-7C2B-FB51-7914-4FCC39E6A974}"/>
                </a:ext>
              </a:extLst>
            </p:cNvPr>
            <p:cNvSpPr txBox="1"/>
            <p:nvPr/>
          </p:nvSpPr>
          <p:spPr>
            <a:xfrm>
              <a:off x="8615372" y="2456737"/>
              <a:ext cx="1624410" cy="307777"/>
            </a:xfrm>
            <a:prstGeom prst="rect">
              <a:avLst/>
            </a:prstGeom>
            <a:noFill/>
          </p:spPr>
          <p:txBody>
            <a:bodyPr wrap="square" rtlCol="0">
              <a:spAutoFit/>
            </a:bodyPr>
            <a:lstStyle/>
            <a:p>
              <a:r>
                <a:rPr lang="en-GB" sz="1400" i="1" dirty="0">
                  <a:solidFill>
                    <a:schemeClr val="bg1"/>
                  </a:solidFill>
                </a:rPr>
                <a:t>Containers</a:t>
              </a:r>
              <a:endParaRPr lang="en-GB" sz="1200" i="1" dirty="0">
                <a:solidFill>
                  <a:schemeClr val="bg1"/>
                </a:solidFill>
              </a:endParaRPr>
            </a:p>
          </p:txBody>
        </p:sp>
      </p:grpSp>
    </p:spTree>
    <p:extLst>
      <p:ext uri="{BB962C8B-B14F-4D97-AF65-F5344CB8AC3E}">
        <p14:creationId xmlns:p14="http://schemas.microsoft.com/office/powerpoint/2010/main" val="765148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44"/>
                                        </p:tgtEl>
                                        <p:attrNameLst>
                                          <p:attrName>style.visibility</p:attrName>
                                        </p:attrNameLst>
                                      </p:cBhvr>
                                      <p:to>
                                        <p:strVal val="visible"/>
                                      </p:to>
                                    </p:set>
                                    <p:animEffect transition="in" filter="dissolve">
                                      <p:cBhvr>
                                        <p:cTn id="7" dur="500"/>
                                        <p:tgtEl>
                                          <p:spTgt spid="44"/>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nodeType="clickEffect">
                                  <p:stCondLst>
                                    <p:cond delay="0"/>
                                  </p:stCondLst>
                                  <p:childTnLst>
                                    <p:set>
                                      <p:cBhvr>
                                        <p:cTn id="11" dur="1" fill="hold">
                                          <p:stCondLst>
                                            <p:cond delay="0"/>
                                          </p:stCondLst>
                                        </p:cTn>
                                        <p:tgtEl>
                                          <p:spTgt spid="45"/>
                                        </p:tgtEl>
                                        <p:attrNameLst>
                                          <p:attrName>style.visibility</p:attrName>
                                        </p:attrNameLst>
                                      </p:cBhvr>
                                      <p:to>
                                        <p:strVal val="visible"/>
                                      </p:to>
                                    </p:set>
                                    <p:animEffect transition="in" filter="dissolve">
                                      <p:cBhvr>
                                        <p:cTn id="12" dur="500"/>
                                        <p:tgtEl>
                                          <p:spTgt spid="45"/>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nodeType="clickEffect">
                                  <p:stCondLst>
                                    <p:cond delay="0"/>
                                  </p:stCondLst>
                                  <p:childTnLst>
                                    <p:set>
                                      <p:cBhvr>
                                        <p:cTn id="16" dur="1" fill="hold">
                                          <p:stCondLst>
                                            <p:cond delay="0"/>
                                          </p:stCondLst>
                                        </p:cTn>
                                        <p:tgtEl>
                                          <p:spTgt spid="46"/>
                                        </p:tgtEl>
                                        <p:attrNameLst>
                                          <p:attrName>style.visibility</p:attrName>
                                        </p:attrNameLst>
                                      </p:cBhvr>
                                      <p:to>
                                        <p:strVal val="visible"/>
                                      </p:to>
                                    </p:set>
                                    <p:animEffect transition="in" filter="dissolve">
                                      <p:cBhvr>
                                        <p:cTn id="17" dur="500"/>
                                        <p:tgtEl>
                                          <p:spTgt spid="4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94B952-0936-028E-B75A-3A5A3F23EF5D}"/>
              </a:ext>
            </a:extLst>
          </p:cNvPr>
          <p:cNvSpPr>
            <a:spLocks noGrp="1"/>
          </p:cNvSpPr>
          <p:nvPr>
            <p:ph type="title"/>
          </p:nvPr>
        </p:nvSpPr>
        <p:spPr>
          <a:xfrm>
            <a:off x="715405" y="365125"/>
            <a:ext cx="6051157" cy="1325563"/>
          </a:xfrm>
        </p:spPr>
        <p:txBody>
          <a:bodyPr/>
          <a:lstStyle/>
          <a:p>
            <a:r>
              <a:rPr lang="en-GB" sz="4400" b="1" dirty="0"/>
              <a:t>Using Docker on VMs</a:t>
            </a:r>
            <a:endParaRPr lang="en-GB" dirty="0"/>
          </a:p>
        </p:txBody>
      </p:sp>
      <p:sp>
        <p:nvSpPr>
          <p:cNvPr id="3" name="Content Placeholder 2">
            <a:extLst>
              <a:ext uri="{FF2B5EF4-FFF2-40B4-BE49-F238E27FC236}">
                <a16:creationId xmlns:a16="http://schemas.microsoft.com/office/drawing/2014/main" id="{BEC3A315-019E-BE6E-FB6C-EE44836D0A0F}"/>
              </a:ext>
            </a:extLst>
          </p:cNvPr>
          <p:cNvSpPr>
            <a:spLocks noGrp="1"/>
          </p:cNvSpPr>
          <p:nvPr>
            <p:ph idx="1"/>
          </p:nvPr>
        </p:nvSpPr>
        <p:spPr>
          <a:xfrm>
            <a:off x="755070" y="1389800"/>
            <a:ext cx="5034958" cy="2787564"/>
          </a:xfrm>
        </p:spPr>
        <p:txBody>
          <a:bodyPr>
            <a:normAutofit/>
          </a:bodyPr>
          <a:lstStyle/>
          <a:p>
            <a:pPr marL="0" indent="0">
              <a:lnSpc>
                <a:spcPct val="100000"/>
              </a:lnSpc>
              <a:buNone/>
            </a:pPr>
            <a:r>
              <a:rPr lang="en-GB" sz="2000" dirty="0"/>
              <a:t>A single host machine running a hypervisor could run multiple VMs, each with its own OS and each running a Docker engine managing multiple Docker containers.</a:t>
            </a:r>
          </a:p>
        </p:txBody>
      </p:sp>
      <p:sp>
        <p:nvSpPr>
          <p:cNvPr id="6" name="Rectangle 5">
            <a:extLst>
              <a:ext uri="{FF2B5EF4-FFF2-40B4-BE49-F238E27FC236}">
                <a16:creationId xmlns:a16="http://schemas.microsoft.com/office/drawing/2014/main" id="{65C0183F-2C29-8598-C9B4-1355D02CA8C2}"/>
              </a:ext>
            </a:extLst>
          </p:cNvPr>
          <p:cNvSpPr/>
          <p:nvPr/>
        </p:nvSpPr>
        <p:spPr>
          <a:xfrm>
            <a:off x="6191533" y="3749130"/>
            <a:ext cx="5512986" cy="62982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Host OS</a:t>
            </a:r>
          </a:p>
        </p:txBody>
      </p:sp>
      <p:sp>
        <p:nvSpPr>
          <p:cNvPr id="29" name="Rectangle 28">
            <a:extLst>
              <a:ext uri="{FF2B5EF4-FFF2-40B4-BE49-F238E27FC236}">
                <a16:creationId xmlns:a16="http://schemas.microsoft.com/office/drawing/2014/main" id="{8153B113-3073-1A05-A3A1-8490DDF1D90F}"/>
              </a:ext>
            </a:extLst>
          </p:cNvPr>
          <p:cNvSpPr/>
          <p:nvPr/>
        </p:nvSpPr>
        <p:spPr>
          <a:xfrm>
            <a:off x="6191533" y="4446006"/>
            <a:ext cx="5512988" cy="233839"/>
          </a:xfrm>
          <a:prstGeom prst="rect">
            <a:avLst/>
          </a:prstGeom>
          <a:solidFill>
            <a:srgbClr val="7030A0"/>
          </a:solid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Kernel</a:t>
            </a:r>
          </a:p>
        </p:txBody>
      </p:sp>
      <p:sp>
        <p:nvSpPr>
          <p:cNvPr id="10" name="Rectangle 9">
            <a:extLst>
              <a:ext uri="{FF2B5EF4-FFF2-40B4-BE49-F238E27FC236}">
                <a16:creationId xmlns:a16="http://schemas.microsoft.com/office/drawing/2014/main" id="{DA7798F7-3B80-5C6E-E1E5-222EE2DB1532}"/>
              </a:ext>
            </a:extLst>
          </p:cNvPr>
          <p:cNvSpPr/>
          <p:nvPr/>
        </p:nvSpPr>
        <p:spPr>
          <a:xfrm>
            <a:off x="6191533" y="2818672"/>
            <a:ext cx="5512986" cy="863410"/>
          </a:xfrm>
          <a:prstGeom prst="rect">
            <a:avLst/>
          </a:prstGeom>
          <a:solidFill>
            <a:schemeClr val="accent6">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Hypervisor</a:t>
            </a:r>
          </a:p>
        </p:txBody>
      </p:sp>
      <p:grpSp>
        <p:nvGrpSpPr>
          <p:cNvPr id="53" name="Group 52">
            <a:extLst>
              <a:ext uri="{FF2B5EF4-FFF2-40B4-BE49-F238E27FC236}">
                <a16:creationId xmlns:a16="http://schemas.microsoft.com/office/drawing/2014/main" id="{3F3736BE-EE36-8899-6DB6-91BE635EDBD2}"/>
              </a:ext>
            </a:extLst>
          </p:cNvPr>
          <p:cNvGrpSpPr/>
          <p:nvPr/>
        </p:nvGrpSpPr>
        <p:grpSpPr>
          <a:xfrm>
            <a:off x="6191534" y="737689"/>
            <a:ext cx="2682958" cy="2004310"/>
            <a:chOff x="5161631" y="1905802"/>
            <a:chExt cx="2682958" cy="2004310"/>
          </a:xfrm>
        </p:grpSpPr>
        <p:sp>
          <p:nvSpPr>
            <p:cNvPr id="9" name="Rectangle 8">
              <a:extLst>
                <a:ext uri="{FF2B5EF4-FFF2-40B4-BE49-F238E27FC236}">
                  <a16:creationId xmlns:a16="http://schemas.microsoft.com/office/drawing/2014/main" id="{F19D5041-BEB4-F6C7-C76C-7BBDFD52A8C7}"/>
                </a:ext>
              </a:extLst>
            </p:cNvPr>
            <p:cNvSpPr/>
            <p:nvPr/>
          </p:nvSpPr>
          <p:spPr>
            <a:xfrm>
              <a:off x="5161631" y="1905802"/>
              <a:ext cx="2682958" cy="200431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400" dirty="0"/>
            </a:p>
            <a:p>
              <a:pPr algn="ctr"/>
              <a:endParaRPr lang="en-GB" sz="1400" dirty="0"/>
            </a:p>
            <a:p>
              <a:pPr algn="ctr"/>
              <a:endParaRPr lang="en-GB" sz="1400" dirty="0"/>
            </a:p>
            <a:p>
              <a:pPr algn="ctr"/>
              <a:endParaRPr lang="en-GB" sz="1400" dirty="0"/>
            </a:p>
            <a:p>
              <a:pPr algn="ctr"/>
              <a:endParaRPr lang="en-GB" sz="1400" dirty="0"/>
            </a:p>
            <a:p>
              <a:pPr algn="ctr"/>
              <a:endParaRPr lang="en-GB" sz="1400" dirty="0"/>
            </a:p>
          </p:txBody>
        </p:sp>
        <p:sp>
          <p:nvSpPr>
            <p:cNvPr id="15" name="Rectangle 14">
              <a:extLst>
                <a:ext uri="{FF2B5EF4-FFF2-40B4-BE49-F238E27FC236}">
                  <a16:creationId xmlns:a16="http://schemas.microsoft.com/office/drawing/2014/main" id="{0F49424C-9566-84F4-C75B-46910F0413E0}"/>
                </a:ext>
              </a:extLst>
            </p:cNvPr>
            <p:cNvSpPr/>
            <p:nvPr/>
          </p:nvSpPr>
          <p:spPr>
            <a:xfrm>
              <a:off x="5308701" y="3497368"/>
              <a:ext cx="2370909" cy="30777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Guest OS</a:t>
              </a:r>
            </a:p>
          </p:txBody>
        </p:sp>
        <p:sp>
          <p:nvSpPr>
            <p:cNvPr id="17" name="Rectangle 16">
              <a:extLst>
                <a:ext uri="{FF2B5EF4-FFF2-40B4-BE49-F238E27FC236}">
                  <a16:creationId xmlns:a16="http://schemas.microsoft.com/office/drawing/2014/main" id="{340C124A-5FBD-0E98-FBDA-B6F3EF0DD48D}"/>
                </a:ext>
              </a:extLst>
            </p:cNvPr>
            <p:cNvSpPr/>
            <p:nvPr/>
          </p:nvSpPr>
          <p:spPr>
            <a:xfrm>
              <a:off x="5308700" y="3143588"/>
              <a:ext cx="2370909" cy="307777"/>
            </a:xfrm>
            <a:prstGeom prst="rect">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Docker Engine</a:t>
              </a:r>
            </a:p>
          </p:txBody>
        </p:sp>
        <p:grpSp>
          <p:nvGrpSpPr>
            <p:cNvPr id="7" name="Group 6">
              <a:extLst>
                <a:ext uri="{FF2B5EF4-FFF2-40B4-BE49-F238E27FC236}">
                  <a16:creationId xmlns:a16="http://schemas.microsoft.com/office/drawing/2014/main" id="{6978DB31-0DD6-773D-626C-C776E4D36C89}"/>
                </a:ext>
              </a:extLst>
            </p:cNvPr>
            <p:cNvGrpSpPr/>
            <p:nvPr/>
          </p:nvGrpSpPr>
          <p:grpSpPr>
            <a:xfrm>
              <a:off x="5299075" y="2094640"/>
              <a:ext cx="2370910" cy="997376"/>
              <a:chOff x="5162772" y="3810993"/>
              <a:chExt cx="2249738" cy="997376"/>
            </a:xfrm>
          </p:grpSpPr>
          <p:sp>
            <p:nvSpPr>
              <p:cNvPr id="36" name="Rectangle 35">
                <a:extLst>
                  <a:ext uri="{FF2B5EF4-FFF2-40B4-BE49-F238E27FC236}">
                    <a16:creationId xmlns:a16="http://schemas.microsoft.com/office/drawing/2014/main" id="{7F8AB37D-3CE3-CB16-088A-6D8DA4948229}"/>
                  </a:ext>
                </a:extLst>
              </p:cNvPr>
              <p:cNvSpPr/>
              <p:nvPr/>
            </p:nvSpPr>
            <p:spPr>
              <a:xfrm>
                <a:off x="5162772" y="3811453"/>
                <a:ext cx="2249738" cy="996916"/>
              </a:xfrm>
              <a:prstGeom prst="rect">
                <a:avLst/>
              </a:prstGeom>
              <a:solidFill>
                <a:srgbClr val="FFC000"/>
              </a:solidFill>
              <a:ln>
                <a:solidFill>
                  <a:schemeClr val="accent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7" name="Rectangle 36">
                <a:extLst>
                  <a:ext uri="{FF2B5EF4-FFF2-40B4-BE49-F238E27FC236}">
                    <a16:creationId xmlns:a16="http://schemas.microsoft.com/office/drawing/2014/main" id="{A70AF689-9C3A-0BEE-4E27-D0CC5D563A5B}"/>
                  </a:ext>
                </a:extLst>
              </p:cNvPr>
              <p:cNvSpPr/>
              <p:nvPr/>
            </p:nvSpPr>
            <p:spPr>
              <a:xfrm>
                <a:off x="6319027" y="4187314"/>
                <a:ext cx="990557" cy="547808"/>
              </a:xfrm>
              <a:prstGeom prst="rect">
                <a:avLst/>
              </a:prstGeom>
              <a:solidFill>
                <a:srgbClr val="00BDA9"/>
              </a:solidFill>
              <a:ln w="38100">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solidFill>
                      <a:schemeClr val="bg1"/>
                    </a:solidFill>
                  </a:rPr>
                  <a:t>App 2</a:t>
                </a:r>
              </a:p>
              <a:p>
                <a:pPr algn="ctr"/>
                <a:r>
                  <a:rPr lang="en-GB" sz="1400" dirty="0">
                    <a:solidFill>
                      <a:schemeClr val="bg1"/>
                    </a:solidFill>
                  </a:rPr>
                  <a:t>Linux</a:t>
                </a:r>
              </a:p>
            </p:txBody>
          </p:sp>
          <p:sp>
            <p:nvSpPr>
              <p:cNvPr id="38" name="Rectangle 37">
                <a:extLst>
                  <a:ext uri="{FF2B5EF4-FFF2-40B4-BE49-F238E27FC236}">
                    <a16:creationId xmlns:a16="http://schemas.microsoft.com/office/drawing/2014/main" id="{8E1A36AA-6C5D-40BE-B5BF-4CCFC06E46E8}"/>
                  </a:ext>
                </a:extLst>
              </p:cNvPr>
              <p:cNvSpPr/>
              <p:nvPr/>
            </p:nvSpPr>
            <p:spPr>
              <a:xfrm>
                <a:off x="5248720" y="4193352"/>
                <a:ext cx="990557" cy="547808"/>
              </a:xfrm>
              <a:prstGeom prst="rect">
                <a:avLst/>
              </a:prstGeom>
              <a:solidFill>
                <a:srgbClr val="00BDA9"/>
              </a:solidFill>
              <a:ln w="38100">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solidFill>
                      <a:schemeClr val="bg1"/>
                    </a:solidFill>
                  </a:rPr>
                  <a:t>App 1</a:t>
                </a:r>
              </a:p>
              <a:p>
                <a:pPr algn="ctr"/>
                <a:r>
                  <a:rPr lang="en-GB" sz="1400" dirty="0">
                    <a:solidFill>
                      <a:schemeClr val="bg1"/>
                    </a:solidFill>
                  </a:rPr>
                  <a:t>Linux</a:t>
                </a:r>
              </a:p>
            </p:txBody>
          </p:sp>
          <p:sp>
            <p:nvSpPr>
              <p:cNvPr id="39" name="TextBox 38">
                <a:extLst>
                  <a:ext uri="{FF2B5EF4-FFF2-40B4-BE49-F238E27FC236}">
                    <a16:creationId xmlns:a16="http://schemas.microsoft.com/office/drawing/2014/main" id="{A3627203-B66F-481A-1A49-E384A7878F78}"/>
                  </a:ext>
                </a:extLst>
              </p:cNvPr>
              <p:cNvSpPr txBox="1"/>
              <p:nvPr/>
            </p:nvSpPr>
            <p:spPr>
              <a:xfrm>
                <a:off x="5162772" y="3810993"/>
                <a:ext cx="1624410" cy="307777"/>
              </a:xfrm>
              <a:prstGeom prst="rect">
                <a:avLst/>
              </a:prstGeom>
              <a:noFill/>
            </p:spPr>
            <p:txBody>
              <a:bodyPr wrap="square" rtlCol="0">
                <a:spAutoFit/>
              </a:bodyPr>
              <a:lstStyle/>
              <a:p>
                <a:r>
                  <a:rPr lang="en-GB" sz="1400" i="1" dirty="0">
                    <a:solidFill>
                      <a:schemeClr val="bg1"/>
                    </a:solidFill>
                  </a:rPr>
                  <a:t>Containers</a:t>
                </a:r>
                <a:endParaRPr lang="en-GB" sz="1200" i="1" dirty="0">
                  <a:solidFill>
                    <a:schemeClr val="bg1"/>
                  </a:solidFill>
                </a:endParaRPr>
              </a:p>
            </p:txBody>
          </p:sp>
        </p:grpSp>
      </p:grpSp>
      <p:grpSp>
        <p:nvGrpSpPr>
          <p:cNvPr id="52" name="Group 51">
            <a:extLst>
              <a:ext uri="{FF2B5EF4-FFF2-40B4-BE49-F238E27FC236}">
                <a16:creationId xmlns:a16="http://schemas.microsoft.com/office/drawing/2014/main" id="{655B7BCD-890D-E576-189B-82B896A4FD8A}"/>
              </a:ext>
            </a:extLst>
          </p:cNvPr>
          <p:cNvGrpSpPr/>
          <p:nvPr/>
        </p:nvGrpSpPr>
        <p:grpSpPr>
          <a:xfrm>
            <a:off x="9021561" y="737689"/>
            <a:ext cx="2682958" cy="2004310"/>
            <a:chOff x="5314031" y="2058202"/>
            <a:chExt cx="2682958" cy="2004310"/>
          </a:xfrm>
        </p:grpSpPr>
        <p:sp>
          <p:nvSpPr>
            <p:cNvPr id="28" name="Rectangle 27">
              <a:extLst>
                <a:ext uri="{FF2B5EF4-FFF2-40B4-BE49-F238E27FC236}">
                  <a16:creationId xmlns:a16="http://schemas.microsoft.com/office/drawing/2014/main" id="{3A1A60CC-431A-62ED-C10D-EB2E196191D6}"/>
                </a:ext>
              </a:extLst>
            </p:cNvPr>
            <p:cNvSpPr/>
            <p:nvPr/>
          </p:nvSpPr>
          <p:spPr>
            <a:xfrm>
              <a:off x="5314031" y="2058202"/>
              <a:ext cx="2682958" cy="200431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400" dirty="0"/>
            </a:p>
            <a:p>
              <a:pPr algn="ctr"/>
              <a:endParaRPr lang="en-GB" sz="1400" dirty="0"/>
            </a:p>
            <a:p>
              <a:pPr algn="ctr"/>
              <a:endParaRPr lang="en-GB" sz="1400" dirty="0"/>
            </a:p>
            <a:p>
              <a:pPr algn="ctr"/>
              <a:endParaRPr lang="en-GB" sz="1400" dirty="0"/>
            </a:p>
            <a:p>
              <a:pPr algn="ctr"/>
              <a:endParaRPr lang="en-GB" sz="1400" dirty="0"/>
            </a:p>
            <a:p>
              <a:pPr algn="ctr"/>
              <a:endParaRPr lang="en-GB" sz="1400" dirty="0"/>
            </a:p>
          </p:txBody>
        </p:sp>
        <p:sp>
          <p:nvSpPr>
            <p:cNvPr id="32" name="Rectangle 31">
              <a:extLst>
                <a:ext uri="{FF2B5EF4-FFF2-40B4-BE49-F238E27FC236}">
                  <a16:creationId xmlns:a16="http://schemas.microsoft.com/office/drawing/2014/main" id="{67CA28ED-878A-B878-114A-AEE2B90B559E}"/>
                </a:ext>
              </a:extLst>
            </p:cNvPr>
            <p:cNvSpPr/>
            <p:nvPr/>
          </p:nvSpPr>
          <p:spPr>
            <a:xfrm>
              <a:off x="5461101" y="3649768"/>
              <a:ext cx="2370909" cy="30777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Guest OS</a:t>
              </a:r>
            </a:p>
          </p:txBody>
        </p:sp>
        <p:sp>
          <p:nvSpPr>
            <p:cNvPr id="33" name="Rectangle 32">
              <a:extLst>
                <a:ext uri="{FF2B5EF4-FFF2-40B4-BE49-F238E27FC236}">
                  <a16:creationId xmlns:a16="http://schemas.microsoft.com/office/drawing/2014/main" id="{7B18E2A0-E9E1-1518-3B91-7E3234FD1ABC}"/>
                </a:ext>
              </a:extLst>
            </p:cNvPr>
            <p:cNvSpPr/>
            <p:nvPr/>
          </p:nvSpPr>
          <p:spPr>
            <a:xfrm>
              <a:off x="5461100" y="3295988"/>
              <a:ext cx="2370909" cy="307777"/>
            </a:xfrm>
            <a:prstGeom prst="rect">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Docker Engine</a:t>
              </a:r>
            </a:p>
          </p:txBody>
        </p:sp>
        <p:grpSp>
          <p:nvGrpSpPr>
            <p:cNvPr id="47" name="Group 46">
              <a:extLst>
                <a:ext uri="{FF2B5EF4-FFF2-40B4-BE49-F238E27FC236}">
                  <a16:creationId xmlns:a16="http://schemas.microsoft.com/office/drawing/2014/main" id="{BBC22548-465F-494B-8A41-29E332D264EF}"/>
                </a:ext>
              </a:extLst>
            </p:cNvPr>
            <p:cNvGrpSpPr/>
            <p:nvPr/>
          </p:nvGrpSpPr>
          <p:grpSpPr>
            <a:xfrm>
              <a:off x="5451475" y="2247040"/>
              <a:ext cx="2370910" cy="997376"/>
              <a:chOff x="5162772" y="3810993"/>
              <a:chExt cx="2249738" cy="997376"/>
            </a:xfrm>
          </p:grpSpPr>
          <p:sp>
            <p:nvSpPr>
              <p:cNvPr id="48" name="Rectangle 47">
                <a:extLst>
                  <a:ext uri="{FF2B5EF4-FFF2-40B4-BE49-F238E27FC236}">
                    <a16:creationId xmlns:a16="http://schemas.microsoft.com/office/drawing/2014/main" id="{F305F421-32FE-337E-EDB8-6CE3DC53F788}"/>
                  </a:ext>
                </a:extLst>
              </p:cNvPr>
              <p:cNvSpPr/>
              <p:nvPr/>
            </p:nvSpPr>
            <p:spPr>
              <a:xfrm>
                <a:off x="5162772" y="3811453"/>
                <a:ext cx="2249738" cy="996916"/>
              </a:xfrm>
              <a:prstGeom prst="rect">
                <a:avLst/>
              </a:prstGeom>
              <a:solidFill>
                <a:srgbClr val="FFC000"/>
              </a:solidFill>
              <a:ln>
                <a:solidFill>
                  <a:schemeClr val="accent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9" name="Rectangle 48">
                <a:extLst>
                  <a:ext uri="{FF2B5EF4-FFF2-40B4-BE49-F238E27FC236}">
                    <a16:creationId xmlns:a16="http://schemas.microsoft.com/office/drawing/2014/main" id="{83CFD11D-02A0-B36E-FEF7-BB2320B1A98B}"/>
                  </a:ext>
                </a:extLst>
              </p:cNvPr>
              <p:cNvSpPr/>
              <p:nvPr/>
            </p:nvSpPr>
            <p:spPr>
              <a:xfrm>
                <a:off x="6319027" y="4187314"/>
                <a:ext cx="990557" cy="547808"/>
              </a:xfrm>
              <a:prstGeom prst="rect">
                <a:avLst/>
              </a:prstGeom>
              <a:solidFill>
                <a:srgbClr val="00BDA9"/>
              </a:solidFill>
              <a:ln w="38100">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solidFill>
                      <a:schemeClr val="bg1"/>
                    </a:solidFill>
                  </a:rPr>
                  <a:t>App 2</a:t>
                </a:r>
              </a:p>
              <a:p>
                <a:pPr algn="ctr"/>
                <a:r>
                  <a:rPr lang="en-GB" sz="1400" dirty="0">
                    <a:solidFill>
                      <a:schemeClr val="bg1"/>
                    </a:solidFill>
                  </a:rPr>
                  <a:t>Linux</a:t>
                </a:r>
              </a:p>
            </p:txBody>
          </p:sp>
          <p:sp>
            <p:nvSpPr>
              <p:cNvPr id="50" name="Rectangle 49">
                <a:extLst>
                  <a:ext uri="{FF2B5EF4-FFF2-40B4-BE49-F238E27FC236}">
                    <a16:creationId xmlns:a16="http://schemas.microsoft.com/office/drawing/2014/main" id="{825FFC99-363F-1615-E517-DE8E0DEE174F}"/>
                  </a:ext>
                </a:extLst>
              </p:cNvPr>
              <p:cNvSpPr/>
              <p:nvPr/>
            </p:nvSpPr>
            <p:spPr>
              <a:xfrm>
                <a:off x="5248720" y="4193352"/>
                <a:ext cx="990557" cy="547808"/>
              </a:xfrm>
              <a:prstGeom prst="rect">
                <a:avLst/>
              </a:prstGeom>
              <a:solidFill>
                <a:srgbClr val="00BDA9"/>
              </a:solidFill>
              <a:ln w="38100">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solidFill>
                      <a:schemeClr val="bg1"/>
                    </a:solidFill>
                  </a:rPr>
                  <a:t>App 1</a:t>
                </a:r>
              </a:p>
              <a:p>
                <a:pPr algn="ctr"/>
                <a:r>
                  <a:rPr lang="en-GB" sz="1400" dirty="0">
                    <a:solidFill>
                      <a:schemeClr val="bg1"/>
                    </a:solidFill>
                  </a:rPr>
                  <a:t>Linux</a:t>
                </a:r>
              </a:p>
            </p:txBody>
          </p:sp>
          <p:sp>
            <p:nvSpPr>
              <p:cNvPr id="51" name="TextBox 50">
                <a:extLst>
                  <a:ext uri="{FF2B5EF4-FFF2-40B4-BE49-F238E27FC236}">
                    <a16:creationId xmlns:a16="http://schemas.microsoft.com/office/drawing/2014/main" id="{305E9648-068A-3924-3958-5FA82DD4A8D5}"/>
                  </a:ext>
                </a:extLst>
              </p:cNvPr>
              <p:cNvSpPr txBox="1"/>
              <p:nvPr/>
            </p:nvSpPr>
            <p:spPr>
              <a:xfrm>
                <a:off x="5162772" y="3810993"/>
                <a:ext cx="1624410" cy="307777"/>
              </a:xfrm>
              <a:prstGeom prst="rect">
                <a:avLst/>
              </a:prstGeom>
              <a:noFill/>
            </p:spPr>
            <p:txBody>
              <a:bodyPr wrap="square" rtlCol="0">
                <a:spAutoFit/>
              </a:bodyPr>
              <a:lstStyle/>
              <a:p>
                <a:r>
                  <a:rPr lang="en-GB" sz="1400" i="1" dirty="0">
                    <a:solidFill>
                      <a:schemeClr val="bg1"/>
                    </a:solidFill>
                  </a:rPr>
                  <a:t>Containers</a:t>
                </a:r>
                <a:endParaRPr lang="en-GB" sz="1200" i="1" dirty="0">
                  <a:solidFill>
                    <a:schemeClr val="bg1"/>
                  </a:solidFill>
                </a:endParaRPr>
              </a:p>
            </p:txBody>
          </p:sp>
        </p:grpSp>
      </p:grpSp>
      <p:sp>
        <p:nvSpPr>
          <p:cNvPr id="55" name="Rectangle 54">
            <a:extLst>
              <a:ext uri="{FF2B5EF4-FFF2-40B4-BE49-F238E27FC236}">
                <a16:creationId xmlns:a16="http://schemas.microsoft.com/office/drawing/2014/main" id="{08761B86-A902-11B1-AAAA-6644219CEA32}"/>
              </a:ext>
            </a:extLst>
          </p:cNvPr>
          <p:cNvSpPr/>
          <p:nvPr/>
        </p:nvSpPr>
        <p:spPr>
          <a:xfrm>
            <a:off x="6191533" y="4746893"/>
            <a:ext cx="5512986" cy="122322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6" name="TextBox 55">
            <a:extLst>
              <a:ext uri="{FF2B5EF4-FFF2-40B4-BE49-F238E27FC236}">
                <a16:creationId xmlns:a16="http://schemas.microsoft.com/office/drawing/2014/main" id="{396AC05D-A7A9-109F-E792-560128E1CF4F}"/>
              </a:ext>
            </a:extLst>
          </p:cNvPr>
          <p:cNvSpPr txBox="1"/>
          <p:nvPr/>
        </p:nvSpPr>
        <p:spPr>
          <a:xfrm>
            <a:off x="6191533" y="4894933"/>
            <a:ext cx="5512986" cy="370350"/>
          </a:xfrm>
          <a:prstGeom prst="rect">
            <a:avLst/>
          </a:prstGeom>
          <a:noFill/>
        </p:spPr>
        <p:txBody>
          <a:bodyPr wrap="square" rtlCol="0">
            <a:spAutoFit/>
          </a:bodyPr>
          <a:lstStyle/>
          <a:p>
            <a:pPr algn="ctr"/>
            <a:r>
              <a:rPr lang="en-GB" dirty="0">
                <a:solidFill>
                  <a:schemeClr val="bg1"/>
                </a:solidFill>
              </a:rPr>
              <a:t>Host Hardware / Infrastructure</a:t>
            </a:r>
          </a:p>
        </p:txBody>
      </p:sp>
      <p:pic>
        <p:nvPicPr>
          <p:cNvPr id="57" name="Picture 56">
            <a:extLst>
              <a:ext uri="{FF2B5EF4-FFF2-40B4-BE49-F238E27FC236}">
                <a16:creationId xmlns:a16="http://schemas.microsoft.com/office/drawing/2014/main" id="{E6B7CC37-BA42-327E-11DC-2A8D59731759}"/>
              </a:ext>
            </a:extLst>
          </p:cNvPr>
          <p:cNvPicPr>
            <a:picLocks noChangeAspect="1"/>
          </p:cNvPicPr>
          <p:nvPr/>
        </p:nvPicPr>
        <p:blipFill>
          <a:blip r:embed="rId2"/>
          <a:stretch>
            <a:fillRect/>
          </a:stretch>
        </p:blipFill>
        <p:spPr>
          <a:xfrm>
            <a:off x="7463351" y="5429216"/>
            <a:ext cx="498160" cy="361612"/>
          </a:xfrm>
          <a:prstGeom prst="rect">
            <a:avLst/>
          </a:prstGeom>
        </p:spPr>
      </p:pic>
      <p:pic>
        <p:nvPicPr>
          <p:cNvPr id="58" name="Picture 57">
            <a:extLst>
              <a:ext uri="{FF2B5EF4-FFF2-40B4-BE49-F238E27FC236}">
                <a16:creationId xmlns:a16="http://schemas.microsoft.com/office/drawing/2014/main" id="{9134155F-83B7-22CE-D79B-E8A0CF0D768C}"/>
              </a:ext>
            </a:extLst>
          </p:cNvPr>
          <p:cNvPicPr>
            <a:picLocks noChangeAspect="1"/>
          </p:cNvPicPr>
          <p:nvPr/>
        </p:nvPicPr>
        <p:blipFill>
          <a:blip r:embed="rId3"/>
          <a:stretch>
            <a:fillRect/>
          </a:stretch>
        </p:blipFill>
        <p:spPr>
          <a:xfrm>
            <a:off x="8718002" y="5341600"/>
            <a:ext cx="447714" cy="440509"/>
          </a:xfrm>
          <a:prstGeom prst="rect">
            <a:avLst/>
          </a:prstGeom>
        </p:spPr>
      </p:pic>
      <p:pic>
        <p:nvPicPr>
          <p:cNvPr id="59" name="Picture 58">
            <a:extLst>
              <a:ext uri="{FF2B5EF4-FFF2-40B4-BE49-F238E27FC236}">
                <a16:creationId xmlns:a16="http://schemas.microsoft.com/office/drawing/2014/main" id="{33EE7461-A961-3C01-95D8-A3F175544B87}"/>
              </a:ext>
            </a:extLst>
          </p:cNvPr>
          <p:cNvPicPr>
            <a:picLocks noChangeAspect="1"/>
          </p:cNvPicPr>
          <p:nvPr/>
        </p:nvPicPr>
        <p:blipFill>
          <a:blip r:embed="rId4"/>
          <a:stretch>
            <a:fillRect/>
          </a:stretch>
        </p:blipFill>
        <p:spPr>
          <a:xfrm>
            <a:off x="9877239" y="5353103"/>
            <a:ext cx="472937" cy="493106"/>
          </a:xfrm>
          <a:prstGeom prst="rect">
            <a:avLst/>
          </a:prstGeom>
        </p:spPr>
      </p:pic>
    </p:spTree>
    <p:extLst>
      <p:ext uri="{BB962C8B-B14F-4D97-AF65-F5344CB8AC3E}">
        <p14:creationId xmlns:p14="http://schemas.microsoft.com/office/powerpoint/2010/main" val="9637850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56"/>
                                        </p:tgtEl>
                                        <p:attrNameLst>
                                          <p:attrName>style.visibility</p:attrName>
                                        </p:attrNameLst>
                                      </p:cBhvr>
                                      <p:to>
                                        <p:strVal val="visible"/>
                                      </p:to>
                                    </p:set>
                                    <p:animEffect transition="in" filter="dissolve">
                                      <p:cBhvr>
                                        <p:cTn id="7" dur="500"/>
                                        <p:tgtEl>
                                          <p:spTgt spid="56"/>
                                        </p:tgtEl>
                                      </p:cBhvr>
                                    </p:animEffect>
                                  </p:childTnLst>
                                </p:cTn>
                              </p:par>
                              <p:par>
                                <p:cTn id="8" presetID="9" presetClass="entr" presetSubtype="0" fill="hold" nodeType="withEffect">
                                  <p:stCondLst>
                                    <p:cond delay="0"/>
                                  </p:stCondLst>
                                  <p:childTnLst>
                                    <p:set>
                                      <p:cBhvr>
                                        <p:cTn id="9" dur="1" fill="hold">
                                          <p:stCondLst>
                                            <p:cond delay="0"/>
                                          </p:stCondLst>
                                        </p:cTn>
                                        <p:tgtEl>
                                          <p:spTgt spid="57"/>
                                        </p:tgtEl>
                                        <p:attrNameLst>
                                          <p:attrName>style.visibility</p:attrName>
                                        </p:attrNameLst>
                                      </p:cBhvr>
                                      <p:to>
                                        <p:strVal val="visible"/>
                                      </p:to>
                                    </p:set>
                                    <p:animEffect transition="in" filter="dissolve">
                                      <p:cBhvr>
                                        <p:cTn id="10" dur="500"/>
                                        <p:tgtEl>
                                          <p:spTgt spid="57"/>
                                        </p:tgtEl>
                                      </p:cBhvr>
                                    </p:animEffect>
                                  </p:childTnLst>
                                </p:cTn>
                              </p:par>
                              <p:par>
                                <p:cTn id="11" presetID="9" presetClass="entr" presetSubtype="0" fill="hold" nodeType="withEffect">
                                  <p:stCondLst>
                                    <p:cond delay="0"/>
                                  </p:stCondLst>
                                  <p:childTnLst>
                                    <p:set>
                                      <p:cBhvr>
                                        <p:cTn id="12" dur="1" fill="hold">
                                          <p:stCondLst>
                                            <p:cond delay="0"/>
                                          </p:stCondLst>
                                        </p:cTn>
                                        <p:tgtEl>
                                          <p:spTgt spid="58"/>
                                        </p:tgtEl>
                                        <p:attrNameLst>
                                          <p:attrName>style.visibility</p:attrName>
                                        </p:attrNameLst>
                                      </p:cBhvr>
                                      <p:to>
                                        <p:strVal val="visible"/>
                                      </p:to>
                                    </p:set>
                                    <p:animEffect transition="in" filter="dissolve">
                                      <p:cBhvr>
                                        <p:cTn id="13" dur="500"/>
                                        <p:tgtEl>
                                          <p:spTgt spid="58"/>
                                        </p:tgtEl>
                                      </p:cBhvr>
                                    </p:animEffect>
                                  </p:childTnLst>
                                </p:cTn>
                              </p:par>
                              <p:par>
                                <p:cTn id="14" presetID="9" presetClass="entr" presetSubtype="0" fill="hold" nodeType="withEffect">
                                  <p:stCondLst>
                                    <p:cond delay="0"/>
                                  </p:stCondLst>
                                  <p:childTnLst>
                                    <p:set>
                                      <p:cBhvr>
                                        <p:cTn id="15" dur="1" fill="hold">
                                          <p:stCondLst>
                                            <p:cond delay="0"/>
                                          </p:stCondLst>
                                        </p:cTn>
                                        <p:tgtEl>
                                          <p:spTgt spid="59"/>
                                        </p:tgtEl>
                                        <p:attrNameLst>
                                          <p:attrName>style.visibility</p:attrName>
                                        </p:attrNameLst>
                                      </p:cBhvr>
                                      <p:to>
                                        <p:strVal val="visible"/>
                                      </p:to>
                                    </p:set>
                                    <p:animEffect transition="in" filter="dissolve">
                                      <p:cBhvr>
                                        <p:cTn id="16" dur="500"/>
                                        <p:tgtEl>
                                          <p:spTgt spid="59"/>
                                        </p:tgtEl>
                                      </p:cBhvr>
                                    </p:animEffect>
                                  </p:childTnLst>
                                </p:cTn>
                              </p:par>
                              <p:par>
                                <p:cTn id="17" presetID="9" presetClass="entr" presetSubtype="0" fill="hold" grpId="0" nodeType="withEffect">
                                  <p:stCondLst>
                                    <p:cond delay="0"/>
                                  </p:stCondLst>
                                  <p:childTnLst>
                                    <p:set>
                                      <p:cBhvr>
                                        <p:cTn id="18" dur="1" fill="hold">
                                          <p:stCondLst>
                                            <p:cond delay="0"/>
                                          </p:stCondLst>
                                        </p:cTn>
                                        <p:tgtEl>
                                          <p:spTgt spid="55"/>
                                        </p:tgtEl>
                                        <p:attrNameLst>
                                          <p:attrName>style.visibility</p:attrName>
                                        </p:attrNameLst>
                                      </p:cBhvr>
                                      <p:to>
                                        <p:strVal val="visible"/>
                                      </p:to>
                                    </p:set>
                                    <p:animEffect transition="in" filter="dissolve">
                                      <p:cBhvr>
                                        <p:cTn id="19" dur="500"/>
                                        <p:tgtEl>
                                          <p:spTgt spid="55"/>
                                        </p:tgtEl>
                                      </p:cBhvr>
                                    </p:animEffect>
                                  </p:childTnLst>
                                </p:cTn>
                              </p:par>
                            </p:childTnLst>
                          </p:cTn>
                        </p:par>
                      </p:childTnLst>
                    </p:cTn>
                  </p:par>
                  <p:par>
                    <p:cTn id="20" fill="hold">
                      <p:stCondLst>
                        <p:cond delay="indefinite"/>
                      </p:stCondLst>
                      <p:childTnLst>
                        <p:par>
                          <p:cTn id="21" fill="hold">
                            <p:stCondLst>
                              <p:cond delay="0"/>
                            </p:stCondLst>
                            <p:childTnLst>
                              <p:par>
                                <p:cTn id="22" presetID="9" presetClass="entr" presetSubtype="0" fill="hold" grpId="0" nodeType="clickEffect">
                                  <p:stCondLst>
                                    <p:cond delay="0"/>
                                  </p:stCondLst>
                                  <p:childTnLst>
                                    <p:set>
                                      <p:cBhvr>
                                        <p:cTn id="23" dur="1" fill="hold">
                                          <p:stCondLst>
                                            <p:cond delay="0"/>
                                          </p:stCondLst>
                                        </p:cTn>
                                        <p:tgtEl>
                                          <p:spTgt spid="29"/>
                                        </p:tgtEl>
                                        <p:attrNameLst>
                                          <p:attrName>style.visibility</p:attrName>
                                        </p:attrNameLst>
                                      </p:cBhvr>
                                      <p:to>
                                        <p:strVal val="visible"/>
                                      </p:to>
                                    </p:set>
                                    <p:animEffect transition="in" filter="dissolve">
                                      <p:cBhvr>
                                        <p:cTn id="24" dur="500"/>
                                        <p:tgtEl>
                                          <p:spTgt spid="29"/>
                                        </p:tgtEl>
                                      </p:cBhvr>
                                    </p:animEffect>
                                  </p:childTnLst>
                                </p:cTn>
                              </p:par>
                            </p:childTnLst>
                          </p:cTn>
                        </p:par>
                      </p:childTnLst>
                    </p:cTn>
                  </p:par>
                  <p:par>
                    <p:cTn id="25" fill="hold">
                      <p:stCondLst>
                        <p:cond delay="indefinite"/>
                      </p:stCondLst>
                      <p:childTnLst>
                        <p:par>
                          <p:cTn id="26" fill="hold">
                            <p:stCondLst>
                              <p:cond delay="0"/>
                            </p:stCondLst>
                            <p:childTnLst>
                              <p:par>
                                <p:cTn id="27" presetID="9" presetClass="entr" presetSubtype="0" fill="hold" grpId="0" nodeType="clickEffect">
                                  <p:stCondLst>
                                    <p:cond delay="0"/>
                                  </p:stCondLst>
                                  <p:childTnLst>
                                    <p:set>
                                      <p:cBhvr>
                                        <p:cTn id="28" dur="1" fill="hold">
                                          <p:stCondLst>
                                            <p:cond delay="0"/>
                                          </p:stCondLst>
                                        </p:cTn>
                                        <p:tgtEl>
                                          <p:spTgt spid="6"/>
                                        </p:tgtEl>
                                        <p:attrNameLst>
                                          <p:attrName>style.visibility</p:attrName>
                                        </p:attrNameLst>
                                      </p:cBhvr>
                                      <p:to>
                                        <p:strVal val="visible"/>
                                      </p:to>
                                    </p:set>
                                    <p:animEffect transition="in" filter="dissolve">
                                      <p:cBhvr>
                                        <p:cTn id="29" dur="500"/>
                                        <p:tgtEl>
                                          <p:spTgt spid="6"/>
                                        </p:tgtEl>
                                      </p:cBhvr>
                                    </p:animEffect>
                                  </p:childTnLst>
                                </p:cTn>
                              </p:par>
                            </p:childTnLst>
                          </p:cTn>
                        </p:par>
                      </p:childTnLst>
                    </p:cTn>
                  </p:par>
                  <p:par>
                    <p:cTn id="30" fill="hold">
                      <p:stCondLst>
                        <p:cond delay="indefinite"/>
                      </p:stCondLst>
                      <p:childTnLst>
                        <p:par>
                          <p:cTn id="31" fill="hold">
                            <p:stCondLst>
                              <p:cond delay="0"/>
                            </p:stCondLst>
                            <p:childTnLst>
                              <p:par>
                                <p:cTn id="32" presetID="9" presetClass="entr" presetSubtype="0" fill="hold" grpId="0" nodeType="clickEffect">
                                  <p:stCondLst>
                                    <p:cond delay="0"/>
                                  </p:stCondLst>
                                  <p:childTnLst>
                                    <p:set>
                                      <p:cBhvr>
                                        <p:cTn id="33" dur="1" fill="hold">
                                          <p:stCondLst>
                                            <p:cond delay="0"/>
                                          </p:stCondLst>
                                        </p:cTn>
                                        <p:tgtEl>
                                          <p:spTgt spid="10"/>
                                        </p:tgtEl>
                                        <p:attrNameLst>
                                          <p:attrName>style.visibility</p:attrName>
                                        </p:attrNameLst>
                                      </p:cBhvr>
                                      <p:to>
                                        <p:strVal val="visible"/>
                                      </p:to>
                                    </p:set>
                                    <p:animEffect transition="in" filter="dissolve">
                                      <p:cBhvr>
                                        <p:cTn id="34" dur="500"/>
                                        <p:tgtEl>
                                          <p:spTgt spid="10"/>
                                        </p:tgtEl>
                                      </p:cBhvr>
                                    </p:animEffect>
                                  </p:childTnLst>
                                </p:cTn>
                              </p:par>
                            </p:childTnLst>
                          </p:cTn>
                        </p:par>
                      </p:childTnLst>
                    </p:cTn>
                  </p:par>
                  <p:par>
                    <p:cTn id="35" fill="hold">
                      <p:stCondLst>
                        <p:cond delay="indefinite"/>
                      </p:stCondLst>
                      <p:childTnLst>
                        <p:par>
                          <p:cTn id="36" fill="hold">
                            <p:stCondLst>
                              <p:cond delay="0"/>
                            </p:stCondLst>
                            <p:childTnLst>
                              <p:par>
                                <p:cTn id="37" presetID="2" presetClass="entr" presetSubtype="1" fill="hold" nodeType="clickEffect">
                                  <p:stCondLst>
                                    <p:cond delay="0"/>
                                  </p:stCondLst>
                                  <p:childTnLst>
                                    <p:set>
                                      <p:cBhvr>
                                        <p:cTn id="38" dur="1" fill="hold">
                                          <p:stCondLst>
                                            <p:cond delay="0"/>
                                          </p:stCondLst>
                                        </p:cTn>
                                        <p:tgtEl>
                                          <p:spTgt spid="53"/>
                                        </p:tgtEl>
                                        <p:attrNameLst>
                                          <p:attrName>style.visibility</p:attrName>
                                        </p:attrNameLst>
                                      </p:cBhvr>
                                      <p:to>
                                        <p:strVal val="visible"/>
                                      </p:to>
                                    </p:set>
                                    <p:anim calcmode="lin" valueType="num">
                                      <p:cBhvr additive="base">
                                        <p:cTn id="39" dur="500" fill="hold"/>
                                        <p:tgtEl>
                                          <p:spTgt spid="53"/>
                                        </p:tgtEl>
                                        <p:attrNameLst>
                                          <p:attrName>ppt_x</p:attrName>
                                        </p:attrNameLst>
                                      </p:cBhvr>
                                      <p:tavLst>
                                        <p:tav tm="0">
                                          <p:val>
                                            <p:strVal val="#ppt_x"/>
                                          </p:val>
                                        </p:tav>
                                        <p:tav tm="100000">
                                          <p:val>
                                            <p:strVal val="#ppt_x"/>
                                          </p:val>
                                        </p:tav>
                                      </p:tavLst>
                                    </p:anim>
                                    <p:anim calcmode="lin" valueType="num">
                                      <p:cBhvr additive="base">
                                        <p:cTn id="40" dur="500" fill="hold"/>
                                        <p:tgtEl>
                                          <p:spTgt spid="53"/>
                                        </p:tgtEl>
                                        <p:attrNameLst>
                                          <p:attrName>ppt_y</p:attrName>
                                        </p:attrNameLst>
                                      </p:cBhvr>
                                      <p:tavLst>
                                        <p:tav tm="0">
                                          <p:val>
                                            <p:strVal val="0-#ppt_h/2"/>
                                          </p:val>
                                        </p:tav>
                                        <p:tav tm="100000">
                                          <p:val>
                                            <p:strVal val="#ppt_y"/>
                                          </p:val>
                                        </p:tav>
                                      </p:tavLst>
                                    </p:anim>
                                  </p:childTnLst>
                                </p:cTn>
                              </p:par>
                            </p:childTnLst>
                          </p:cTn>
                        </p:par>
                      </p:childTnLst>
                    </p:cTn>
                  </p:par>
                  <p:par>
                    <p:cTn id="41" fill="hold">
                      <p:stCondLst>
                        <p:cond delay="indefinite"/>
                      </p:stCondLst>
                      <p:childTnLst>
                        <p:par>
                          <p:cTn id="42" fill="hold">
                            <p:stCondLst>
                              <p:cond delay="0"/>
                            </p:stCondLst>
                            <p:childTnLst>
                              <p:par>
                                <p:cTn id="43" presetID="2" presetClass="entr" presetSubtype="1" fill="hold" nodeType="clickEffect">
                                  <p:stCondLst>
                                    <p:cond delay="0"/>
                                  </p:stCondLst>
                                  <p:childTnLst>
                                    <p:set>
                                      <p:cBhvr>
                                        <p:cTn id="44" dur="1" fill="hold">
                                          <p:stCondLst>
                                            <p:cond delay="0"/>
                                          </p:stCondLst>
                                        </p:cTn>
                                        <p:tgtEl>
                                          <p:spTgt spid="52"/>
                                        </p:tgtEl>
                                        <p:attrNameLst>
                                          <p:attrName>style.visibility</p:attrName>
                                        </p:attrNameLst>
                                      </p:cBhvr>
                                      <p:to>
                                        <p:strVal val="visible"/>
                                      </p:to>
                                    </p:set>
                                    <p:anim calcmode="lin" valueType="num">
                                      <p:cBhvr additive="base">
                                        <p:cTn id="45" dur="500" fill="hold"/>
                                        <p:tgtEl>
                                          <p:spTgt spid="52"/>
                                        </p:tgtEl>
                                        <p:attrNameLst>
                                          <p:attrName>ppt_x</p:attrName>
                                        </p:attrNameLst>
                                      </p:cBhvr>
                                      <p:tavLst>
                                        <p:tav tm="0">
                                          <p:val>
                                            <p:strVal val="#ppt_x"/>
                                          </p:val>
                                        </p:tav>
                                        <p:tav tm="100000">
                                          <p:val>
                                            <p:strVal val="#ppt_x"/>
                                          </p:val>
                                        </p:tav>
                                      </p:tavLst>
                                    </p:anim>
                                    <p:anim calcmode="lin" valueType="num">
                                      <p:cBhvr additive="base">
                                        <p:cTn id="46" dur="500" fill="hold"/>
                                        <p:tgtEl>
                                          <p:spTgt spid="52"/>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29" grpId="0" animBg="1"/>
      <p:bldP spid="10" grpId="0" animBg="1"/>
      <p:bldP spid="55" grpId="0" animBg="1"/>
      <p:bldP spid="56"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E361ED-DB21-2AC9-B227-380C3E93D955}"/>
              </a:ext>
            </a:extLst>
          </p:cNvPr>
          <p:cNvSpPr>
            <a:spLocks noGrp="1"/>
          </p:cNvSpPr>
          <p:nvPr>
            <p:ph type="title"/>
          </p:nvPr>
        </p:nvSpPr>
        <p:spPr/>
        <p:txBody>
          <a:bodyPr/>
          <a:lstStyle/>
          <a:p>
            <a:r>
              <a:rPr lang="en-GB" b="1" dirty="0"/>
              <a:t>Installing &amp; Using Docker &amp; Docker Desktop</a:t>
            </a:r>
          </a:p>
        </p:txBody>
      </p:sp>
      <p:sp>
        <p:nvSpPr>
          <p:cNvPr id="3" name="Content Placeholder 2">
            <a:extLst>
              <a:ext uri="{FF2B5EF4-FFF2-40B4-BE49-F238E27FC236}">
                <a16:creationId xmlns:a16="http://schemas.microsoft.com/office/drawing/2014/main" id="{B3DB628E-95E0-F47E-2FBD-D390903A7797}"/>
              </a:ext>
            </a:extLst>
          </p:cNvPr>
          <p:cNvSpPr>
            <a:spLocks noGrp="1"/>
          </p:cNvSpPr>
          <p:nvPr>
            <p:ph idx="1"/>
          </p:nvPr>
        </p:nvSpPr>
        <p:spPr>
          <a:xfrm>
            <a:off x="935666" y="1605514"/>
            <a:ext cx="2936669" cy="4851793"/>
          </a:xfrm>
        </p:spPr>
        <p:txBody>
          <a:bodyPr>
            <a:normAutofit/>
          </a:bodyPr>
          <a:lstStyle/>
          <a:p>
            <a:pPr marL="0" indent="0">
              <a:buNone/>
            </a:pPr>
            <a:r>
              <a:rPr lang="en-GB" sz="2000" dirty="0"/>
              <a:t>Go to ‘docker.com’ or search online, check system requirements and follow the instructions to download and install the docker platform. </a:t>
            </a:r>
          </a:p>
          <a:p>
            <a:pPr marL="0" indent="0">
              <a:buNone/>
            </a:pPr>
            <a:r>
              <a:rPr lang="en-GB" sz="2000" dirty="0"/>
              <a:t> </a:t>
            </a:r>
          </a:p>
          <a:p>
            <a:pPr marL="0" indent="0">
              <a:buNone/>
            </a:pPr>
            <a:r>
              <a:rPr lang="en-GB" sz="2000" dirty="0"/>
              <a:t>Docker Desktop – includes the docker engine and a number of support tools; originally this version was/is only available for Windows and Mac</a:t>
            </a:r>
          </a:p>
          <a:p>
            <a:pPr marL="0" indent="0">
              <a:buNone/>
            </a:pPr>
            <a:endParaRPr lang="en-GB" dirty="0"/>
          </a:p>
        </p:txBody>
      </p:sp>
      <p:sp>
        <p:nvSpPr>
          <p:cNvPr id="6" name="TextBox 5">
            <a:extLst>
              <a:ext uri="{FF2B5EF4-FFF2-40B4-BE49-F238E27FC236}">
                <a16:creationId xmlns:a16="http://schemas.microsoft.com/office/drawing/2014/main" id="{04F3A609-B79A-B1B2-4693-E434B11DCDF3}"/>
              </a:ext>
            </a:extLst>
          </p:cNvPr>
          <p:cNvSpPr txBox="1"/>
          <p:nvPr/>
        </p:nvSpPr>
        <p:spPr>
          <a:xfrm>
            <a:off x="4350490" y="5380090"/>
            <a:ext cx="7441988" cy="1323439"/>
          </a:xfrm>
          <a:prstGeom prst="rect">
            <a:avLst/>
          </a:prstGeom>
          <a:noFill/>
        </p:spPr>
        <p:txBody>
          <a:bodyPr wrap="square" rtlCol="0">
            <a:spAutoFit/>
          </a:bodyPr>
          <a:lstStyle/>
          <a:p>
            <a:r>
              <a:rPr lang="en-GB" sz="1600" i="1" dirty="0">
                <a:solidFill>
                  <a:schemeClr val="tx1">
                    <a:lumMod val="85000"/>
                    <a:lumOff val="15000"/>
                  </a:schemeClr>
                </a:solidFill>
              </a:rPr>
              <a:t>Once installed, launch the Docker app; if you are using Windows you may need to install (or enable) the Hyper-V and Containers options – search online for additional information, depending on the Windows version you may also need to update the ‘shipped Linux kernel’ and restart.  Regardless of the host OS, wait for the Docker engine to fully launch or start before attempting to use any Docker services.</a:t>
            </a:r>
          </a:p>
        </p:txBody>
      </p:sp>
      <p:pic>
        <p:nvPicPr>
          <p:cNvPr id="4" name="Picture 3">
            <a:extLst>
              <a:ext uri="{FF2B5EF4-FFF2-40B4-BE49-F238E27FC236}">
                <a16:creationId xmlns:a16="http://schemas.microsoft.com/office/drawing/2014/main" id="{6F1B3E1A-E558-B874-8116-EB13FEAD5F6D}"/>
              </a:ext>
            </a:extLst>
          </p:cNvPr>
          <p:cNvPicPr>
            <a:picLocks noChangeAspect="1"/>
          </p:cNvPicPr>
          <p:nvPr/>
        </p:nvPicPr>
        <p:blipFill>
          <a:blip r:embed="rId2"/>
          <a:stretch>
            <a:fillRect/>
          </a:stretch>
        </p:blipFill>
        <p:spPr>
          <a:xfrm>
            <a:off x="4299478" y="1605514"/>
            <a:ext cx="7493000" cy="3581400"/>
          </a:xfrm>
          <a:prstGeom prst="rect">
            <a:avLst/>
          </a:prstGeom>
        </p:spPr>
      </p:pic>
    </p:spTree>
    <p:extLst>
      <p:ext uri="{BB962C8B-B14F-4D97-AF65-F5344CB8AC3E}">
        <p14:creationId xmlns:p14="http://schemas.microsoft.com/office/powerpoint/2010/main" val="19283753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062B35"/>
        </a:solidFill>
        <a:effectLst/>
      </p:bgPr>
    </p:bg>
    <p:spTree>
      <p:nvGrpSpPr>
        <p:cNvPr id="1" name=""/>
        <p:cNvGrpSpPr/>
        <p:nvPr/>
      </p:nvGrpSpPr>
      <p:grpSpPr>
        <a:xfrm>
          <a:off x="0" y="0"/>
          <a:ext cx="0" cy="0"/>
          <a:chOff x="0" y="0"/>
          <a:chExt cx="0" cy="0"/>
        </a:xfrm>
      </p:grpSpPr>
      <p:pic>
        <p:nvPicPr>
          <p:cNvPr id="5" name="Content Placeholder 4" descr="Text&#10;&#10;Description automatically generated">
            <a:extLst>
              <a:ext uri="{FF2B5EF4-FFF2-40B4-BE49-F238E27FC236}">
                <a16:creationId xmlns:a16="http://schemas.microsoft.com/office/drawing/2014/main" id="{482D2ED9-2E48-414F-37DD-79B77E5D2089}"/>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l="1" r="11597"/>
          <a:stretch/>
        </p:blipFill>
        <p:spPr>
          <a:xfrm>
            <a:off x="139526" y="208700"/>
            <a:ext cx="6444000" cy="6649300"/>
          </a:xfrm>
          <a:solidFill>
            <a:srgbClr val="072C36"/>
          </a:solidFill>
        </p:spPr>
      </p:pic>
      <p:sp>
        <p:nvSpPr>
          <p:cNvPr id="6" name="Rectangle 5">
            <a:extLst>
              <a:ext uri="{FF2B5EF4-FFF2-40B4-BE49-F238E27FC236}">
                <a16:creationId xmlns:a16="http://schemas.microsoft.com/office/drawing/2014/main" id="{F9B0C8AF-95D6-D7DB-C6FE-729CA1509CD6}"/>
              </a:ext>
            </a:extLst>
          </p:cNvPr>
          <p:cNvSpPr/>
          <p:nvPr/>
        </p:nvSpPr>
        <p:spPr>
          <a:xfrm>
            <a:off x="5594685" y="175732"/>
            <a:ext cx="6597316" cy="967267"/>
          </a:xfrm>
          <a:prstGeom prst="rect">
            <a:avLst/>
          </a:prstGeom>
          <a:solidFill>
            <a:srgbClr val="0020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7AC0912B-7C31-3187-324A-444A4EB6A756}"/>
              </a:ext>
            </a:extLst>
          </p:cNvPr>
          <p:cNvSpPr>
            <a:spLocks noGrp="1"/>
          </p:cNvSpPr>
          <p:nvPr>
            <p:ph type="title"/>
          </p:nvPr>
        </p:nvSpPr>
        <p:spPr>
          <a:xfrm>
            <a:off x="6762105" y="376325"/>
            <a:ext cx="5242241" cy="574888"/>
          </a:xfrm>
        </p:spPr>
        <p:txBody>
          <a:bodyPr>
            <a:normAutofit fontScale="90000"/>
          </a:bodyPr>
          <a:lstStyle/>
          <a:p>
            <a:pPr algn="r"/>
            <a:r>
              <a:rPr lang="en-GB" sz="3600" b="1" dirty="0">
                <a:solidFill>
                  <a:schemeClr val="bg1">
                    <a:lumMod val="95000"/>
                  </a:schemeClr>
                </a:solidFill>
              </a:rPr>
              <a:t>Docker Client &amp; Engine Version</a:t>
            </a:r>
          </a:p>
        </p:txBody>
      </p:sp>
      <p:pic>
        <p:nvPicPr>
          <p:cNvPr id="1026" name="Picture 2" descr="Docker Logo, symbol, meaning, history, PNG, brand">
            <a:extLst>
              <a:ext uri="{FF2B5EF4-FFF2-40B4-BE49-F238E27FC236}">
                <a16:creationId xmlns:a16="http://schemas.microsoft.com/office/drawing/2014/main" id="{9AC5659D-FF6D-191B-63FA-6FE921A70A9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84792" y="292101"/>
            <a:ext cx="1277424" cy="718552"/>
          </a:xfrm>
          <a:prstGeom prst="rect">
            <a:avLst/>
          </a:prstGeom>
          <a:noFill/>
          <a:extLst>
            <a:ext uri="{909E8E84-426E-40DD-AFC4-6F175D3DCCD1}">
              <a14:hiddenFill xmlns:a14="http://schemas.microsoft.com/office/drawing/2010/main">
                <a:solidFill>
                  <a:srgbClr val="FFFFFF"/>
                </a:solidFill>
              </a14:hiddenFill>
            </a:ext>
          </a:extLst>
        </p:spPr>
      </p:pic>
      <p:sp>
        <p:nvSpPr>
          <p:cNvPr id="7" name="Rectangle 6">
            <a:extLst>
              <a:ext uri="{FF2B5EF4-FFF2-40B4-BE49-F238E27FC236}">
                <a16:creationId xmlns:a16="http://schemas.microsoft.com/office/drawing/2014/main" id="{4B5E53EE-C25B-7C5C-DF71-C1936ACB2866}"/>
              </a:ext>
            </a:extLst>
          </p:cNvPr>
          <p:cNvSpPr/>
          <p:nvPr/>
        </p:nvSpPr>
        <p:spPr>
          <a:xfrm>
            <a:off x="5594685" y="1127022"/>
            <a:ext cx="6597315" cy="2410438"/>
          </a:xfrm>
          <a:prstGeom prst="rect">
            <a:avLst/>
          </a:prstGeom>
          <a:solidFill>
            <a:schemeClr val="bg1">
              <a:lumMod val="9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a:extLst>
              <a:ext uri="{FF2B5EF4-FFF2-40B4-BE49-F238E27FC236}">
                <a16:creationId xmlns:a16="http://schemas.microsoft.com/office/drawing/2014/main" id="{64837B56-C48C-F29D-6A50-141228D8B76E}"/>
              </a:ext>
            </a:extLst>
          </p:cNvPr>
          <p:cNvSpPr txBox="1"/>
          <p:nvPr/>
        </p:nvSpPr>
        <p:spPr>
          <a:xfrm>
            <a:off x="5723342" y="1331126"/>
            <a:ext cx="6364134" cy="1938992"/>
          </a:xfrm>
          <a:prstGeom prst="rect">
            <a:avLst/>
          </a:prstGeom>
          <a:noFill/>
        </p:spPr>
        <p:txBody>
          <a:bodyPr wrap="square" rtlCol="0">
            <a:spAutoFit/>
          </a:bodyPr>
          <a:lstStyle/>
          <a:p>
            <a:r>
              <a:rPr lang="en-GB" dirty="0"/>
              <a:t>Once installed, open a suitable command window or terminal and enter the instruction (compatible with Windows, Mac and Linux):</a:t>
            </a:r>
          </a:p>
          <a:p>
            <a:r>
              <a:rPr lang="en-GB" b="1" i="1" dirty="0"/>
              <a:t>$ docker version</a:t>
            </a:r>
          </a:p>
          <a:p>
            <a:endParaRPr lang="en-GB" dirty="0"/>
          </a:p>
          <a:p>
            <a:r>
              <a:rPr lang="en-GB" sz="1600" dirty="0"/>
              <a:t>Check the client and server (engine) version; if the information is not available check the engine is running.  Ensure the docker service is fully launched and google any specific errors.</a:t>
            </a:r>
          </a:p>
        </p:txBody>
      </p:sp>
      <p:sp>
        <p:nvSpPr>
          <p:cNvPr id="9" name="Arrow: Left 8">
            <a:extLst>
              <a:ext uri="{FF2B5EF4-FFF2-40B4-BE49-F238E27FC236}">
                <a16:creationId xmlns:a16="http://schemas.microsoft.com/office/drawing/2014/main" id="{9D6245E3-4AAF-10D2-5AC0-9A4600D0230C}"/>
              </a:ext>
            </a:extLst>
          </p:cNvPr>
          <p:cNvSpPr/>
          <p:nvPr/>
        </p:nvSpPr>
        <p:spPr>
          <a:xfrm>
            <a:off x="3826042" y="1903059"/>
            <a:ext cx="663989" cy="409074"/>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Arrow: Left 10">
            <a:extLst>
              <a:ext uri="{FF2B5EF4-FFF2-40B4-BE49-F238E27FC236}">
                <a16:creationId xmlns:a16="http://schemas.microsoft.com/office/drawing/2014/main" id="{C73E9CBE-05FA-B314-784A-585E9C45D060}"/>
              </a:ext>
            </a:extLst>
          </p:cNvPr>
          <p:cNvSpPr/>
          <p:nvPr/>
        </p:nvSpPr>
        <p:spPr>
          <a:xfrm>
            <a:off x="3826041" y="4247150"/>
            <a:ext cx="663989" cy="409074"/>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TextBox 12">
            <a:extLst>
              <a:ext uri="{FF2B5EF4-FFF2-40B4-BE49-F238E27FC236}">
                <a16:creationId xmlns:a16="http://schemas.microsoft.com/office/drawing/2014/main" id="{C3ACC468-E233-4697-0DD4-A367FFD0D9F2}"/>
              </a:ext>
            </a:extLst>
          </p:cNvPr>
          <p:cNvSpPr txBox="1"/>
          <p:nvPr/>
        </p:nvSpPr>
        <p:spPr>
          <a:xfrm>
            <a:off x="4259355" y="264395"/>
            <a:ext cx="2153652" cy="276999"/>
          </a:xfrm>
          <a:prstGeom prst="rect">
            <a:avLst/>
          </a:prstGeom>
          <a:noFill/>
        </p:spPr>
        <p:txBody>
          <a:bodyPr wrap="square" rtlCol="0">
            <a:spAutoFit/>
          </a:bodyPr>
          <a:lstStyle/>
          <a:p>
            <a:r>
              <a:rPr lang="en-GB" sz="1200" i="1" dirty="0">
                <a:solidFill>
                  <a:srgbClr val="FFFF00"/>
                </a:solidFill>
              </a:rPr>
              <a:t>Entered Instruction</a:t>
            </a:r>
          </a:p>
        </p:txBody>
      </p:sp>
      <p:sp>
        <p:nvSpPr>
          <p:cNvPr id="17" name="TextBox 16">
            <a:extLst>
              <a:ext uri="{FF2B5EF4-FFF2-40B4-BE49-F238E27FC236}">
                <a16:creationId xmlns:a16="http://schemas.microsoft.com/office/drawing/2014/main" id="{1277EF69-16B2-A13B-01FD-D7168249F82C}"/>
              </a:ext>
            </a:extLst>
          </p:cNvPr>
          <p:cNvSpPr txBox="1"/>
          <p:nvPr/>
        </p:nvSpPr>
        <p:spPr>
          <a:xfrm>
            <a:off x="3441032" y="954402"/>
            <a:ext cx="2153652" cy="276999"/>
          </a:xfrm>
          <a:prstGeom prst="rect">
            <a:avLst/>
          </a:prstGeom>
          <a:noFill/>
        </p:spPr>
        <p:txBody>
          <a:bodyPr wrap="square" rtlCol="0">
            <a:spAutoFit/>
          </a:bodyPr>
          <a:lstStyle/>
          <a:p>
            <a:r>
              <a:rPr lang="en-GB" sz="1200" i="1" dirty="0">
                <a:solidFill>
                  <a:srgbClr val="00B0F0"/>
                </a:solidFill>
              </a:rPr>
              <a:t>Client Version</a:t>
            </a:r>
          </a:p>
        </p:txBody>
      </p:sp>
      <p:sp>
        <p:nvSpPr>
          <p:cNvPr id="26" name="TextBox 25">
            <a:extLst>
              <a:ext uri="{FF2B5EF4-FFF2-40B4-BE49-F238E27FC236}">
                <a16:creationId xmlns:a16="http://schemas.microsoft.com/office/drawing/2014/main" id="{BD4CC7E4-CFFF-459C-E0EE-D2A562E8B436}"/>
              </a:ext>
            </a:extLst>
          </p:cNvPr>
          <p:cNvSpPr txBox="1"/>
          <p:nvPr/>
        </p:nvSpPr>
        <p:spPr>
          <a:xfrm>
            <a:off x="4291264" y="3260461"/>
            <a:ext cx="2153652" cy="276999"/>
          </a:xfrm>
          <a:prstGeom prst="rect">
            <a:avLst/>
          </a:prstGeom>
          <a:noFill/>
        </p:spPr>
        <p:txBody>
          <a:bodyPr wrap="square" rtlCol="0">
            <a:spAutoFit/>
          </a:bodyPr>
          <a:lstStyle/>
          <a:p>
            <a:r>
              <a:rPr lang="en-GB" sz="1200" i="1" dirty="0">
                <a:solidFill>
                  <a:srgbClr val="00B0F0"/>
                </a:solidFill>
              </a:rPr>
              <a:t>Engine Version</a:t>
            </a:r>
          </a:p>
        </p:txBody>
      </p:sp>
      <p:sp>
        <p:nvSpPr>
          <p:cNvPr id="27" name="TextBox 26">
            <a:extLst>
              <a:ext uri="{FF2B5EF4-FFF2-40B4-BE49-F238E27FC236}">
                <a16:creationId xmlns:a16="http://schemas.microsoft.com/office/drawing/2014/main" id="{8F0EEEA9-F6D5-8923-736D-40949990D349}"/>
              </a:ext>
            </a:extLst>
          </p:cNvPr>
          <p:cNvSpPr txBox="1"/>
          <p:nvPr/>
        </p:nvSpPr>
        <p:spPr>
          <a:xfrm>
            <a:off x="4021958" y="4535641"/>
            <a:ext cx="2153652" cy="276999"/>
          </a:xfrm>
          <a:prstGeom prst="rect">
            <a:avLst/>
          </a:prstGeom>
          <a:noFill/>
        </p:spPr>
        <p:txBody>
          <a:bodyPr wrap="square" rtlCol="0">
            <a:spAutoFit/>
          </a:bodyPr>
          <a:lstStyle/>
          <a:p>
            <a:r>
              <a:rPr lang="en-GB" sz="1200" i="1" dirty="0">
                <a:solidFill>
                  <a:srgbClr val="00B0F0"/>
                </a:solidFill>
              </a:rPr>
              <a:t>Engine Architecture </a:t>
            </a:r>
          </a:p>
        </p:txBody>
      </p:sp>
      <p:sp>
        <p:nvSpPr>
          <p:cNvPr id="28" name="TextBox 27">
            <a:extLst>
              <a:ext uri="{FF2B5EF4-FFF2-40B4-BE49-F238E27FC236}">
                <a16:creationId xmlns:a16="http://schemas.microsoft.com/office/drawing/2014/main" id="{15E7BE47-55DF-A1B4-510C-AF7BD7DB937F}"/>
              </a:ext>
            </a:extLst>
          </p:cNvPr>
          <p:cNvSpPr txBox="1"/>
          <p:nvPr/>
        </p:nvSpPr>
        <p:spPr>
          <a:xfrm>
            <a:off x="4001099" y="2196261"/>
            <a:ext cx="2153652" cy="276999"/>
          </a:xfrm>
          <a:prstGeom prst="rect">
            <a:avLst/>
          </a:prstGeom>
          <a:noFill/>
        </p:spPr>
        <p:txBody>
          <a:bodyPr wrap="square" rtlCol="0">
            <a:spAutoFit/>
          </a:bodyPr>
          <a:lstStyle/>
          <a:p>
            <a:r>
              <a:rPr lang="en-GB" sz="1200" i="1" dirty="0">
                <a:solidFill>
                  <a:srgbClr val="00B0F0"/>
                </a:solidFill>
              </a:rPr>
              <a:t>Client Architecture </a:t>
            </a:r>
          </a:p>
        </p:txBody>
      </p:sp>
    </p:spTree>
    <p:extLst>
      <p:ext uri="{BB962C8B-B14F-4D97-AF65-F5344CB8AC3E}">
        <p14:creationId xmlns:p14="http://schemas.microsoft.com/office/powerpoint/2010/main" val="8995377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dissolve">
                                      <p:cBhvr>
                                        <p:cTn id="7" dur="500"/>
                                        <p:tgtEl>
                                          <p:spTgt spid="2"/>
                                        </p:tgtEl>
                                      </p:cBhvr>
                                    </p:animEffect>
                                  </p:childTnLst>
                                </p:cTn>
                              </p:par>
                              <p:par>
                                <p:cTn id="8" presetID="9" presetClass="entr" presetSubtype="0" fill="hold" grpId="0" nodeType="withEffect">
                                  <p:stCondLst>
                                    <p:cond delay="0"/>
                                  </p:stCondLst>
                                  <p:childTnLst>
                                    <p:set>
                                      <p:cBhvr>
                                        <p:cTn id="9" dur="1" fill="hold">
                                          <p:stCondLst>
                                            <p:cond delay="0"/>
                                          </p:stCondLst>
                                        </p:cTn>
                                        <p:tgtEl>
                                          <p:spTgt spid="8"/>
                                        </p:tgtEl>
                                        <p:attrNameLst>
                                          <p:attrName>style.visibility</p:attrName>
                                        </p:attrNameLst>
                                      </p:cBhvr>
                                      <p:to>
                                        <p:strVal val="visible"/>
                                      </p:to>
                                    </p:set>
                                    <p:animEffect transition="in" filter="dissolve">
                                      <p:cBhvr>
                                        <p:cTn id="10" dur="500"/>
                                        <p:tgtEl>
                                          <p:spTgt spid="8"/>
                                        </p:tgtEl>
                                      </p:cBhvr>
                                    </p:animEffect>
                                  </p:childTnLst>
                                </p:cTn>
                              </p:par>
                              <p:par>
                                <p:cTn id="11" presetID="9" presetClass="entr" presetSubtype="0" fill="hold" nodeType="withEffect">
                                  <p:stCondLst>
                                    <p:cond delay="0"/>
                                  </p:stCondLst>
                                  <p:childTnLst>
                                    <p:set>
                                      <p:cBhvr>
                                        <p:cTn id="12" dur="1" fill="hold">
                                          <p:stCondLst>
                                            <p:cond delay="0"/>
                                          </p:stCondLst>
                                        </p:cTn>
                                        <p:tgtEl>
                                          <p:spTgt spid="1026"/>
                                        </p:tgtEl>
                                        <p:attrNameLst>
                                          <p:attrName>style.visibility</p:attrName>
                                        </p:attrNameLst>
                                      </p:cBhvr>
                                      <p:to>
                                        <p:strVal val="visible"/>
                                      </p:to>
                                    </p:set>
                                    <p:animEffect transition="in" filter="dissolve">
                                      <p:cBhvr>
                                        <p:cTn id="13" dur="500"/>
                                        <p:tgtEl>
                                          <p:spTgt spid="1026"/>
                                        </p:tgtEl>
                                      </p:cBhvr>
                                    </p:animEffect>
                                  </p:childTnLst>
                                </p:cTn>
                              </p:par>
                              <p:par>
                                <p:cTn id="14" presetID="9" presetClass="entr" presetSubtype="0" fill="hold" grpId="0" nodeType="withEffect">
                                  <p:stCondLst>
                                    <p:cond delay="0"/>
                                  </p:stCondLst>
                                  <p:childTnLst>
                                    <p:set>
                                      <p:cBhvr>
                                        <p:cTn id="15" dur="1" fill="hold">
                                          <p:stCondLst>
                                            <p:cond delay="0"/>
                                          </p:stCondLst>
                                        </p:cTn>
                                        <p:tgtEl>
                                          <p:spTgt spid="6"/>
                                        </p:tgtEl>
                                        <p:attrNameLst>
                                          <p:attrName>style.visibility</p:attrName>
                                        </p:attrNameLst>
                                      </p:cBhvr>
                                      <p:to>
                                        <p:strVal val="visible"/>
                                      </p:to>
                                    </p:set>
                                    <p:animEffect transition="in" filter="dissolve">
                                      <p:cBhvr>
                                        <p:cTn id="16" dur="500"/>
                                        <p:tgtEl>
                                          <p:spTgt spid="6"/>
                                        </p:tgtEl>
                                      </p:cBhvr>
                                    </p:animEffect>
                                  </p:childTnLst>
                                </p:cTn>
                              </p:par>
                              <p:par>
                                <p:cTn id="17" presetID="9" presetClass="entr" presetSubtype="0" fill="hold" grpId="0" nodeType="withEffect">
                                  <p:stCondLst>
                                    <p:cond delay="0"/>
                                  </p:stCondLst>
                                  <p:childTnLst>
                                    <p:set>
                                      <p:cBhvr>
                                        <p:cTn id="18" dur="1" fill="hold">
                                          <p:stCondLst>
                                            <p:cond delay="0"/>
                                          </p:stCondLst>
                                        </p:cTn>
                                        <p:tgtEl>
                                          <p:spTgt spid="7"/>
                                        </p:tgtEl>
                                        <p:attrNameLst>
                                          <p:attrName>style.visibility</p:attrName>
                                        </p:attrNameLst>
                                      </p:cBhvr>
                                      <p:to>
                                        <p:strVal val="visible"/>
                                      </p:to>
                                    </p:set>
                                    <p:animEffect transition="in" filter="dissolve">
                                      <p:cBhvr>
                                        <p:cTn id="19" dur="500"/>
                                        <p:tgtEl>
                                          <p:spTgt spid="7"/>
                                        </p:tgtEl>
                                      </p:cBhvr>
                                    </p:animEffect>
                                  </p:childTnLst>
                                </p:cTn>
                              </p:par>
                            </p:childTnLst>
                          </p:cTn>
                        </p:par>
                      </p:childTnLst>
                    </p:cTn>
                  </p:par>
                  <p:par>
                    <p:cTn id="20" fill="hold">
                      <p:stCondLst>
                        <p:cond delay="indefinite"/>
                      </p:stCondLst>
                      <p:childTnLst>
                        <p:par>
                          <p:cTn id="21" fill="hold">
                            <p:stCondLst>
                              <p:cond delay="0"/>
                            </p:stCondLst>
                            <p:childTnLst>
                              <p:par>
                                <p:cTn id="22" presetID="9" presetClass="entr" presetSubtype="0" fill="hold" grpId="0" nodeType="clickEffect">
                                  <p:stCondLst>
                                    <p:cond delay="0"/>
                                  </p:stCondLst>
                                  <p:childTnLst>
                                    <p:set>
                                      <p:cBhvr>
                                        <p:cTn id="23" dur="1" fill="hold">
                                          <p:stCondLst>
                                            <p:cond delay="0"/>
                                          </p:stCondLst>
                                        </p:cTn>
                                        <p:tgtEl>
                                          <p:spTgt spid="13"/>
                                        </p:tgtEl>
                                        <p:attrNameLst>
                                          <p:attrName>style.visibility</p:attrName>
                                        </p:attrNameLst>
                                      </p:cBhvr>
                                      <p:to>
                                        <p:strVal val="visible"/>
                                      </p:to>
                                    </p:set>
                                    <p:animEffect transition="in" filter="dissolve">
                                      <p:cBhvr>
                                        <p:cTn id="24" dur="500"/>
                                        <p:tgtEl>
                                          <p:spTgt spid="13"/>
                                        </p:tgtEl>
                                      </p:cBhvr>
                                    </p:animEffect>
                                  </p:childTnLst>
                                </p:cTn>
                              </p:par>
                            </p:childTnLst>
                          </p:cTn>
                        </p:par>
                      </p:childTnLst>
                    </p:cTn>
                  </p:par>
                  <p:par>
                    <p:cTn id="25" fill="hold">
                      <p:stCondLst>
                        <p:cond delay="indefinite"/>
                      </p:stCondLst>
                      <p:childTnLst>
                        <p:par>
                          <p:cTn id="26" fill="hold">
                            <p:stCondLst>
                              <p:cond delay="0"/>
                            </p:stCondLst>
                            <p:childTnLst>
                              <p:par>
                                <p:cTn id="27" presetID="2" presetClass="entr" presetSubtype="2" fill="hold" grpId="0" nodeType="clickEffect">
                                  <p:stCondLst>
                                    <p:cond delay="0"/>
                                  </p:stCondLst>
                                  <p:childTnLst>
                                    <p:set>
                                      <p:cBhvr>
                                        <p:cTn id="28" dur="1" fill="hold">
                                          <p:stCondLst>
                                            <p:cond delay="0"/>
                                          </p:stCondLst>
                                        </p:cTn>
                                        <p:tgtEl>
                                          <p:spTgt spid="17"/>
                                        </p:tgtEl>
                                        <p:attrNameLst>
                                          <p:attrName>style.visibility</p:attrName>
                                        </p:attrNameLst>
                                      </p:cBhvr>
                                      <p:to>
                                        <p:strVal val="visible"/>
                                      </p:to>
                                    </p:set>
                                    <p:anim calcmode="lin" valueType="num">
                                      <p:cBhvr additive="base">
                                        <p:cTn id="29" dur="500" fill="hold"/>
                                        <p:tgtEl>
                                          <p:spTgt spid="17"/>
                                        </p:tgtEl>
                                        <p:attrNameLst>
                                          <p:attrName>ppt_x</p:attrName>
                                        </p:attrNameLst>
                                      </p:cBhvr>
                                      <p:tavLst>
                                        <p:tav tm="0">
                                          <p:val>
                                            <p:strVal val="1+#ppt_w/2"/>
                                          </p:val>
                                        </p:tav>
                                        <p:tav tm="100000">
                                          <p:val>
                                            <p:strVal val="#ppt_x"/>
                                          </p:val>
                                        </p:tav>
                                      </p:tavLst>
                                    </p:anim>
                                    <p:anim calcmode="lin" valueType="num">
                                      <p:cBhvr additive="base">
                                        <p:cTn id="30" dur="500" fill="hold"/>
                                        <p:tgtEl>
                                          <p:spTgt spid="17"/>
                                        </p:tgtEl>
                                        <p:attrNameLst>
                                          <p:attrName>ppt_y</p:attrName>
                                        </p:attrNameLst>
                                      </p:cBhvr>
                                      <p:tavLst>
                                        <p:tav tm="0">
                                          <p:val>
                                            <p:strVal val="#ppt_y"/>
                                          </p:val>
                                        </p:tav>
                                        <p:tav tm="100000">
                                          <p:val>
                                            <p:strVal val="#ppt_y"/>
                                          </p:val>
                                        </p:tav>
                                      </p:tavLst>
                                    </p:anim>
                                  </p:childTnLst>
                                </p:cTn>
                              </p:par>
                              <p:par>
                                <p:cTn id="31" presetID="2" presetClass="entr" presetSubtype="2" fill="hold" grpId="0" nodeType="withEffect">
                                  <p:stCondLst>
                                    <p:cond delay="0"/>
                                  </p:stCondLst>
                                  <p:childTnLst>
                                    <p:set>
                                      <p:cBhvr>
                                        <p:cTn id="32" dur="1" fill="hold">
                                          <p:stCondLst>
                                            <p:cond delay="0"/>
                                          </p:stCondLst>
                                        </p:cTn>
                                        <p:tgtEl>
                                          <p:spTgt spid="28"/>
                                        </p:tgtEl>
                                        <p:attrNameLst>
                                          <p:attrName>style.visibility</p:attrName>
                                        </p:attrNameLst>
                                      </p:cBhvr>
                                      <p:to>
                                        <p:strVal val="visible"/>
                                      </p:to>
                                    </p:set>
                                    <p:anim calcmode="lin" valueType="num">
                                      <p:cBhvr additive="base">
                                        <p:cTn id="33" dur="500" fill="hold"/>
                                        <p:tgtEl>
                                          <p:spTgt spid="28"/>
                                        </p:tgtEl>
                                        <p:attrNameLst>
                                          <p:attrName>ppt_x</p:attrName>
                                        </p:attrNameLst>
                                      </p:cBhvr>
                                      <p:tavLst>
                                        <p:tav tm="0">
                                          <p:val>
                                            <p:strVal val="1+#ppt_w/2"/>
                                          </p:val>
                                        </p:tav>
                                        <p:tav tm="100000">
                                          <p:val>
                                            <p:strVal val="#ppt_x"/>
                                          </p:val>
                                        </p:tav>
                                      </p:tavLst>
                                    </p:anim>
                                    <p:anim calcmode="lin" valueType="num">
                                      <p:cBhvr additive="base">
                                        <p:cTn id="34" dur="500" fill="hold"/>
                                        <p:tgtEl>
                                          <p:spTgt spid="28"/>
                                        </p:tgtEl>
                                        <p:attrNameLst>
                                          <p:attrName>ppt_y</p:attrName>
                                        </p:attrNameLst>
                                      </p:cBhvr>
                                      <p:tavLst>
                                        <p:tav tm="0">
                                          <p:val>
                                            <p:strVal val="#ppt_y"/>
                                          </p:val>
                                        </p:tav>
                                        <p:tav tm="100000">
                                          <p:val>
                                            <p:strVal val="#ppt_y"/>
                                          </p:val>
                                        </p:tav>
                                      </p:tavLst>
                                    </p:anim>
                                  </p:childTnLst>
                                </p:cTn>
                              </p:par>
                              <p:par>
                                <p:cTn id="35" presetID="2" presetClass="entr" presetSubtype="2" fill="hold" grpId="0" nodeType="withEffect">
                                  <p:stCondLst>
                                    <p:cond delay="0"/>
                                  </p:stCondLst>
                                  <p:childTnLst>
                                    <p:set>
                                      <p:cBhvr>
                                        <p:cTn id="36" dur="1" fill="hold">
                                          <p:stCondLst>
                                            <p:cond delay="0"/>
                                          </p:stCondLst>
                                        </p:cTn>
                                        <p:tgtEl>
                                          <p:spTgt spid="9"/>
                                        </p:tgtEl>
                                        <p:attrNameLst>
                                          <p:attrName>style.visibility</p:attrName>
                                        </p:attrNameLst>
                                      </p:cBhvr>
                                      <p:to>
                                        <p:strVal val="visible"/>
                                      </p:to>
                                    </p:set>
                                    <p:anim calcmode="lin" valueType="num">
                                      <p:cBhvr additive="base">
                                        <p:cTn id="37" dur="500" fill="hold"/>
                                        <p:tgtEl>
                                          <p:spTgt spid="9"/>
                                        </p:tgtEl>
                                        <p:attrNameLst>
                                          <p:attrName>ppt_x</p:attrName>
                                        </p:attrNameLst>
                                      </p:cBhvr>
                                      <p:tavLst>
                                        <p:tav tm="0">
                                          <p:val>
                                            <p:strVal val="1+#ppt_w/2"/>
                                          </p:val>
                                        </p:tav>
                                        <p:tav tm="100000">
                                          <p:val>
                                            <p:strVal val="#ppt_x"/>
                                          </p:val>
                                        </p:tav>
                                      </p:tavLst>
                                    </p:anim>
                                    <p:anim calcmode="lin" valueType="num">
                                      <p:cBhvr additive="base">
                                        <p:cTn id="38" dur="500" fill="hold"/>
                                        <p:tgtEl>
                                          <p:spTgt spid="9"/>
                                        </p:tgtEl>
                                        <p:attrNameLst>
                                          <p:attrName>ppt_y</p:attrName>
                                        </p:attrNameLst>
                                      </p:cBhvr>
                                      <p:tavLst>
                                        <p:tav tm="0">
                                          <p:val>
                                            <p:strVal val="#ppt_y"/>
                                          </p:val>
                                        </p:tav>
                                        <p:tav tm="100000">
                                          <p:val>
                                            <p:strVal val="#ppt_y"/>
                                          </p:val>
                                        </p:tav>
                                      </p:tavLst>
                                    </p:anim>
                                  </p:childTnLst>
                                </p:cTn>
                              </p:par>
                              <p:par>
                                <p:cTn id="39" presetID="2" presetClass="entr" presetSubtype="2" fill="hold" grpId="0" nodeType="withEffect">
                                  <p:stCondLst>
                                    <p:cond delay="0"/>
                                  </p:stCondLst>
                                  <p:childTnLst>
                                    <p:set>
                                      <p:cBhvr>
                                        <p:cTn id="40" dur="1" fill="hold">
                                          <p:stCondLst>
                                            <p:cond delay="0"/>
                                          </p:stCondLst>
                                        </p:cTn>
                                        <p:tgtEl>
                                          <p:spTgt spid="26"/>
                                        </p:tgtEl>
                                        <p:attrNameLst>
                                          <p:attrName>style.visibility</p:attrName>
                                        </p:attrNameLst>
                                      </p:cBhvr>
                                      <p:to>
                                        <p:strVal val="visible"/>
                                      </p:to>
                                    </p:set>
                                    <p:anim calcmode="lin" valueType="num">
                                      <p:cBhvr additive="base">
                                        <p:cTn id="41" dur="500" fill="hold"/>
                                        <p:tgtEl>
                                          <p:spTgt spid="26"/>
                                        </p:tgtEl>
                                        <p:attrNameLst>
                                          <p:attrName>ppt_x</p:attrName>
                                        </p:attrNameLst>
                                      </p:cBhvr>
                                      <p:tavLst>
                                        <p:tav tm="0">
                                          <p:val>
                                            <p:strVal val="1+#ppt_w/2"/>
                                          </p:val>
                                        </p:tav>
                                        <p:tav tm="100000">
                                          <p:val>
                                            <p:strVal val="#ppt_x"/>
                                          </p:val>
                                        </p:tav>
                                      </p:tavLst>
                                    </p:anim>
                                    <p:anim calcmode="lin" valueType="num">
                                      <p:cBhvr additive="base">
                                        <p:cTn id="42" dur="500" fill="hold"/>
                                        <p:tgtEl>
                                          <p:spTgt spid="26"/>
                                        </p:tgtEl>
                                        <p:attrNameLst>
                                          <p:attrName>ppt_y</p:attrName>
                                        </p:attrNameLst>
                                      </p:cBhvr>
                                      <p:tavLst>
                                        <p:tav tm="0">
                                          <p:val>
                                            <p:strVal val="#ppt_y"/>
                                          </p:val>
                                        </p:tav>
                                        <p:tav tm="100000">
                                          <p:val>
                                            <p:strVal val="#ppt_y"/>
                                          </p:val>
                                        </p:tav>
                                      </p:tavLst>
                                    </p:anim>
                                  </p:childTnLst>
                                </p:cTn>
                              </p:par>
                              <p:par>
                                <p:cTn id="43" presetID="2" presetClass="entr" presetSubtype="2" fill="hold" grpId="0" nodeType="withEffect">
                                  <p:stCondLst>
                                    <p:cond delay="0"/>
                                  </p:stCondLst>
                                  <p:childTnLst>
                                    <p:set>
                                      <p:cBhvr>
                                        <p:cTn id="44" dur="1" fill="hold">
                                          <p:stCondLst>
                                            <p:cond delay="0"/>
                                          </p:stCondLst>
                                        </p:cTn>
                                        <p:tgtEl>
                                          <p:spTgt spid="11"/>
                                        </p:tgtEl>
                                        <p:attrNameLst>
                                          <p:attrName>style.visibility</p:attrName>
                                        </p:attrNameLst>
                                      </p:cBhvr>
                                      <p:to>
                                        <p:strVal val="visible"/>
                                      </p:to>
                                    </p:set>
                                    <p:anim calcmode="lin" valueType="num">
                                      <p:cBhvr additive="base">
                                        <p:cTn id="45" dur="500" fill="hold"/>
                                        <p:tgtEl>
                                          <p:spTgt spid="11"/>
                                        </p:tgtEl>
                                        <p:attrNameLst>
                                          <p:attrName>ppt_x</p:attrName>
                                        </p:attrNameLst>
                                      </p:cBhvr>
                                      <p:tavLst>
                                        <p:tav tm="0">
                                          <p:val>
                                            <p:strVal val="1+#ppt_w/2"/>
                                          </p:val>
                                        </p:tav>
                                        <p:tav tm="100000">
                                          <p:val>
                                            <p:strVal val="#ppt_x"/>
                                          </p:val>
                                        </p:tav>
                                      </p:tavLst>
                                    </p:anim>
                                    <p:anim calcmode="lin" valueType="num">
                                      <p:cBhvr additive="base">
                                        <p:cTn id="46" dur="500" fill="hold"/>
                                        <p:tgtEl>
                                          <p:spTgt spid="11"/>
                                        </p:tgtEl>
                                        <p:attrNameLst>
                                          <p:attrName>ppt_y</p:attrName>
                                        </p:attrNameLst>
                                      </p:cBhvr>
                                      <p:tavLst>
                                        <p:tav tm="0">
                                          <p:val>
                                            <p:strVal val="#ppt_y"/>
                                          </p:val>
                                        </p:tav>
                                        <p:tav tm="100000">
                                          <p:val>
                                            <p:strVal val="#ppt_y"/>
                                          </p:val>
                                        </p:tav>
                                      </p:tavLst>
                                    </p:anim>
                                  </p:childTnLst>
                                </p:cTn>
                              </p:par>
                              <p:par>
                                <p:cTn id="47" presetID="2" presetClass="entr" presetSubtype="2" fill="hold" grpId="0" nodeType="withEffect">
                                  <p:stCondLst>
                                    <p:cond delay="0"/>
                                  </p:stCondLst>
                                  <p:childTnLst>
                                    <p:set>
                                      <p:cBhvr>
                                        <p:cTn id="48" dur="1" fill="hold">
                                          <p:stCondLst>
                                            <p:cond delay="0"/>
                                          </p:stCondLst>
                                        </p:cTn>
                                        <p:tgtEl>
                                          <p:spTgt spid="27"/>
                                        </p:tgtEl>
                                        <p:attrNameLst>
                                          <p:attrName>style.visibility</p:attrName>
                                        </p:attrNameLst>
                                      </p:cBhvr>
                                      <p:to>
                                        <p:strVal val="visible"/>
                                      </p:to>
                                    </p:set>
                                    <p:anim calcmode="lin" valueType="num">
                                      <p:cBhvr additive="base">
                                        <p:cTn id="49" dur="500" fill="hold"/>
                                        <p:tgtEl>
                                          <p:spTgt spid="27"/>
                                        </p:tgtEl>
                                        <p:attrNameLst>
                                          <p:attrName>ppt_x</p:attrName>
                                        </p:attrNameLst>
                                      </p:cBhvr>
                                      <p:tavLst>
                                        <p:tav tm="0">
                                          <p:val>
                                            <p:strVal val="1+#ppt_w/2"/>
                                          </p:val>
                                        </p:tav>
                                        <p:tav tm="100000">
                                          <p:val>
                                            <p:strVal val="#ppt_x"/>
                                          </p:val>
                                        </p:tav>
                                      </p:tavLst>
                                    </p:anim>
                                    <p:anim calcmode="lin" valueType="num">
                                      <p:cBhvr additive="base">
                                        <p:cTn id="50" dur="500" fill="hold"/>
                                        <p:tgtEl>
                                          <p:spTgt spid="27"/>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2" grpId="0"/>
      <p:bldP spid="7" grpId="0" animBg="1"/>
      <p:bldP spid="8" grpId="0"/>
      <p:bldP spid="9" grpId="0" animBg="1"/>
      <p:bldP spid="11" grpId="0" animBg="1"/>
      <p:bldP spid="13" grpId="0"/>
      <p:bldP spid="17" grpId="0"/>
      <p:bldP spid="26" grpId="0"/>
      <p:bldP spid="27" grpId="0"/>
      <p:bldP spid="28"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FAF9C3-9955-601F-6952-C4C9E67BF601}"/>
              </a:ext>
            </a:extLst>
          </p:cNvPr>
          <p:cNvSpPr>
            <a:spLocks noGrp="1"/>
          </p:cNvSpPr>
          <p:nvPr>
            <p:ph type="title"/>
          </p:nvPr>
        </p:nvSpPr>
        <p:spPr/>
        <p:txBody>
          <a:bodyPr/>
          <a:lstStyle/>
          <a:p>
            <a:r>
              <a:rPr lang="en-GB" b="1" dirty="0"/>
              <a:t>Using Docker – Dockerfile</a:t>
            </a:r>
          </a:p>
        </p:txBody>
      </p:sp>
      <p:sp>
        <p:nvSpPr>
          <p:cNvPr id="3" name="Content Placeholder 2">
            <a:extLst>
              <a:ext uri="{FF2B5EF4-FFF2-40B4-BE49-F238E27FC236}">
                <a16:creationId xmlns:a16="http://schemas.microsoft.com/office/drawing/2014/main" id="{DFA64FC2-C2D5-5AF3-BBD5-EA3DBF4E3F74}"/>
              </a:ext>
            </a:extLst>
          </p:cNvPr>
          <p:cNvSpPr>
            <a:spLocks noGrp="1"/>
          </p:cNvSpPr>
          <p:nvPr>
            <p:ph idx="1"/>
          </p:nvPr>
        </p:nvSpPr>
        <p:spPr>
          <a:xfrm>
            <a:off x="838200" y="1654043"/>
            <a:ext cx="3842388" cy="4839870"/>
          </a:xfrm>
        </p:spPr>
        <p:txBody>
          <a:bodyPr>
            <a:normAutofit fontScale="92500" lnSpcReduction="10000"/>
          </a:bodyPr>
          <a:lstStyle/>
          <a:p>
            <a:pPr marL="0" indent="0">
              <a:buNone/>
            </a:pPr>
            <a:r>
              <a:rPr lang="en-GB" sz="2400" dirty="0"/>
              <a:t>Applications can be ‘</a:t>
            </a:r>
            <a:r>
              <a:rPr lang="en-GB" sz="2400" b="1" dirty="0"/>
              <a:t>dockerized</a:t>
            </a:r>
            <a:r>
              <a:rPr lang="en-GB" sz="2400" dirty="0"/>
              <a:t>’ by added a ‘plan text’ docker file called ‘</a:t>
            </a:r>
            <a:r>
              <a:rPr lang="en-GB" sz="2400" b="1" i="1" dirty="0"/>
              <a:t>dockerfile</a:t>
            </a:r>
            <a:r>
              <a:rPr lang="en-GB" sz="2400" dirty="0"/>
              <a:t>’ to an application.</a:t>
            </a:r>
          </a:p>
          <a:p>
            <a:pPr marL="0" indent="0">
              <a:buNone/>
            </a:pPr>
            <a:endParaRPr lang="en-GB" sz="2400" dirty="0"/>
          </a:p>
          <a:p>
            <a:pPr marL="0" indent="0">
              <a:buNone/>
            </a:pPr>
            <a:r>
              <a:rPr lang="en-GB" sz="2400" dirty="0"/>
              <a:t>The </a:t>
            </a:r>
            <a:r>
              <a:rPr lang="en-GB" sz="2400" b="1" i="1" dirty="0"/>
              <a:t>dockerfile</a:t>
            </a:r>
            <a:r>
              <a:rPr lang="en-GB" sz="2400" dirty="0"/>
              <a:t> tells the docker engine how to package the application into an image; this image includes everything that the application needs to run.</a:t>
            </a:r>
          </a:p>
          <a:p>
            <a:pPr marL="0" indent="0">
              <a:buNone/>
            </a:pPr>
            <a:endParaRPr lang="en-GB" sz="2400" dirty="0"/>
          </a:p>
          <a:p>
            <a:pPr marL="0" indent="0">
              <a:buNone/>
            </a:pPr>
            <a:r>
              <a:rPr lang="en-GB" sz="2400" dirty="0"/>
              <a:t>Once we have a </a:t>
            </a:r>
            <a:r>
              <a:rPr lang="en-GB" sz="2400" b="1" i="1" dirty="0"/>
              <a:t>‘docker image’</a:t>
            </a:r>
            <a:r>
              <a:rPr lang="en-GB" sz="2400" dirty="0"/>
              <a:t> we can ask Docker (via the client) to start a container using the image</a:t>
            </a:r>
          </a:p>
          <a:p>
            <a:pPr marL="0" indent="0">
              <a:buNone/>
            </a:pPr>
            <a:endParaRPr lang="en-GB" sz="2400" dirty="0"/>
          </a:p>
          <a:p>
            <a:pPr marL="0" indent="0">
              <a:buNone/>
            </a:pPr>
            <a:endParaRPr lang="en-GB" sz="2400" dirty="0"/>
          </a:p>
          <a:p>
            <a:pPr marL="0" indent="0">
              <a:buNone/>
            </a:pPr>
            <a:endParaRPr lang="en-GB" sz="2400" dirty="0"/>
          </a:p>
        </p:txBody>
      </p:sp>
      <p:sp>
        <p:nvSpPr>
          <p:cNvPr id="10" name="TextBox 9">
            <a:extLst>
              <a:ext uri="{FF2B5EF4-FFF2-40B4-BE49-F238E27FC236}">
                <a16:creationId xmlns:a16="http://schemas.microsoft.com/office/drawing/2014/main" id="{D08597F1-5E62-7D75-657F-6C5C8BCCA5AC}"/>
              </a:ext>
            </a:extLst>
          </p:cNvPr>
          <p:cNvSpPr txBox="1"/>
          <p:nvPr/>
        </p:nvSpPr>
        <p:spPr>
          <a:xfrm>
            <a:off x="4856744" y="1571420"/>
            <a:ext cx="2134221" cy="369332"/>
          </a:xfrm>
          <a:prstGeom prst="rect">
            <a:avLst/>
          </a:prstGeom>
          <a:noFill/>
        </p:spPr>
        <p:txBody>
          <a:bodyPr wrap="square" rtlCol="0">
            <a:spAutoFit/>
          </a:bodyPr>
          <a:lstStyle/>
          <a:p>
            <a:r>
              <a:rPr lang="en-GB" b="1" dirty="0"/>
              <a:t>Application</a:t>
            </a:r>
            <a:r>
              <a:rPr lang="en-GB" sz="1400" b="1" dirty="0"/>
              <a:t> </a:t>
            </a:r>
          </a:p>
        </p:txBody>
      </p:sp>
      <p:sp>
        <p:nvSpPr>
          <p:cNvPr id="20" name="Rectangle: Rounded Corners 19">
            <a:extLst>
              <a:ext uri="{FF2B5EF4-FFF2-40B4-BE49-F238E27FC236}">
                <a16:creationId xmlns:a16="http://schemas.microsoft.com/office/drawing/2014/main" id="{ABA0002D-81ED-7487-5F70-59257948C4B3}"/>
              </a:ext>
            </a:extLst>
          </p:cNvPr>
          <p:cNvSpPr/>
          <p:nvPr/>
        </p:nvSpPr>
        <p:spPr>
          <a:xfrm>
            <a:off x="4856893" y="1950325"/>
            <a:ext cx="2747210" cy="3594100"/>
          </a:xfrm>
          <a:prstGeom prst="roundRect">
            <a:avLst>
              <a:gd name="adj" fmla="val 5561"/>
            </a:avLst>
          </a:prstGeom>
          <a:solidFill>
            <a:srgbClr val="00B0F0"/>
          </a:solid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Rectangle: Rounded Corners 21">
            <a:extLst>
              <a:ext uri="{FF2B5EF4-FFF2-40B4-BE49-F238E27FC236}">
                <a16:creationId xmlns:a16="http://schemas.microsoft.com/office/drawing/2014/main" id="{BA189AA3-FF87-7E64-45EA-25A5AEB9EA8C}"/>
              </a:ext>
            </a:extLst>
          </p:cNvPr>
          <p:cNvSpPr/>
          <p:nvPr/>
        </p:nvSpPr>
        <p:spPr>
          <a:xfrm>
            <a:off x="5173745" y="2180859"/>
            <a:ext cx="878210" cy="958851"/>
          </a:xfrm>
          <a:prstGeom prst="roundRect">
            <a:avLst>
              <a:gd name="adj" fmla="val 5561"/>
            </a:avLst>
          </a:prstGeom>
          <a:solidFill>
            <a:srgbClr val="0070C0"/>
          </a:solidFill>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a:t>
            </a:r>
          </a:p>
        </p:txBody>
      </p:sp>
      <p:sp>
        <p:nvSpPr>
          <p:cNvPr id="23" name="Rectangle: Rounded Corners 22">
            <a:extLst>
              <a:ext uri="{FF2B5EF4-FFF2-40B4-BE49-F238E27FC236}">
                <a16:creationId xmlns:a16="http://schemas.microsoft.com/office/drawing/2014/main" id="{3480519C-1279-0C35-2AC9-F5FF752366EC}"/>
              </a:ext>
            </a:extLst>
          </p:cNvPr>
          <p:cNvSpPr/>
          <p:nvPr/>
        </p:nvSpPr>
        <p:spPr>
          <a:xfrm>
            <a:off x="5173745" y="3259833"/>
            <a:ext cx="878210" cy="958851"/>
          </a:xfrm>
          <a:prstGeom prst="roundRect">
            <a:avLst>
              <a:gd name="adj" fmla="val 5561"/>
            </a:avLst>
          </a:prstGeom>
          <a:solidFill>
            <a:srgbClr val="0070C0"/>
          </a:solidFill>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a:t>
            </a:r>
          </a:p>
        </p:txBody>
      </p:sp>
      <p:sp>
        <p:nvSpPr>
          <p:cNvPr id="24" name="Rectangle: Rounded Corners 23">
            <a:extLst>
              <a:ext uri="{FF2B5EF4-FFF2-40B4-BE49-F238E27FC236}">
                <a16:creationId xmlns:a16="http://schemas.microsoft.com/office/drawing/2014/main" id="{48FB9933-B436-0881-A74C-CDC10FBD96E8}"/>
              </a:ext>
            </a:extLst>
          </p:cNvPr>
          <p:cNvSpPr/>
          <p:nvPr/>
        </p:nvSpPr>
        <p:spPr>
          <a:xfrm>
            <a:off x="5173745" y="4341718"/>
            <a:ext cx="878210" cy="958851"/>
          </a:xfrm>
          <a:prstGeom prst="roundRect">
            <a:avLst>
              <a:gd name="adj" fmla="val 5561"/>
            </a:avLst>
          </a:prstGeom>
          <a:solidFill>
            <a:srgbClr val="0070C0"/>
          </a:solidFill>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a:t>
            </a:r>
          </a:p>
        </p:txBody>
      </p:sp>
      <p:sp>
        <p:nvSpPr>
          <p:cNvPr id="25" name="Rectangle: Rounded Corners 24">
            <a:extLst>
              <a:ext uri="{FF2B5EF4-FFF2-40B4-BE49-F238E27FC236}">
                <a16:creationId xmlns:a16="http://schemas.microsoft.com/office/drawing/2014/main" id="{8307BB8C-792B-8025-360E-55EE7999CE99}"/>
              </a:ext>
            </a:extLst>
          </p:cNvPr>
          <p:cNvSpPr/>
          <p:nvPr/>
        </p:nvSpPr>
        <p:spPr>
          <a:xfrm>
            <a:off x="6368807" y="2180859"/>
            <a:ext cx="1030205" cy="780926"/>
          </a:xfrm>
          <a:prstGeom prst="roundRect">
            <a:avLst>
              <a:gd name="adj" fmla="val 11290"/>
            </a:avLst>
          </a:prstGeom>
          <a:solidFill>
            <a:schemeClr val="accent4"/>
          </a:solidFill>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t>Dockerfile</a:t>
            </a:r>
            <a:endParaRPr lang="en-GB" dirty="0"/>
          </a:p>
        </p:txBody>
      </p:sp>
      <p:sp>
        <p:nvSpPr>
          <p:cNvPr id="34" name="Arrow: Pentagon 33">
            <a:extLst>
              <a:ext uri="{FF2B5EF4-FFF2-40B4-BE49-F238E27FC236}">
                <a16:creationId xmlns:a16="http://schemas.microsoft.com/office/drawing/2014/main" id="{CF56872A-0265-CBD8-A533-846648536241}"/>
              </a:ext>
            </a:extLst>
          </p:cNvPr>
          <p:cNvSpPr/>
          <p:nvPr/>
        </p:nvSpPr>
        <p:spPr>
          <a:xfrm>
            <a:off x="7750173" y="2357771"/>
            <a:ext cx="818147" cy="723282"/>
          </a:xfrm>
          <a:prstGeom prst="homePlat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4" name="Group 3">
            <a:extLst>
              <a:ext uri="{FF2B5EF4-FFF2-40B4-BE49-F238E27FC236}">
                <a16:creationId xmlns:a16="http://schemas.microsoft.com/office/drawing/2014/main" id="{BA30142D-7F32-C754-B138-1A62B1450216}"/>
              </a:ext>
            </a:extLst>
          </p:cNvPr>
          <p:cNvGrpSpPr/>
          <p:nvPr/>
        </p:nvGrpSpPr>
        <p:grpSpPr>
          <a:xfrm>
            <a:off x="8714391" y="1571420"/>
            <a:ext cx="3342943" cy="3973005"/>
            <a:chOff x="8714391" y="1690688"/>
            <a:chExt cx="3342943" cy="3973005"/>
          </a:xfrm>
        </p:grpSpPr>
        <p:sp>
          <p:nvSpPr>
            <p:cNvPr id="28" name="TextBox 27">
              <a:extLst>
                <a:ext uri="{FF2B5EF4-FFF2-40B4-BE49-F238E27FC236}">
                  <a16:creationId xmlns:a16="http://schemas.microsoft.com/office/drawing/2014/main" id="{B32BFC0E-5778-9A53-FFDB-9A4CCDE2C292}"/>
                </a:ext>
              </a:extLst>
            </p:cNvPr>
            <p:cNvSpPr txBox="1"/>
            <p:nvPr/>
          </p:nvSpPr>
          <p:spPr>
            <a:xfrm>
              <a:off x="8726422" y="1690688"/>
              <a:ext cx="2134221" cy="369332"/>
            </a:xfrm>
            <a:prstGeom prst="rect">
              <a:avLst/>
            </a:prstGeom>
            <a:noFill/>
          </p:spPr>
          <p:txBody>
            <a:bodyPr wrap="square" rtlCol="0">
              <a:spAutoFit/>
            </a:bodyPr>
            <a:lstStyle/>
            <a:p>
              <a:r>
                <a:rPr lang="en-GB" b="1" dirty="0"/>
                <a:t>Docker Image</a:t>
              </a:r>
              <a:r>
                <a:rPr lang="en-GB" sz="1400" b="1" dirty="0"/>
                <a:t> </a:t>
              </a:r>
            </a:p>
          </p:txBody>
        </p:sp>
        <p:sp>
          <p:nvSpPr>
            <p:cNvPr id="29" name="Rectangle: Rounded Corners 28">
              <a:extLst>
                <a:ext uri="{FF2B5EF4-FFF2-40B4-BE49-F238E27FC236}">
                  <a16:creationId xmlns:a16="http://schemas.microsoft.com/office/drawing/2014/main" id="{8FCAEB95-A76F-7C5C-E035-5681ADBF9E38}"/>
                </a:ext>
              </a:extLst>
            </p:cNvPr>
            <p:cNvSpPr/>
            <p:nvPr/>
          </p:nvSpPr>
          <p:spPr>
            <a:xfrm>
              <a:off x="8714391" y="2069593"/>
              <a:ext cx="3196872" cy="3594100"/>
            </a:xfrm>
            <a:prstGeom prst="roundRect">
              <a:avLst>
                <a:gd name="adj" fmla="val 5561"/>
              </a:avLst>
            </a:prstGeom>
            <a:solidFill>
              <a:srgbClr val="FFC000"/>
            </a:solidFill>
            <a:ln>
              <a:solidFill>
                <a:schemeClr val="accent4">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5" name="TextBox 34">
              <a:extLst>
                <a:ext uri="{FF2B5EF4-FFF2-40B4-BE49-F238E27FC236}">
                  <a16:creationId xmlns:a16="http://schemas.microsoft.com/office/drawing/2014/main" id="{D6571172-45E2-E7D0-4CB5-B82AF7812F3C}"/>
                </a:ext>
              </a:extLst>
            </p:cNvPr>
            <p:cNvSpPr txBox="1"/>
            <p:nvPr/>
          </p:nvSpPr>
          <p:spPr>
            <a:xfrm>
              <a:off x="8872493" y="2300127"/>
              <a:ext cx="3184841" cy="2952027"/>
            </a:xfrm>
            <a:prstGeom prst="rect">
              <a:avLst/>
            </a:prstGeom>
            <a:noFill/>
          </p:spPr>
          <p:txBody>
            <a:bodyPr wrap="square" rtlCol="0">
              <a:spAutoFit/>
            </a:bodyPr>
            <a:lstStyle/>
            <a:p>
              <a:r>
                <a:rPr lang="en-GB" sz="1600" b="1" i="1" dirty="0">
                  <a:solidFill>
                    <a:schemeClr val="bg1"/>
                  </a:solidFill>
                </a:rPr>
                <a:t>Although fairly complex, docker images generally consist of the following layers:</a:t>
              </a:r>
            </a:p>
            <a:p>
              <a:endParaRPr lang="en-GB" sz="1400" b="1" dirty="0">
                <a:solidFill>
                  <a:schemeClr val="bg1"/>
                </a:solidFill>
              </a:endParaRPr>
            </a:p>
            <a:p>
              <a:pPr marL="285750" indent="-285750">
                <a:lnSpc>
                  <a:spcPct val="150000"/>
                </a:lnSpc>
                <a:buFont typeface="Arial" panose="020B0604020202020204" pitchFamily="34" charset="0"/>
                <a:buChar char="•"/>
              </a:pPr>
              <a:r>
                <a:rPr lang="en-GB" sz="1400" dirty="0">
                  <a:solidFill>
                    <a:schemeClr val="bg1"/>
                  </a:solidFill>
                </a:rPr>
                <a:t>Lightweight OS </a:t>
              </a:r>
            </a:p>
            <a:p>
              <a:pPr marL="285750" indent="-285750">
                <a:lnSpc>
                  <a:spcPct val="150000"/>
                </a:lnSpc>
                <a:buFont typeface="Arial" panose="020B0604020202020204" pitchFamily="34" charset="0"/>
                <a:buChar char="•"/>
              </a:pPr>
              <a:r>
                <a:rPr lang="en-GB" sz="1400" dirty="0">
                  <a:solidFill>
                    <a:schemeClr val="bg1"/>
                  </a:solidFill>
                </a:rPr>
                <a:t>Runtime Environment; such as:</a:t>
              </a:r>
              <a:br>
                <a:rPr lang="en-GB" sz="1400" dirty="0">
                  <a:solidFill>
                    <a:schemeClr val="bg1"/>
                  </a:solidFill>
                </a:rPr>
              </a:br>
              <a:r>
                <a:rPr lang="en-GB" sz="1400" dirty="0">
                  <a:solidFill>
                    <a:schemeClr val="bg1"/>
                  </a:solidFill>
                </a:rPr>
                <a:t>Node, Python, etc…</a:t>
              </a:r>
            </a:p>
            <a:p>
              <a:pPr marL="285750" indent="-285750">
                <a:lnSpc>
                  <a:spcPct val="150000"/>
                </a:lnSpc>
                <a:buFont typeface="Arial" panose="020B0604020202020204" pitchFamily="34" charset="0"/>
                <a:buChar char="•"/>
              </a:pPr>
              <a:r>
                <a:rPr lang="en-GB" sz="1400" dirty="0">
                  <a:solidFill>
                    <a:schemeClr val="bg1"/>
                  </a:solidFill>
                </a:rPr>
                <a:t>Application Files</a:t>
              </a:r>
            </a:p>
            <a:p>
              <a:pPr marL="285750" indent="-285750">
                <a:lnSpc>
                  <a:spcPct val="150000"/>
                </a:lnSpc>
                <a:buFont typeface="Arial" panose="020B0604020202020204" pitchFamily="34" charset="0"/>
                <a:buChar char="•"/>
              </a:pPr>
              <a:r>
                <a:rPr lang="en-GB" sz="1400" dirty="0">
                  <a:solidFill>
                    <a:schemeClr val="bg1"/>
                  </a:solidFill>
                </a:rPr>
                <a:t>3</a:t>
              </a:r>
              <a:r>
                <a:rPr lang="en-GB" sz="1400" baseline="30000" dirty="0">
                  <a:solidFill>
                    <a:schemeClr val="bg1"/>
                  </a:solidFill>
                </a:rPr>
                <a:t>rd</a:t>
              </a:r>
              <a:r>
                <a:rPr lang="en-GB" sz="1400" dirty="0">
                  <a:solidFill>
                    <a:schemeClr val="bg1"/>
                  </a:solidFill>
                </a:rPr>
                <a:t> Party Libraries</a:t>
              </a:r>
            </a:p>
            <a:p>
              <a:pPr marL="285750" indent="-285750">
                <a:lnSpc>
                  <a:spcPct val="150000"/>
                </a:lnSpc>
                <a:buFont typeface="Arial" panose="020B0604020202020204" pitchFamily="34" charset="0"/>
                <a:buChar char="•"/>
              </a:pPr>
              <a:r>
                <a:rPr lang="en-GB" sz="1400" dirty="0">
                  <a:solidFill>
                    <a:schemeClr val="bg1"/>
                  </a:solidFill>
                </a:rPr>
                <a:t>Environmental Variables</a:t>
              </a:r>
              <a:endParaRPr lang="en-GB" sz="1600" dirty="0">
                <a:solidFill>
                  <a:schemeClr val="bg1"/>
                </a:solidFill>
              </a:endParaRPr>
            </a:p>
          </p:txBody>
        </p:sp>
      </p:grpSp>
      <p:sp>
        <p:nvSpPr>
          <p:cNvPr id="6" name="Rectangle 5">
            <a:extLst>
              <a:ext uri="{FF2B5EF4-FFF2-40B4-BE49-F238E27FC236}">
                <a16:creationId xmlns:a16="http://schemas.microsoft.com/office/drawing/2014/main" id="{F6E5CEAA-AAC6-FB3F-8369-548CCCEC8248}"/>
              </a:ext>
            </a:extLst>
          </p:cNvPr>
          <p:cNvSpPr/>
          <p:nvPr/>
        </p:nvSpPr>
        <p:spPr>
          <a:xfrm>
            <a:off x="8714391" y="5650173"/>
            <a:ext cx="3177229" cy="391398"/>
          </a:xfrm>
          <a:prstGeom prst="rect">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Docker Engine</a:t>
            </a:r>
          </a:p>
        </p:txBody>
      </p:sp>
      <p:sp>
        <p:nvSpPr>
          <p:cNvPr id="7" name="Rectangle 6">
            <a:extLst>
              <a:ext uri="{FF2B5EF4-FFF2-40B4-BE49-F238E27FC236}">
                <a16:creationId xmlns:a16="http://schemas.microsoft.com/office/drawing/2014/main" id="{68FD8CBB-5A66-B129-A3EC-9B34A1CAB340}"/>
              </a:ext>
            </a:extLst>
          </p:cNvPr>
          <p:cNvSpPr/>
          <p:nvPr/>
        </p:nvSpPr>
        <p:spPr>
          <a:xfrm>
            <a:off x="4864356" y="5631866"/>
            <a:ext cx="2747210" cy="409705"/>
          </a:xfrm>
          <a:prstGeom prst="rect">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Docker Client</a:t>
            </a:r>
          </a:p>
        </p:txBody>
      </p:sp>
    </p:spTree>
    <p:extLst>
      <p:ext uri="{BB962C8B-B14F-4D97-AF65-F5344CB8AC3E}">
        <p14:creationId xmlns:p14="http://schemas.microsoft.com/office/powerpoint/2010/main" val="16078154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dissolv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25"/>
                                        </p:tgtEl>
                                        <p:attrNameLst>
                                          <p:attrName>style.visibility</p:attrName>
                                        </p:attrNameLst>
                                      </p:cBhvr>
                                      <p:to>
                                        <p:strVal val="visible"/>
                                      </p:to>
                                    </p:set>
                                    <p:animEffect transition="in" filter="dissolve">
                                      <p:cBhvr>
                                        <p:cTn id="12" dur="500"/>
                                        <p:tgtEl>
                                          <p:spTgt spid="25"/>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dissolv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9" presetClass="entr" presetSubtype="0" fill="hold"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dissolve">
                                      <p:cBhvr>
                                        <p:cTn id="22" dur="500"/>
                                        <p:tgtEl>
                                          <p:spTgt spid="3">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9" presetClass="entr" presetSubtype="0" fill="hold" grpId="0" nodeType="clickEffect">
                                  <p:stCondLst>
                                    <p:cond delay="0"/>
                                  </p:stCondLst>
                                  <p:childTnLst>
                                    <p:set>
                                      <p:cBhvr>
                                        <p:cTn id="26" dur="1" fill="hold">
                                          <p:stCondLst>
                                            <p:cond delay="0"/>
                                          </p:stCondLst>
                                        </p:cTn>
                                        <p:tgtEl>
                                          <p:spTgt spid="7"/>
                                        </p:tgtEl>
                                        <p:attrNameLst>
                                          <p:attrName>style.visibility</p:attrName>
                                        </p:attrNameLst>
                                      </p:cBhvr>
                                      <p:to>
                                        <p:strVal val="visible"/>
                                      </p:to>
                                    </p:set>
                                    <p:animEffect transition="in" filter="dissolve">
                                      <p:cBhvr>
                                        <p:cTn id="27" dur="500"/>
                                        <p:tgtEl>
                                          <p:spTgt spid="7"/>
                                        </p:tgtEl>
                                      </p:cBhvr>
                                    </p:animEffect>
                                  </p:childTnLst>
                                </p:cTn>
                              </p:par>
                            </p:childTnLst>
                          </p:cTn>
                        </p:par>
                      </p:childTnLst>
                    </p:cTn>
                  </p:par>
                  <p:par>
                    <p:cTn id="28" fill="hold">
                      <p:stCondLst>
                        <p:cond delay="indefinite"/>
                      </p:stCondLst>
                      <p:childTnLst>
                        <p:par>
                          <p:cTn id="29" fill="hold">
                            <p:stCondLst>
                              <p:cond delay="0"/>
                            </p:stCondLst>
                            <p:childTnLst>
                              <p:par>
                                <p:cTn id="30" presetID="9" presetClass="entr" presetSubtype="0" fill="hold" grpId="0" nodeType="clickEffect">
                                  <p:stCondLst>
                                    <p:cond delay="0"/>
                                  </p:stCondLst>
                                  <p:childTnLst>
                                    <p:set>
                                      <p:cBhvr>
                                        <p:cTn id="31" dur="1" fill="hold">
                                          <p:stCondLst>
                                            <p:cond delay="0"/>
                                          </p:stCondLst>
                                        </p:cTn>
                                        <p:tgtEl>
                                          <p:spTgt spid="34"/>
                                        </p:tgtEl>
                                        <p:attrNameLst>
                                          <p:attrName>style.visibility</p:attrName>
                                        </p:attrNameLst>
                                      </p:cBhvr>
                                      <p:to>
                                        <p:strVal val="visible"/>
                                      </p:to>
                                    </p:set>
                                    <p:animEffect transition="in" filter="dissolve">
                                      <p:cBhvr>
                                        <p:cTn id="32" dur="500"/>
                                        <p:tgtEl>
                                          <p:spTgt spid="34"/>
                                        </p:tgtEl>
                                      </p:cBhvr>
                                    </p:animEffect>
                                  </p:childTnLst>
                                </p:cTn>
                              </p:par>
                              <p:par>
                                <p:cTn id="33" presetID="9" presetClass="entr" presetSubtype="0" fill="hold" nodeType="withEffect">
                                  <p:stCondLst>
                                    <p:cond delay="0"/>
                                  </p:stCondLst>
                                  <p:childTnLst>
                                    <p:set>
                                      <p:cBhvr>
                                        <p:cTn id="34" dur="1" fill="hold">
                                          <p:stCondLst>
                                            <p:cond delay="0"/>
                                          </p:stCondLst>
                                        </p:cTn>
                                        <p:tgtEl>
                                          <p:spTgt spid="4"/>
                                        </p:tgtEl>
                                        <p:attrNameLst>
                                          <p:attrName>style.visibility</p:attrName>
                                        </p:attrNameLst>
                                      </p:cBhvr>
                                      <p:to>
                                        <p:strVal val="visible"/>
                                      </p:to>
                                    </p:set>
                                    <p:animEffect transition="in" filter="dissolve">
                                      <p:cBhvr>
                                        <p:cTn id="35" dur="500"/>
                                        <p:tgtEl>
                                          <p:spTgt spid="4"/>
                                        </p:tgtEl>
                                      </p:cBhvr>
                                    </p:animEffect>
                                  </p:childTnLst>
                                </p:cTn>
                              </p:par>
                              <p:par>
                                <p:cTn id="36" presetID="9" presetClass="entr" presetSubtype="0" fill="hold" grpId="0" nodeType="withEffect">
                                  <p:stCondLst>
                                    <p:cond delay="0"/>
                                  </p:stCondLst>
                                  <p:childTnLst>
                                    <p:set>
                                      <p:cBhvr>
                                        <p:cTn id="37" dur="1" fill="hold">
                                          <p:stCondLst>
                                            <p:cond delay="0"/>
                                          </p:stCondLst>
                                        </p:cTn>
                                        <p:tgtEl>
                                          <p:spTgt spid="6"/>
                                        </p:tgtEl>
                                        <p:attrNameLst>
                                          <p:attrName>style.visibility</p:attrName>
                                        </p:attrNameLst>
                                      </p:cBhvr>
                                      <p:to>
                                        <p:strVal val="visible"/>
                                      </p:to>
                                    </p:set>
                                    <p:animEffect transition="in" filter="dissolve">
                                      <p:cBhvr>
                                        <p:cTn id="38"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animBg="1"/>
      <p:bldP spid="34" grpId="0" animBg="1"/>
      <p:bldP spid="6" grpId="0" animBg="1"/>
      <p:bldP spid="7"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FAF9C3-9955-601F-6952-C4C9E67BF601}"/>
              </a:ext>
            </a:extLst>
          </p:cNvPr>
          <p:cNvSpPr>
            <a:spLocks noGrp="1"/>
          </p:cNvSpPr>
          <p:nvPr>
            <p:ph type="title"/>
          </p:nvPr>
        </p:nvSpPr>
        <p:spPr/>
        <p:txBody>
          <a:bodyPr/>
          <a:lstStyle/>
          <a:p>
            <a:r>
              <a:rPr lang="en-GB" b="1" dirty="0"/>
              <a:t>Using Docker - Containers</a:t>
            </a:r>
          </a:p>
        </p:txBody>
      </p:sp>
      <p:sp>
        <p:nvSpPr>
          <p:cNvPr id="3" name="Content Placeholder 2">
            <a:extLst>
              <a:ext uri="{FF2B5EF4-FFF2-40B4-BE49-F238E27FC236}">
                <a16:creationId xmlns:a16="http://schemas.microsoft.com/office/drawing/2014/main" id="{DFA64FC2-C2D5-5AF3-BBD5-EA3DBF4E3F74}"/>
              </a:ext>
            </a:extLst>
          </p:cNvPr>
          <p:cNvSpPr>
            <a:spLocks noGrp="1"/>
          </p:cNvSpPr>
          <p:nvPr>
            <p:ph idx="1"/>
          </p:nvPr>
        </p:nvSpPr>
        <p:spPr>
          <a:xfrm>
            <a:off x="838200" y="1753433"/>
            <a:ext cx="2639410" cy="4839870"/>
          </a:xfrm>
        </p:spPr>
        <p:txBody>
          <a:bodyPr>
            <a:normAutofit/>
          </a:bodyPr>
          <a:lstStyle/>
          <a:p>
            <a:pPr marL="0" indent="0">
              <a:buNone/>
            </a:pPr>
            <a:r>
              <a:rPr lang="en-GB" sz="2400" dirty="0"/>
              <a:t>Containers are special processes that include their own lightweight OS’s based on the build image.</a:t>
            </a:r>
          </a:p>
        </p:txBody>
      </p:sp>
      <p:sp>
        <p:nvSpPr>
          <p:cNvPr id="34" name="Arrow: Pentagon 33">
            <a:extLst>
              <a:ext uri="{FF2B5EF4-FFF2-40B4-BE49-F238E27FC236}">
                <a16:creationId xmlns:a16="http://schemas.microsoft.com/office/drawing/2014/main" id="{CF56872A-0265-CBD8-A533-846648536241}"/>
              </a:ext>
            </a:extLst>
          </p:cNvPr>
          <p:cNvSpPr/>
          <p:nvPr/>
        </p:nvSpPr>
        <p:spPr>
          <a:xfrm>
            <a:off x="6679935" y="2357771"/>
            <a:ext cx="1057945" cy="723282"/>
          </a:xfrm>
          <a:prstGeom prst="homePlat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8" name="Group 7">
            <a:extLst>
              <a:ext uri="{FF2B5EF4-FFF2-40B4-BE49-F238E27FC236}">
                <a16:creationId xmlns:a16="http://schemas.microsoft.com/office/drawing/2014/main" id="{60CBF0FD-FDBB-0409-7A52-E87BCCAB8580}"/>
              </a:ext>
            </a:extLst>
          </p:cNvPr>
          <p:cNvGrpSpPr/>
          <p:nvPr/>
        </p:nvGrpSpPr>
        <p:grpSpPr>
          <a:xfrm>
            <a:off x="3373305" y="1690688"/>
            <a:ext cx="3196872" cy="3973005"/>
            <a:chOff x="3697210" y="1690688"/>
            <a:chExt cx="3196872" cy="3973005"/>
          </a:xfrm>
        </p:grpSpPr>
        <p:sp>
          <p:nvSpPr>
            <p:cNvPr id="28" name="TextBox 27">
              <a:extLst>
                <a:ext uri="{FF2B5EF4-FFF2-40B4-BE49-F238E27FC236}">
                  <a16:creationId xmlns:a16="http://schemas.microsoft.com/office/drawing/2014/main" id="{B32BFC0E-5778-9A53-FFDB-9A4CCDE2C292}"/>
                </a:ext>
              </a:extLst>
            </p:cNvPr>
            <p:cNvSpPr txBox="1"/>
            <p:nvPr/>
          </p:nvSpPr>
          <p:spPr>
            <a:xfrm>
              <a:off x="3709241" y="1690688"/>
              <a:ext cx="2134221" cy="369332"/>
            </a:xfrm>
            <a:prstGeom prst="rect">
              <a:avLst/>
            </a:prstGeom>
            <a:noFill/>
          </p:spPr>
          <p:txBody>
            <a:bodyPr wrap="square" rtlCol="0">
              <a:spAutoFit/>
            </a:bodyPr>
            <a:lstStyle/>
            <a:p>
              <a:r>
                <a:rPr lang="en-GB" b="1" dirty="0"/>
                <a:t>Docker Image</a:t>
              </a:r>
              <a:r>
                <a:rPr lang="en-GB" sz="1400" b="1" dirty="0"/>
                <a:t> </a:t>
              </a:r>
            </a:p>
          </p:txBody>
        </p:sp>
        <p:sp>
          <p:nvSpPr>
            <p:cNvPr id="29" name="Rectangle: Rounded Corners 28">
              <a:extLst>
                <a:ext uri="{FF2B5EF4-FFF2-40B4-BE49-F238E27FC236}">
                  <a16:creationId xmlns:a16="http://schemas.microsoft.com/office/drawing/2014/main" id="{8FCAEB95-A76F-7C5C-E035-5681ADBF9E38}"/>
                </a:ext>
              </a:extLst>
            </p:cNvPr>
            <p:cNvSpPr/>
            <p:nvPr/>
          </p:nvSpPr>
          <p:spPr>
            <a:xfrm>
              <a:off x="3697210" y="2069593"/>
              <a:ext cx="3196872" cy="3594100"/>
            </a:xfrm>
            <a:prstGeom prst="roundRect">
              <a:avLst>
                <a:gd name="adj" fmla="val 5561"/>
              </a:avLst>
            </a:prstGeom>
            <a:solidFill>
              <a:srgbClr val="FFC000"/>
            </a:solid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5" name="TextBox 34">
              <a:extLst>
                <a:ext uri="{FF2B5EF4-FFF2-40B4-BE49-F238E27FC236}">
                  <a16:creationId xmlns:a16="http://schemas.microsoft.com/office/drawing/2014/main" id="{D6571172-45E2-E7D0-4CB5-B82AF7812F3C}"/>
                </a:ext>
              </a:extLst>
            </p:cNvPr>
            <p:cNvSpPr txBox="1"/>
            <p:nvPr/>
          </p:nvSpPr>
          <p:spPr>
            <a:xfrm>
              <a:off x="3799181" y="2167775"/>
              <a:ext cx="3078276" cy="3224216"/>
            </a:xfrm>
            <a:prstGeom prst="rect">
              <a:avLst/>
            </a:prstGeom>
            <a:noFill/>
          </p:spPr>
          <p:txBody>
            <a:bodyPr wrap="square" rtlCol="0">
              <a:spAutoFit/>
            </a:bodyPr>
            <a:lstStyle/>
            <a:p>
              <a:r>
                <a:rPr lang="en-GB" sz="1600" b="1" i="1" dirty="0">
                  <a:solidFill>
                    <a:schemeClr val="bg1"/>
                  </a:solidFill>
                </a:rPr>
                <a:t>Although fairly complex, docker images generally consist of the following layers:</a:t>
              </a:r>
            </a:p>
            <a:p>
              <a:endParaRPr lang="en-GB" sz="1400" b="1" dirty="0">
                <a:solidFill>
                  <a:schemeClr val="bg1"/>
                </a:solidFill>
              </a:endParaRPr>
            </a:p>
            <a:p>
              <a:pPr marL="285750" indent="-285750">
                <a:lnSpc>
                  <a:spcPct val="150000"/>
                </a:lnSpc>
                <a:buFont typeface="Arial" panose="020B0604020202020204" pitchFamily="34" charset="0"/>
                <a:buChar char="•"/>
              </a:pPr>
              <a:r>
                <a:rPr lang="en-GB" sz="1600" dirty="0">
                  <a:solidFill>
                    <a:schemeClr val="bg1"/>
                  </a:solidFill>
                </a:rPr>
                <a:t>Lightweight OS </a:t>
              </a:r>
            </a:p>
            <a:p>
              <a:pPr marL="285750" indent="-285750">
                <a:lnSpc>
                  <a:spcPct val="150000"/>
                </a:lnSpc>
                <a:buFont typeface="Arial" panose="020B0604020202020204" pitchFamily="34" charset="0"/>
                <a:buChar char="•"/>
              </a:pPr>
              <a:r>
                <a:rPr lang="en-GB" sz="1600" dirty="0">
                  <a:solidFill>
                    <a:schemeClr val="bg1"/>
                  </a:solidFill>
                </a:rPr>
                <a:t>Runtime Environment; such as: </a:t>
              </a:r>
              <a:br>
                <a:rPr lang="en-GB" sz="1600" dirty="0">
                  <a:solidFill>
                    <a:schemeClr val="bg1"/>
                  </a:solidFill>
                </a:rPr>
              </a:br>
              <a:r>
                <a:rPr lang="en-GB" sz="1600" dirty="0">
                  <a:solidFill>
                    <a:schemeClr val="bg1"/>
                  </a:solidFill>
                </a:rPr>
                <a:t>Node, Python, etc…</a:t>
              </a:r>
            </a:p>
            <a:p>
              <a:pPr marL="285750" indent="-285750">
                <a:lnSpc>
                  <a:spcPct val="150000"/>
                </a:lnSpc>
                <a:buFont typeface="Arial" panose="020B0604020202020204" pitchFamily="34" charset="0"/>
                <a:buChar char="•"/>
              </a:pPr>
              <a:r>
                <a:rPr lang="en-GB" sz="1600" dirty="0">
                  <a:solidFill>
                    <a:schemeClr val="bg1"/>
                  </a:solidFill>
                </a:rPr>
                <a:t>Application Files</a:t>
              </a:r>
            </a:p>
            <a:p>
              <a:pPr marL="285750" indent="-285750">
                <a:lnSpc>
                  <a:spcPct val="150000"/>
                </a:lnSpc>
                <a:buFont typeface="Arial" panose="020B0604020202020204" pitchFamily="34" charset="0"/>
                <a:buChar char="•"/>
              </a:pPr>
              <a:r>
                <a:rPr lang="en-GB" sz="1600" dirty="0">
                  <a:solidFill>
                    <a:schemeClr val="bg1"/>
                  </a:solidFill>
                </a:rPr>
                <a:t>3</a:t>
              </a:r>
              <a:r>
                <a:rPr lang="en-GB" sz="1600" baseline="30000" dirty="0">
                  <a:solidFill>
                    <a:schemeClr val="bg1"/>
                  </a:solidFill>
                </a:rPr>
                <a:t>rd</a:t>
              </a:r>
              <a:r>
                <a:rPr lang="en-GB" sz="1600" dirty="0">
                  <a:solidFill>
                    <a:schemeClr val="bg1"/>
                  </a:solidFill>
                </a:rPr>
                <a:t> Party Libraries</a:t>
              </a:r>
            </a:p>
            <a:p>
              <a:pPr marL="285750" indent="-285750">
                <a:lnSpc>
                  <a:spcPct val="150000"/>
                </a:lnSpc>
                <a:buFont typeface="Arial" panose="020B0604020202020204" pitchFamily="34" charset="0"/>
                <a:buChar char="•"/>
              </a:pPr>
              <a:r>
                <a:rPr lang="en-GB" sz="1600" dirty="0">
                  <a:solidFill>
                    <a:schemeClr val="bg1"/>
                  </a:solidFill>
                </a:rPr>
                <a:t>Environmental Variables</a:t>
              </a:r>
            </a:p>
          </p:txBody>
        </p:sp>
      </p:grpSp>
      <p:grpSp>
        <p:nvGrpSpPr>
          <p:cNvPr id="9" name="Group 8">
            <a:extLst>
              <a:ext uri="{FF2B5EF4-FFF2-40B4-BE49-F238E27FC236}">
                <a16:creationId xmlns:a16="http://schemas.microsoft.com/office/drawing/2014/main" id="{01A04C97-34BA-5A9A-A728-0E1011B1D96E}"/>
              </a:ext>
            </a:extLst>
          </p:cNvPr>
          <p:cNvGrpSpPr/>
          <p:nvPr/>
        </p:nvGrpSpPr>
        <p:grpSpPr>
          <a:xfrm>
            <a:off x="7766755" y="1620749"/>
            <a:ext cx="2134221" cy="1861086"/>
            <a:chOff x="8157411" y="1700261"/>
            <a:chExt cx="2134221" cy="1861086"/>
          </a:xfrm>
        </p:grpSpPr>
        <p:sp>
          <p:nvSpPr>
            <p:cNvPr id="4" name="Rectangle 3">
              <a:extLst>
                <a:ext uri="{FF2B5EF4-FFF2-40B4-BE49-F238E27FC236}">
                  <a16:creationId xmlns:a16="http://schemas.microsoft.com/office/drawing/2014/main" id="{F81E43B3-887B-A5E0-FD3A-E83C1FB4C99D}"/>
                </a:ext>
              </a:extLst>
            </p:cNvPr>
            <p:cNvSpPr/>
            <p:nvPr/>
          </p:nvSpPr>
          <p:spPr>
            <a:xfrm>
              <a:off x="8270779" y="2083867"/>
              <a:ext cx="1980126" cy="1477480"/>
            </a:xfrm>
            <a:prstGeom prst="rect">
              <a:avLst/>
            </a:prstGeom>
            <a:solidFill>
              <a:schemeClr val="bg1"/>
            </a:solidFill>
            <a:ln w="63500">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dirty="0">
                  <a:solidFill>
                    <a:schemeClr val="tx1"/>
                  </a:solidFill>
                </a:rPr>
                <a:t>Container</a:t>
              </a:r>
            </a:p>
            <a:p>
              <a:pPr algn="ctr"/>
              <a:r>
                <a:rPr lang="en-GB" dirty="0">
                  <a:solidFill>
                    <a:schemeClr val="tx1"/>
                  </a:solidFill>
                </a:rPr>
                <a:t>hosting image</a:t>
              </a:r>
            </a:p>
            <a:p>
              <a:pPr algn="ctr"/>
              <a:endParaRPr lang="en-GB" sz="1400" dirty="0">
                <a:solidFill>
                  <a:schemeClr val="tx1"/>
                </a:solidFill>
              </a:endParaRPr>
            </a:p>
          </p:txBody>
        </p:sp>
        <p:sp>
          <p:nvSpPr>
            <p:cNvPr id="5" name="TextBox 4">
              <a:extLst>
                <a:ext uri="{FF2B5EF4-FFF2-40B4-BE49-F238E27FC236}">
                  <a16:creationId xmlns:a16="http://schemas.microsoft.com/office/drawing/2014/main" id="{73DB04AE-7AF8-5DAD-915D-F47BCA2056E3}"/>
                </a:ext>
              </a:extLst>
            </p:cNvPr>
            <p:cNvSpPr txBox="1"/>
            <p:nvPr/>
          </p:nvSpPr>
          <p:spPr>
            <a:xfrm>
              <a:off x="8157411" y="1700261"/>
              <a:ext cx="2134221" cy="369332"/>
            </a:xfrm>
            <a:prstGeom prst="rect">
              <a:avLst/>
            </a:prstGeom>
            <a:noFill/>
          </p:spPr>
          <p:txBody>
            <a:bodyPr wrap="square" rtlCol="0">
              <a:spAutoFit/>
            </a:bodyPr>
            <a:lstStyle/>
            <a:p>
              <a:r>
                <a:rPr lang="en-GB" b="1" dirty="0"/>
                <a:t>Runtime</a:t>
              </a:r>
              <a:endParaRPr lang="en-GB" sz="1400" b="1" dirty="0"/>
            </a:p>
          </p:txBody>
        </p:sp>
      </p:grpSp>
      <p:grpSp>
        <p:nvGrpSpPr>
          <p:cNvPr id="10" name="Group 9">
            <a:extLst>
              <a:ext uri="{FF2B5EF4-FFF2-40B4-BE49-F238E27FC236}">
                <a16:creationId xmlns:a16="http://schemas.microsoft.com/office/drawing/2014/main" id="{0B00B3AF-C11D-AD6D-8021-6DD7587A62F3}"/>
              </a:ext>
            </a:extLst>
          </p:cNvPr>
          <p:cNvGrpSpPr/>
          <p:nvPr/>
        </p:nvGrpSpPr>
        <p:grpSpPr>
          <a:xfrm>
            <a:off x="7861431" y="3721132"/>
            <a:ext cx="4098757" cy="2638862"/>
            <a:chOff x="7351296" y="3870217"/>
            <a:chExt cx="4098757" cy="2638862"/>
          </a:xfrm>
        </p:grpSpPr>
        <p:sp>
          <p:nvSpPr>
            <p:cNvPr id="6" name="Rectangle 5">
              <a:extLst>
                <a:ext uri="{FF2B5EF4-FFF2-40B4-BE49-F238E27FC236}">
                  <a16:creationId xmlns:a16="http://schemas.microsoft.com/office/drawing/2014/main" id="{12CAA1A8-78A8-3523-FFD6-8300A58CB88F}"/>
                </a:ext>
              </a:extLst>
            </p:cNvPr>
            <p:cNvSpPr/>
            <p:nvPr/>
          </p:nvSpPr>
          <p:spPr>
            <a:xfrm>
              <a:off x="7351296" y="3870217"/>
              <a:ext cx="4098757" cy="2638862"/>
            </a:xfrm>
            <a:prstGeom prst="rect">
              <a:avLst/>
            </a:prstGeom>
            <a:solidFill>
              <a:schemeClr val="bg1">
                <a:lumMod val="9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a:extLst>
                <a:ext uri="{FF2B5EF4-FFF2-40B4-BE49-F238E27FC236}">
                  <a16:creationId xmlns:a16="http://schemas.microsoft.com/office/drawing/2014/main" id="{20AE30FD-0A60-C1B1-FF4A-8FE15741A402}"/>
                </a:ext>
              </a:extLst>
            </p:cNvPr>
            <p:cNvSpPr txBox="1"/>
            <p:nvPr/>
          </p:nvSpPr>
          <p:spPr>
            <a:xfrm>
              <a:off x="7490712" y="4035486"/>
              <a:ext cx="3746783" cy="2308324"/>
            </a:xfrm>
            <a:prstGeom prst="rect">
              <a:avLst/>
            </a:prstGeom>
            <a:noFill/>
          </p:spPr>
          <p:txBody>
            <a:bodyPr wrap="square" rtlCol="0">
              <a:spAutoFit/>
            </a:bodyPr>
            <a:lstStyle/>
            <a:p>
              <a:r>
                <a:rPr lang="en-GB" dirty="0"/>
                <a:t>Instead of running your application in a terminal shell process; for example:</a:t>
              </a:r>
            </a:p>
            <a:p>
              <a:r>
                <a:rPr lang="en-GB" b="1" i="1" dirty="0"/>
                <a:t>$ </a:t>
              </a:r>
              <a:r>
                <a:rPr lang="en-GB" b="1" i="1" dirty="0" err="1"/>
                <a:t>my_application</a:t>
              </a:r>
              <a:endParaRPr lang="en-GB" b="1" i="1" dirty="0"/>
            </a:p>
            <a:p>
              <a:endParaRPr lang="en-GB" b="1" i="1" dirty="0"/>
            </a:p>
            <a:p>
              <a:endParaRPr lang="en-GB" b="1" i="1" dirty="0"/>
            </a:p>
            <a:p>
              <a:r>
                <a:rPr lang="en-GB" dirty="0"/>
                <a:t>We can host the ’application’ image in a docker container:</a:t>
              </a:r>
            </a:p>
            <a:p>
              <a:r>
                <a:rPr lang="en-GB" b="1" i="1" dirty="0"/>
                <a:t>$ docker run …</a:t>
              </a:r>
            </a:p>
          </p:txBody>
        </p:sp>
      </p:grpSp>
    </p:spTree>
    <p:extLst>
      <p:ext uri="{BB962C8B-B14F-4D97-AF65-F5344CB8AC3E}">
        <p14:creationId xmlns:p14="http://schemas.microsoft.com/office/powerpoint/2010/main" val="31986245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dissolve">
                                      <p:cBhvr>
                                        <p:cTn id="7"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0BD66F-BD0E-A7C1-64A7-6CDC23360AE8}"/>
              </a:ext>
            </a:extLst>
          </p:cNvPr>
          <p:cNvSpPr>
            <a:spLocks noGrp="1"/>
          </p:cNvSpPr>
          <p:nvPr>
            <p:ph type="title"/>
          </p:nvPr>
        </p:nvSpPr>
        <p:spPr>
          <a:xfrm>
            <a:off x="424313" y="365125"/>
            <a:ext cx="10515600" cy="1325563"/>
          </a:xfrm>
        </p:spPr>
        <p:txBody>
          <a:bodyPr/>
          <a:lstStyle/>
          <a:p>
            <a:r>
              <a:rPr lang="en-GB" b="1" dirty="0"/>
              <a:t>Docker Workflow</a:t>
            </a:r>
          </a:p>
        </p:txBody>
      </p:sp>
      <p:grpSp>
        <p:nvGrpSpPr>
          <p:cNvPr id="19" name="Group 18">
            <a:extLst>
              <a:ext uri="{FF2B5EF4-FFF2-40B4-BE49-F238E27FC236}">
                <a16:creationId xmlns:a16="http://schemas.microsoft.com/office/drawing/2014/main" id="{E6CCB5AA-2BC9-789E-818A-1595153F647B}"/>
              </a:ext>
            </a:extLst>
          </p:cNvPr>
          <p:cNvGrpSpPr/>
          <p:nvPr/>
        </p:nvGrpSpPr>
        <p:grpSpPr>
          <a:xfrm>
            <a:off x="566956" y="1690688"/>
            <a:ext cx="2747359" cy="3973005"/>
            <a:chOff x="948887" y="1690688"/>
            <a:chExt cx="2747359" cy="3973005"/>
          </a:xfrm>
        </p:grpSpPr>
        <p:sp>
          <p:nvSpPr>
            <p:cNvPr id="6" name="TextBox 5">
              <a:extLst>
                <a:ext uri="{FF2B5EF4-FFF2-40B4-BE49-F238E27FC236}">
                  <a16:creationId xmlns:a16="http://schemas.microsoft.com/office/drawing/2014/main" id="{8E33B865-134F-73AF-60CD-1C1C425959BF}"/>
                </a:ext>
              </a:extLst>
            </p:cNvPr>
            <p:cNvSpPr txBox="1"/>
            <p:nvPr/>
          </p:nvSpPr>
          <p:spPr>
            <a:xfrm>
              <a:off x="948887" y="1690688"/>
              <a:ext cx="2134221" cy="369332"/>
            </a:xfrm>
            <a:prstGeom prst="rect">
              <a:avLst/>
            </a:prstGeom>
            <a:noFill/>
          </p:spPr>
          <p:txBody>
            <a:bodyPr wrap="square" rtlCol="0">
              <a:spAutoFit/>
            </a:bodyPr>
            <a:lstStyle/>
            <a:p>
              <a:r>
                <a:rPr lang="en-GB" b="1" dirty="0"/>
                <a:t>Application</a:t>
              </a:r>
              <a:r>
                <a:rPr lang="en-GB" sz="1400" b="1" dirty="0"/>
                <a:t> </a:t>
              </a:r>
            </a:p>
          </p:txBody>
        </p:sp>
        <p:sp>
          <p:nvSpPr>
            <p:cNvPr id="7" name="Rectangle: Rounded Corners 19">
              <a:extLst>
                <a:ext uri="{FF2B5EF4-FFF2-40B4-BE49-F238E27FC236}">
                  <a16:creationId xmlns:a16="http://schemas.microsoft.com/office/drawing/2014/main" id="{C5073DD1-0AE1-9521-1C80-8E2FEE57EFDC}"/>
                </a:ext>
              </a:extLst>
            </p:cNvPr>
            <p:cNvSpPr/>
            <p:nvPr/>
          </p:nvSpPr>
          <p:spPr>
            <a:xfrm>
              <a:off x="949036" y="2069593"/>
              <a:ext cx="2747210" cy="3594100"/>
            </a:xfrm>
            <a:prstGeom prst="roundRect">
              <a:avLst>
                <a:gd name="adj" fmla="val 5561"/>
              </a:avLst>
            </a:prstGeom>
            <a:solidFill>
              <a:srgbClr val="00B0F0"/>
            </a:solid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Rounded Corners 21">
              <a:extLst>
                <a:ext uri="{FF2B5EF4-FFF2-40B4-BE49-F238E27FC236}">
                  <a16:creationId xmlns:a16="http://schemas.microsoft.com/office/drawing/2014/main" id="{85E9A0F6-3547-0C82-E3F4-50F5C38E7B86}"/>
                </a:ext>
              </a:extLst>
            </p:cNvPr>
            <p:cNvSpPr/>
            <p:nvPr/>
          </p:nvSpPr>
          <p:spPr>
            <a:xfrm>
              <a:off x="1265888" y="2300127"/>
              <a:ext cx="878210" cy="958851"/>
            </a:xfrm>
            <a:prstGeom prst="roundRect">
              <a:avLst>
                <a:gd name="adj" fmla="val 5561"/>
              </a:avLst>
            </a:prstGeom>
            <a:solidFill>
              <a:srgbClr val="0070C0"/>
            </a:solidFill>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a:t>
              </a:r>
            </a:p>
          </p:txBody>
        </p:sp>
        <p:sp>
          <p:nvSpPr>
            <p:cNvPr id="9" name="Rectangle: Rounded Corners 22">
              <a:extLst>
                <a:ext uri="{FF2B5EF4-FFF2-40B4-BE49-F238E27FC236}">
                  <a16:creationId xmlns:a16="http://schemas.microsoft.com/office/drawing/2014/main" id="{DDEDBFC8-BAEC-4D13-5ECF-5B39A95C4420}"/>
                </a:ext>
              </a:extLst>
            </p:cNvPr>
            <p:cNvSpPr/>
            <p:nvPr/>
          </p:nvSpPr>
          <p:spPr>
            <a:xfrm>
              <a:off x="1265888" y="3379101"/>
              <a:ext cx="878210" cy="958851"/>
            </a:xfrm>
            <a:prstGeom prst="roundRect">
              <a:avLst>
                <a:gd name="adj" fmla="val 5561"/>
              </a:avLst>
            </a:prstGeom>
            <a:solidFill>
              <a:srgbClr val="0070C0"/>
            </a:solidFill>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a:t>
              </a:r>
            </a:p>
          </p:txBody>
        </p:sp>
        <p:sp>
          <p:nvSpPr>
            <p:cNvPr id="10" name="Rectangle: Rounded Corners 23">
              <a:extLst>
                <a:ext uri="{FF2B5EF4-FFF2-40B4-BE49-F238E27FC236}">
                  <a16:creationId xmlns:a16="http://schemas.microsoft.com/office/drawing/2014/main" id="{6578C060-0264-885E-721F-928C37D2A68E}"/>
                </a:ext>
              </a:extLst>
            </p:cNvPr>
            <p:cNvSpPr/>
            <p:nvPr/>
          </p:nvSpPr>
          <p:spPr>
            <a:xfrm>
              <a:off x="1265888" y="4460986"/>
              <a:ext cx="878210" cy="958851"/>
            </a:xfrm>
            <a:prstGeom prst="roundRect">
              <a:avLst>
                <a:gd name="adj" fmla="val 5561"/>
              </a:avLst>
            </a:prstGeom>
            <a:solidFill>
              <a:srgbClr val="0070C0"/>
            </a:solidFill>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a:t>
              </a:r>
            </a:p>
          </p:txBody>
        </p:sp>
        <p:sp>
          <p:nvSpPr>
            <p:cNvPr id="11" name="Rectangle: Rounded Corners 24">
              <a:extLst>
                <a:ext uri="{FF2B5EF4-FFF2-40B4-BE49-F238E27FC236}">
                  <a16:creationId xmlns:a16="http://schemas.microsoft.com/office/drawing/2014/main" id="{59E0037F-BA90-E31B-D172-BA44768D9175}"/>
                </a:ext>
              </a:extLst>
            </p:cNvPr>
            <p:cNvSpPr/>
            <p:nvPr/>
          </p:nvSpPr>
          <p:spPr>
            <a:xfrm>
              <a:off x="2460950" y="2300127"/>
              <a:ext cx="1030205" cy="780926"/>
            </a:xfrm>
            <a:prstGeom prst="roundRect">
              <a:avLst>
                <a:gd name="adj" fmla="val 11290"/>
              </a:avLst>
            </a:prstGeom>
            <a:solidFill>
              <a:schemeClr val="accent4"/>
            </a:solidFill>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t>Dockerfile</a:t>
              </a:r>
              <a:endParaRPr lang="en-GB" dirty="0"/>
            </a:p>
          </p:txBody>
        </p:sp>
      </p:grpSp>
      <p:sp>
        <p:nvSpPr>
          <p:cNvPr id="12" name="Arrow: Pentagon 33">
            <a:extLst>
              <a:ext uri="{FF2B5EF4-FFF2-40B4-BE49-F238E27FC236}">
                <a16:creationId xmlns:a16="http://schemas.microsoft.com/office/drawing/2014/main" id="{73CFCF28-E36F-D630-D015-8ED53D7F6406}"/>
              </a:ext>
            </a:extLst>
          </p:cNvPr>
          <p:cNvSpPr/>
          <p:nvPr/>
        </p:nvSpPr>
        <p:spPr>
          <a:xfrm>
            <a:off x="3460385" y="2477039"/>
            <a:ext cx="818147" cy="723282"/>
          </a:xfrm>
          <a:prstGeom prst="homePlat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13" name="Group 12">
            <a:extLst>
              <a:ext uri="{FF2B5EF4-FFF2-40B4-BE49-F238E27FC236}">
                <a16:creationId xmlns:a16="http://schemas.microsoft.com/office/drawing/2014/main" id="{640CA617-0936-53A0-CBCD-6B54D2D7BD3C}"/>
              </a:ext>
            </a:extLst>
          </p:cNvPr>
          <p:cNvGrpSpPr/>
          <p:nvPr/>
        </p:nvGrpSpPr>
        <p:grpSpPr>
          <a:xfrm>
            <a:off x="4424603" y="1690688"/>
            <a:ext cx="3342943" cy="3973005"/>
            <a:chOff x="8714391" y="1690688"/>
            <a:chExt cx="3342943" cy="3973005"/>
          </a:xfrm>
        </p:grpSpPr>
        <p:sp>
          <p:nvSpPr>
            <p:cNvPr id="14" name="TextBox 13">
              <a:extLst>
                <a:ext uri="{FF2B5EF4-FFF2-40B4-BE49-F238E27FC236}">
                  <a16:creationId xmlns:a16="http://schemas.microsoft.com/office/drawing/2014/main" id="{6179D019-D492-AF50-634A-CC779F325283}"/>
                </a:ext>
              </a:extLst>
            </p:cNvPr>
            <p:cNvSpPr txBox="1"/>
            <p:nvPr/>
          </p:nvSpPr>
          <p:spPr>
            <a:xfrm>
              <a:off x="8726422" y="1690688"/>
              <a:ext cx="2134221" cy="369332"/>
            </a:xfrm>
            <a:prstGeom prst="rect">
              <a:avLst/>
            </a:prstGeom>
            <a:noFill/>
          </p:spPr>
          <p:txBody>
            <a:bodyPr wrap="square" rtlCol="0">
              <a:spAutoFit/>
            </a:bodyPr>
            <a:lstStyle/>
            <a:p>
              <a:r>
                <a:rPr lang="en-GB" b="1" dirty="0"/>
                <a:t>Docker Image</a:t>
              </a:r>
              <a:r>
                <a:rPr lang="en-GB" sz="1400" b="1" dirty="0"/>
                <a:t> </a:t>
              </a:r>
            </a:p>
          </p:txBody>
        </p:sp>
        <p:sp>
          <p:nvSpPr>
            <p:cNvPr id="15" name="Rectangle: Rounded Corners 28">
              <a:extLst>
                <a:ext uri="{FF2B5EF4-FFF2-40B4-BE49-F238E27FC236}">
                  <a16:creationId xmlns:a16="http://schemas.microsoft.com/office/drawing/2014/main" id="{853DA23D-6968-44D9-3DBE-08D9719300C3}"/>
                </a:ext>
              </a:extLst>
            </p:cNvPr>
            <p:cNvSpPr/>
            <p:nvPr/>
          </p:nvSpPr>
          <p:spPr>
            <a:xfrm>
              <a:off x="8714391" y="2069593"/>
              <a:ext cx="3196872" cy="3594100"/>
            </a:xfrm>
            <a:prstGeom prst="roundRect">
              <a:avLst>
                <a:gd name="adj" fmla="val 5561"/>
              </a:avLst>
            </a:prstGeom>
            <a:solidFill>
              <a:srgbClr val="FFC000"/>
            </a:solidFill>
            <a:ln>
              <a:solidFill>
                <a:schemeClr val="accent4">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6" name="TextBox 15">
              <a:extLst>
                <a:ext uri="{FF2B5EF4-FFF2-40B4-BE49-F238E27FC236}">
                  <a16:creationId xmlns:a16="http://schemas.microsoft.com/office/drawing/2014/main" id="{205D019A-F7DB-D203-D4F7-67B8419E4932}"/>
                </a:ext>
              </a:extLst>
            </p:cNvPr>
            <p:cNvSpPr txBox="1"/>
            <p:nvPr/>
          </p:nvSpPr>
          <p:spPr>
            <a:xfrm>
              <a:off x="8872493" y="2300127"/>
              <a:ext cx="3184841" cy="2952027"/>
            </a:xfrm>
            <a:prstGeom prst="rect">
              <a:avLst/>
            </a:prstGeom>
            <a:noFill/>
          </p:spPr>
          <p:txBody>
            <a:bodyPr wrap="square" rtlCol="0">
              <a:spAutoFit/>
            </a:bodyPr>
            <a:lstStyle/>
            <a:p>
              <a:r>
                <a:rPr lang="en-GB" sz="1600" b="1" i="1" dirty="0">
                  <a:solidFill>
                    <a:schemeClr val="bg1"/>
                  </a:solidFill>
                </a:rPr>
                <a:t>Although fairly complex, docker images generally consist of the following layers:</a:t>
              </a:r>
            </a:p>
            <a:p>
              <a:endParaRPr lang="en-GB" sz="1400" b="1" dirty="0">
                <a:solidFill>
                  <a:schemeClr val="bg1"/>
                </a:solidFill>
              </a:endParaRPr>
            </a:p>
            <a:p>
              <a:pPr marL="285750" indent="-285750">
                <a:lnSpc>
                  <a:spcPct val="150000"/>
                </a:lnSpc>
                <a:buFont typeface="Arial" panose="020B0604020202020204" pitchFamily="34" charset="0"/>
                <a:buChar char="•"/>
              </a:pPr>
              <a:r>
                <a:rPr lang="en-GB" sz="1400" dirty="0">
                  <a:solidFill>
                    <a:schemeClr val="bg1"/>
                  </a:solidFill>
                </a:rPr>
                <a:t>Lightweight OS </a:t>
              </a:r>
            </a:p>
            <a:p>
              <a:pPr marL="285750" indent="-285750">
                <a:lnSpc>
                  <a:spcPct val="150000"/>
                </a:lnSpc>
                <a:buFont typeface="Arial" panose="020B0604020202020204" pitchFamily="34" charset="0"/>
                <a:buChar char="•"/>
              </a:pPr>
              <a:r>
                <a:rPr lang="en-GB" sz="1400" dirty="0">
                  <a:solidFill>
                    <a:schemeClr val="bg1"/>
                  </a:solidFill>
                </a:rPr>
                <a:t>Runtime Environment; such as:</a:t>
              </a:r>
              <a:br>
                <a:rPr lang="en-GB" sz="1400" dirty="0">
                  <a:solidFill>
                    <a:schemeClr val="bg1"/>
                  </a:solidFill>
                </a:rPr>
              </a:br>
              <a:r>
                <a:rPr lang="en-GB" sz="1400" dirty="0">
                  <a:solidFill>
                    <a:schemeClr val="bg1"/>
                  </a:solidFill>
                </a:rPr>
                <a:t>Node, Python, etc…</a:t>
              </a:r>
            </a:p>
            <a:p>
              <a:pPr marL="285750" indent="-285750">
                <a:lnSpc>
                  <a:spcPct val="150000"/>
                </a:lnSpc>
                <a:buFont typeface="Arial" panose="020B0604020202020204" pitchFamily="34" charset="0"/>
                <a:buChar char="•"/>
              </a:pPr>
              <a:r>
                <a:rPr lang="en-GB" sz="1400" dirty="0">
                  <a:solidFill>
                    <a:schemeClr val="bg1"/>
                  </a:solidFill>
                </a:rPr>
                <a:t>Application Files</a:t>
              </a:r>
            </a:p>
            <a:p>
              <a:pPr marL="285750" indent="-285750">
                <a:lnSpc>
                  <a:spcPct val="150000"/>
                </a:lnSpc>
                <a:buFont typeface="Arial" panose="020B0604020202020204" pitchFamily="34" charset="0"/>
                <a:buChar char="•"/>
              </a:pPr>
              <a:r>
                <a:rPr lang="en-GB" sz="1400" dirty="0">
                  <a:solidFill>
                    <a:schemeClr val="bg1"/>
                  </a:solidFill>
                </a:rPr>
                <a:t>3</a:t>
              </a:r>
              <a:r>
                <a:rPr lang="en-GB" sz="1400" baseline="30000" dirty="0">
                  <a:solidFill>
                    <a:schemeClr val="bg1"/>
                  </a:solidFill>
                </a:rPr>
                <a:t>rd</a:t>
              </a:r>
              <a:r>
                <a:rPr lang="en-GB" sz="1400" dirty="0">
                  <a:solidFill>
                    <a:schemeClr val="bg1"/>
                  </a:solidFill>
                </a:rPr>
                <a:t> Party Libraries</a:t>
              </a:r>
            </a:p>
            <a:p>
              <a:pPr marL="285750" indent="-285750">
                <a:lnSpc>
                  <a:spcPct val="150000"/>
                </a:lnSpc>
                <a:buFont typeface="Arial" panose="020B0604020202020204" pitchFamily="34" charset="0"/>
                <a:buChar char="•"/>
              </a:pPr>
              <a:r>
                <a:rPr lang="en-GB" sz="1400" dirty="0">
                  <a:solidFill>
                    <a:schemeClr val="bg1"/>
                  </a:solidFill>
                </a:rPr>
                <a:t>Environmental Variables</a:t>
              </a:r>
              <a:endParaRPr lang="en-GB" sz="1600" dirty="0">
                <a:solidFill>
                  <a:schemeClr val="bg1"/>
                </a:solidFill>
              </a:endParaRPr>
            </a:p>
          </p:txBody>
        </p:sp>
      </p:grpSp>
      <p:sp>
        <p:nvSpPr>
          <p:cNvPr id="17" name="Arrow: Pentagon 33">
            <a:extLst>
              <a:ext uri="{FF2B5EF4-FFF2-40B4-BE49-F238E27FC236}">
                <a16:creationId xmlns:a16="http://schemas.microsoft.com/office/drawing/2014/main" id="{8FDA2D2A-9BF3-1DC2-148B-0C3F792D3F6D}"/>
              </a:ext>
            </a:extLst>
          </p:cNvPr>
          <p:cNvSpPr/>
          <p:nvPr/>
        </p:nvSpPr>
        <p:spPr>
          <a:xfrm>
            <a:off x="7788491" y="2417911"/>
            <a:ext cx="818147" cy="723282"/>
          </a:xfrm>
          <a:prstGeom prst="homePlate">
            <a:avLst/>
          </a:prstGeom>
          <a:solidFill>
            <a:srgbClr val="FFC000"/>
          </a:solidFill>
          <a:ln>
            <a:solidFill>
              <a:schemeClr val="accent4">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Rounded Corners 19">
            <a:extLst>
              <a:ext uri="{FF2B5EF4-FFF2-40B4-BE49-F238E27FC236}">
                <a16:creationId xmlns:a16="http://schemas.microsoft.com/office/drawing/2014/main" id="{BCB918AD-A1F2-74A2-31C1-0F3FE71E4E38}"/>
              </a:ext>
            </a:extLst>
          </p:cNvPr>
          <p:cNvSpPr/>
          <p:nvPr/>
        </p:nvSpPr>
        <p:spPr>
          <a:xfrm>
            <a:off x="8771958" y="2046465"/>
            <a:ext cx="2747210" cy="2564036"/>
          </a:xfrm>
          <a:prstGeom prst="roundRect">
            <a:avLst>
              <a:gd name="adj" fmla="val 0"/>
            </a:avLst>
          </a:prstGeom>
          <a:solidFill>
            <a:srgbClr val="00B0F0"/>
          </a:solid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TextBox 20">
            <a:extLst>
              <a:ext uri="{FF2B5EF4-FFF2-40B4-BE49-F238E27FC236}">
                <a16:creationId xmlns:a16="http://schemas.microsoft.com/office/drawing/2014/main" id="{D300AA57-81FF-843B-7DE5-70DBE13DD658}"/>
              </a:ext>
            </a:extLst>
          </p:cNvPr>
          <p:cNvSpPr txBox="1"/>
          <p:nvPr/>
        </p:nvSpPr>
        <p:spPr>
          <a:xfrm>
            <a:off x="8771958" y="1683825"/>
            <a:ext cx="2134221" cy="369332"/>
          </a:xfrm>
          <a:prstGeom prst="rect">
            <a:avLst/>
          </a:prstGeom>
          <a:noFill/>
        </p:spPr>
        <p:txBody>
          <a:bodyPr wrap="square" rtlCol="0">
            <a:spAutoFit/>
          </a:bodyPr>
          <a:lstStyle/>
          <a:p>
            <a:r>
              <a:rPr lang="en-GB" b="1" dirty="0"/>
              <a:t>Docker Container</a:t>
            </a:r>
            <a:r>
              <a:rPr lang="en-GB" sz="1400" b="1" dirty="0"/>
              <a:t> </a:t>
            </a:r>
          </a:p>
        </p:txBody>
      </p:sp>
      <p:pic>
        <p:nvPicPr>
          <p:cNvPr id="22" name="Picture 4" descr="Docker Logo, symbol, meaning, history, PNG, brand">
            <a:extLst>
              <a:ext uri="{FF2B5EF4-FFF2-40B4-BE49-F238E27FC236}">
                <a16:creationId xmlns:a16="http://schemas.microsoft.com/office/drawing/2014/main" id="{7C6CE265-D709-A6D3-ECE6-AA72D9AD3D1E}"/>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2256" r="22392" b="28985"/>
          <a:stretch/>
        </p:blipFill>
        <p:spPr bwMode="auto">
          <a:xfrm>
            <a:off x="9045254" y="2194906"/>
            <a:ext cx="2259750" cy="1630748"/>
          </a:xfrm>
          <a:prstGeom prst="rect">
            <a:avLst/>
          </a:prstGeom>
          <a:noFill/>
          <a:extLst>
            <a:ext uri="{909E8E84-426E-40DD-AFC4-6F175D3DCCD1}">
              <a14:hiddenFill xmlns:a14="http://schemas.microsoft.com/office/drawing/2010/main">
                <a:solidFill>
                  <a:srgbClr val="FFFFFF"/>
                </a:solidFill>
              </a14:hiddenFill>
            </a:ext>
          </a:extLst>
        </p:spPr>
      </p:pic>
      <p:sp>
        <p:nvSpPr>
          <p:cNvPr id="23" name="Rectangle 22">
            <a:extLst>
              <a:ext uri="{FF2B5EF4-FFF2-40B4-BE49-F238E27FC236}">
                <a16:creationId xmlns:a16="http://schemas.microsoft.com/office/drawing/2014/main" id="{38C52FDA-43F1-1F6D-B748-8FFE0FA35003}"/>
              </a:ext>
            </a:extLst>
          </p:cNvPr>
          <p:cNvSpPr/>
          <p:nvPr/>
        </p:nvSpPr>
        <p:spPr>
          <a:xfrm>
            <a:off x="8771958" y="5104750"/>
            <a:ext cx="2747210" cy="62982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Host OS</a:t>
            </a:r>
          </a:p>
        </p:txBody>
      </p:sp>
      <p:sp>
        <p:nvSpPr>
          <p:cNvPr id="24" name="Rectangle 23">
            <a:extLst>
              <a:ext uri="{FF2B5EF4-FFF2-40B4-BE49-F238E27FC236}">
                <a16:creationId xmlns:a16="http://schemas.microsoft.com/office/drawing/2014/main" id="{3A132F03-7783-09E7-D4A1-2CAE58CF3145}"/>
              </a:ext>
            </a:extLst>
          </p:cNvPr>
          <p:cNvSpPr/>
          <p:nvPr/>
        </p:nvSpPr>
        <p:spPr>
          <a:xfrm>
            <a:off x="8777016" y="6051678"/>
            <a:ext cx="2747210" cy="386180"/>
          </a:xfrm>
          <a:prstGeom prst="rect">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dirty="0"/>
              <a:t>Host Hardware</a:t>
            </a:r>
          </a:p>
        </p:txBody>
      </p:sp>
      <p:sp>
        <p:nvSpPr>
          <p:cNvPr id="25" name="Rectangle 24">
            <a:extLst>
              <a:ext uri="{FF2B5EF4-FFF2-40B4-BE49-F238E27FC236}">
                <a16:creationId xmlns:a16="http://schemas.microsoft.com/office/drawing/2014/main" id="{FB3569DC-A0DB-DDDC-4E9A-BB4B67A0B77F}"/>
              </a:ext>
            </a:extLst>
          </p:cNvPr>
          <p:cNvSpPr/>
          <p:nvPr/>
        </p:nvSpPr>
        <p:spPr>
          <a:xfrm>
            <a:off x="8771957" y="5782376"/>
            <a:ext cx="2747211" cy="233839"/>
          </a:xfrm>
          <a:prstGeom prst="rect">
            <a:avLst/>
          </a:prstGeom>
          <a:solidFill>
            <a:srgbClr val="00BDA9"/>
          </a:solid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Kernel</a:t>
            </a:r>
          </a:p>
        </p:txBody>
      </p:sp>
      <p:sp>
        <p:nvSpPr>
          <p:cNvPr id="26" name="Rectangle 25">
            <a:extLst>
              <a:ext uri="{FF2B5EF4-FFF2-40B4-BE49-F238E27FC236}">
                <a16:creationId xmlns:a16="http://schemas.microsoft.com/office/drawing/2014/main" id="{BF887286-6A82-642D-29E5-B8C1976AFFDC}"/>
              </a:ext>
            </a:extLst>
          </p:cNvPr>
          <p:cNvSpPr/>
          <p:nvPr/>
        </p:nvSpPr>
        <p:spPr>
          <a:xfrm>
            <a:off x="8771958" y="4658299"/>
            <a:ext cx="2747210" cy="391398"/>
          </a:xfrm>
          <a:prstGeom prst="rect">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Docker Engine</a:t>
            </a:r>
          </a:p>
        </p:txBody>
      </p:sp>
    </p:spTree>
    <p:extLst>
      <p:ext uri="{BB962C8B-B14F-4D97-AF65-F5344CB8AC3E}">
        <p14:creationId xmlns:p14="http://schemas.microsoft.com/office/powerpoint/2010/main" val="19682330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19"/>
                                        </p:tgtEl>
                                        <p:attrNameLst>
                                          <p:attrName>style.visibility</p:attrName>
                                        </p:attrNameLst>
                                      </p:cBhvr>
                                      <p:to>
                                        <p:strVal val="visible"/>
                                      </p:to>
                                    </p:set>
                                    <p:animEffect transition="in" filter="dissolve">
                                      <p:cBhvr>
                                        <p:cTn id="7" dur="500"/>
                                        <p:tgtEl>
                                          <p:spTgt spid="19"/>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12"/>
                                        </p:tgtEl>
                                        <p:attrNameLst>
                                          <p:attrName>style.visibility</p:attrName>
                                        </p:attrNameLst>
                                      </p:cBhvr>
                                      <p:to>
                                        <p:strVal val="visible"/>
                                      </p:to>
                                    </p:set>
                                    <p:animEffect transition="in" filter="dissolve">
                                      <p:cBhvr>
                                        <p:cTn id="12" dur="500"/>
                                        <p:tgtEl>
                                          <p:spTgt spid="12"/>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nodeType="clickEffect">
                                  <p:stCondLst>
                                    <p:cond delay="0"/>
                                  </p:stCondLst>
                                  <p:childTnLst>
                                    <p:set>
                                      <p:cBhvr>
                                        <p:cTn id="16" dur="1" fill="hold">
                                          <p:stCondLst>
                                            <p:cond delay="0"/>
                                          </p:stCondLst>
                                        </p:cTn>
                                        <p:tgtEl>
                                          <p:spTgt spid="13"/>
                                        </p:tgtEl>
                                        <p:attrNameLst>
                                          <p:attrName>style.visibility</p:attrName>
                                        </p:attrNameLst>
                                      </p:cBhvr>
                                      <p:to>
                                        <p:strVal val="visible"/>
                                      </p:to>
                                    </p:set>
                                    <p:animEffect transition="in" filter="dissolve">
                                      <p:cBhvr>
                                        <p:cTn id="17" dur="500"/>
                                        <p:tgtEl>
                                          <p:spTgt spid="13"/>
                                        </p:tgtEl>
                                      </p:cBhvr>
                                    </p:animEffect>
                                  </p:childTnLst>
                                </p:cTn>
                              </p:par>
                            </p:childTnLst>
                          </p:cTn>
                        </p:par>
                      </p:childTnLst>
                    </p:cTn>
                  </p:par>
                  <p:par>
                    <p:cTn id="18" fill="hold">
                      <p:stCondLst>
                        <p:cond delay="indefinite"/>
                      </p:stCondLst>
                      <p:childTnLst>
                        <p:par>
                          <p:cTn id="19" fill="hold">
                            <p:stCondLst>
                              <p:cond delay="0"/>
                            </p:stCondLst>
                            <p:childTnLst>
                              <p:par>
                                <p:cTn id="20" presetID="9" presetClass="entr" presetSubtype="0" fill="hold" grpId="0" nodeType="clickEffect">
                                  <p:stCondLst>
                                    <p:cond delay="0"/>
                                  </p:stCondLst>
                                  <p:childTnLst>
                                    <p:set>
                                      <p:cBhvr>
                                        <p:cTn id="21" dur="1" fill="hold">
                                          <p:stCondLst>
                                            <p:cond delay="0"/>
                                          </p:stCondLst>
                                        </p:cTn>
                                        <p:tgtEl>
                                          <p:spTgt spid="17"/>
                                        </p:tgtEl>
                                        <p:attrNameLst>
                                          <p:attrName>style.visibility</p:attrName>
                                        </p:attrNameLst>
                                      </p:cBhvr>
                                      <p:to>
                                        <p:strVal val="visible"/>
                                      </p:to>
                                    </p:set>
                                    <p:animEffect transition="in" filter="dissolve">
                                      <p:cBhvr>
                                        <p:cTn id="22" dur="500"/>
                                        <p:tgtEl>
                                          <p:spTgt spid="17"/>
                                        </p:tgtEl>
                                      </p:cBhvr>
                                    </p:animEffect>
                                  </p:childTnLst>
                                </p:cTn>
                              </p:par>
                            </p:childTnLst>
                          </p:cTn>
                        </p:par>
                      </p:childTnLst>
                    </p:cTn>
                  </p:par>
                  <p:par>
                    <p:cTn id="23" fill="hold">
                      <p:stCondLst>
                        <p:cond delay="indefinite"/>
                      </p:stCondLst>
                      <p:childTnLst>
                        <p:par>
                          <p:cTn id="24" fill="hold">
                            <p:stCondLst>
                              <p:cond delay="0"/>
                            </p:stCondLst>
                            <p:childTnLst>
                              <p:par>
                                <p:cTn id="25" presetID="9" presetClass="entr" presetSubtype="0" fill="hold" grpId="0" nodeType="clickEffect">
                                  <p:stCondLst>
                                    <p:cond delay="0"/>
                                  </p:stCondLst>
                                  <p:childTnLst>
                                    <p:set>
                                      <p:cBhvr>
                                        <p:cTn id="26" dur="1" fill="hold">
                                          <p:stCondLst>
                                            <p:cond delay="0"/>
                                          </p:stCondLst>
                                        </p:cTn>
                                        <p:tgtEl>
                                          <p:spTgt spid="18"/>
                                        </p:tgtEl>
                                        <p:attrNameLst>
                                          <p:attrName>style.visibility</p:attrName>
                                        </p:attrNameLst>
                                      </p:cBhvr>
                                      <p:to>
                                        <p:strVal val="visible"/>
                                      </p:to>
                                    </p:set>
                                    <p:animEffect transition="in" filter="dissolve">
                                      <p:cBhvr>
                                        <p:cTn id="27" dur="500"/>
                                        <p:tgtEl>
                                          <p:spTgt spid="18"/>
                                        </p:tgtEl>
                                      </p:cBhvr>
                                    </p:animEffect>
                                  </p:childTnLst>
                                </p:cTn>
                              </p:par>
                              <p:par>
                                <p:cTn id="28" presetID="9" presetClass="entr" presetSubtype="0" fill="hold" grpId="0" nodeType="withEffect">
                                  <p:stCondLst>
                                    <p:cond delay="0"/>
                                  </p:stCondLst>
                                  <p:childTnLst>
                                    <p:set>
                                      <p:cBhvr>
                                        <p:cTn id="29" dur="1" fill="hold">
                                          <p:stCondLst>
                                            <p:cond delay="0"/>
                                          </p:stCondLst>
                                        </p:cTn>
                                        <p:tgtEl>
                                          <p:spTgt spid="21"/>
                                        </p:tgtEl>
                                        <p:attrNameLst>
                                          <p:attrName>style.visibility</p:attrName>
                                        </p:attrNameLst>
                                      </p:cBhvr>
                                      <p:to>
                                        <p:strVal val="visible"/>
                                      </p:to>
                                    </p:set>
                                    <p:animEffect transition="in" filter="dissolve">
                                      <p:cBhvr>
                                        <p:cTn id="30" dur="500"/>
                                        <p:tgtEl>
                                          <p:spTgt spid="21"/>
                                        </p:tgtEl>
                                      </p:cBhvr>
                                    </p:animEffect>
                                  </p:childTnLst>
                                </p:cTn>
                              </p:par>
                              <p:par>
                                <p:cTn id="31" presetID="9" presetClass="entr" presetSubtype="0" fill="hold" nodeType="withEffect">
                                  <p:stCondLst>
                                    <p:cond delay="0"/>
                                  </p:stCondLst>
                                  <p:childTnLst>
                                    <p:set>
                                      <p:cBhvr>
                                        <p:cTn id="32" dur="1" fill="hold">
                                          <p:stCondLst>
                                            <p:cond delay="0"/>
                                          </p:stCondLst>
                                        </p:cTn>
                                        <p:tgtEl>
                                          <p:spTgt spid="22"/>
                                        </p:tgtEl>
                                        <p:attrNameLst>
                                          <p:attrName>style.visibility</p:attrName>
                                        </p:attrNameLst>
                                      </p:cBhvr>
                                      <p:to>
                                        <p:strVal val="visible"/>
                                      </p:to>
                                    </p:set>
                                    <p:animEffect transition="in" filter="dissolve">
                                      <p:cBhvr>
                                        <p:cTn id="33" dur="500"/>
                                        <p:tgtEl>
                                          <p:spTgt spid="22"/>
                                        </p:tgtEl>
                                      </p:cBhvr>
                                    </p:animEffect>
                                  </p:childTnLst>
                                </p:cTn>
                              </p:par>
                              <p:par>
                                <p:cTn id="34" presetID="9" presetClass="entr" presetSubtype="0" fill="hold" grpId="0" nodeType="withEffect">
                                  <p:stCondLst>
                                    <p:cond delay="0"/>
                                  </p:stCondLst>
                                  <p:childTnLst>
                                    <p:set>
                                      <p:cBhvr>
                                        <p:cTn id="35" dur="1" fill="hold">
                                          <p:stCondLst>
                                            <p:cond delay="0"/>
                                          </p:stCondLst>
                                        </p:cTn>
                                        <p:tgtEl>
                                          <p:spTgt spid="23"/>
                                        </p:tgtEl>
                                        <p:attrNameLst>
                                          <p:attrName>style.visibility</p:attrName>
                                        </p:attrNameLst>
                                      </p:cBhvr>
                                      <p:to>
                                        <p:strVal val="visible"/>
                                      </p:to>
                                    </p:set>
                                    <p:animEffect transition="in" filter="dissolve">
                                      <p:cBhvr>
                                        <p:cTn id="36" dur="500"/>
                                        <p:tgtEl>
                                          <p:spTgt spid="23"/>
                                        </p:tgtEl>
                                      </p:cBhvr>
                                    </p:animEffect>
                                  </p:childTnLst>
                                </p:cTn>
                              </p:par>
                              <p:par>
                                <p:cTn id="37" presetID="9" presetClass="entr" presetSubtype="0" fill="hold" grpId="0" nodeType="withEffect">
                                  <p:stCondLst>
                                    <p:cond delay="0"/>
                                  </p:stCondLst>
                                  <p:childTnLst>
                                    <p:set>
                                      <p:cBhvr>
                                        <p:cTn id="38" dur="1" fill="hold">
                                          <p:stCondLst>
                                            <p:cond delay="0"/>
                                          </p:stCondLst>
                                        </p:cTn>
                                        <p:tgtEl>
                                          <p:spTgt spid="24"/>
                                        </p:tgtEl>
                                        <p:attrNameLst>
                                          <p:attrName>style.visibility</p:attrName>
                                        </p:attrNameLst>
                                      </p:cBhvr>
                                      <p:to>
                                        <p:strVal val="visible"/>
                                      </p:to>
                                    </p:set>
                                    <p:animEffect transition="in" filter="dissolve">
                                      <p:cBhvr>
                                        <p:cTn id="39" dur="500"/>
                                        <p:tgtEl>
                                          <p:spTgt spid="24"/>
                                        </p:tgtEl>
                                      </p:cBhvr>
                                    </p:animEffect>
                                  </p:childTnLst>
                                </p:cTn>
                              </p:par>
                              <p:par>
                                <p:cTn id="40" presetID="9" presetClass="entr" presetSubtype="0" fill="hold" grpId="0" nodeType="withEffect">
                                  <p:stCondLst>
                                    <p:cond delay="0"/>
                                  </p:stCondLst>
                                  <p:childTnLst>
                                    <p:set>
                                      <p:cBhvr>
                                        <p:cTn id="41" dur="1" fill="hold">
                                          <p:stCondLst>
                                            <p:cond delay="0"/>
                                          </p:stCondLst>
                                        </p:cTn>
                                        <p:tgtEl>
                                          <p:spTgt spid="25"/>
                                        </p:tgtEl>
                                        <p:attrNameLst>
                                          <p:attrName>style.visibility</p:attrName>
                                        </p:attrNameLst>
                                      </p:cBhvr>
                                      <p:to>
                                        <p:strVal val="visible"/>
                                      </p:to>
                                    </p:set>
                                    <p:animEffect transition="in" filter="dissolve">
                                      <p:cBhvr>
                                        <p:cTn id="42" dur="500"/>
                                        <p:tgtEl>
                                          <p:spTgt spid="25"/>
                                        </p:tgtEl>
                                      </p:cBhvr>
                                    </p:animEffect>
                                  </p:childTnLst>
                                </p:cTn>
                              </p:par>
                              <p:par>
                                <p:cTn id="43" presetID="9" presetClass="entr" presetSubtype="0" fill="hold" grpId="0" nodeType="withEffect">
                                  <p:stCondLst>
                                    <p:cond delay="0"/>
                                  </p:stCondLst>
                                  <p:childTnLst>
                                    <p:set>
                                      <p:cBhvr>
                                        <p:cTn id="44" dur="1" fill="hold">
                                          <p:stCondLst>
                                            <p:cond delay="0"/>
                                          </p:stCondLst>
                                        </p:cTn>
                                        <p:tgtEl>
                                          <p:spTgt spid="26"/>
                                        </p:tgtEl>
                                        <p:attrNameLst>
                                          <p:attrName>style.visibility</p:attrName>
                                        </p:attrNameLst>
                                      </p:cBhvr>
                                      <p:to>
                                        <p:strVal val="visible"/>
                                      </p:to>
                                    </p:set>
                                    <p:animEffect transition="in" filter="dissolve">
                                      <p:cBhvr>
                                        <p:cTn id="45" dur="500"/>
                                        <p:tgtEl>
                                          <p:spTgt spid="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P spid="17" grpId="0" animBg="1"/>
      <p:bldP spid="18" grpId="0" animBg="1"/>
      <p:bldP spid="21" grpId="0"/>
      <p:bldP spid="23" grpId="0" animBg="1"/>
      <p:bldP spid="24" grpId="0" animBg="1"/>
      <p:bldP spid="25" grpId="0" animBg="1"/>
      <p:bldP spid="26"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F8DCFC-B206-2B00-0DB3-4D10812F0A59}"/>
              </a:ext>
            </a:extLst>
          </p:cNvPr>
          <p:cNvSpPr>
            <a:spLocks noGrp="1"/>
          </p:cNvSpPr>
          <p:nvPr>
            <p:ph type="title"/>
          </p:nvPr>
        </p:nvSpPr>
        <p:spPr/>
        <p:txBody>
          <a:bodyPr/>
          <a:lstStyle/>
          <a:p>
            <a:r>
              <a:rPr lang="en-GB" b="1" dirty="0"/>
              <a:t>Using Docker - Registry</a:t>
            </a:r>
          </a:p>
        </p:txBody>
      </p:sp>
      <p:sp>
        <p:nvSpPr>
          <p:cNvPr id="4" name="TextBox 3">
            <a:extLst>
              <a:ext uri="{FF2B5EF4-FFF2-40B4-BE49-F238E27FC236}">
                <a16:creationId xmlns:a16="http://schemas.microsoft.com/office/drawing/2014/main" id="{4952B855-5C90-EB9D-C2CE-E86EB39C6913}"/>
              </a:ext>
            </a:extLst>
          </p:cNvPr>
          <p:cNvSpPr txBox="1"/>
          <p:nvPr/>
        </p:nvSpPr>
        <p:spPr>
          <a:xfrm>
            <a:off x="790071" y="1705631"/>
            <a:ext cx="2134221" cy="369332"/>
          </a:xfrm>
          <a:prstGeom prst="rect">
            <a:avLst/>
          </a:prstGeom>
          <a:noFill/>
        </p:spPr>
        <p:txBody>
          <a:bodyPr wrap="square" rtlCol="0">
            <a:spAutoFit/>
          </a:bodyPr>
          <a:lstStyle/>
          <a:p>
            <a:r>
              <a:rPr lang="en-GB" b="1" dirty="0"/>
              <a:t>Docker Image</a:t>
            </a:r>
            <a:r>
              <a:rPr lang="en-GB" sz="1400" b="1" dirty="0"/>
              <a:t> </a:t>
            </a:r>
          </a:p>
        </p:txBody>
      </p:sp>
      <p:sp>
        <p:nvSpPr>
          <p:cNvPr id="5" name="Rectangle: Rounded Corners 4">
            <a:extLst>
              <a:ext uri="{FF2B5EF4-FFF2-40B4-BE49-F238E27FC236}">
                <a16:creationId xmlns:a16="http://schemas.microsoft.com/office/drawing/2014/main" id="{C2625A25-35D4-C857-FDD6-2A399F100BF9}"/>
              </a:ext>
            </a:extLst>
          </p:cNvPr>
          <p:cNvSpPr/>
          <p:nvPr/>
        </p:nvSpPr>
        <p:spPr>
          <a:xfrm>
            <a:off x="838200" y="2084536"/>
            <a:ext cx="3196872" cy="3594100"/>
          </a:xfrm>
          <a:prstGeom prst="roundRect">
            <a:avLst>
              <a:gd name="adj" fmla="val 5561"/>
            </a:avLst>
          </a:prstGeom>
          <a:solidFill>
            <a:srgbClr val="FFC000"/>
          </a:solid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 name="TextBox 5">
            <a:extLst>
              <a:ext uri="{FF2B5EF4-FFF2-40B4-BE49-F238E27FC236}">
                <a16:creationId xmlns:a16="http://schemas.microsoft.com/office/drawing/2014/main" id="{447AF746-31AE-2F99-AEA3-74DBC0AFE528}"/>
              </a:ext>
            </a:extLst>
          </p:cNvPr>
          <p:cNvSpPr txBox="1"/>
          <p:nvPr/>
        </p:nvSpPr>
        <p:spPr>
          <a:xfrm>
            <a:off x="955965" y="2182718"/>
            <a:ext cx="3079108" cy="3224216"/>
          </a:xfrm>
          <a:prstGeom prst="rect">
            <a:avLst/>
          </a:prstGeom>
          <a:noFill/>
        </p:spPr>
        <p:txBody>
          <a:bodyPr wrap="square" rtlCol="0">
            <a:spAutoFit/>
          </a:bodyPr>
          <a:lstStyle/>
          <a:p>
            <a:r>
              <a:rPr lang="en-GB" sz="1600" b="1" i="1" dirty="0">
                <a:solidFill>
                  <a:schemeClr val="bg1"/>
                </a:solidFill>
              </a:rPr>
              <a:t>Although fairly complex, docker images generally consist of the following layers:</a:t>
            </a:r>
          </a:p>
          <a:p>
            <a:endParaRPr lang="en-GB" sz="1400" b="1" dirty="0">
              <a:solidFill>
                <a:schemeClr val="bg1"/>
              </a:solidFill>
            </a:endParaRPr>
          </a:p>
          <a:p>
            <a:pPr marL="285750" indent="-285750">
              <a:lnSpc>
                <a:spcPct val="150000"/>
              </a:lnSpc>
              <a:buFont typeface="Arial" panose="020B0604020202020204" pitchFamily="34" charset="0"/>
              <a:buChar char="•"/>
            </a:pPr>
            <a:r>
              <a:rPr lang="en-GB" sz="1600" dirty="0">
                <a:solidFill>
                  <a:schemeClr val="bg1"/>
                </a:solidFill>
              </a:rPr>
              <a:t>Lightweight OS </a:t>
            </a:r>
          </a:p>
          <a:p>
            <a:pPr marL="285750" indent="-285750">
              <a:lnSpc>
                <a:spcPct val="150000"/>
              </a:lnSpc>
              <a:buFont typeface="Arial" panose="020B0604020202020204" pitchFamily="34" charset="0"/>
              <a:buChar char="•"/>
            </a:pPr>
            <a:r>
              <a:rPr lang="en-GB" sz="1600" dirty="0">
                <a:solidFill>
                  <a:schemeClr val="bg1"/>
                </a:solidFill>
              </a:rPr>
              <a:t>Runtime Environment; such as: </a:t>
            </a:r>
            <a:br>
              <a:rPr lang="en-GB" sz="1600" dirty="0">
                <a:solidFill>
                  <a:schemeClr val="bg1"/>
                </a:solidFill>
              </a:rPr>
            </a:br>
            <a:r>
              <a:rPr lang="en-GB" sz="1600" dirty="0">
                <a:solidFill>
                  <a:schemeClr val="bg1"/>
                </a:solidFill>
              </a:rPr>
              <a:t>Node, Python, etc…</a:t>
            </a:r>
          </a:p>
          <a:p>
            <a:pPr marL="285750" indent="-285750">
              <a:lnSpc>
                <a:spcPct val="150000"/>
              </a:lnSpc>
              <a:buFont typeface="Arial" panose="020B0604020202020204" pitchFamily="34" charset="0"/>
              <a:buChar char="•"/>
            </a:pPr>
            <a:r>
              <a:rPr lang="en-GB" sz="1600" dirty="0">
                <a:solidFill>
                  <a:schemeClr val="bg1"/>
                </a:solidFill>
              </a:rPr>
              <a:t>Application Files</a:t>
            </a:r>
          </a:p>
          <a:p>
            <a:pPr marL="285750" indent="-285750">
              <a:lnSpc>
                <a:spcPct val="150000"/>
              </a:lnSpc>
              <a:buFont typeface="Arial" panose="020B0604020202020204" pitchFamily="34" charset="0"/>
              <a:buChar char="•"/>
            </a:pPr>
            <a:r>
              <a:rPr lang="en-GB" sz="1600" dirty="0">
                <a:solidFill>
                  <a:schemeClr val="bg1"/>
                </a:solidFill>
              </a:rPr>
              <a:t>3</a:t>
            </a:r>
            <a:r>
              <a:rPr lang="en-GB" sz="1600" baseline="30000" dirty="0">
                <a:solidFill>
                  <a:schemeClr val="bg1"/>
                </a:solidFill>
              </a:rPr>
              <a:t>rd</a:t>
            </a:r>
            <a:r>
              <a:rPr lang="en-GB" sz="1600" dirty="0">
                <a:solidFill>
                  <a:schemeClr val="bg1"/>
                </a:solidFill>
              </a:rPr>
              <a:t> Party Libraries</a:t>
            </a:r>
          </a:p>
          <a:p>
            <a:pPr marL="285750" indent="-285750">
              <a:lnSpc>
                <a:spcPct val="150000"/>
              </a:lnSpc>
              <a:buFont typeface="Arial" panose="020B0604020202020204" pitchFamily="34" charset="0"/>
              <a:buChar char="•"/>
            </a:pPr>
            <a:r>
              <a:rPr lang="en-GB" sz="1600" dirty="0">
                <a:solidFill>
                  <a:schemeClr val="bg1"/>
                </a:solidFill>
              </a:rPr>
              <a:t>Environmental Variables</a:t>
            </a:r>
          </a:p>
        </p:txBody>
      </p:sp>
      <p:sp>
        <p:nvSpPr>
          <p:cNvPr id="8" name="Rectangle: Top Corners Rounded 7">
            <a:extLst>
              <a:ext uri="{FF2B5EF4-FFF2-40B4-BE49-F238E27FC236}">
                <a16:creationId xmlns:a16="http://schemas.microsoft.com/office/drawing/2014/main" id="{85BDD8D1-401A-015D-1513-23D4FB8D396C}"/>
              </a:ext>
            </a:extLst>
          </p:cNvPr>
          <p:cNvSpPr/>
          <p:nvPr/>
        </p:nvSpPr>
        <p:spPr>
          <a:xfrm>
            <a:off x="4959446" y="1914061"/>
            <a:ext cx="2851949" cy="1612232"/>
          </a:xfrm>
          <a:prstGeom prst="round2SameRect">
            <a:avLst>
              <a:gd name="adj1" fmla="val 6965"/>
              <a:gd name="adj2" fmla="val 8209"/>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1" dirty="0"/>
              <a:t>Registry</a:t>
            </a:r>
            <a:endParaRPr lang="en-GB" b="1" dirty="0"/>
          </a:p>
          <a:p>
            <a:pPr algn="ctr"/>
            <a:r>
              <a:rPr lang="en-GB" sz="1200" i="1" dirty="0"/>
              <a:t>Essentially this is a GitHub for Docker Images</a:t>
            </a:r>
          </a:p>
        </p:txBody>
      </p:sp>
      <p:sp>
        <p:nvSpPr>
          <p:cNvPr id="12" name="Arrow: Right 11">
            <a:extLst>
              <a:ext uri="{FF2B5EF4-FFF2-40B4-BE49-F238E27FC236}">
                <a16:creationId xmlns:a16="http://schemas.microsoft.com/office/drawing/2014/main" id="{F3F01972-86CF-4EC4-12DA-B80292E005D3}"/>
              </a:ext>
            </a:extLst>
          </p:cNvPr>
          <p:cNvSpPr/>
          <p:nvPr/>
        </p:nvSpPr>
        <p:spPr>
          <a:xfrm>
            <a:off x="4179451" y="2430904"/>
            <a:ext cx="635617" cy="764257"/>
          </a:xfrm>
          <a:prstGeom prst="rightArrow">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6" name="TextBox 15">
            <a:extLst>
              <a:ext uri="{FF2B5EF4-FFF2-40B4-BE49-F238E27FC236}">
                <a16:creationId xmlns:a16="http://schemas.microsoft.com/office/drawing/2014/main" id="{5D361440-809F-BD7B-39A2-3A2649AC02DC}"/>
              </a:ext>
            </a:extLst>
          </p:cNvPr>
          <p:cNvSpPr txBox="1"/>
          <p:nvPr/>
        </p:nvSpPr>
        <p:spPr>
          <a:xfrm>
            <a:off x="4152837" y="3197205"/>
            <a:ext cx="963805" cy="369332"/>
          </a:xfrm>
          <a:prstGeom prst="rect">
            <a:avLst/>
          </a:prstGeom>
          <a:noFill/>
        </p:spPr>
        <p:txBody>
          <a:bodyPr wrap="square" rtlCol="0">
            <a:spAutoFit/>
          </a:bodyPr>
          <a:lstStyle/>
          <a:p>
            <a:r>
              <a:rPr lang="en-GB" b="1" dirty="0"/>
              <a:t>Push</a:t>
            </a:r>
            <a:endParaRPr lang="en-GB" sz="1400" b="1" dirty="0"/>
          </a:p>
        </p:txBody>
      </p:sp>
      <p:grpSp>
        <p:nvGrpSpPr>
          <p:cNvPr id="18" name="Group 17">
            <a:extLst>
              <a:ext uri="{FF2B5EF4-FFF2-40B4-BE49-F238E27FC236}">
                <a16:creationId xmlns:a16="http://schemas.microsoft.com/office/drawing/2014/main" id="{C84351C6-29AD-3E79-3F6B-666DF323A4F0}"/>
              </a:ext>
            </a:extLst>
          </p:cNvPr>
          <p:cNvGrpSpPr/>
          <p:nvPr/>
        </p:nvGrpSpPr>
        <p:grpSpPr>
          <a:xfrm>
            <a:off x="8125423" y="1752228"/>
            <a:ext cx="3615961" cy="4836696"/>
            <a:chOff x="8079123" y="1669444"/>
            <a:chExt cx="3615961" cy="4836696"/>
          </a:xfrm>
        </p:grpSpPr>
        <p:grpSp>
          <p:nvGrpSpPr>
            <p:cNvPr id="7" name="Group 6">
              <a:extLst>
                <a:ext uri="{FF2B5EF4-FFF2-40B4-BE49-F238E27FC236}">
                  <a16:creationId xmlns:a16="http://schemas.microsoft.com/office/drawing/2014/main" id="{716CF0BC-896E-FE05-9792-4421F546034B}"/>
                </a:ext>
              </a:extLst>
            </p:cNvPr>
            <p:cNvGrpSpPr/>
            <p:nvPr/>
          </p:nvGrpSpPr>
          <p:grpSpPr>
            <a:xfrm>
              <a:off x="8079123" y="2348349"/>
              <a:ext cx="1000224" cy="3950263"/>
              <a:chOff x="8079123" y="2497434"/>
              <a:chExt cx="1000224" cy="3950263"/>
            </a:xfrm>
          </p:grpSpPr>
          <p:sp>
            <p:nvSpPr>
              <p:cNvPr id="13" name="Arrow: Right 12">
                <a:extLst>
                  <a:ext uri="{FF2B5EF4-FFF2-40B4-BE49-F238E27FC236}">
                    <a16:creationId xmlns:a16="http://schemas.microsoft.com/office/drawing/2014/main" id="{65321849-CB94-E792-A06F-53E3CF9D9661}"/>
                  </a:ext>
                </a:extLst>
              </p:cNvPr>
              <p:cNvSpPr/>
              <p:nvPr/>
            </p:nvSpPr>
            <p:spPr>
              <a:xfrm>
                <a:off x="8079125" y="2497434"/>
                <a:ext cx="1000222" cy="764257"/>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Arrow: Right 13">
                <a:extLst>
                  <a:ext uri="{FF2B5EF4-FFF2-40B4-BE49-F238E27FC236}">
                    <a16:creationId xmlns:a16="http://schemas.microsoft.com/office/drawing/2014/main" id="{3FBF2C8A-DF31-DE2C-C326-006B20F61E17}"/>
                  </a:ext>
                </a:extLst>
              </p:cNvPr>
              <p:cNvSpPr/>
              <p:nvPr/>
            </p:nvSpPr>
            <p:spPr>
              <a:xfrm>
                <a:off x="8079124" y="4086736"/>
                <a:ext cx="1000222" cy="764257"/>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Arrow: Right 14">
                <a:extLst>
                  <a:ext uri="{FF2B5EF4-FFF2-40B4-BE49-F238E27FC236}">
                    <a16:creationId xmlns:a16="http://schemas.microsoft.com/office/drawing/2014/main" id="{5FD0D150-FF18-5F04-8E9D-2A58C5902FAD}"/>
                  </a:ext>
                </a:extLst>
              </p:cNvPr>
              <p:cNvSpPr/>
              <p:nvPr/>
            </p:nvSpPr>
            <p:spPr>
              <a:xfrm>
                <a:off x="8079123" y="5683440"/>
                <a:ext cx="1000222" cy="764257"/>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3" name="Group 2">
              <a:extLst>
                <a:ext uri="{FF2B5EF4-FFF2-40B4-BE49-F238E27FC236}">
                  <a16:creationId xmlns:a16="http://schemas.microsoft.com/office/drawing/2014/main" id="{B8C0DB3C-CDD4-831B-548E-B4A085149686}"/>
                </a:ext>
              </a:extLst>
            </p:cNvPr>
            <p:cNvGrpSpPr/>
            <p:nvPr/>
          </p:nvGrpSpPr>
          <p:grpSpPr>
            <a:xfrm>
              <a:off x="9212609" y="1669444"/>
              <a:ext cx="2482475" cy="4836696"/>
              <a:chOff x="9212609" y="1818529"/>
              <a:chExt cx="2482475" cy="4836696"/>
            </a:xfrm>
          </p:grpSpPr>
          <p:sp>
            <p:nvSpPr>
              <p:cNvPr id="9" name="Rectangle: Top Corners Rounded 8">
                <a:extLst>
                  <a:ext uri="{FF2B5EF4-FFF2-40B4-BE49-F238E27FC236}">
                    <a16:creationId xmlns:a16="http://schemas.microsoft.com/office/drawing/2014/main" id="{B16D60B9-605C-094F-C2A7-E181393BCE69}"/>
                  </a:ext>
                </a:extLst>
              </p:cNvPr>
              <p:cNvSpPr/>
              <p:nvPr/>
            </p:nvSpPr>
            <p:spPr>
              <a:xfrm>
                <a:off x="9235760" y="2232109"/>
                <a:ext cx="1748594" cy="1198652"/>
              </a:xfrm>
              <a:prstGeom prst="round2SameRect">
                <a:avLst>
                  <a:gd name="adj1" fmla="val 6965"/>
                  <a:gd name="adj2" fmla="val 8209"/>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r>
                  <a:rPr lang="en-GB" dirty="0"/>
                  <a:t>Production</a:t>
                </a:r>
              </a:p>
            </p:txBody>
          </p:sp>
          <p:sp>
            <p:nvSpPr>
              <p:cNvPr id="10" name="Rectangle: Top Corners Rounded 9">
                <a:extLst>
                  <a:ext uri="{FF2B5EF4-FFF2-40B4-BE49-F238E27FC236}">
                    <a16:creationId xmlns:a16="http://schemas.microsoft.com/office/drawing/2014/main" id="{7312BD1D-D473-AFF0-1035-C7EBEDCA9FD0}"/>
                  </a:ext>
                </a:extLst>
              </p:cNvPr>
              <p:cNvSpPr/>
              <p:nvPr/>
            </p:nvSpPr>
            <p:spPr>
              <a:xfrm>
                <a:off x="9235760" y="3844341"/>
                <a:ext cx="1748594" cy="1198652"/>
              </a:xfrm>
              <a:prstGeom prst="round2SameRect">
                <a:avLst>
                  <a:gd name="adj1" fmla="val 6965"/>
                  <a:gd name="adj2" fmla="val 8209"/>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r>
                  <a:rPr lang="en-GB" dirty="0"/>
                  <a:t>Testing</a:t>
                </a:r>
              </a:p>
            </p:txBody>
          </p:sp>
          <p:sp>
            <p:nvSpPr>
              <p:cNvPr id="11" name="Rectangle: Top Corners Rounded 10">
                <a:extLst>
                  <a:ext uri="{FF2B5EF4-FFF2-40B4-BE49-F238E27FC236}">
                    <a16:creationId xmlns:a16="http://schemas.microsoft.com/office/drawing/2014/main" id="{680B5B9E-246E-59E6-C8D3-E30A488ADD37}"/>
                  </a:ext>
                </a:extLst>
              </p:cNvPr>
              <p:cNvSpPr/>
              <p:nvPr/>
            </p:nvSpPr>
            <p:spPr>
              <a:xfrm>
                <a:off x="9235760" y="5456573"/>
                <a:ext cx="1748594" cy="1198652"/>
              </a:xfrm>
              <a:prstGeom prst="round2SameRect">
                <a:avLst>
                  <a:gd name="adj1" fmla="val 6965"/>
                  <a:gd name="adj2" fmla="val 8209"/>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r>
                  <a:rPr lang="en-GB" dirty="0"/>
                  <a:t>Development</a:t>
                </a:r>
              </a:p>
            </p:txBody>
          </p:sp>
          <p:sp>
            <p:nvSpPr>
              <p:cNvPr id="17" name="TextBox 16">
                <a:extLst>
                  <a:ext uri="{FF2B5EF4-FFF2-40B4-BE49-F238E27FC236}">
                    <a16:creationId xmlns:a16="http://schemas.microsoft.com/office/drawing/2014/main" id="{2A932253-D7D0-6C81-737F-0B5D6DE23316}"/>
                  </a:ext>
                </a:extLst>
              </p:cNvPr>
              <p:cNvSpPr txBox="1"/>
              <p:nvPr/>
            </p:nvSpPr>
            <p:spPr>
              <a:xfrm>
                <a:off x="9212609" y="1818529"/>
                <a:ext cx="2482475" cy="369332"/>
              </a:xfrm>
              <a:prstGeom prst="rect">
                <a:avLst/>
              </a:prstGeom>
              <a:noFill/>
            </p:spPr>
            <p:txBody>
              <a:bodyPr wrap="square" rtlCol="0">
                <a:spAutoFit/>
              </a:bodyPr>
              <a:lstStyle/>
              <a:p>
                <a:r>
                  <a:rPr lang="en-GB" b="1" dirty="0"/>
                  <a:t>Docker Images Shared</a:t>
                </a:r>
                <a:r>
                  <a:rPr lang="en-GB" sz="1400" b="1" dirty="0"/>
                  <a:t> </a:t>
                </a:r>
              </a:p>
            </p:txBody>
          </p:sp>
        </p:grpSp>
      </p:grpSp>
      <p:sp>
        <p:nvSpPr>
          <p:cNvPr id="19" name="TextBox 18">
            <a:extLst>
              <a:ext uri="{FF2B5EF4-FFF2-40B4-BE49-F238E27FC236}">
                <a16:creationId xmlns:a16="http://schemas.microsoft.com/office/drawing/2014/main" id="{78E07A69-92DF-9E64-D255-01F5A64DC027}"/>
              </a:ext>
            </a:extLst>
          </p:cNvPr>
          <p:cNvSpPr txBox="1"/>
          <p:nvPr/>
        </p:nvSpPr>
        <p:spPr>
          <a:xfrm>
            <a:off x="4959446" y="3798304"/>
            <a:ext cx="3079108" cy="2308324"/>
          </a:xfrm>
          <a:prstGeom prst="rect">
            <a:avLst/>
          </a:prstGeom>
          <a:noFill/>
        </p:spPr>
        <p:txBody>
          <a:bodyPr wrap="square" rtlCol="0">
            <a:spAutoFit/>
          </a:bodyPr>
          <a:lstStyle/>
          <a:p>
            <a:r>
              <a:rPr lang="en-GB" sz="1600" i="1" dirty="0">
                <a:solidFill>
                  <a:schemeClr val="tx1">
                    <a:lumMod val="95000"/>
                    <a:lumOff val="5000"/>
                  </a:schemeClr>
                </a:solidFill>
              </a:rPr>
              <a:t>Docker’s registry is a storage and distribution platform for sharing named Docker images; different image versions can be identified by their tags.  Once ‘pushed’ to the Registry, an image can be easily and quickly shared with different teams; for example, development, testing and/or production.  </a:t>
            </a:r>
          </a:p>
        </p:txBody>
      </p:sp>
    </p:spTree>
    <p:extLst>
      <p:ext uri="{BB962C8B-B14F-4D97-AF65-F5344CB8AC3E}">
        <p14:creationId xmlns:p14="http://schemas.microsoft.com/office/powerpoint/2010/main" val="35839310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dissolve">
                                      <p:cBhvr>
                                        <p:cTn id="7" dur="500"/>
                                        <p:tgtEl>
                                          <p:spTgt spid="12"/>
                                        </p:tgtEl>
                                      </p:cBhvr>
                                    </p:animEffect>
                                  </p:childTnLst>
                                </p:cTn>
                              </p:par>
                              <p:par>
                                <p:cTn id="8" presetID="9" presetClass="entr" presetSubtype="0" fill="hold" grpId="0" nodeType="withEffect">
                                  <p:stCondLst>
                                    <p:cond delay="0"/>
                                  </p:stCondLst>
                                  <p:childTnLst>
                                    <p:set>
                                      <p:cBhvr>
                                        <p:cTn id="9" dur="1" fill="hold">
                                          <p:stCondLst>
                                            <p:cond delay="0"/>
                                          </p:stCondLst>
                                        </p:cTn>
                                        <p:tgtEl>
                                          <p:spTgt spid="16"/>
                                        </p:tgtEl>
                                        <p:attrNameLst>
                                          <p:attrName>style.visibility</p:attrName>
                                        </p:attrNameLst>
                                      </p:cBhvr>
                                      <p:to>
                                        <p:strVal val="visible"/>
                                      </p:to>
                                    </p:set>
                                    <p:animEffect transition="in" filter="dissolve">
                                      <p:cBhvr>
                                        <p:cTn id="10" dur="500"/>
                                        <p:tgtEl>
                                          <p:spTgt spid="16"/>
                                        </p:tgtEl>
                                      </p:cBhvr>
                                    </p:animEffect>
                                  </p:childTnLst>
                                </p:cTn>
                              </p:par>
                              <p:par>
                                <p:cTn id="11" presetID="9" presetClass="entr" presetSubtype="0" fill="hold" grpId="0" nodeType="withEffect">
                                  <p:stCondLst>
                                    <p:cond delay="0"/>
                                  </p:stCondLst>
                                  <p:childTnLst>
                                    <p:set>
                                      <p:cBhvr>
                                        <p:cTn id="12" dur="1" fill="hold">
                                          <p:stCondLst>
                                            <p:cond delay="0"/>
                                          </p:stCondLst>
                                        </p:cTn>
                                        <p:tgtEl>
                                          <p:spTgt spid="8"/>
                                        </p:tgtEl>
                                        <p:attrNameLst>
                                          <p:attrName>style.visibility</p:attrName>
                                        </p:attrNameLst>
                                      </p:cBhvr>
                                      <p:to>
                                        <p:strVal val="visible"/>
                                      </p:to>
                                    </p:set>
                                    <p:animEffect transition="in" filter="dissolve">
                                      <p:cBhvr>
                                        <p:cTn id="13" dur="500"/>
                                        <p:tgtEl>
                                          <p:spTgt spid="8"/>
                                        </p:tgtEl>
                                      </p:cBhvr>
                                    </p:animEffect>
                                  </p:childTnLst>
                                </p:cTn>
                              </p:par>
                            </p:childTnLst>
                          </p:cTn>
                        </p:par>
                      </p:childTnLst>
                    </p:cTn>
                  </p:par>
                  <p:par>
                    <p:cTn id="14" fill="hold">
                      <p:stCondLst>
                        <p:cond delay="indefinite"/>
                      </p:stCondLst>
                      <p:childTnLst>
                        <p:par>
                          <p:cTn id="15" fill="hold">
                            <p:stCondLst>
                              <p:cond delay="0"/>
                            </p:stCondLst>
                            <p:childTnLst>
                              <p:par>
                                <p:cTn id="16" presetID="9" presetClass="entr" presetSubtype="0" fill="hold" grpId="0" nodeType="clickEffect">
                                  <p:stCondLst>
                                    <p:cond delay="0"/>
                                  </p:stCondLst>
                                  <p:childTnLst>
                                    <p:set>
                                      <p:cBhvr>
                                        <p:cTn id="17" dur="1" fill="hold">
                                          <p:stCondLst>
                                            <p:cond delay="0"/>
                                          </p:stCondLst>
                                        </p:cTn>
                                        <p:tgtEl>
                                          <p:spTgt spid="19"/>
                                        </p:tgtEl>
                                        <p:attrNameLst>
                                          <p:attrName>style.visibility</p:attrName>
                                        </p:attrNameLst>
                                      </p:cBhvr>
                                      <p:to>
                                        <p:strVal val="visible"/>
                                      </p:to>
                                    </p:set>
                                    <p:animEffect transition="in" filter="dissolve">
                                      <p:cBhvr>
                                        <p:cTn id="18" dur="500"/>
                                        <p:tgtEl>
                                          <p:spTgt spid="19"/>
                                        </p:tgtEl>
                                      </p:cBhvr>
                                    </p:animEffect>
                                  </p:childTnLst>
                                </p:cTn>
                              </p:par>
                            </p:childTnLst>
                          </p:cTn>
                        </p:par>
                      </p:childTnLst>
                    </p:cTn>
                  </p:par>
                  <p:par>
                    <p:cTn id="19" fill="hold">
                      <p:stCondLst>
                        <p:cond delay="indefinite"/>
                      </p:stCondLst>
                      <p:childTnLst>
                        <p:par>
                          <p:cTn id="20" fill="hold">
                            <p:stCondLst>
                              <p:cond delay="0"/>
                            </p:stCondLst>
                            <p:childTnLst>
                              <p:par>
                                <p:cTn id="21" presetID="9" presetClass="entr" presetSubtype="0" fill="hold" nodeType="clickEffect">
                                  <p:stCondLst>
                                    <p:cond delay="0"/>
                                  </p:stCondLst>
                                  <p:childTnLst>
                                    <p:set>
                                      <p:cBhvr>
                                        <p:cTn id="22" dur="1" fill="hold">
                                          <p:stCondLst>
                                            <p:cond delay="0"/>
                                          </p:stCondLst>
                                        </p:cTn>
                                        <p:tgtEl>
                                          <p:spTgt spid="18"/>
                                        </p:tgtEl>
                                        <p:attrNameLst>
                                          <p:attrName>style.visibility</p:attrName>
                                        </p:attrNameLst>
                                      </p:cBhvr>
                                      <p:to>
                                        <p:strVal val="visible"/>
                                      </p:to>
                                    </p:set>
                                    <p:animEffect transition="in" filter="dissolve">
                                      <p:cBhvr>
                                        <p:cTn id="23" dur="500"/>
                                        <p:tgtEl>
                                          <p:spTgt spid="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12" grpId="0" animBg="1"/>
      <p:bldP spid="16" grpId="0"/>
      <p:bldP spid="19"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16CB10-09C2-5AA7-99D7-E2A41E00F1E7}"/>
              </a:ext>
            </a:extLst>
          </p:cNvPr>
          <p:cNvSpPr>
            <a:spLocks noGrp="1"/>
          </p:cNvSpPr>
          <p:nvPr>
            <p:ph type="title"/>
          </p:nvPr>
        </p:nvSpPr>
        <p:spPr>
          <a:xfrm>
            <a:off x="838199" y="365125"/>
            <a:ext cx="11037425" cy="1325563"/>
          </a:xfrm>
        </p:spPr>
        <p:txBody>
          <a:bodyPr/>
          <a:lstStyle/>
          <a:p>
            <a:r>
              <a:rPr lang="en-GB" b="1" dirty="0"/>
              <a:t>Development – Creating ‘Hello World’ Project</a:t>
            </a:r>
            <a:endParaRPr lang="en-GB" dirty="0"/>
          </a:p>
        </p:txBody>
      </p:sp>
      <p:sp>
        <p:nvSpPr>
          <p:cNvPr id="3" name="Content Placeholder 2">
            <a:extLst>
              <a:ext uri="{FF2B5EF4-FFF2-40B4-BE49-F238E27FC236}">
                <a16:creationId xmlns:a16="http://schemas.microsoft.com/office/drawing/2014/main" id="{68ECFEDB-1AB3-CFAB-82A3-FC296BAC2D8C}"/>
              </a:ext>
            </a:extLst>
          </p:cNvPr>
          <p:cNvSpPr>
            <a:spLocks noGrp="1"/>
          </p:cNvSpPr>
          <p:nvPr>
            <p:ph idx="1"/>
          </p:nvPr>
        </p:nvSpPr>
        <p:spPr>
          <a:xfrm>
            <a:off x="838198" y="1690688"/>
            <a:ext cx="10782784" cy="2036360"/>
          </a:xfrm>
        </p:spPr>
        <p:txBody>
          <a:bodyPr>
            <a:normAutofit/>
          </a:bodyPr>
          <a:lstStyle/>
          <a:p>
            <a:pPr marL="0" indent="0">
              <a:buNone/>
            </a:pPr>
            <a:r>
              <a:rPr lang="en-GB" sz="1800" dirty="0"/>
              <a:t>Open a terminal or command window and use the following commands to create a simple project; this is a MacOS based example and creates and uses a folder in a local ‘Dropbox’ volume – you will likely need to choose a more suitable location on your machine (e.g., /</a:t>
            </a:r>
            <a:r>
              <a:rPr lang="en-GB" sz="1800" dirty="0" err="1"/>
              <a:t>hello_world</a:t>
            </a:r>
            <a:r>
              <a:rPr lang="en-GB" sz="1800" dirty="0"/>
              <a:t>); N.B., Mac and Linux OS are typically ‘case sensitive’ and Windows OS generally uses a back (rather than forward) slash as part of its file hierarchy. </a:t>
            </a:r>
          </a:p>
          <a:p>
            <a:pPr marL="0" indent="0">
              <a:buNone/>
            </a:pPr>
            <a:endParaRPr lang="en-GB" sz="1800" dirty="0"/>
          </a:p>
        </p:txBody>
      </p:sp>
      <p:pic>
        <p:nvPicPr>
          <p:cNvPr id="4" name="Picture 3">
            <a:extLst>
              <a:ext uri="{FF2B5EF4-FFF2-40B4-BE49-F238E27FC236}">
                <a16:creationId xmlns:a16="http://schemas.microsoft.com/office/drawing/2014/main" id="{EA0722F5-5D3C-1F6C-DB74-DF98777AE2D6}"/>
              </a:ext>
            </a:extLst>
          </p:cNvPr>
          <p:cNvPicPr>
            <a:picLocks noChangeAspect="1"/>
          </p:cNvPicPr>
          <p:nvPr/>
        </p:nvPicPr>
        <p:blipFill>
          <a:blip r:embed="rId2"/>
          <a:stretch>
            <a:fillRect/>
          </a:stretch>
        </p:blipFill>
        <p:spPr>
          <a:xfrm>
            <a:off x="838197" y="2852355"/>
            <a:ext cx="6537176" cy="1749385"/>
          </a:xfrm>
          <a:prstGeom prst="rect">
            <a:avLst/>
          </a:prstGeom>
        </p:spPr>
      </p:pic>
      <p:sp>
        <p:nvSpPr>
          <p:cNvPr id="5" name="Content Placeholder 2">
            <a:extLst>
              <a:ext uri="{FF2B5EF4-FFF2-40B4-BE49-F238E27FC236}">
                <a16:creationId xmlns:a16="http://schemas.microsoft.com/office/drawing/2014/main" id="{C621584A-29D3-078D-BF10-47FEECE33B80}"/>
              </a:ext>
            </a:extLst>
          </p:cNvPr>
          <p:cNvSpPr txBox="1">
            <a:spLocks/>
          </p:cNvSpPr>
          <p:nvPr/>
        </p:nvSpPr>
        <p:spPr>
          <a:xfrm>
            <a:off x="7608906" y="3083368"/>
            <a:ext cx="3572238" cy="1430759"/>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1800" i="1" dirty="0"/>
              <a:t>$ </a:t>
            </a:r>
            <a:r>
              <a:rPr lang="en-GB" sz="1800" i="1" dirty="0" err="1"/>
              <a:t>mkdir</a:t>
            </a:r>
            <a:r>
              <a:rPr lang="en-GB" sz="1800" i="1" dirty="0"/>
              <a:t> ~/Dropbox/</a:t>
            </a:r>
            <a:r>
              <a:rPr lang="en-GB" sz="1800" i="1" dirty="0" err="1"/>
              <a:t>hello_world</a:t>
            </a:r>
            <a:endParaRPr lang="en-GB" sz="1800" i="1" dirty="0"/>
          </a:p>
          <a:p>
            <a:pPr marL="0" indent="0">
              <a:buFont typeface="Arial" panose="020B0604020202020204" pitchFamily="34" charset="0"/>
              <a:buNone/>
            </a:pPr>
            <a:r>
              <a:rPr lang="en-GB" sz="1800" i="1" dirty="0"/>
              <a:t>$ cd ~/Dropbox/</a:t>
            </a:r>
            <a:r>
              <a:rPr lang="en-GB" sz="1800" i="1" dirty="0" err="1"/>
              <a:t>hello_world</a:t>
            </a:r>
            <a:endParaRPr lang="en-GB" sz="1800" i="1" dirty="0"/>
          </a:p>
          <a:p>
            <a:pPr marL="0" indent="0">
              <a:buFont typeface="Arial" panose="020B0604020202020204" pitchFamily="34" charset="0"/>
              <a:buNone/>
            </a:pPr>
            <a:r>
              <a:rPr lang="en-GB" sz="1800" i="1" dirty="0"/>
              <a:t>$ code .</a:t>
            </a:r>
          </a:p>
        </p:txBody>
      </p:sp>
      <p:sp>
        <p:nvSpPr>
          <p:cNvPr id="6" name="TextBox 5">
            <a:extLst>
              <a:ext uri="{FF2B5EF4-FFF2-40B4-BE49-F238E27FC236}">
                <a16:creationId xmlns:a16="http://schemas.microsoft.com/office/drawing/2014/main" id="{8507CD03-68BC-77A4-329E-AE3070F99C0B}"/>
              </a:ext>
            </a:extLst>
          </p:cNvPr>
          <p:cNvSpPr txBox="1"/>
          <p:nvPr/>
        </p:nvSpPr>
        <p:spPr>
          <a:xfrm>
            <a:off x="806369" y="4888715"/>
            <a:ext cx="11276774" cy="1569660"/>
          </a:xfrm>
          <a:prstGeom prst="rect">
            <a:avLst/>
          </a:prstGeom>
          <a:noFill/>
        </p:spPr>
        <p:txBody>
          <a:bodyPr wrap="square" rtlCol="0">
            <a:spAutoFit/>
          </a:bodyPr>
          <a:lstStyle/>
          <a:p>
            <a:r>
              <a:rPr lang="en-GB" sz="1600" i="1" dirty="0"/>
              <a:t>The </a:t>
            </a:r>
            <a:r>
              <a:rPr lang="en-GB" sz="1600" b="1" i="1" dirty="0"/>
              <a:t>~ (tilde character)</a:t>
            </a:r>
            <a:r>
              <a:rPr lang="en-GB" sz="1600" i="1" dirty="0"/>
              <a:t> is a convenient ‘alias’ to use instead of writing out your full </a:t>
            </a:r>
            <a:r>
              <a:rPr lang="en-GB" sz="1600" b="1" i="1" dirty="0"/>
              <a:t>‘home’ directory</a:t>
            </a:r>
            <a:r>
              <a:rPr lang="en-GB" sz="1600" i="1" dirty="0"/>
              <a:t>, in this example, there is a ‘Dropbox’ folder in my ‘home’ directory that I use for projects.  Essentially, the three instructions execute the follow these 3 steps: </a:t>
            </a:r>
          </a:p>
          <a:p>
            <a:pPr marL="342900" indent="-342900">
              <a:buFont typeface="+mj-lt"/>
              <a:buAutoNum type="arabicPeriod"/>
            </a:pPr>
            <a:r>
              <a:rPr lang="en-GB" sz="1600" i="1" dirty="0"/>
              <a:t>Tell the computer to make a new directory (folder) called ‘</a:t>
            </a:r>
            <a:r>
              <a:rPr lang="en-GB" sz="1600" i="1" dirty="0" err="1"/>
              <a:t>hello_world</a:t>
            </a:r>
            <a:r>
              <a:rPr lang="en-GB" sz="1600" i="1" dirty="0"/>
              <a:t>’ in the Dropbox folder in my home directory.  </a:t>
            </a:r>
          </a:p>
          <a:p>
            <a:pPr marL="342900" indent="-342900">
              <a:buFont typeface="+mj-lt"/>
              <a:buAutoNum type="arabicPeriod"/>
            </a:pPr>
            <a:r>
              <a:rPr lang="en-GB" sz="1600" i="1" dirty="0"/>
              <a:t>Tell the computer to change to ‘that’ directory. </a:t>
            </a:r>
          </a:p>
          <a:p>
            <a:pPr marL="342900" indent="-342900">
              <a:buFont typeface="+mj-lt"/>
              <a:buAutoNum type="arabicPeriod"/>
            </a:pPr>
            <a:r>
              <a:rPr lang="en-GB" sz="1600" i="1" dirty="0"/>
              <a:t>Launch (run/execute) Microsoft’s VSCode editor using the ‘current’ directory; depending on security settings, once launched you may need to ‘trust’ the author (in this case ‘you’) before access to the folder is allowed.</a:t>
            </a:r>
          </a:p>
        </p:txBody>
      </p:sp>
    </p:spTree>
    <p:extLst>
      <p:ext uri="{BB962C8B-B14F-4D97-AF65-F5344CB8AC3E}">
        <p14:creationId xmlns:p14="http://schemas.microsoft.com/office/powerpoint/2010/main" val="14842277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dissolv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nodeType="clickEffect">
                                  <p:stCondLst>
                                    <p:cond delay="0"/>
                                  </p:stCondLst>
                                  <p:childTnLst>
                                    <p:set>
                                      <p:cBhvr>
                                        <p:cTn id="11" dur="1" fill="hold">
                                          <p:stCondLst>
                                            <p:cond delay="0"/>
                                          </p:stCondLst>
                                        </p:cTn>
                                        <p:tgtEl>
                                          <p:spTgt spid="5">
                                            <p:txEl>
                                              <p:pRg st="0" end="0"/>
                                            </p:txEl>
                                          </p:spTgt>
                                        </p:tgtEl>
                                        <p:attrNameLst>
                                          <p:attrName>style.visibility</p:attrName>
                                        </p:attrNameLst>
                                      </p:cBhvr>
                                      <p:to>
                                        <p:strVal val="visible"/>
                                      </p:to>
                                    </p:set>
                                    <p:animEffect transition="in" filter="dissolve">
                                      <p:cBhvr>
                                        <p:cTn id="12" dur="500"/>
                                        <p:tgtEl>
                                          <p:spTgt spid="5">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nodeType="clickEffect">
                                  <p:stCondLst>
                                    <p:cond delay="0"/>
                                  </p:stCondLst>
                                  <p:childTnLst>
                                    <p:set>
                                      <p:cBhvr>
                                        <p:cTn id="16" dur="1" fill="hold">
                                          <p:stCondLst>
                                            <p:cond delay="0"/>
                                          </p:stCondLst>
                                        </p:cTn>
                                        <p:tgtEl>
                                          <p:spTgt spid="5">
                                            <p:txEl>
                                              <p:pRg st="1" end="1"/>
                                            </p:txEl>
                                          </p:spTgt>
                                        </p:tgtEl>
                                        <p:attrNameLst>
                                          <p:attrName>style.visibility</p:attrName>
                                        </p:attrNameLst>
                                      </p:cBhvr>
                                      <p:to>
                                        <p:strVal val="visible"/>
                                      </p:to>
                                    </p:set>
                                    <p:animEffect transition="in" filter="dissolve">
                                      <p:cBhvr>
                                        <p:cTn id="17" dur="500"/>
                                        <p:tgtEl>
                                          <p:spTgt spid="5">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9" presetClass="entr" presetSubtype="0" fill="hold" nodeType="clickEffect">
                                  <p:stCondLst>
                                    <p:cond delay="0"/>
                                  </p:stCondLst>
                                  <p:childTnLst>
                                    <p:set>
                                      <p:cBhvr>
                                        <p:cTn id="21" dur="1" fill="hold">
                                          <p:stCondLst>
                                            <p:cond delay="0"/>
                                          </p:stCondLst>
                                        </p:cTn>
                                        <p:tgtEl>
                                          <p:spTgt spid="5">
                                            <p:txEl>
                                              <p:pRg st="2" end="2"/>
                                            </p:txEl>
                                          </p:spTgt>
                                        </p:tgtEl>
                                        <p:attrNameLst>
                                          <p:attrName>style.visibility</p:attrName>
                                        </p:attrNameLst>
                                      </p:cBhvr>
                                      <p:to>
                                        <p:strVal val="visible"/>
                                      </p:to>
                                    </p:set>
                                    <p:animEffect transition="in" filter="dissolve">
                                      <p:cBhvr>
                                        <p:cTn id="22" dur="500"/>
                                        <p:tgtEl>
                                          <p:spTgt spid="5">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9" presetClass="entr" presetSubtype="0" fill="hold" grpId="0" nodeType="clickEffect">
                                  <p:stCondLst>
                                    <p:cond delay="0"/>
                                  </p:stCondLst>
                                  <p:childTnLst>
                                    <p:set>
                                      <p:cBhvr>
                                        <p:cTn id="26" dur="1" fill="hold">
                                          <p:stCondLst>
                                            <p:cond delay="0"/>
                                          </p:stCondLst>
                                        </p:cTn>
                                        <p:tgtEl>
                                          <p:spTgt spid="6"/>
                                        </p:tgtEl>
                                        <p:attrNameLst>
                                          <p:attrName>style.visibility</p:attrName>
                                        </p:attrNameLst>
                                      </p:cBhvr>
                                      <p:to>
                                        <p:strVal val="visible"/>
                                      </p:to>
                                    </p:set>
                                    <p:animEffect transition="in" filter="dissolve">
                                      <p:cBhvr>
                                        <p:cTn id="2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rgbClr val="1E1E1E"/>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B2954395-54B5-66B9-5203-FA1BAD1CB883}"/>
              </a:ext>
            </a:extLst>
          </p:cNvPr>
          <p:cNvPicPr>
            <a:picLocks noChangeAspect="1"/>
          </p:cNvPicPr>
          <p:nvPr/>
        </p:nvPicPr>
        <p:blipFill>
          <a:blip r:embed="rId2"/>
          <a:stretch>
            <a:fillRect/>
          </a:stretch>
        </p:blipFill>
        <p:spPr>
          <a:xfrm>
            <a:off x="254643" y="23150"/>
            <a:ext cx="11366339" cy="6787761"/>
          </a:xfrm>
          <a:prstGeom prst="rect">
            <a:avLst/>
          </a:prstGeom>
        </p:spPr>
      </p:pic>
      <p:pic>
        <p:nvPicPr>
          <p:cNvPr id="5" name="Picture 4">
            <a:extLst>
              <a:ext uri="{FF2B5EF4-FFF2-40B4-BE49-F238E27FC236}">
                <a16:creationId xmlns:a16="http://schemas.microsoft.com/office/drawing/2014/main" id="{39301C9B-9056-2CD9-5D35-1D3937E5EEE8}"/>
              </a:ext>
            </a:extLst>
          </p:cNvPr>
          <p:cNvPicPr>
            <a:picLocks noChangeAspect="1"/>
          </p:cNvPicPr>
          <p:nvPr/>
        </p:nvPicPr>
        <p:blipFill>
          <a:blip r:embed="rId3"/>
          <a:stretch>
            <a:fillRect/>
          </a:stretch>
        </p:blipFill>
        <p:spPr>
          <a:xfrm>
            <a:off x="1124732" y="1261641"/>
            <a:ext cx="6504972" cy="1846679"/>
          </a:xfrm>
          <a:prstGeom prst="rect">
            <a:avLst/>
          </a:prstGeom>
          <a:effectLst>
            <a:glow rad="101600">
              <a:schemeClr val="accent4">
                <a:satMod val="175000"/>
                <a:alpha val="40000"/>
              </a:schemeClr>
            </a:glow>
          </a:effectLst>
        </p:spPr>
      </p:pic>
      <p:sp>
        <p:nvSpPr>
          <p:cNvPr id="6" name="Up Arrow 5">
            <a:extLst>
              <a:ext uri="{FF2B5EF4-FFF2-40B4-BE49-F238E27FC236}">
                <a16:creationId xmlns:a16="http://schemas.microsoft.com/office/drawing/2014/main" id="{E9C3F409-6BC3-DC48-271A-B386A72EBBE7}"/>
              </a:ext>
            </a:extLst>
          </p:cNvPr>
          <p:cNvSpPr/>
          <p:nvPr/>
        </p:nvSpPr>
        <p:spPr>
          <a:xfrm rot="5400000">
            <a:off x="4340508" y="1817227"/>
            <a:ext cx="509286" cy="625033"/>
          </a:xfrm>
          <a:prstGeom prst="upArrow">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dirty="0"/>
          </a:p>
        </p:txBody>
      </p:sp>
      <p:sp>
        <p:nvSpPr>
          <p:cNvPr id="7" name="TextBox 6">
            <a:extLst>
              <a:ext uri="{FF2B5EF4-FFF2-40B4-BE49-F238E27FC236}">
                <a16:creationId xmlns:a16="http://schemas.microsoft.com/office/drawing/2014/main" id="{DEC7B20B-F3CF-7C2B-D88D-A4CCD1694398}"/>
              </a:ext>
            </a:extLst>
          </p:cNvPr>
          <p:cNvSpPr txBox="1"/>
          <p:nvPr/>
        </p:nvSpPr>
        <p:spPr>
          <a:xfrm>
            <a:off x="4178459" y="2577076"/>
            <a:ext cx="3020993" cy="338554"/>
          </a:xfrm>
          <a:prstGeom prst="rect">
            <a:avLst/>
          </a:prstGeom>
          <a:noFill/>
        </p:spPr>
        <p:txBody>
          <a:bodyPr wrap="square" rtlCol="0">
            <a:spAutoFit/>
          </a:bodyPr>
          <a:lstStyle/>
          <a:p>
            <a:r>
              <a:rPr lang="en-GB" sz="1600" i="1" dirty="0">
                <a:solidFill>
                  <a:srgbClr val="FFFF00"/>
                </a:solidFill>
              </a:rPr>
              <a:t>add a new file called ‘</a:t>
            </a:r>
            <a:r>
              <a:rPr lang="en-GB" sz="1600" i="1" dirty="0" err="1">
                <a:solidFill>
                  <a:srgbClr val="FFFF00"/>
                </a:solidFill>
              </a:rPr>
              <a:t>index.js</a:t>
            </a:r>
            <a:r>
              <a:rPr lang="en-GB" sz="1600" i="1" dirty="0">
                <a:solidFill>
                  <a:srgbClr val="FFFF00"/>
                </a:solidFill>
              </a:rPr>
              <a:t>’</a:t>
            </a:r>
          </a:p>
        </p:txBody>
      </p:sp>
      <p:sp>
        <p:nvSpPr>
          <p:cNvPr id="8" name="Up Arrow 7">
            <a:extLst>
              <a:ext uri="{FF2B5EF4-FFF2-40B4-BE49-F238E27FC236}">
                <a16:creationId xmlns:a16="http://schemas.microsoft.com/office/drawing/2014/main" id="{D804676C-6354-FC2A-2386-EB10786B7637}"/>
              </a:ext>
            </a:extLst>
          </p:cNvPr>
          <p:cNvSpPr/>
          <p:nvPr/>
        </p:nvSpPr>
        <p:spPr>
          <a:xfrm rot="16200000">
            <a:off x="2363170" y="584523"/>
            <a:ext cx="509286" cy="625033"/>
          </a:xfrm>
          <a:prstGeom prst="upArrow">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dirty="0"/>
          </a:p>
        </p:txBody>
      </p:sp>
      <p:sp>
        <p:nvSpPr>
          <p:cNvPr id="9" name="TextBox 8">
            <a:extLst>
              <a:ext uri="{FF2B5EF4-FFF2-40B4-BE49-F238E27FC236}">
                <a16:creationId xmlns:a16="http://schemas.microsoft.com/office/drawing/2014/main" id="{30B205DF-7F59-9ECE-42CA-ADE5AFDD1C8A}"/>
              </a:ext>
            </a:extLst>
          </p:cNvPr>
          <p:cNvSpPr txBox="1"/>
          <p:nvPr/>
        </p:nvSpPr>
        <p:spPr>
          <a:xfrm>
            <a:off x="2975628" y="721981"/>
            <a:ext cx="3020993" cy="338554"/>
          </a:xfrm>
          <a:prstGeom prst="rect">
            <a:avLst/>
          </a:prstGeom>
          <a:noFill/>
        </p:spPr>
        <p:txBody>
          <a:bodyPr wrap="square" rtlCol="0">
            <a:spAutoFit/>
          </a:bodyPr>
          <a:lstStyle/>
          <a:p>
            <a:r>
              <a:rPr lang="en-GB" sz="1600" i="1" dirty="0">
                <a:solidFill>
                  <a:srgbClr val="FFFF00"/>
                </a:solidFill>
              </a:rPr>
              <a:t>select ‘</a:t>
            </a:r>
            <a:r>
              <a:rPr lang="en-GB" sz="1600" i="1" dirty="0" err="1">
                <a:solidFill>
                  <a:srgbClr val="FFFF00"/>
                </a:solidFill>
              </a:rPr>
              <a:t>hello_world</a:t>
            </a:r>
            <a:r>
              <a:rPr lang="en-GB" sz="1600" i="1" dirty="0">
                <a:solidFill>
                  <a:srgbClr val="FFFF00"/>
                </a:solidFill>
              </a:rPr>
              <a:t>’</a:t>
            </a:r>
          </a:p>
        </p:txBody>
      </p:sp>
      <p:pic>
        <p:nvPicPr>
          <p:cNvPr id="10" name="Picture 9">
            <a:extLst>
              <a:ext uri="{FF2B5EF4-FFF2-40B4-BE49-F238E27FC236}">
                <a16:creationId xmlns:a16="http://schemas.microsoft.com/office/drawing/2014/main" id="{F77A29E5-6262-03D7-BB01-22CB63F68CE4}"/>
              </a:ext>
            </a:extLst>
          </p:cNvPr>
          <p:cNvPicPr>
            <a:picLocks noChangeAspect="1"/>
          </p:cNvPicPr>
          <p:nvPr/>
        </p:nvPicPr>
        <p:blipFill>
          <a:blip r:embed="rId4"/>
          <a:stretch>
            <a:fillRect/>
          </a:stretch>
        </p:blipFill>
        <p:spPr>
          <a:xfrm>
            <a:off x="2464443" y="3429000"/>
            <a:ext cx="7772400" cy="2121655"/>
          </a:xfrm>
          <a:prstGeom prst="rect">
            <a:avLst/>
          </a:prstGeom>
          <a:effectLst>
            <a:glow rad="139700">
              <a:schemeClr val="accent4">
                <a:satMod val="175000"/>
                <a:alpha val="40000"/>
              </a:schemeClr>
            </a:glow>
          </a:effectLst>
        </p:spPr>
      </p:pic>
      <p:sp>
        <p:nvSpPr>
          <p:cNvPr id="11" name="Up Arrow 10">
            <a:extLst>
              <a:ext uri="{FF2B5EF4-FFF2-40B4-BE49-F238E27FC236}">
                <a16:creationId xmlns:a16="http://schemas.microsoft.com/office/drawing/2014/main" id="{BB8E0E2A-7B0F-7F7A-F138-901951C8647F}"/>
              </a:ext>
            </a:extLst>
          </p:cNvPr>
          <p:cNvSpPr/>
          <p:nvPr/>
        </p:nvSpPr>
        <p:spPr>
          <a:xfrm rot="5400000">
            <a:off x="1616629" y="3692608"/>
            <a:ext cx="509286" cy="1493081"/>
          </a:xfrm>
          <a:prstGeom prst="upArrow">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dirty="0"/>
          </a:p>
        </p:txBody>
      </p:sp>
      <p:sp>
        <p:nvSpPr>
          <p:cNvPr id="12" name="TextBox 11">
            <a:extLst>
              <a:ext uri="{FF2B5EF4-FFF2-40B4-BE49-F238E27FC236}">
                <a16:creationId xmlns:a16="http://schemas.microsoft.com/office/drawing/2014/main" id="{7727D411-227B-CF13-5EF7-42A44276701D}"/>
              </a:ext>
            </a:extLst>
          </p:cNvPr>
          <p:cNvSpPr txBox="1"/>
          <p:nvPr/>
        </p:nvSpPr>
        <p:spPr>
          <a:xfrm>
            <a:off x="1124731" y="4751413"/>
            <a:ext cx="10363196" cy="584775"/>
          </a:xfrm>
          <a:prstGeom prst="rect">
            <a:avLst/>
          </a:prstGeom>
          <a:noFill/>
        </p:spPr>
        <p:txBody>
          <a:bodyPr wrap="square" rtlCol="0">
            <a:spAutoFit/>
          </a:bodyPr>
          <a:lstStyle/>
          <a:p>
            <a:r>
              <a:rPr lang="en-GB" sz="1600" i="1" dirty="0">
                <a:solidFill>
                  <a:srgbClr val="FFFF00"/>
                </a:solidFill>
              </a:rPr>
              <a:t>add a </a:t>
            </a:r>
            <a:r>
              <a:rPr lang="en-GB" sz="1600" i="1" dirty="0" err="1">
                <a:solidFill>
                  <a:srgbClr val="FFFF00"/>
                </a:solidFill>
              </a:rPr>
              <a:t>console.log</a:t>
            </a:r>
            <a:r>
              <a:rPr lang="en-GB" sz="1600" i="1" dirty="0">
                <a:solidFill>
                  <a:srgbClr val="FFFF00"/>
                </a:solidFill>
              </a:rPr>
              <a:t> message to display ‘hello world’; I’m using a back tick character, although you need to be consistent you could use single or double quotes instead. The back tick is used in JS to create a template string a.k.a. a ‘template literal’.</a:t>
            </a:r>
          </a:p>
        </p:txBody>
      </p:sp>
      <p:grpSp>
        <p:nvGrpSpPr>
          <p:cNvPr id="17" name="Group 16">
            <a:extLst>
              <a:ext uri="{FF2B5EF4-FFF2-40B4-BE49-F238E27FC236}">
                <a16:creationId xmlns:a16="http://schemas.microsoft.com/office/drawing/2014/main" id="{D0D0FE32-6809-FFD9-E16C-AA6189F26408}"/>
              </a:ext>
            </a:extLst>
          </p:cNvPr>
          <p:cNvGrpSpPr/>
          <p:nvPr/>
        </p:nvGrpSpPr>
        <p:grpSpPr>
          <a:xfrm>
            <a:off x="3075409" y="5871335"/>
            <a:ext cx="8412518" cy="507940"/>
            <a:chOff x="3075409" y="5871335"/>
            <a:chExt cx="8412518" cy="507940"/>
          </a:xfrm>
        </p:grpSpPr>
        <p:sp>
          <p:nvSpPr>
            <p:cNvPr id="13" name="TextBox 12">
              <a:extLst>
                <a:ext uri="{FF2B5EF4-FFF2-40B4-BE49-F238E27FC236}">
                  <a16:creationId xmlns:a16="http://schemas.microsoft.com/office/drawing/2014/main" id="{C34774A4-4B9A-EA14-E8B1-A9148D6E5D74}"/>
                </a:ext>
              </a:extLst>
            </p:cNvPr>
            <p:cNvSpPr txBox="1"/>
            <p:nvPr/>
          </p:nvSpPr>
          <p:spPr>
            <a:xfrm>
              <a:off x="3458956" y="6011506"/>
              <a:ext cx="8028971" cy="338554"/>
            </a:xfrm>
            <a:prstGeom prst="rect">
              <a:avLst/>
            </a:prstGeom>
            <a:noFill/>
          </p:spPr>
          <p:txBody>
            <a:bodyPr wrap="square" rtlCol="0">
              <a:spAutoFit/>
            </a:bodyPr>
            <a:lstStyle/>
            <a:p>
              <a:r>
                <a:rPr lang="en-GB" sz="1600" i="1" dirty="0">
                  <a:solidFill>
                    <a:srgbClr val="FFFF00"/>
                  </a:solidFill>
                </a:rPr>
                <a:t>don’t forget to ensure you save your code; to do this manually, use the main menu: file/save  </a:t>
              </a:r>
            </a:p>
          </p:txBody>
        </p:sp>
        <p:pic>
          <p:nvPicPr>
            <p:cNvPr id="16" name="Picture 15" descr="Logo&#10;&#10;Description automatically generated">
              <a:extLst>
                <a:ext uri="{FF2B5EF4-FFF2-40B4-BE49-F238E27FC236}">
                  <a16:creationId xmlns:a16="http://schemas.microsoft.com/office/drawing/2014/main" id="{A24A60BC-A2DC-77CB-057F-76E03586CEDE}"/>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075409" y="5871335"/>
              <a:ext cx="383547" cy="507940"/>
            </a:xfrm>
            <a:prstGeom prst="rect">
              <a:avLst/>
            </a:prstGeom>
          </p:spPr>
        </p:pic>
      </p:grpSp>
      <p:sp>
        <p:nvSpPr>
          <p:cNvPr id="2" name="Up Arrow 1">
            <a:extLst>
              <a:ext uri="{FF2B5EF4-FFF2-40B4-BE49-F238E27FC236}">
                <a16:creationId xmlns:a16="http://schemas.microsoft.com/office/drawing/2014/main" id="{47D848C9-B96F-9D65-0620-E243B3D87FDB}"/>
              </a:ext>
            </a:extLst>
          </p:cNvPr>
          <p:cNvSpPr/>
          <p:nvPr/>
        </p:nvSpPr>
        <p:spPr>
          <a:xfrm rot="16200000">
            <a:off x="2891797" y="2110870"/>
            <a:ext cx="509286" cy="625033"/>
          </a:xfrm>
          <a:prstGeom prst="upArrow">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dirty="0"/>
          </a:p>
        </p:txBody>
      </p:sp>
    </p:spTree>
    <p:extLst>
      <p:ext uri="{BB962C8B-B14F-4D97-AF65-F5344CB8AC3E}">
        <p14:creationId xmlns:p14="http://schemas.microsoft.com/office/powerpoint/2010/main" val="27235129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dissolve">
                                      <p:cBhvr>
                                        <p:cTn id="7" dur="500"/>
                                        <p:tgtEl>
                                          <p:spTgt spid="8"/>
                                        </p:tgtEl>
                                      </p:cBhvr>
                                    </p:animEffect>
                                  </p:childTnLst>
                                </p:cTn>
                              </p:par>
                              <p:par>
                                <p:cTn id="8" presetID="9" presetClass="entr" presetSubtype="0" fill="hold" grpId="0" nodeType="withEffect">
                                  <p:stCondLst>
                                    <p:cond delay="0"/>
                                  </p:stCondLst>
                                  <p:childTnLst>
                                    <p:set>
                                      <p:cBhvr>
                                        <p:cTn id="9" dur="1" fill="hold">
                                          <p:stCondLst>
                                            <p:cond delay="0"/>
                                          </p:stCondLst>
                                        </p:cTn>
                                        <p:tgtEl>
                                          <p:spTgt spid="9"/>
                                        </p:tgtEl>
                                        <p:attrNameLst>
                                          <p:attrName>style.visibility</p:attrName>
                                        </p:attrNameLst>
                                      </p:cBhvr>
                                      <p:to>
                                        <p:strVal val="visible"/>
                                      </p:to>
                                    </p:set>
                                    <p:animEffect transition="in" filter="dissolve">
                                      <p:cBhvr>
                                        <p:cTn id="10" dur="500"/>
                                        <p:tgtEl>
                                          <p:spTgt spid="9"/>
                                        </p:tgtEl>
                                      </p:cBhvr>
                                    </p:animEffect>
                                  </p:childTnLst>
                                </p:cTn>
                              </p:par>
                            </p:childTnLst>
                          </p:cTn>
                        </p:par>
                      </p:childTnLst>
                    </p:cTn>
                  </p:par>
                  <p:par>
                    <p:cTn id="11" fill="hold">
                      <p:stCondLst>
                        <p:cond delay="indefinite"/>
                      </p:stCondLst>
                      <p:childTnLst>
                        <p:par>
                          <p:cTn id="12" fill="hold">
                            <p:stCondLst>
                              <p:cond delay="0"/>
                            </p:stCondLst>
                            <p:childTnLst>
                              <p:par>
                                <p:cTn id="13" presetID="9" presetClass="entr" presetSubtype="0" fill="hold" nodeType="clickEffect">
                                  <p:stCondLst>
                                    <p:cond delay="0"/>
                                  </p:stCondLst>
                                  <p:childTnLst>
                                    <p:set>
                                      <p:cBhvr>
                                        <p:cTn id="14" dur="1" fill="hold">
                                          <p:stCondLst>
                                            <p:cond delay="0"/>
                                          </p:stCondLst>
                                        </p:cTn>
                                        <p:tgtEl>
                                          <p:spTgt spid="5"/>
                                        </p:tgtEl>
                                        <p:attrNameLst>
                                          <p:attrName>style.visibility</p:attrName>
                                        </p:attrNameLst>
                                      </p:cBhvr>
                                      <p:to>
                                        <p:strVal val="visible"/>
                                      </p:to>
                                    </p:set>
                                    <p:animEffect transition="in" filter="dissolve">
                                      <p:cBhvr>
                                        <p:cTn id="15" dur="500"/>
                                        <p:tgtEl>
                                          <p:spTgt spid="5"/>
                                        </p:tgtEl>
                                      </p:cBhvr>
                                    </p:animEffect>
                                  </p:childTnLst>
                                </p:cTn>
                              </p:par>
                              <p:par>
                                <p:cTn id="16" presetID="9" presetClass="entr" presetSubtype="0" fill="hold" grpId="0" nodeType="withEffect">
                                  <p:stCondLst>
                                    <p:cond delay="0"/>
                                  </p:stCondLst>
                                  <p:childTnLst>
                                    <p:set>
                                      <p:cBhvr>
                                        <p:cTn id="17" dur="1" fill="hold">
                                          <p:stCondLst>
                                            <p:cond delay="0"/>
                                          </p:stCondLst>
                                        </p:cTn>
                                        <p:tgtEl>
                                          <p:spTgt spid="6"/>
                                        </p:tgtEl>
                                        <p:attrNameLst>
                                          <p:attrName>style.visibility</p:attrName>
                                        </p:attrNameLst>
                                      </p:cBhvr>
                                      <p:to>
                                        <p:strVal val="visible"/>
                                      </p:to>
                                    </p:set>
                                    <p:animEffect transition="in" filter="dissolve">
                                      <p:cBhvr>
                                        <p:cTn id="18" dur="500"/>
                                        <p:tgtEl>
                                          <p:spTgt spid="6"/>
                                        </p:tgtEl>
                                      </p:cBhvr>
                                    </p:animEffect>
                                  </p:childTnLst>
                                </p:cTn>
                              </p:par>
                              <p:par>
                                <p:cTn id="19" presetID="9" presetClass="entr" presetSubtype="0" fill="hold" grpId="0" nodeType="withEffect">
                                  <p:stCondLst>
                                    <p:cond delay="0"/>
                                  </p:stCondLst>
                                  <p:childTnLst>
                                    <p:set>
                                      <p:cBhvr>
                                        <p:cTn id="20" dur="1" fill="hold">
                                          <p:stCondLst>
                                            <p:cond delay="0"/>
                                          </p:stCondLst>
                                        </p:cTn>
                                        <p:tgtEl>
                                          <p:spTgt spid="7"/>
                                        </p:tgtEl>
                                        <p:attrNameLst>
                                          <p:attrName>style.visibility</p:attrName>
                                        </p:attrNameLst>
                                      </p:cBhvr>
                                      <p:to>
                                        <p:strVal val="visible"/>
                                      </p:to>
                                    </p:set>
                                    <p:animEffect transition="in" filter="dissolve">
                                      <p:cBhvr>
                                        <p:cTn id="21" dur="500"/>
                                        <p:tgtEl>
                                          <p:spTgt spid="7"/>
                                        </p:tgtEl>
                                      </p:cBhvr>
                                    </p:animEffect>
                                  </p:childTnLst>
                                </p:cTn>
                              </p:par>
                            </p:childTnLst>
                          </p:cTn>
                        </p:par>
                      </p:childTnLst>
                    </p:cTn>
                  </p:par>
                  <p:par>
                    <p:cTn id="22" fill="hold">
                      <p:stCondLst>
                        <p:cond delay="indefinite"/>
                      </p:stCondLst>
                      <p:childTnLst>
                        <p:par>
                          <p:cTn id="23" fill="hold">
                            <p:stCondLst>
                              <p:cond delay="0"/>
                            </p:stCondLst>
                            <p:childTnLst>
                              <p:par>
                                <p:cTn id="24" presetID="9" presetClass="entr" presetSubtype="0" fill="hold" grpId="0" nodeType="clickEffect">
                                  <p:stCondLst>
                                    <p:cond delay="0"/>
                                  </p:stCondLst>
                                  <p:childTnLst>
                                    <p:set>
                                      <p:cBhvr>
                                        <p:cTn id="25" dur="1" fill="hold">
                                          <p:stCondLst>
                                            <p:cond delay="0"/>
                                          </p:stCondLst>
                                        </p:cTn>
                                        <p:tgtEl>
                                          <p:spTgt spid="2"/>
                                        </p:tgtEl>
                                        <p:attrNameLst>
                                          <p:attrName>style.visibility</p:attrName>
                                        </p:attrNameLst>
                                      </p:cBhvr>
                                      <p:to>
                                        <p:strVal val="visible"/>
                                      </p:to>
                                    </p:set>
                                    <p:animEffect transition="in" filter="dissolve">
                                      <p:cBhvr>
                                        <p:cTn id="26" dur="500"/>
                                        <p:tgtEl>
                                          <p:spTgt spid="2"/>
                                        </p:tgtEl>
                                      </p:cBhvr>
                                    </p:animEffect>
                                  </p:childTnLst>
                                </p:cTn>
                              </p:par>
                            </p:childTnLst>
                          </p:cTn>
                        </p:par>
                      </p:childTnLst>
                    </p:cTn>
                  </p:par>
                  <p:par>
                    <p:cTn id="27" fill="hold">
                      <p:stCondLst>
                        <p:cond delay="indefinite"/>
                      </p:stCondLst>
                      <p:childTnLst>
                        <p:par>
                          <p:cTn id="28" fill="hold">
                            <p:stCondLst>
                              <p:cond delay="0"/>
                            </p:stCondLst>
                            <p:childTnLst>
                              <p:par>
                                <p:cTn id="29" presetID="9" presetClass="entr" presetSubtype="0" fill="hold" nodeType="clickEffect">
                                  <p:stCondLst>
                                    <p:cond delay="0"/>
                                  </p:stCondLst>
                                  <p:childTnLst>
                                    <p:set>
                                      <p:cBhvr>
                                        <p:cTn id="30" dur="1" fill="hold">
                                          <p:stCondLst>
                                            <p:cond delay="0"/>
                                          </p:stCondLst>
                                        </p:cTn>
                                        <p:tgtEl>
                                          <p:spTgt spid="10"/>
                                        </p:tgtEl>
                                        <p:attrNameLst>
                                          <p:attrName>style.visibility</p:attrName>
                                        </p:attrNameLst>
                                      </p:cBhvr>
                                      <p:to>
                                        <p:strVal val="visible"/>
                                      </p:to>
                                    </p:set>
                                    <p:animEffect transition="in" filter="dissolve">
                                      <p:cBhvr>
                                        <p:cTn id="31" dur="500"/>
                                        <p:tgtEl>
                                          <p:spTgt spid="10"/>
                                        </p:tgtEl>
                                      </p:cBhvr>
                                    </p:animEffect>
                                  </p:childTnLst>
                                </p:cTn>
                              </p:par>
                              <p:par>
                                <p:cTn id="32" presetID="9" presetClass="entr" presetSubtype="0" fill="hold" grpId="0" nodeType="withEffect">
                                  <p:stCondLst>
                                    <p:cond delay="0"/>
                                  </p:stCondLst>
                                  <p:childTnLst>
                                    <p:set>
                                      <p:cBhvr>
                                        <p:cTn id="33" dur="1" fill="hold">
                                          <p:stCondLst>
                                            <p:cond delay="0"/>
                                          </p:stCondLst>
                                        </p:cTn>
                                        <p:tgtEl>
                                          <p:spTgt spid="11"/>
                                        </p:tgtEl>
                                        <p:attrNameLst>
                                          <p:attrName>style.visibility</p:attrName>
                                        </p:attrNameLst>
                                      </p:cBhvr>
                                      <p:to>
                                        <p:strVal val="visible"/>
                                      </p:to>
                                    </p:set>
                                    <p:animEffect transition="in" filter="dissolve">
                                      <p:cBhvr>
                                        <p:cTn id="34" dur="500"/>
                                        <p:tgtEl>
                                          <p:spTgt spid="11"/>
                                        </p:tgtEl>
                                      </p:cBhvr>
                                    </p:animEffect>
                                  </p:childTnLst>
                                </p:cTn>
                              </p:par>
                              <p:par>
                                <p:cTn id="35" presetID="9" presetClass="entr" presetSubtype="0" fill="hold" grpId="0" nodeType="withEffect">
                                  <p:stCondLst>
                                    <p:cond delay="0"/>
                                  </p:stCondLst>
                                  <p:childTnLst>
                                    <p:set>
                                      <p:cBhvr>
                                        <p:cTn id="36" dur="1" fill="hold">
                                          <p:stCondLst>
                                            <p:cond delay="0"/>
                                          </p:stCondLst>
                                        </p:cTn>
                                        <p:tgtEl>
                                          <p:spTgt spid="12"/>
                                        </p:tgtEl>
                                        <p:attrNameLst>
                                          <p:attrName>style.visibility</p:attrName>
                                        </p:attrNameLst>
                                      </p:cBhvr>
                                      <p:to>
                                        <p:strVal val="visible"/>
                                      </p:to>
                                    </p:set>
                                    <p:animEffect transition="in" filter="dissolve">
                                      <p:cBhvr>
                                        <p:cTn id="37" dur="500"/>
                                        <p:tgtEl>
                                          <p:spTgt spid="12"/>
                                        </p:tgtEl>
                                      </p:cBhvr>
                                    </p:animEffect>
                                  </p:childTnLst>
                                </p:cTn>
                              </p:par>
                            </p:childTnLst>
                          </p:cTn>
                        </p:par>
                      </p:childTnLst>
                    </p:cTn>
                  </p:par>
                  <p:par>
                    <p:cTn id="38" fill="hold">
                      <p:stCondLst>
                        <p:cond delay="indefinite"/>
                      </p:stCondLst>
                      <p:childTnLst>
                        <p:par>
                          <p:cTn id="39" fill="hold">
                            <p:stCondLst>
                              <p:cond delay="0"/>
                            </p:stCondLst>
                            <p:childTnLst>
                              <p:par>
                                <p:cTn id="40" presetID="9" presetClass="entr" presetSubtype="0" fill="hold" nodeType="clickEffect">
                                  <p:stCondLst>
                                    <p:cond delay="0"/>
                                  </p:stCondLst>
                                  <p:childTnLst>
                                    <p:set>
                                      <p:cBhvr>
                                        <p:cTn id="41" dur="1" fill="hold">
                                          <p:stCondLst>
                                            <p:cond delay="0"/>
                                          </p:stCondLst>
                                        </p:cTn>
                                        <p:tgtEl>
                                          <p:spTgt spid="17"/>
                                        </p:tgtEl>
                                        <p:attrNameLst>
                                          <p:attrName>style.visibility</p:attrName>
                                        </p:attrNameLst>
                                      </p:cBhvr>
                                      <p:to>
                                        <p:strVal val="visible"/>
                                      </p:to>
                                    </p:set>
                                    <p:animEffect transition="in" filter="dissolve">
                                      <p:cBhvr>
                                        <p:cTn id="42" dur="500"/>
                                        <p:tgtEl>
                                          <p:spTgt spid="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p:bldP spid="8" grpId="0" animBg="1"/>
      <p:bldP spid="9" grpId="0"/>
      <p:bldP spid="11" grpId="0" animBg="1"/>
      <p:bldP spid="12" grpId="0"/>
      <p:bldP spid="2" grpId="0" animBg="1"/>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AE720D-0D64-724F-63A7-6A3915BC85FE}"/>
              </a:ext>
            </a:extLst>
          </p:cNvPr>
          <p:cNvSpPr>
            <a:spLocks noGrp="1"/>
          </p:cNvSpPr>
          <p:nvPr>
            <p:ph type="title"/>
          </p:nvPr>
        </p:nvSpPr>
        <p:spPr>
          <a:xfrm>
            <a:off x="838200" y="365125"/>
            <a:ext cx="11353800" cy="1325563"/>
          </a:xfrm>
        </p:spPr>
        <p:txBody>
          <a:bodyPr/>
          <a:lstStyle/>
          <a:p>
            <a:r>
              <a:rPr lang="en-GB" b="1" dirty="0"/>
              <a:t>Instructions needed to run ‘Hello World’</a:t>
            </a:r>
          </a:p>
        </p:txBody>
      </p:sp>
      <p:sp>
        <p:nvSpPr>
          <p:cNvPr id="3" name="Content Placeholder 2">
            <a:extLst>
              <a:ext uri="{FF2B5EF4-FFF2-40B4-BE49-F238E27FC236}">
                <a16:creationId xmlns:a16="http://schemas.microsoft.com/office/drawing/2014/main" id="{7C3E3AE3-0230-8E7D-B522-691DD64DD0D1}"/>
              </a:ext>
            </a:extLst>
          </p:cNvPr>
          <p:cNvSpPr>
            <a:spLocks noGrp="1"/>
          </p:cNvSpPr>
          <p:nvPr>
            <p:ph idx="1"/>
          </p:nvPr>
        </p:nvSpPr>
        <p:spPr>
          <a:xfrm>
            <a:off x="838200" y="1825625"/>
            <a:ext cx="11153172" cy="4351338"/>
          </a:xfrm>
        </p:spPr>
        <p:txBody>
          <a:bodyPr>
            <a:normAutofit lnSpcReduction="10000"/>
          </a:bodyPr>
          <a:lstStyle/>
          <a:p>
            <a:pPr marL="0" indent="0">
              <a:buNone/>
            </a:pPr>
            <a:r>
              <a:rPr lang="en-GB" sz="2400" dirty="0"/>
              <a:t>Typically to run, share or deploy our new ‘Hello World’ project we need to follow four steps.</a:t>
            </a:r>
          </a:p>
          <a:p>
            <a:pPr marL="0" indent="0">
              <a:buNone/>
            </a:pPr>
            <a:endParaRPr lang="en-GB" sz="2400" b="1" dirty="0"/>
          </a:p>
          <a:p>
            <a:pPr marL="0" indent="0">
              <a:buNone/>
            </a:pPr>
            <a:r>
              <a:rPr lang="en-GB" sz="2400" b="1" dirty="0"/>
              <a:t>Instructions:</a:t>
            </a:r>
            <a:endParaRPr lang="en-GB" sz="2400" dirty="0"/>
          </a:p>
          <a:p>
            <a:pPr marL="514350" indent="-514350">
              <a:buFont typeface="+mj-lt"/>
              <a:buAutoNum type="arabicPeriod"/>
            </a:pPr>
            <a:r>
              <a:rPr lang="en-GB" sz="2400" dirty="0"/>
              <a:t>Have a suitable OS</a:t>
            </a:r>
          </a:p>
          <a:p>
            <a:pPr marL="514350" indent="-514350">
              <a:buFont typeface="+mj-lt"/>
              <a:buAutoNum type="arabicPeriod"/>
            </a:pPr>
            <a:r>
              <a:rPr lang="en-GB" sz="2400" dirty="0"/>
              <a:t>An installed version of Node (to run JS ‘stand alone’, i.e., not in a browser)</a:t>
            </a:r>
          </a:p>
          <a:p>
            <a:pPr marL="514350" indent="-514350">
              <a:buFont typeface="+mj-lt"/>
              <a:buAutoNum type="arabicPeriod"/>
            </a:pPr>
            <a:r>
              <a:rPr lang="en-GB" sz="2400" dirty="0"/>
              <a:t>Copies of all the source files (most apps are not as simple as ours)</a:t>
            </a:r>
          </a:p>
          <a:p>
            <a:pPr marL="514350" indent="-514350">
              <a:buFont typeface="+mj-lt"/>
              <a:buAutoNum type="arabicPeriod"/>
            </a:pPr>
            <a:r>
              <a:rPr lang="en-GB" sz="2400" dirty="0"/>
              <a:t>A means of telling Node what to run; e.g., </a:t>
            </a:r>
            <a:r>
              <a:rPr lang="en-GB" sz="2400" i="1" dirty="0"/>
              <a:t>$ node </a:t>
            </a:r>
            <a:r>
              <a:rPr lang="en-GB" sz="2400" i="1" dirty="0" err="1"/>
              <a:t>index.js</a:t>
            </a:r>
            <a:r>
              <a:rPr lang="en-GB" sz="2400" i="1" dirty="0"/>
              <a:t> </a:t>
            </a:r>
          </a:p>
          <a:p>
            <a:pPr marL="514350" indent="-514350">
              <a:buFont typeface="+mj-lt"/>
              <a:buAutoNum type="arabicPeriod"/>
            </a:pPr>
            <a:endParaRPr lang="en-GB" sz="2400" i="1" dirty="0"/>
          </a:p>
          <a:p>
            <a:pPr marL="0" indent="0">
              <a:buNone/>
            </a:pPr>
            <a:r>
              <a:rPr lang="en-GB" sz="2400" i="1" dirty="0"/>
              <a:t>Let’s test run the project..</a:t>
            </a:r>
          </a:p>
        </p:txBody>
      </p:sp>
    </p:spTree>
    <p:extLst>
      <p:ext uri="{BB962C8B-B14F-4D97-AF65-F5344CB8AC3E}">
        <p14:creationId xmlns:p14="http://schemas.microsoft.com/office/powerpoint/2010/main" val="14763232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animEffect transition="in" filter="dissolve">
                                      <p:cBhvr>
                                        <p:cTn id="7" dur="500"/>
                                        <p:tgtEl>
                                          <p:spTgt spid="3">
                                            <p:txEl>
                                              <p:pRg st="3" end="3"/>
                                            </p:txEl>
                                          </p:spTgt>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nodeType="clickEffect">
                                  <p:stCondLst>
                                    <p:cond delay="0"/>
                                  </p:stCondLst>
                                  <p:childTnLst>
                                    <p:set>
                                      <p:cBhvr>
                                        <p:cTn id="11" dur="1" fill="hold">
                                          <p:stCondLst>
                                            <p:cond delay="0"/>
                                          </p:stCondLst>
                                        </p:cTn>
                                        <p:tgtEl>
                                          <p:spTgt spid="3">
                                            <p:txEl>
                                              <p:pRg st="4" end="4"/>
                                            </p:txEl>
                                          </p:spTgt>
                                        </p:tgtEl>
                                        <p:attrNameLst>
                                          <p:attrName>style.visibility</p:attrName>
                                        </p:attrNameLst>
                                      </p:cBhvr>
                                      <p:to>
                                        <p:strVal val="visible"/>
                                      </p:to>
                                    </p:set>
                                    <p:animEffect transition="in" filter="dissolve">
                                      <p:cBhvr>
                                        <p:cTn id="12" dur="500"/>
                                        <p:tgtEl>
                                          <p:spTgt spid="3">
                                            <p:txEl>
                                              <p:pRg st="4" end="4"/>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nodeType="click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animEffect transition="in" filter="dissolve">
                                      <p:cBhvr>
                                        <p:cTn id="17" dur="500"/>
                                        <p:tgtEl>
                                          <p:spTgt spid="3">
                                            <p:txEl>
                                              <p:pRg st="5" end="5"/>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9" presetClass="entr" presetSubtype="0" fill="hold" nodeType="clickEffect">
                                  <p:stCondLst>
                                    <p:cond delay="0"/>
                                  </p:stCondLst>
                                  <p:childTnLst>
                                    <p:set>
                                      <p:cBhvr>
                                        <p:cTn id="21" dur="1" fill="hold">
                                          <p:stCondLst>
                                            <p:cond delay="0"/>
                                          </p:stCondLst>
                                        </p:cTn>
                                        <p:tgtEl>
                                          <p:spTgt spid="3">
                                            <p:txEl>
                                              <p:pRg st="6" end="6"/>
                                            </p:txEl>
                                          </p:spTgt>
                                        </p:tgtEl>
                                        <p:attrNameLst>
                                          <p:attrName>style.visibility</p:attrName>
                                        </p:attrNameLst>
                                      </p:cBhvr>
                                      <p:to>
                                        <p:strVal val="visible"/>
                                      </p:to>
                                    </p:set>
                                    <p:animEffect transition="in" filter="dissolve">
                                      <p:cBhvr>
                                        <p:cTn id="22" dur="500"/>
                                        <p:tgtEl>
                                          <p:spTgt spid="3">
                                            <p:txEl>
                                              <p:pRg st="6" end="6"/>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9" presetClass="entr" presetSubtype="0" fill="hold" nodeType="click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animEffect transition="in" filter="dissolve">
                                      <p:cBhvr>
                                        <p:cTn id="27"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rgbClr val="1E1E1E"/>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A9EC9BAF-00A7-8596-BEE5-581C61ADA016}"/>
              </a:ext>
            </a:extLst>
          </p:cNvPr>
          <p:cNvPicPr>
            <a:picLocks noChangeAspect="1"/>
          </p:cNvPicPr>
          <p:nvPr/>
        </p:nvPicPr>
        <p:blipFill>
          <a:blip r:embed="rId2"/>
          <a:stretch>
            <a:fillRect/>
          </a:stretch>
        </p:blipFill>
        <p:spPr>
          <a:xfrm>
            <a:off x="46300" y="62046"/>
            <a:ext cx="11262168" cy="6733907"/>
          </a:xfrm>
          <a:prstGeom prst="rect">
            <a:avLst/>
          </a:prstGeom>
        </p:spPr>
      </p:pic>
      <p:sp>
        <p:nvSpPr>
          <p:cNvPr id="3" name="Up Arrow 2">
            <a:extLst>
              <a:ext uri="{FF2B5EF4-FFF2-40B4-BE49-F238E27FC236}">
                <a16:creationId xmlns:a16="http://schemas.microsoft.com/office/drawing/2014/main" id="{33C78F93-EC97-5281-CD69-D687876EB550}"/>
              </a:ext>
            </a:extLst>
          </p:cNvPr>
          <p:cNvSpPr/>
          <p:nvPr/>
        </p:nvSpPr>
        <p:spPr>
          <a:xfrm rot="16200000">
            <a:off x="7930592" y="3732838"/>
            <a:ext cx="509286" cy="625033"/>
          </a:xfrm>
          <a:prstGeom prst="upArrow">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dirty="0"/>
          </a:p>
        </p:txBody>
      </p:sp>
      <p:sp>
        <p:nvSpPr>
          <p:cNvPr id="4" name="TextBox 3">
            <a:extLst>
              <a:ext uri="{FF2B5EF4-FFF2-40B4-BE49-F238E27FC236}">
                <a16:creationId xmlns:a16="http://schemas.microsoft.com/office/drawing/2014/main" id="{A13FE056-D27D-BD7A-CB17-706D03282067}"/>
              </a:ext>
            </a:extLst>
          </p:cNvPr>
          <p:cNvSpPr txBox="1"/>
          <p:nvPr/>
        </p:nvSpPr>
        <p:spPr>
          <a:xfrm>
            <a:off x="8072848" y="4171494"/>
            <a:ext cx="3964823" cy="597276"/>
          </a:xfrm>
          <a:prstGeom prst="rect">
            <a:avLst/>
          </a:prstGeom>
          <a:noFill/>
        </p:spPr>
        <p:txBody>
          <a:bodyPr wrap="square" rtlCol="0">
            <a:spAutoFit/>
          </a:bodyPr>
          <a:lstStyle/>
          <a:p>
            <a:r>
              <a:rPr lang="en-GB" sz="1600" i="1" dirty="0">
                <a:solidFill>
                  <a:srgbClr val="FFFF00"/>
                </a:solidFill>
              </a:rPr>
              <a:t>Open </a:t>
            </a:r>
            <a:r>
              <a:rPr lang="en-GB" sz="1600" i="1" dirty="0" err="1">
                <a:solidFill>
                  <a:srgbClr val="FFFF00"/>
                </a:solidFill>
              </a:rPr>
              <a:t>VSCode’s</a:t>
            </a:r>
            <a:r>
              <a:rPr lang="en-GB" sz="1600" i="1" dirty="0">
                <a:solidFill>
                  <a:srgbClr val="FFFF00"/>
                </a:solidFill>
              </a:rPr>
              <a:t> terminal, and launch your code using ‘node’</a:t>
            </a:r>
          </a:p>
        </p:txBody>
      </p:sp>
      <p:sp>
        <p:nvSpPr>
          <p:cNvPr id="5" name="Up Arrow 4">
            <a:extLst>
              <a:ext uri="{FF2B5EF4-FFF2-40B4-BE49-F238E27FC236}">
                <a16:creationId xmlns:a16="http://schemas.microsoft.com/office/drawing/2014/main" id="{AA486FE2-D04F-C382-FCBD-AFAE279C50A0}"/>
              </a:ext>
            </a:extLst>
          </p:cNvPr>
          <p:cNvSpPr/>
          <p:nvPr/>
        </p:nvSpPr>
        <p:spPr>
          <a:xfrm rot="5400000">
            <a:off x="2666039" y="3902972"/>
            <a:ext cx="509286" cy="625033"/>
          </a:xfrm>
          <a:prstGeom prst="upArrow">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dirty="0"/>
          </a:p>
        </p:txBody>
      </p:sp>
      <p:pic>
        <p:nvPicPr>
          <p:cNvPr id="6" name="Picture 5">
            <a:extLst>
              <a:ext uri="{FF2B5EF4-FFF2-40B4-BE49-F238E27FC236}">
                <a16:creationId xmlns:a16="http://schemas.microsoft.com/office/drawing/2014/main" id="{E24A19B0-670A-9ADE-9399-CD1F604F5881}"/>
              </a:ext>
            </a:extLst>
          </p:cNvPr>
          <p:cNvPicPr>
            <a:picLocks noChangeAspect="1"/>
          </p:cNvPicPr>
          <p:nvPr/>
        </p:nvPicPr>
        <p:blipFill>
          <a:blip r:embed="rId3"/>
          <a:stretch>
            <a:fillRect/>
          </a:stretch>
        </p:blipFill>
        <p:spPr>
          <a:xfrm>
            <a:off x="1217268" y="4768770"/>
            <a:ext cx="5252652" cy="1860094"/>
          </a:xfrm>
          <a:prstGeom prst="rect">
            <a:avLst/>
          </a:prstGeom>
          <a:effectLst>
            <a:glow rad="139700">
              <a:schemeClr val="accent4">
                <a:satMod val="175000"/>
                <a:alpha val="40000"/>
              </a:schemeClr>
            </a:glow>
          </a:effectLst>
        </p:spPr>
      </p:pic>
      <p:sp>
        <p:nvSpPr>
          <p:cNvPr id="7" name="TextBox 6">
            <a:extLst>
              <a:ext uri="{FF2B5EF4-FFF2-40B4-BE49-F238E27FC236}">
                <a16:creationId xmlns:a16="http://schemas.microsoft.com/office/drawing/2014/main" id="{0C8C2509-2806-F494-C147-11AEA18CBA8A}"/>
              </a:ext>
            </a:extLst>
          </p:cNvPr>
          <p:cNvSpPr txBox="1"/>
          <p:nvPr/>
        </p:nvSpPr>
        <p:spPr>
          <a:xfrm>
            <a:off x="6616367" y="5527129"/>
            <a:ext cx="5143512" cy="830997"/>
          </a:xfrm>
          <a:prstGeom prst="rect">
            <a:avLst/>
          </a:prstGeom>
          <a:noFill/>
        </p:spPr>
        <p:txBody>
          <a:bodyPr wrap="square" rtlCol="0">
            <a:spAutoFit/>
          </a:bodyPr>
          <a:lstStyle/>
          <a:p>
            <a:r>
              <a:rPr lang="en-GB" sz="1600" i="1" dirty="0">
                <a:solidFill>
                  <a:srgbClr val="FFFF00"/>
                </a:solidFill>
              </a:rPr>
              <a:t>Optionally, use a terminal window to check the file is in the current folder ( ls –l ) and (as before) launch your code using ‘node’</a:t>
            </a:r>
          </a:p>
        </p:txBody>
      </p:sp>
      <p:sp>
        <p:nvSpPr>
          <p:cNvPr id="8" name="Up Arrow 7">
            <a:extLst>
              <a:ext uri="{FF2B5EF4-FFF2-40B4-BE49-F238E27FC236}">
                <a16:creationId xmlns:a16="http://schemas.microsoft.com/office/drawing/2014/main" id="{0768610C-482B-F7CC-A21F-A2262D4D1C0C}"/>
              </a:ext>
            </a:extLst>
          </p:cNvPr>
          <p:cNvSpPr/>
          <p:nvPr/>
        </p:nvSpPr>
        <p:spPr>
          <a:xfrm rot="16200000">
            <a:off x="5224047" y="4834362"/>
            <a:ext cx="509286" cy="625033"/>
          </a:xfrm>
          <a:prstGeom prst="upArrow">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dirty="0"/>
          </a:p>
        </p:txBody>
      </p:sp>
      <p:sp>
        <p:nvSpPr>
          <p:cNvPr id="9" name="Up Arrow 8">
            <a:extLst>
              <a:ext uri="{FF2B5EF4-FFF2-40B4-BE49-F238E27FC236}">
                <a16:creationId xmlns:a16="http://schemas.microsoft.com/office/drawing/2014/main" id="{EDB0A0C8-9D06-049C-D08A-4DE8700A02A1}"/>
              </a:ext>
            </a:extLst>
          </p:cNvPr>
          <p:cNvSpPr/>
          <p:nvPr/>
        </p:nvSpPr>
        <p:spPr>
          <a:xfrm rot="16200000">
            <a:off x="6049208" y="5386300"/>
            <a:ext cx="509286" cy="625033"/>
          </a:xfrm>
          <a:prstGeom prst="upArrow">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dirty="0"/>
          </a:p>
        </p:txBody>
      </p:sp>
      <p:sp>
        <p:nvSpPr>
          <p:cNvPr id="10" name="Up Arrow 9">
            <a:extLst>
              <a:ext uri="{FF2B5EF4-FFF2-40B4-BE49-F238E27FC236}">
                <a16:creationId xmlns:a16="http://schemas.microsoft.com/office/drawing/2014/main" id="{D18E447C-C0C2-1226-3372-E73499DD8E7D}"/>
              </a:ext>
            </a:extLst>
          </p:cNvPr>
          <p:cNvSpPr/>
          <p:nvPr/>
        </p:nvSpPr>
        <p:spPr>
          <a:xfrm rot="5400000">
            <a:off x="559438" y="5583811"/>
            <a:ext cx="509286" cy="625033"/>
          </a:xfrm>
          <a:prstGeom prst="upArrow">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dirty="0"/>
          </a:p>
        </p:txBody>
      </p:sp>
    </p:spTree>
    <p:extLst>
      <p:ext uri="{BB962C8B-B14F-4D97-AF65-F5344CB8AC3E}">
        <p14:creationId xmlns:p14="http://schemas.microsoft.com/office/powerpoint/2010/main" val="6780412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dissolve">
                                      <p:cBhvr>
                                        <p:cTn id="7" dur="500"/>
                                        <p:tgtEl>
                                          <p:spTgt spid="3"/>
                                        </p:tgtEl>
                                      </p:cBhvr>
                                    </p:animEffect>
                                  </p:childTnLst>
                                </p:cTn>
                              </p:par>
                              <p:par>
                                <p:cTn id="8" presetID="9" presetClass="entr" presetSubtype="0" fill="hold" grpId="0" nodeType="withEffect">
                                  <p:stCondLst>
                                    <p:cond delay="0"/>
                                  </p:stCondLst>
                                  <p:childTnLst>
                                    <p:set>
                                      <p:cBhvr>
                                        <p:cTn id="9" dur="1" fill="hold">
                                          <p:stCondLst>
                                            <p:cond delay="0"/>
                                          </p:stCondLst>
                                        </p:cTn>
                                        <p:tgtEl>
                                          <p:spTgt spid="4"/>
                                        </p:tgtEl>
                                        <p:attrNameLst>
                                          <p:attrName>style.visibility</p:attrName>
                                        </p:attrNameLst>
                                      </p:cBhvr>
                                      <p:to>
                                        <p:strVal val="visible"/>
                                      </p:to>
                                    </p:set>
                                    <p:animEffect transition="in" filter="dissolve">
                                      <p:cBhvr>
                                        <p:cTn id="10" dur="500"/>
                                        <p:tgtEl>
                                          <p:spTgt spid="4"/>
                                        </p:tgtEl>
                                      </p:cBhvr>
                                    </p:animEffect>
                                  </p:childTnLst>
                                </p:cTn>
                              </p:par>
                            </p:childTnLst>
                          </p:cTn>
                        </p:par>
                      </p:childTnLst>
                    </p:cTn>
                  </p:par>
                  <p:par>
                    <p:cTn id="11" fill="hold">
                      <p:stCondLst>
                        <p:cond delay="indefinite"/>
                      </p:stCondLst>
                      <p:childTnLst>
                        <p:par>
                          <p:cTn id="12" fill="hold">
                            <p:stCondLst>
                              <p:cond delay="0"/>
                            </p:stCondLst>
                            <p:childTnLst>
                              <p:par>
                                <p:cTn id="13" presetID="9"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animEffect transition="in" filter="dissolve">
                                      <p:cBhvr>
                                        <p:cTn id="15" dur="500"/>
                                        <p:tgtEl>
                                          <p:spTgt spid="5"/>
                                        </p:tgtEl>
                                      </p:cBhvr>
                                    </p:animEffect>
                                  </p:childTnLst>
                                </p:cTn>
                              </p:par>
                            </p:childTnLst>
                          </p:cTn>
                        </p:par>
                      </p:childTnLst>
                    </p:cTn>
                  </p:par>
                  <p:par>
                    <p:cTn id="16" fill="hold">
                      <p:stCondLst>
                        <p:cond delay="indefinite"/>
                      </p:stCondLst>
                      <p:childTnLst>
                        <p:par>
                          <p:cTn id="17" fill="hold">
                            <p:stCondLst>
                              <p:cond delay="0"/>
                            </p:stCondLst>
                            <p:childTnLst>
                              <p:par>
                                <p:cTn id="18" presetID="9" presetClass="entr" presetSubtype="0" fill="hold" nodeType="clickEffect">
                                  <p:stCondLst>
                                    <p:cond delay="0"/>
                                  </p:stCondLst>
                                  <p:childTnLst>
                                    <p:set>
                                      <p:cBhvr>
                                        <p:cTn id="19" dur="1" fill="hold">
                                          <p:stCondLst>
                                            <p:cond delay="0"/>
                                          </p:stCondLst>
                                        </p:cTn>
                                        <p:tgtEl>
                                          <p:spTgt spid="6"/>
                                        </p:tgtEl>
                                        <p:attrNameLst>
                                          <p:attrName>style.visibility</p:attrName>
                                        </p:attrNameLst>
                                      </p:cBhvr>
                                      <p:to>
                                        <p:strVal val="visible"/>
                                      </p:to>
                                    </p:set>
                                    <p:animEffect transition="in" filter="dissolve">
                                      <p:cBhvr>
                                        <p:cTn id="20" dur="500"/>
                                        <p:tgtEl>
                                          <p:spTgt spid="6"/>
                                        </p:tgtEl>
                                      </p:cBhvr>
                                    </p:animEffect>
                                  </p:childTnLst>
                                </p:cTn>
                              </p:par>
                              <p:par>
                                <p:cTn id="21" presetID="9" presetClass="entr" presetSubtype="0" fill="hold" grpId="0" nodeType="withEffect">
                                  <p:stCondLst>
                                    <p:cond delay="0"/>
                                  </p:stCondLst>
                                  <p:childTnLst>
                                    <p:set>
                                      <p:cBhvr>
                                        <p:cTn id="22" dur="1" fill="hold">
                                          <p:stCondLst>
                                            <p:cond delay="0"/>
                                          </p:stCondLst>
                                        </p:cTn>
                                        <p:tgtEl>
                                          <p:spTgt spid="7"/>
                                        </p:tgtEl>
                                        <p:attrNameLst>
                                          <p:attrName>style.visibility</p:attrName>
                                        </p:attrNameLst>
                                      </p:cBhvr>
                                      <p:to>
                                        <p:strVal val="visible"/>
                                      </p:to>
                                    </p:set>
                                    <p:animEffect transition="in" filter="dissolve">
                                      <p:cBhvr>
                                        <p:cTn id="23" dur="500"/>
                                        <p:tgtEl>
                                          <p:spTgt spid="7"/>
                                        </p:tgtEl>
                                      </p:cBhvr>
                                    </p:animEffect>
                                  </p:childTnLst>
                                </p:cTn>
                              </p:par>
                            </p:childTnLst>
                          </p:cTn>
                        </p:par>
                      </p:childTnLst>
                    </p:cTn>
                  </p:par>
                  <p:par>
                    <p:cTn id="24" fill="hold">
                      <p:stCondLst>
                        <p:cond delay="indefinite"/>
                      </p:stCondLst>
                      <p:childTnLst>
                        <p:par>
                          <p:cTn id="25" fill="hold">
                            <p:stCondLst>
                              <p:cond delay="0"/>
                            </p:stCondLst>
                            <p:childTnLst>
                              <p:par>
                                <p:cTn id="26" presetID="9" presetClass="entr" presetSubtype="0" fill="hold" grpId="0" nodeType="clickEffect">
                                  <p:stCondLst>
                                    <p:cond delay="0"/>
                                  </p:stCondLst>
                                  <p:childTnLst>
                                    <p:set>
                                      <p:cBhvr>
                                        <p:cTn id="27" dur="1" fill="hold">
                                          <p:stCondLst>
                                            <p:cond delay="0"/>
                                          </p:stCondLst>
                                        </p:cTn>
                                        <p:tgtEl>
                                          <p:spTgt spid="8"/>
                                        </p:tgtEl>
                                        <p:attrNameLst>
                                          <p:attrName>style.visibility</p:attrName>
                                        </p:attrNameLst>
                                      </p:cBhvr>
                                      <p:to>
                                        <p:strVal val="visible"/>
                                      </p:to>
                                    </p:set>
                                    <p:animEffect transition="in" filter="dissolve">
                                      <p:cBhvr>
                                        <p:cTn id="28" dur="500"/>
                                        <p:tgtEl>
                                          <p:spTgt spid="8"/>
                                        </p:tgtEl>
                                      </p:cBhvr>
                                    </p:animEffect>
                                  </p:childTnLst>
                                </p:cTn>
                              </p:par>
                            </p:childTnLst>
                          </p:cTn>
                        </p:par>
                      </p:childTnLst>
                    </p:cTn>
                  </p:par>
                  <p:par>
                    <p:cTn id="29" fill="hold">
                      <p:stCondLst>
                        <p:cond delay="indefinite"/>
                      </p:stCondLst>
                      <p:childTnLst>
                        <p:par>
                          <p:cTn id="30" fill="hold">
                            <p:stCondLst>
                              <p:cond delay="0"/>
                            </p:stCondLst>
                            <p:childTnLst>
                              <p:par>
                                <p:cTn id="31" presetID="9" presetClass="entr" presetSubtype="0" fill="hold" grpId="0" nodeType="clickEffect">
                                  <p:stCondLst>
                                    <p:cond delay="0"/>
                                  </p:stCondLst>
                                  <p:childTnLst>
                                    <p:set>
                                      <p:cBhvr>
                                        <p:cTn id="32" dur="1" fill="hold">
                                          <p:stCondLst>
                                            <p:cond delay="0"/>
                                          </p:stCondLst>
                                        </p:cTn>
                                        <p:tgtEl>
                                          <p:spTgt spid="9"/>
                                        </p:tgtEl>
                                        <p:attrNameLst>
                                          <p:attrName>style.visibility</p:attrName>
                                        </p:attrNameLst>
                                      </p:cBhvr>
                                      <p:to>
                                        <p:strVal val="visible"/>
                                      </p:to>
                                    </p:set>
                                    <p:animEffect transition="in" filter="dissolve">
                                      <p:cBhvr>
                                        <p:cTn id="33" dur="500"/>
                                        <p:tgtEl>
                                          <p:spTgt spid="9"/>
                                        </p:tgtEl>
                                      </p:cBhvr>
                                    </p:animEffect>
                                  </p:childTnLst>
                                </p:cTn>
                              </p:par>
                            </p:childTnLst>
                          </p:cTn>
                        </p:par>
                      </p:childTnLst>
                    </p:cTn>
                  </p:par>
                  <p:par>
                    <p:cTn id="34" fill="hold">
                      <p:stCondLst>
                        <p:cond delay="indefinite"/>
                      </p:stCondLst>
                      <p:childTnLst>
                        <p:par>
                          <p:cTn id="35" fill="hold">
                            <p:stCondLst>
                              <p:cond delay="0"/>
                            </p:stCondLst>
                            <p:childTnLst>
                              <p:par>
                                <p:cTn id="36" presetID="9" presetClass="entr" presetSubtype="0" fill="hold" grpId="0" nodeType="clickEffect">
                                  <p:stCondLst>
                                    <p:cond delay="0"/>
                                  </p:stCondLst>
                                  <p:childTnLst>
                                    <p:set>
                                      <p:cBhvr>
                                        <p:cTn id="37" dur="1" fill="hold">
                                          <p:stCondLst>
                                            <p:cond delay="0"/>
                                          </p:stCondLst>
                                        </p:cTn>
                                        <p:tgtEl>
                                          <p:spTgt spid="10"/>
                                        </p:tgtEl>
                                        <p:attrNameLst>
                                          <p:attrName>style.visibility</p:attrName>
                                        </p:attrNameLst>
                                      </p:cBhvr>
                                      <p:to>
                                        <p:strVal val="visible"/>
                                      </p:to>
                                    </p:set>
                                    <p:animEffect transition="in" filter="dissolve">
                                      <p:cBhvr>
                                        <p:cTn id="38"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p:bldP spid="5" grpId="0" animBg="1"/>
      <p:bldP spid="7" grpId="0"/>
      <p:bldP spid="8" grpId="0" animBg="1"/>
      <p:bldP spid="9" grpId="0" animBg="1"/>
      <p:bldP spid="10" grpId="0" animBg="1"/>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AE720D-0D64-724F-63A7-6A3915BC85FE}"/>
              </a:ext>
            </a:extLst>
          </p:cNvPr>
          <p:cNvSpPr>
            <a:spLocks noGrp="1"/>
          </p:cNvSpPr>
          <p:nvPr>
            <p:ph type="title"/>
          </p:nvPr>
        </p:nvSpPr>
        <p:spPr>
          <a:xfrm>
            <a:off x="452961" y="365125"/>
            <a:ext cx="11739039" cy="1325563"/>
          </a:xfrm>
        </p:spPr>
        <p:txBody>
          <a:bodyPr/>
          <a:lstStyle/>
          <a:p>
            <a:r>
              <a:rPr lang="en-GB" b="1" dirty="0" err="1"/>
              <a:t>Dockerising</a:t>
            </a:r>
            <a:r>
              <a:rPr lang="en-GB" b="1" dirty="0"/>
              <a:t> Instructions - Creating an Image</a:t>
            </a:r>
          </a:p>
        </p:txBody>
      </p:sp>
      <p:sp>
        <p:nvSpPr>
          <p:cNvPr id="3" name="Content Placeholder 2">
            <a:extLst>
              <a:ext uri="{FF2B5EF4-FFF2-40B4-BE49-F238E27FC236}">
                <a16:creationId xmlns:a16="http://schemas.microsoft.com/office/drawing/2014/main" id="{7C3E3AE3-0230-8E7D-B522-691DD64DD0D1}"/>
              </a:ext>
            </a:extLst>
          </p:cNvPr>
          <p:cNvSpPr>
            <a:spLocks noGrp="1"/>
          </p:cNvSpPr>
          <p:nvPr>
            <p:ph idx="1"/>
          </p:nvPr>
        </p:nvSpPr>
        <p:spPr>
          <a:xfrm>
            <a:off x="452961" y="1825625"/>
            <a:ext cx="2581641" cy="4276792"/>
          </a:xfrm>
        </p:spPr>
        <p:txBody>
          <a:bodyPr>
            <a:normAutofit/>
          </a:bodyPr>
          <a:lstStyle/>
          <a:p>
            <a:pPr marL="0" indent="0">
              <a:buNone/>
            </a:pPr>
            <a:r>
              <a:rPr lang="en-GB" sz="2000" b="1" dirty="0">
                <a:solidFill>
                  <a:srgbClr val="0070C0"/>
                </a:solidFill>
              </a:rPr>
              <a:t>We need to tell Docker how to package our project </a:t>
            </a:r>
            <a:r>
              <a:rPr lang="en-GB" sz="2000" dirty="0"/>
              <a:t>– to do this we need to </a:t>
            </a:r>
            <a:r>
              <a:rPr lang="en-GB" sz="2000" b="1" dirty="0">
                <a:solidFill>
                  <a:srgbClr val="0070C0"/>
                </a:solidFill>
              </a:rPr>
              <a:t>add</a:t>
            </a:r>
            <a:r>
              <a:rPr lang="en-GB" sz="2000" dirty="0"/>
              <a:t> any </a:t>
            </a:r>
            <a:r>
              <a:rPr lang="en-GB" sz="2000" b="1" dirty="0">
                <a:solidFill>
                  <a:srgbClr val="0070C0"/>
                </a:solidFill>
              </a:rPr>
              <a:t>instructions</a:t>
            </a:r>
            <a:r>
              <a:rPr lang="en-GB" sz="2000" dirty="0"/>
              <a:t> to a </a:t>
            </a:r>
            <a:r>
              <a:rPr lang="en-GB" sz="2000" b="1" dirty="0">
                <a:solidFill>
                  <a:srgbClr val="0070C0"/>
                </a:solidFill>
              </a:rPr>
              <a:t>Dockerfile</a:t>
            </a:r>
            <a:r>
              <a:rPr lang="en-GB" sz="2000" dirty="0"/>
              <a:t>, then use that to package our application.</a:t>
            </a:r>
          </a:p>
          <a:p>
            <a:pPr marL="0" indent="0">
              <a:buNone/>
            </a:pPr>
            <a:endParaRPr lang="en-GB" sz="2400" dirty="0"/>
          </a:p>
          <a:p>
            <a:pPr marL="0" indent="0">
              <a:buNone/>
            </a:pPr>
            <a:endParaRPr lang="en-GB" sz="2400" dirty="0"/>
          </a:p>
        </p:txBody>
      </p:sp>
      <p:pic>
        <p:nvPicPr>
          <p:cNvPr id="5" name="Picture 4" descr="A screenshot of a computer&#10;&#10;Description automatically generated">
            <a:extLst>
              <a:ext uri="{FF2B5EF4-FFF2-40B4-BE49-F238E27FC236}">
                <a16:creationId xmlns:a16="http://schemas.microsoft.com/office/drawing/2014/main" id="{E25F0D39-8973-EFD8-9724-F8DBA9E2C1B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215909" y="1825625"/>
            <a:ext cx="8751203" cy="3911984"/>
          </a:xfrm>
          <a:prstGeom prst="rect">
            <a:avLst/>
          </a:prstGeom>
        </p:spPr>
      </p:pic>
      <p:sp>
        <p:nvSpPr>
          <p:cNvPr id="6" name="Up Arrow 7">
            <a:extLst>
              <a:ext uri="{FF2B5EF4-FFF2-40B4-BE49-F238E27FC236}">
                <a16:creationId xmlns:a16="http://schemas.microsoft.com/office/drawing/2014/main" id="{16E8AED3-4A1E-51B0-FCBE-6338F5D44F35}"/>
              </a:ext>
            </a:extLst>
          </p:cNvPr>
          <p:cNvSpPr/>
          <p:nvPr/>
        </p:nvSpPr>
        <p:spPr>
          <a:xfrm rot="10800000">
            <a:off x="4694933" y="1723346"/>
            <a:ext cx="391395" cy="580198"/>
          </a:xfrm>
          <a:prstGeom prst="upArrow">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dirty="0"/>
          </a:p>
        </p:txBody>
      </p:sp>
      <p:sp>
        <p:nvSpPr>
          <p:cNvPr id="7" name="TextBox 6">
            <a:extLst>
              <a:ext uri="{FF2B5EF4-FFF2-40B4-BE49-F238E27FC236}">
                <a16:creationId xmlns:a16="http://schemas.microsoft.com/office/drawing/2014/main" id="{B736409D-C42D-38E8-34DB-D9D4A83B88DE}"/>
              </a:ext>
            </a:extLst>
          </p:cNvPr>
          <p:cNvSpPr txBox="1"/>
          <p:nvPr/>
        </p:nvSpPr>
        <p:spPr>
          <a:xfrm>
            <a:off x="5140759" y="1971224"/>
            <a:ext cx="4071070" cy="830997"/>
          </a:xfrm>
          <a:prstGeom prst="rect">
            <a:avLst/>
          </a:prstGeom>
          <a:noFill/>
        </p:spPr>
        <p:txBody>
          <a:bodyPr wrap="square" rtlCol="0">
            <a:spAutoFit/>
          </a:bodyPr>
          <a:lstStyle/>
          <a:p>
            <a:r>
              <a:rPr lang="en-GB" sz="1600" i="1" dirty="0">
                <a:solidFill>
                  <a:srgbClr val="FFFF00"/>
                </a:solidFill>
              </a:rPr>
              <a:t>add a ‘</a:t>
            </a:r>
            <a:r>
              <a:rPr lang="en-GB" sz="1600" i="1" dirty="0" err="1">
                <a:solidFill>
                  <a:srgbClr val="FFFF00"/>
                </a:solidFill>
              </a:rPr>
              <a:t>Dockerfile</a:t>
            </a:r>
            <a:r>
              <a:rPr lang="en-GB" sz="1600" i="1" dirty="0">
                <a:solidFill>
                  <a:srgbClr val="FFFF00"/>
                </a:solidFill>
              </a:rPr>
              <a:t>’; make sure the file starts with a capitol letter and does not specify an extension</a:t>
            </a:r>
          </a:p>
        </p:txBody>
      </p:sp>
      <p:sp>
        <p:nvSpPr>
          <p:cNvPr id="8" name="Up Arrow 7">
            <a:extLst>
              <a:ext uri="{FF2B5EF4-FFF2-40B4-BE49-F238E27FC236}">
                <a16:creationId xmlns:a16="http://schemas.microsoft.com/office/drawing/2014/main" id="{CFDEAF93-9AB8-0387-5045-A60C05AFC142}"/>
              </a:ext>
            </a:extLst>
          </p:cNvPr>
          <p:cNvSpPr/>
          <p:nvPr/>
        </p:nvSpPr>
        <p:spPr>
          <a:xfrm rot="5400000">
            <a:off x="3142251" y="2284858"/>
            <a:ext cx="391395" cy="606695"/>
          </a:xfrm>
          <a:prstGeom prst="upArrow">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dirty="0"/>
          </a:p>
        </p:txBody>
      </p:sp>
      <p:sp>
        <p:nvSpPr>
          <p:cNvPr id="9" name="TextBox 8">
            <a:extLst>
              <a:ext uri="{FF2B5EF4-FFF2-40B4-BE49-F238E27FC236}">
                <a16:creationId xmlns:a16="http://schemas.microsoft.com/office/drawing/2014/main" id="{86A9418F-81EF-D33A-9E5A-7313FC8DD5DE}"/>
              </a:ext>
            </a:extLst>
          </p:cNvPr>
          <p:cNvSpPr txBox="1"/>
          <p:nvPr/>
        </p:nvSpPr>
        <p:spPr>
          <a:xfrm>
            <a:off x="3246528" y="5818002"/>
            <a:ext cx="8945472" cy="830997"/>
          </a:xfrm>
          <a:prstGeom prst="rect">
            <a:avLst/>
          </a:prstGeom>
          <a:noFill/>
        </p:spPr>
        <p:txBody>
          <a:bodyPr wrap="square" rtlCol="0">
            <a:spAutoFit/>
          </a:bodyPr>
          <a:lstStyle/>
          <a:p>
            <a:r>
              <a:rPr lang="en-GB" sz="1600" i="1" dirty="0"/>
              <a:t>If you’re using VSCode, depending on your installation and settings you may be asked to install the Docker recommended extensions (this helps support </a:t>
            </a:r>
            <a:r>
              <a:rPr lang="en-GB" sz="1600" i="1" dirty="0" err="1"/>
              <a:t>intellisense</a:t>
            </a:r>
            <a:r>
              <a:rPr lang="en-GB" sz="1600" i="1" dirty="0"/>
              <a:t> and autocomplete syntax). The Dockerfile ‘language’ uses declarative style commands; search ‘dockerfile commands’ for more information.</a:t>
            </a:r>
          </a:p>
        </p:txBody>
      </p:sp>
      <p:pic>
        <p:nvPicPr>
          <p:cNvPr id="4" name="Picture 3">
            <a:extLst>
              <a:ext uri="{FF2B5EF4-FFF2-40B4-BE49-F238E27FC236}">
                <a16:creationId xmlns:a16="http://schemas.microsoft.com/office/drawing/2014/main" id="{78702FD5-30FA-65FF-BF30-20594F50A9CF}"/>
              </a:ext>
            </a:extLst>
          </p:cNvPr>
          <p:cNvPicPr>
            <a:picLocks noChangeAspect="1"/>
          </p:cNvPicPr>
          <p:nvPr/>
        </p:nvPicPr>
        <p:blipFill>
          <a:blip r:embed="rId3"/>
          <a:stretch>
            <a:fillRect/>
          </a:stretch>
        </p:blipFill>
        <p:spPr>
          <a:xfrm>
            <a:off x="7965482" y="4473210"/>
            <a:ext cx="3773557" cy="933664"/>
          </a:xfrm>
          <a:prstGeom prst="rect">
            <a:avLst/>
          </a:prstGeom>
          <a:effectLst>
            <a:glow rad="139700">
              <a:schemeClr val="accent4">
                <a:satMod val="175000"/>
                <a:alpha val="40000"/>
              </a:schemeClr>
            </a:glow>
          </a:effectLst>
        </p:spPr>
      </p:pic>
    </p:spTree>
    <p:extLst>
      <p:ext uri="{BB962C8B-B14F-4D97-AF65-F5344CB8AC3E}">
        <p14:creationId xmlns:p14="http://schemas.microsoft.com/office/powerpoint/2010/main" val="1134132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dissolv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dissolve">
                                      <p:cBhvr>
                                        <p:cTn id="12" dur="500"/>
                                        <p:tgtEl>
                                          <p:spTgt spid="6"/>
                                        </p:tgtEl>
                                      </p:cBhvr>
                                    </p:animEffect>
                                  </p:childTnLst>
                                </p:cTn>
                              </p:par>
                              <p:par>
                                <p:cTn id="13" presetID="9" presetClass="entr" presetSubtype="0" fill="hold" grpId="0" nodeType="withEffect">
                                  <p:stCondLst>
                                    <p:cond delay="0"/>
                                  </p:stCondLst>
                                  <p:childTnLst>
                                    <p:set>
                                      <p:cBhvr>
                                        <p:cTn id="14" dur="1" fill="hold">
                                          <p:stCondLst>
                                            <p:cond delay="0"/>
                                          </p:stCondLst>
                                        </p:cTn>
                                        <p:tgtEl>
                                          <p:spTgt spid="7"/>
                                        </p:tgtEl>
                                        <p:attrNameLst>
                                          <p:attrName>style.visibility</p:attrName>
                                        </p:attrNameLst>
                                      </p:cBhvr>
                                      <p:to>
                                        <p:strVal val="visible"/>
                                      </p:to>
                                    </p:set>
                                    <p:animEffect transition="in" filter="dissolve">
                                      <p:cBhvr>
                                        <p:cTn id="15" dur="500"/>
                                        <p:tgtEl>
                                          <p:spTgt spid="7"/>
                                        </p:tgtEl>
                                      </p:cBhvr>
                                    </p:animEffect>
                                  </p:childTnLst>
                                </p:cTn>
                              </p:par>
                            </p:childTnLst>
                          </p:cTn>
                        </p:par>
                      </p:childTnLst>
                    </p:cTn>
                  </p:par>
                  <p:par>
                    <p:cTn id="16" fill="hold">
                      <p:stCondLst>
                        <p:cond delay="indefinite"/>
                      </p:stCondLst>
                      <p:childTnLst>
                        <p:par>
                          <p:cTn id="17" fill="hold">
                            <p:stCondLst>
                              <p:cond delay="0"/>
                            </p:stCondLst>
                            <p:childTnLst>
                              <p:par>
                                <p:cTn id="18" presetID="9" presetClass="entr" presetSubtype="0" fill="hold" grpId="0" nodeType="clickEffect">
                                  <p:stCondLst>
                                    <p:cond delay="0"/>
                                  </p:stCondLst>
                                  <p:childTnLst>
                                    <p:set>
                                      <p:cBhvr>
                                        <p:cTn id="19" dur="1" fill="hold">
                                          <p:stCondLst>
                                            <p:cond delay="0"/>
                                          </p:stCondLst>
                                        </p:cTn>
                                        <p:tgtEl>
                                          <p:spTgt spid="8"/>
                                        </p:tgtEl>
                                        <p:attrNameLst>
                                          <p:attrName>style.visibility</p:attrName>
                                        </p:attrNameLst>
                                      </p:cBhvr>
                                      <p:to>
                                        <p:strVal val="visible"/>
                                      </p:to>
                                    </p:set>
                                    <p:animEffect transition="in" filter="dissolve">
                                      <p:cBhvr>
                                        <p:cTn id="20" dur="500"/>
                                        <p:tgtEl>
                                          <p:spTgt spid="8"/>
                                        </p:tgtEl>
                                      </p:cBhvr>
                                    </p:animEffect>
                                  </p:childTnLst>
                                </p:cTn>
                              </p:par>
                            </p:childTnLst>
                          </p:cTn>
                        </p:par>
                      </p:childTnLst>
                    </p:cTn>
                  </p:par>
                  <p:par>
                    <p:cTn id="21" fill="hold">
                      <p:stCondLst>
                        <p:cond delay="indefinite"/>
                      </p:stCondLst>
                      <p:childTnLst>
                        <p:par>
                          <p:cTn id="22" fill="hold">
                            <p:stCondLst>
                              <p:cond delay="0"/>
                            </p:stCondLst>
                            <p:childTnLst>
                              <p:par>
                                <p:cTn id="23" presetID="9" presetClass="entr" presetSubtype="0" fill="hold" nodeType="clickEffect">
                                  <p:stCondLst>
                                    <p:cond delay="0"/>
                                  </p:stCondLst>
                                  <p:childTnLst>
                                    <p:set>
                                      <p:cBhvr>
                                        <p:cTn id="24" dur="1" fill="hold">
                                          <p:stCondLst>
                                            <p:cond delay="0"/>
                                          </p:stCondLst>
                                        </p:cTn>
                                        <p:tgtEl>
                                          <p:spTgt spid="4"/>
                                        </p:tgtEl>
                                        <p:attrNameLst>
                                          <p:attrName>style.visibility</p:attrName>
                                        </p:attrNameLst>
                                      </p:cBhvr>
                                      <p:to>
                                        <p:strVal val="visible"/>
                                      </p:to>
                                    </p:set>
                                    <p:animEffect transition="in" filter="dissolve">
                                      <p:cBhvr>
                                        <p:cTn id="25" dur="500"/>
                                        <p:tgtEl>
                                          <p:spTgt spid="4"/>
                                        </p:tgtEl>
                                      </p:cBhvr>
                                    </p:animEffect>
                                  </p:childTnLst>
                                </p:cTn>
                              </p:par>
                              <p:par>
                                <p:cTn id="26" presetID="9" presetClass="entr" presetSubtype="0" fill="hold" grpId="0" nodeType="withEffect">
                                  <p:stCondLst>
                                    <p:cond delay="0"/>
                                  </p:stCondLst>
                                  <p:childTnLst>
                                    <p:set>
                                      <p:cBhvr>
                                        <p:cTn id="27" dur="1" fill="hold">
                                          <p:stCondLst>
                                            <p:cond delay="0"/>
                                          </p:stCondLst>
                                        </p:cTn>
                                        <p:tgtEl>
                                          <p:spTgt spid="9"/>
                                        </p:tgtEl>
                                        <p:attrNameLst>
                                          <p:attrName>style.visibility</p:attrName>
                                        </p:attrNameLst>
                                      </p:cBhvr>
                                      <p:to>
                                        <p:strVal val="visible"/>
                                      </p:to>
                                    </p:set>
                                    <p:animEffect transition="in" filter="dissolve">
                                      <p:cBhvr>
                                        <p:cTn id="28"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p:bldP spid="8" grpId="0" animBg="1"/>
      <p:bldP spid="9"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4E5B350-B67D-6496-ECD9-066F0DFBD019}"/>
              </a:ext>
            </a:extLst>
          </p:cNvPr>
          <p:cNvSpPr txBox="1"/>
          <p:nvPr/>
        </p:nvSpPr>
        <p:spPr>
          <a:xfrm>
            <a:off x="6206506" y="1032457"/>
            <a:ext cx="5680692" cy="3600986"/>
          </a:xfrm>
          <a:prstGeom prst="rect">
            <a:avLst/>
          </a:prstGeom>
          <a:noFill/>
        </p:spPr>
        <p:txBody>
          <a:bodyPr wrap="square" rtlCol="0">
            <a:spAutoFit/>
          </a:bodyPr>
          <a:lstStyle/>
          <a:p>
            <a:r>
              <a:rPr lang="en-GB" sz="1500" dirty="0"/>
              <a:t>Open your newly created Dockerfile.</a:t>
            </a:r>
          </a:p>
          <a:p>
            <a:endParaRPr lang="en-GB" sz="1500" dirty="0"/>
          </a:p>
          <a:p>
            <a:r>
              <a:rPr lang="en-GB" sz="1500" dirty="0"/>
              <a:t>Use </a:t>
            </a:r>
            <a:r>
              <a:rPr lang="en-GB" sz="1500" b="1" dirty="0"/>
              <a:t>FROM</a:t>
            </a:r>
            <a:r>
              <a:rPr lang="en-GB" sz="1500" dirty="0"/>
              <a:t> to start the instructions and specify a base image; the base image will later be extended (similar to inheritance and OO class extensions).  Common builds start with a </a:t>
            </a:r>
            <a:r>
              <a:rPr lang="en-GB" sz="1500" b="1" dirty="0"/>
              <a:t>Linux</a:t>
            </a:r>
            <a:r>
              <a:rPr lang="en-GB" sz="1500" dirty="0"/>
              <a:t> </a:t>
            </a:r>
            <a:r>
              <a:rPr lang="en-GB" sz="1500" b="1" dirty="0"/>
              <a:t>distribution</a:t>
            </a:r>
            <a:r>
              <a:rPr lang="en-GB" sz="1500" dirty="0"/>
              <a:t> or </a:t>
            </a:r>
            <a:r>
              <a:rPr lang="en-GB" sz="1500" b="1" dirty="0"/>
              <a:t>Node </a:t>
            </a:r>
            <a:r>
              <a:rPr lang="en-GB" sz="1500" dirty="0"/>
              <a:t>already added to a Linux image; official ‘base’ images can be reviewed via the Docker hub – for example, search ‘docker hub node build’.  We can use </a:t>
            </a:r>
            <a:r>
              <a:rPr lang="en-GB" sz="1500" b="1" dirty="0"/>
              <a:t>tags</a:t>
            </a:r>
            <a:r>
              <a:rPr lang="en-GB" sz="1500" dirty="0"/>
              <a:t> to specify (for example) which Linux distribution version of a a prebuilt node image we want to use; a colon is used to separate the base from the version.    </a:t>
            </a:r>
          </a:p>
          <a:p>
            <a:endParaRPr lang="en-GB" sz="1500" dirty="0"/>
          </a:p>
          <a:p>
            <a:r>
              <a:rPr lang="en-GB" sz="1500" dirty="0"/>
              <a:t>For our project we will use a very small Linux distribution called Alpine, this version is much smaller than most base image distributions (~5MB) and thus should result in a much smaller final image.</a:t>
            </a:r>
          </a:p>
          <a:p>
            <a:endParaRPr lang="en-GB" dirty="0"/>
          </a:p>
        </p:txBody>
      </p:sp>
      <p:sp>
        <p:nvSpPr>
          <p:cNvPr id="4" name="TextBox 3">
            <a:extLst>
              <a:ext uri="{FF2B5EF4-FFF2-40B4-BE49-F238E27FC236}">
                <a16:creationId xmlns:a16="http://schemas.microsoft.com/office/drawing/2014/main" id="{D3C5A2D4-0D11-CB70-0543-D1D13B03B7D3}"/>
              </a:ext>
            </a:extLst>
          </p:cNvPr>
          <p:cNvSpPr txBox="1"/>
          <p:nvPr/>
        </p:nvSpPr>
        <p:spPr>
          <a:xfrm>
            <a:off x="304802" y="4705457"/>
            <a:ext cx="11582396" cy="553998"/>
          </a:xfrm>
          <a:prstGeom prst="rect">
            <a:avLst/>
          </a:prstGeom>
          <a:noFill/>
        </p:spPr>
        <p:txBody>
          <a:bodyPr wrap="square" rtlCol="0">
            <a:spAutoFit/>
          </a:bodyPr>
          <a:lstStyle/>
          <a:p>
            <a:r>
              <a:rPr lang="en-GB" sz="1500" dirty="0"/>
              <a:t>Use </a:t>
            </a:r>
            <a:r>
              <a:rPr lang="en-GB" sz="1500" b="1" dirty="0"/>
              <a:t>COPY</a:t>
            </a:r>
            <a:r>
              <a:rPr lang="en-GB" sz="1500" dirty="0"/>
              <a:t> to add any source folders (use the dot (.) operator for the current directory) to a destination folder; for our project we will copy the ‘</a:t>
            </a:r>
            <a:r>
              <a:rPr lang="en-GB" sz="1500" b="1" dirty="0"/>
              <a:t>current</a:t>
            </a:r>
            <a:r>
              <a:rPr lang="en-GB" sz="1500" dirty="0"/>
              <a:t>’ folder to a new </a:t>
            </a:r>
            <a:r>
              <a:rPr lang="en-GB" sz="1500" b="1" dirty="0"/>
              <a:t>/app</a:t>
            </a:r>
            <a:r>
              <a:rPr lang="en-GB" sz="1500" dirty="0"/>
              <a:t> folder on the build image.</a:t>
            </a:r>
          </a:p>
        </p:txBody>
      </p:sp>
      <p:sp>
        <p:nvSpPr>
          <p:cNvPr id="5" name="TextBox 4">
            <a:extLst>
              <a:ext uri="{FF2B5EF4-FFF2-40B4-BE49-F238E27FC236}">
                <a16:creationId xmlns:a16="http://schemas.microsoft.com/office/drawing/2014/main" id="{DB6D606A-C7F9-B8B7-736D-47EDF0151DB3}"/>
              </a:ext>
            </a:extLst>
          </p:cNvPr>
          <p:cNvSpPr txBox="1"/>
          <p:nvPr/>
        </p:nvSpPr>
        <p:spPr>
          <a:xfrm>
            <a:off x="304800" y="5437343"/>
            <a:ext cx="10949353" cy="553998"/>
          </a:xfrm>
          <a:prstGeom prst="rect">
            <a:avLst/>
          </a:prstGeom>
          <a:noFill/>
        </p:spPr>
        <p:txBody>
          <a:bodyPr wrap="square" rtlCol="0">
            <a:spAutoFit/>
          </a:bodyPr>
          <a:lstStyle/>
          <a:p>
            <a:r>
              <a:rPr lang="en-GB" sz="1500" dirty="0"/>
              <a:t>Use </a:t>
            </a:r>
            <a:r>
              <a:rPr lang="en-GB" sz="1500" b="1" dirty="0"/>
              <a:t>WORKDIR</a:t>
            </a:r>
            <a:r>
              <a:rPr lang="en-GB" sz="1500" dirty="0"/>
              <a:t> to specify the current working directory; for our project we set the build images current folder to </a:t>
            </a:r>
            <a:r>
              <a:rPr lang="en-GB" sz="1500" b="1" i="1" dirty="0"/>
              <a:t>/app </a:t>
            </a:r>
            <a:r>
              <a:rPr lang="en-GB" sz="1500" i="1" dirty="0"/>
              <a:t>– once used, this folder will be used for all subsequent instructions</a:t>
            </a:r>
            <a:r>
              <a:rPr lang="en-GB" sz="1400" i="1" dirty="0"/>
              <a:t>.</a:t>
            </a:r>
            <a:endParaRPr lang="en-GB" sz="1600" i="1" dirty="0"/>
          </a:p>
        </p:txBody>
      </p:sp>
      <p:sp>
        <p:nvSpPr>
          <p:cNvPr id="6" name="TextBox 5">
            <a:extLst>
              <a:ext uri="{FF2B5EF4-FFF2-40B4-BE49-F238E27FC236}">
                <a16:creationId xmlns:a16="http://schemas.microsoft.com/office/drawing/2014/main" id="{22E07B21-0097-7978-4656-74C6A2C544B8}"/>
              </a:ext>
            </a:extLst>
          </p:cNvPr>
          <p:cNvSpPr txBox="1"/>
          <p:nvPr/>
        </p:nvSpPr>
        <p:spPr>
          <a:xfrm>
            <a:off x="304800" y="6164078"/>
            <a:ext cx="10949353" cy="553998"/>
          </a:xfrm>
          <a:prstGeom prst="rect">
            <a:avLst/>
          </a:prstGeom>
          <a:noFill/>
        </p:spPr>
        <p:txBody>
          <a:bodyPr wrap="square" rtlCol="0">
            <a:spAutoFit/>
          </a:bodyPr>
          <a:lstStyle/>
          <a:p>
            <a:r>
              <a:rPr lang="en-GB" sz="1500" dirty="0"/>
              <a:t>Use </a:t>
            </a:r>
            <a:r>
              <a:rPr lang="en-GB" sz="1500" b="1" dirty="0"/>
              <a:t>CMD</a:t>
            </a:r>
            <a:r>
              <a:rPr lang="en-GB" sz="1500" dirty="0"/>
              <a:t> to specify the command to start our project; for our project we will execute the command </a:t>
            </a:r>
            <a:r>
              <a:rPr lang="en-GB" sz="1500" b="1" i="1" dirty="0"/>
              <a:t>node /index.js</a:t>
            </a:r>
            <a:r>
              <a:rPr lang="en-GB" sz="1500" dirty="0"/>
              <a:t>. optionally, we could also directly specify the path within the CMD instruction; for example </a:t>
            </a:r>
            <a:r>
              <a:rPr lang="en-GB" sz="1500" b="1" i="1" dirty="0"/>
              <a:t>node /app/</a:t>
            </a:r>
            <a:r>
              <a:rPr lang="en-GB" sz="1500" b="1" i="1" dirty="0" err="1"/>
              <a:t>index.jx</a:t>
            </a:r>
            <a:r>
              <a:rPr lang="en-GB" sz="1500" dirty="0"/>
              <a:t> </a:t>
            </a:r>
            <a:endParaRPr lang="en-GB" sz="1500" b="1" i="1" dirty="0"/>
          </a:p>
        </p:txBody>
      </p:sp>
      <p:pic>
        <p:nvPicPr>
          <p:cNvPr id="3" name="Picture 2">
            <a:extLst>
              <a:ext uri="{FF2B5EF4-FFF2-40B4-BE49-F238E27FC236}">
                <a16:creationId xmlns:a16="http://schemas.microsoft.com/office/drawing/2014/main" id="{8B029A52-3310-A2BD-10B6-26C2DEB6E0A0}"/>
              </a:ext>
            </a:extLst>
          </p:cNvPr>
          <p:cNvPicPr>
            <a:picLocks noChangeAspect="1"/>
          </p:cNvPicPr>
          <p:nvPr/>
        </p:nvPicPr>
        <p:blipFill>
          <a:blip r:embed="rId2"/>
          <a:stretch>
            <a:fillRect/>
          </a:stretch>
        </p:blipFill>
        <p:spPr>
          <a:xfrm>
            <a:off x="381000" y="1023555"/>
            <a:ext cx="5604496" cy="3589156"/>
          </a:xfrm>
          <a:prstGeom prst="rect">
            <a:avLst/>
          </a:prstGeom>
        </p:spPr>
      </p:pic>
      <p:sp>
        <p:nvSpPr>
          <p:cNvPr id="7" name="Up Arrow 6">
            <a:extLst>
              <a:ext uri="{FF2B5EF4-FFF2-40B4-BE49-F238E27FC236}">
                <a16:creationId xmlns:a16="http://schemas.microsoft.com/office/drawing/2014/main" id="{41EEDAE5-5C92-9A80-8DC6-6F83163CC7C8}"/>
              </a:ext>
            </a:extLst>
          </p:cNvPr>
          <p:cNvSpPr/>
          <p:nvPr/>
        </p:nvSpPr>
        <p:spPr>
          <a:xfrm rot="5400000">
            <a:off x="362673" y="2250974"/>
            <a:ext cx="509286" cy="625033"/>
          </a:xfrm>
          <a:prstGeom prst="upArrow">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dirty="0"/>
          </a:p>
        </p:txBody>
      </p:sp>
      <p:sp>
        <p:nvSpPr>
          <p:cNvPr id="9" name="Up Arrow 8">
            <a:extLst>
              <a:ext uri="{FF2B5EF4-FFF2-40B4-BE49-F238E27FC236}">
                <a16:creationId xmlns:a16="http://schemas.microsoft.com/office/drawing/2014/main" id="{33C16992-B40B-4A2A-FC60-9639B91E8709}"/>
              </a:ext>
            </a:extLst>
          </p:cNvPr>
          <p:cNvSpPr/>
          <p:nvPr/>
        </p:nvSpPr>
        <p:spPr>
          <a:xfrm rot="5400000">
            <a:off x="362673" y="2405778"/>
            <a:ext cx="509286" cy="625033"/>
          </a:xfrm>
          <a:prstGeom prst="upArrow">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dirty="0"/>
          </a:p>
        </p:txBody>
      </p:sp>
      <p:sp>
        <p:nvSpPr>
          <p:cNvPr id="10" name="Up Arrow 9">
            <a:extLst>
              <a:ext uri="{FF2B5EF4-FFF2-40B4-BE49-F238E27FC236}">
                <a16:creationId xmlns:a16="http://schemas.microsoft.com/office/drawing/2014/main" id="{27B71358-410C-064D-614B-B2408ED947F7}"/>
              </a:ext>
            </a:extLst>
          </p:cNvPr>
          <p:cNvSpPr/>
          <p:nvPr/>
        </p:nvSpPr>
        <p:spPr>
          <a:xfrm rot="5400000">
            <a:off x="362673" y="2915065"/>
            <a:ext cx="509286" cy="625033"/>
          </a:xfrm>
          <a:prstGeom prst="upArrow">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dirty="0"/>
          </a:p>
        </p:txBody>
      </p:sp>
      <p:sp>
        <p:nvSpPr>
          <p:cNvPr id="11" name="Up Arrow 10">
            <a:extLst>
              <a:ext uri="{FF2B5EF4-FFF2-40B4-BE49-F238E27FC236}">
                <a16:creationId xmlns:a16="http://schemas.microsoft.com/office/drawing/2014/main" id="{9407BED2-A96A-1FE7-31B8-3604C58792C7}"/>
              </a:ext>
            </a:extLst>
          </p:cNvPr>
          <p:cNvSpPr/>
          <p:nvPr/>
        </p:nvSpPr>
        <p:spPr>
          <a:xfrm rot="5400000">
            <a:off x="362672" y="3606086"/>
            <a:ext cx="509286" cy="625033"/>
          </a:xfrm>
          <a:prstGeom prst="upArrow">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dirty="0"/>
          </a:p>
        </p:txBody>
      </p:sp>
      <p:sp>
        <p:nvSpPr>
          <p:cNvPr id="12" name="Title 1">
            <a:extLst>
              <a:ext uri="{FF2B5EF4-FFF2-40B4-BE49-F238E27FC236}">
                <a16:creationId xmlns:a16="http://schemas.microsoft.com/office/drawing/2014/main" id="{8FFACE23-880A-15E4-90A1-ADD0D20CB858}"/>
              </a:ext>
            </a:extLst>
          </p:cNvPr>
          <p:cNvSpPr txBox="1">
            <a:spLocks/>
          </p:cNvSpPr>
          <p:nvPr/>
        </p:nvSpPr>
        <p:spPr>
          <a:xfrm>
            <a:off x="365873" y="256265"/>
            <a:ext cx="11739039" cy="1325563"/>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b="1" dirty="0"/>
              <a:t>Adding Instructions to Dockerfile</a:t>
            </a:r>
          </a:p>
        </p:txBody>
      </p:sp>
    </p:spTree>
    <p:extLst>
      <p:ext uri="{BB962C8B-B14F-4D97-AF65-F5344CB8AC3E}">
        <p14:creationId xmlns:p14="http://schemas.microsoft.com/office/powerpoint/2010/main" val="40309143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dissolve">
                                      <p:cBhvr>
                                        <p:cTn id="7" dur="500"/>
                                        <p:tgtEl>
                                          <p:spTgt spid="7"/>
                                        </p:tgtEl>
                                      </p:cBhvr>
                                    </p:animEffect>
                                  </p:childTnLst>
                                  <p:subTnLst>
                                    <p:set>
                                      <p:cBhvr override="childStyle">
                                        <p:cTn dur="1" fill="hold" display="0" masterRel="nextClick" afterEffect="1"/>
                                        <p:tgtEl>
                                          <p:spTgt spid="7"/>
                                        </p:tgtEl>
                                        <p:attrNameLst>
                                          <p:attrName>style.visibility</p:attrName>
                                        </p:attrNameLst>
                                      </p:cBhvr>
                                      <p:to>
                                        <p:strVal val="hidden"/>
                                      </p:to>
                                    </p:set>
                                  </p:subTnLst>
                                </p:cTn>
                              </p:par>
                              <p:par>
                                <p:cTn id="8" presetID="9" presetClass="entr" presetSubtype="0" fill="hold" grpId="0" nodeType="withEffect">
                                  <p:stCondLst>
                                    <p:cond delay="0"/>
                                  </p:stCondLst>
                                  <p:childTnLst>
                                    <p:set>
                                      <p:cBhvr>
                                        <p:cTn id="9" dur="1" fill="hold">
                                          <p:stCondLst>
                                            <p:cond delay="0"/>
                                          </p:stCondLst>
                                        </p:cTn>
                                        <p:tgtEl>
                                          <p:spTgt spid="2"/>
                                        </p:tgtEl>
                                        <p:attrNameLst>
                                          <p:attrName>style.visibility</p:attrName>
                                        </p:attrNameLst>
                                      </p:cBhvr>
                                      <p:to>
                                        <p:strVal val="visible"/>
                                      </p:to>
                                    </p:set>
                                    <p:animEffect transition="in" filter="dissolve">
                                      <p:cBhvr>
                                        <p:cTn id="10" dur="500"/>
                                        <p:tgtEl>
                                          <p:spTgt spid="2"/>
                                        </p:tgtEl>
                                      </p:cBhvr>
                                    </p:animEffect>
                                  </p:childTnLst>
                                </p:cTn>
                              </p:par>
                            </p:childTnLst>
                          </p:cTn>
                        </p:par>
                      </p:childTnLst>
                    </p:cTn>
                  </p:par>
                  <p:par>
                    <p:cTn id="11" fill="hold">
                      <p:stCondLst>
                        <p:cond delay="indefinite"/>
                      </p:stCondLst>
                      <p:childTnLst>
                        <p:par>
                          <p:cTn id="12" fill="hold">
                            <p:stCondLst>
                              <p:cond delay="0"/>
                            </p:stCondLst>
                            <p:childTnLst>
                              <p:par>
                                <p:cTn id="13" presetID="9" presetClass="entr" presetSubtype="0" fill="hold" grpId="0" nodeType="clickEffect">
                                  <p:stCondLst>
                                    <p:cond delay="0"/>
                                  </p:stCondLst>
                                  <p:childTnLst>
                                    <p:set>
                                      <p:cBhvr>
                                        <p:cTn id="14" dur="1" fill="hold">
                                          <p:stCondLst>
                                            <p:cond delay="0"/>
                                          </p:stCondLst>
                                        </p:cTn>
                                        <p:tgtEl>
                                          <p:spTgt spid="9"/>
                                        </p:tgtEl>
                                        <p:attrNameLst>
                                          <p:attrName>style.visibility</p:attrName>
                                        </p:attrNameLst>
                                      </p:cBhvr>
                                      <p:to>
                                        <p:strVal val="visible"/>
                                      </p:to>
                                    </p:set>
                                    <p:animEffect transition="in" filter="dissolve">
                                      <p:cBhvr>
                                        <p:cTn id="15" dur="500"/>
                                        <p:tgtEl>
                                          <p:spTgt spid="9"/>
                                        </p:tgtEl>
                                      </p:cBhvr>
                                    </p:animEffect>
                                  </p:childTnLst>
                                  <p:subTnLst>
                                    <p:set>
                                      <p:cBhvr override="childStyle">
                                        <p:cTn dur="1" fill="hold" display="0" masterRel="nextClick" afterEffect="1"/>
                                        <p:tgtEl>
                                          <p:spTgt spid="9"/>
                                        </p:tgtEl>
                                        <p:attrNameLst>
                                          <p:attrName>style.visibility</p:attrName>
                                        </p:attrNameLst>
                                      </p:cBhvr>
                                      <p:to>
                                        <p:strVal val="hidden"/>
                                      </p:to>
                                    </p:set>
                                  </p:subTnLst>
                                </p:cTn>
                              </p:par>
                              <p:par>
                                <p:cTn id="16" presetID="9" presetClass="entr" presetSubtype="0" fill="hold" grpId="0" nodeType="withEffect">
                                  <p:stCondLst>
                                    <p:cond delay="0"/>
                                  </p:stCondLst>
                                  <p:childTnLst>
                                    <p:set>
                                      <p:cBhvr>
                                        <p:cTn id="17" dur="1" fill="hold">
                                          <p:stCondLst>
                                            <p:cond delay="0"/>
                                          </p:stCondLst>
                                        </p:cTn>
                                        <p:tgtEl>
                                          <p:spTgt spid="4"/>
                                        </p:tgtEl>
                                        <p:attrNameLst>
                                          <p:attrName>style.visibility</p:attrName>
                                        </p:attrNameLst>
                                      </p:cBhvr>
                                      <p:to>
                                        <p:strVal val="visible"/>
                                      </p:to>
                                    </p:set>
                                    <p:animEffect transition="in" filter="dissolve">
                                      <p:cBhvr>
                                        <p:cTn id="18" dur="500"/>
                                        <p:tgtEl>
                                          <p:spTgt spid="4"/>
                                        </p:tgtEl>
                                      </p:cBhvr>
                                    </p:animEffect>
                                  </p:childTnLst>
                                </p:cTn>
                              </p:par>
                            </p:childTnLst>
                          </p:cTn>
                        </p:par>
                      </p:childTnLst>
                    </p:cTn>
                  </p:par>
                  <p:par>
                    <p:cTn id="19" fill="hold">
                      <p:stCondLst>
                        <p:cond delay="indefinite"/>
                      </p:stCondLst>
                      <p:childTnLst>
                        <p:par>
                          <p:cTn id="20" fill="hold">
                            <p:stCondLst>
                              <p:cond delay="0"/>
                            </p:stCondLst>
                            <p:childTnLst>
                              <p:par>
                                <p:cTn id="21" presetID="9" presetClass="entr" presetSubtype="0" fill="hold" grpId="0" nodeType="clickEffect">
                                  <p:stCondLst>
                                    <p:cond delay="0"/>
                                  </p:stCondLst>
                                  <p:childTnLst>
                                    <p:set>
                                      <p:cBhvr>
                                        <p:cTn id="22" dur="1" fill="hold">
                                          <p:stCondLst>
                                            <p:cond delay="0"/>
                                          </p:stCondLst>
                                        </p:cTn>
                                        <p:tgtEl>
                                          <p:spTgt spid="10"/>
                                        </p:tgtEl>
                                        <p:attrNameLst>
                                          <p:attrName>style.visibility</p:attrName>
                                        </p:attrNameLst>
                                      </p:cBhvr>
                                      <p:to>
                                        <p:strVal val="visible"/>
                                      </p:to>
                                    </p:set>
                                    <p:animEffect transition="in" filter="dissolve">
                                      <p:cBhvr>
                                        <p:cTn id="23" dur="500"/>
                                        <p:tgtEl>
                                          <p:spTgt spid="10"/>
                                        </p:tgtEl>
                                      </p:cBhvr>
                                    </p:animEffect>
                                  </p:childTnLst>
                                  <p:subTnLst>
                                    <p:set>
                                      <p:cBhvr override="childStyle">
                                        <p:cTn dur="1" fill="hold" display="0" masterRel="nextClick" afterEffect="1"/>
                                        <p:tgtEl>
                                          <p:spTgt spid="10"/>
                                        </p:tgtEl>
                                        <p:attrNameLst>
                                          <p:attrName>style.visibility</p:attrName>
                                        </p:attrNameLst>
                                      </p:cBhvr>
                                      <p:to>
                                        <p:strVal val="hidden"/>
                                      </p:to>
                                    </p:set>
                                  </p:subTnLst>
                                </p:cTn>
                              </p:par>
                              <p:par>
                                <p:cTn id="24" presetID="9" presetClass="entr" presetSubtype="0" fill="hold" grpId="0" nodeType="withEffect">
                                  <p:stCondLst>
                                    <p:cond delay="0"/>
                                  </p:stCondLst>
                                  <p:childTnLst>
                                    <p:set>
                                      <p:cBhvr>
                                        <p:cTn id="25" dur="1" fill="hold">
                                          <p:stCondLst>
                                            <p:cond delay="0"/>
                                          </p:stCondLst>
                                        </p:cTn>
                                        <p:tgtEl>
                                          <p:spTgt spid="5"/>
                                        </p:tgtEl>
                                        <p:attrNameLst>
                                          <p:attrName>style.visibility</p:attrName>
                                        </p:attrNameLst>
                                      </p:cBhvr>
                                      <p:to>
                                        <p:strVal val="visible"/>
                                      </p:to>
                                    </p:set>
                                    <p:animEffect transition="in" filter="dissolve">
                                      <p:cBhvr>
                                        <p:cTn id="26" dur="500"/>
                                        <p:tgtEl>
                                          <p:spTgt spid="5"/>
                                        </p:tgtEl>
                                      </p:cBhvr>
                                    </p:animEffect>
                                  </p:childTnLst>
                                </p:cTn>
                              </p:par>
                            </p:childTnLst>
                          </p:cTn>
                        </p:par>
                      </p:childTnLst>
                    </p:cTn>
                  </p:par>
                  <p:par>
                    <p:cTn id="27" fill="hold">
                      <p:stCondLst>
                        <p:cond delay="indefinite"/>
                      </p:stCondLst>
                      <p:childTnLst>
                        <p:par>
                          <p:cTn id="28" fill="hold">
                            <p:stCondLst>
                              <p:cond delay="0"/>
                            </p:stCondLst>
                            <p:childTnLst>
                              <p:par>
                                <p:cTn id="29" presetID="9" presetClass="entr" presetSubtype="0" fill="hold" grpId="0" nodeType="clickEffect">
                                  <p:stCondLst>
                                    <p:cond delay="0"/>
                                  </p:stCondLst>
                                  <p:childTnLst>
                                    <p:set>
                                      <p:cBhvr>
                                        <p:cTn id="30" dur="1" fill="hold">
                                          <p:stCondLst>
                                            <p:cond delay="0"/>
                                          </p:stCondLst>
                                        </p:cTn>
                                        <p:tgtEl>
                                          <p:spTgt spid="11"/>
                                        </p:tgtEl>
                                        <p:attrNameLst>
                                          <p:attrName>style.visibility</p:attrName>
                                        </p:attrNameLst>
                                      </p:cBhvr>
                                      <p:to>
                                        <p:strVal val="visible"/>
                                      </p:to>
                                    </p:set>
                                    <p:animEffect transition="in" filter="dissolve">
                                      <p:cBhvr>
                                        <p:cTn id="31" dur="500"/>
                                        <p:tgtEl>
                                          <p:spTgt spid="11"/>
                                        </p:tgtEl>
                                      </p:cBhvr>
                                    </p:animEffect>
                                  </p:childTnLst>
                                  <p:subTnLst>
                                    <p:set>
                                      <p:cBhvr override="childStyle">
                                        <p:cTn dur="1" fill="hold" display="0" masterRel="nextClick" afterEffect="1"/>
                                        <p:tgtEl>
                                          <p:spTgt spid="11"/>
                                        </p:tgtEl>
                                        <p:attrNameLst>
                                          <p:attrName>style.visibility</p:attrName>
                                        </p:attrNameLst>
                                      </p:cBhvr>
                                      <p:to>
                                        <p:strVal val="hidden"/>
                                      </p:to>
                                    </p:set>
                                  </p:subTnLst>
                                </p:cTn>
                              </p:par>
                              <p:par>
                                <p:cTn id="32" presetID="9" presetClass="entr" presetSubtype="0" fill="hold" grpId="0" nodeType="withEffect">
                                  <p:stCondLst>
                                    <p:cond delay="0"/>
                                  </p:stCondLst>
                                  <p:childTnLst>
                                    <p:set>
                                      <p:cBhvr>
                                        <p:cTn id="33" dur="1" fill="hold">
                                          <p:stCondLst>
                                            <p:cond delay="0"/>
                                          </p:stCondLst>
                                        </p:cTn>
                                        <p:tgtEl>
                                          <p:spTgt spid="6"/>
                                        </p:tgtEl>
                                        <p:attrNameLst>
                                          <p:attrName>style.visibility</p:attrName>
                                        </p:attrNameLst>
                                      </p:cBhvr>
                                      <p:to>
                                        <p:strVal val="visible"/>
                                      </p:to>
                                    </p:set>
                                    <p:animEffect transition="in" filter="dissolve">
                                      <p:cBhvr>
                                        <p:cTn id="34"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P spid="5" grpId="0"/>
      <p:bldP spid="6" grpId="0"/>
      <p:bldP spid="7" grpId="0" animBg="1"/>
      <p:bldP spid="9" grpId="0" animBg="1"/>
      <p:bldP spid="10" grpId="0" animBg="1"/>
      <p:bldP spid="11" grpId="0" animBg="1"/>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0016FF-4F53-24DC-51E1-F58E4ECAAFFF}"/>
              </a:ext>
            </a:extLst>
          </p:cNvPr>
          <p:cNvSpPr>
            <a:spLocks noGrp="1"/>
          </p:cNvSpPr>
          <p:nvPr>
            <p:ph type="title"/>
          </p:nvPr>
        </p:nvSpPr>
        <p:spPr>
          <a:xfrm>
            <a:off x="693821" y="459199"/>
            <a:ext cx="10515600" cy="950933"/>
          </a:xfrm>
        </p:spPr>
        <p:txBody>
          <a:bodyPr/>
          <a:lstStyle/>
          <a:p>
            <a:r>
              <a:rPr lang="en-GB" b="1" dirty="0"/>
              <a:t>Docker Image Hierarchy </a:t>
            </a:r>
          </a:p>
        </p:txBody>
      </p:sp>
      <p:sp>
        <p:nvSpPr>
          <p:cNvPr id="3" name="Content Placeholder 2">
            <a:extLst>
              <a:ext uri="{FF2B5EF4-FFF2-40B4-BE49-F238E27FC236}">
                <a16:creationId xmlns:a16="http://schemas.microsoft.com/office/drawing/2014/main" id="{6A14257D-A332-EC3C-46D4-BD0489CBE2A9}"/>
              </a:ext>
            </a:extLst>
          </p:cNvPr>
          <p:cNvSpPr>
            <a:spLocks noGrp="1"/>
          </p:cNvSpPr>
          <p:nvPr>
            <p:ph idx="1"/>
          </p:nvPr>
        </p:nvSpPr>
        <p:spPr>
          <a:xfrm>
            <a:off x="5332396" y="1596614"/>
            <a:ext cx="6641432" cy="3398898"/>
          </a:xfrm>
        </p:spPr>
        <p:txBody>
          <a:bodyPr>
            <a:normAutofit/>
          </a:bodyPr>
          <a:lstStyle/>
          <a:p>
            <a:pPr marL="0" indent="0">
              <a:lnSpc>
                <a:spcPct val="100000"/>
              </a:lnSpc>
              <a:buNone/>
            </a:pPr>
            <a:r>
              <a:rPr lang="en-GB" sz="2000" dirty="0"/>
              <a:t>A Docker image is created using the Dockerfile, essentially </a:t>
            </a:r>
            <a:r>
              <a:rPr lang="en-GB" sz="2000" b="1" dirty="0">
                <a:solidFill>
                  <a:srgbClr val="0070C0"/>
                </a:solidFill>
              </a:rPr>
              <a:t>each instruction </a:t>
            </a:r>
            <a:r>
              <a:rPr lang="en-GB" sz="2000" dirty="0"/>
              <a:t>(in the Dockerfile) </a:t>
            </a:r>
            <a:r>
              <a:rPr lang="en-GB" sz="2000" b="1" dirty="0">
                <a:solidFill>
                  <a:srgbClr val="0070C0"/>
                </a:solidFill>
              </a:rPr>
              <a:t>adds a new layer </a:t>
            </a:r>
            <a:r>
              <a:rPr lang="en-GB" sz="2000" dirty="0"/>
              <a:t>to the image; layers add or replace features and behaviours that may or may not exist in lower layers.  </a:t>
            </a:r>
          </a:p>
          <a:p>
            <a:pPr marL="0" indent="0">
              <a:lnSpc>
                <a:spcPct val="100000"/>
              </a:lnSpc>
              <a:buNone/>
            </a:pPr>
            <a:r>
              <a:rPr lang="en-GB" sz="2000" dirty="0"/>
              <a:t>Layers facilitate Docker’s lightweight and powerful structure and use a ‘</a:t>
            </a:r>
            <a:r>
              <a:rPr lang="en-GB" sz="2000" b="1" dirty="0">
                <a:solidFill>
                  <a:srgbClr val="0070C0"/>
                </a:solidFill>
              </a:rPr>
              <a:t>Union File System</a:t>
            </a:r>
            <a:r>
              <a:rPr lang="en-GB" sz="2000" dirty="0"/>
              <a:t>’ technology (essentially creating a stackable structure) to transparently merge or overlay folders, libraries and binary executable files from separate sources (often known as branches) into </a:t>
            </a:r>
            <a:r>
              <a:rPr lang="en-GB" sz="2000" b="1" dirty="0">
                <a:solidFill>
                  <a:srgbClr val="0070C0"/>
                </a:solidFill>
              </a:rPr>
              <a:t>a single, cohesive file system.</a:t>
            </a:r>
          </a:p>
          <a:p>
            <a:pPr marL="0" indent="0">
              <a:buNone/>
            </a:pPr>
            <a:endParaRPr lang="en-GB" dirty="0"/>
          </a:p>
        </p:txBody>
      </p:sp>
      <p:sp>
        <p:nvSpPr>
          <p:cNvPr id="4" name="Rectangle 3">
            <a:extLst>
              <a:ext uri="{FF2B5EF4-FFF2-40B4-BE49-F238E27FC236}">
                <a16:creationId xmlns:a16="http://schemas.microsoft.com/office/drawing/2014/main" id="{A41E9AEA-3F08-4655-5C22-CCB8A95A86A1}"/>
              </a:ext>
            </a:extLst>
          </p:cNvPr>
          <p:cNvSpPr/>
          <p:nvPr/>
        </p:nvSpPr>
        <p:spPr>
          <a:xfrm>
            <a:off x="838200" y="3524300"/>
            <a:ext cx="4246345" cy="452387"/>
          </a:xfrm>
          <a:prstGeom prst="rect">
            <a:avLst/>
          </a:prstGeom>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Boot File System</a:t>
            </a:r>
          </a:p>
        </p:txBody>
      </p:sp>
      <p:sp>
        <p:nvSpPr>
          <p:cNvPr id="5" name="Rectangle 4">
            <a:extLst>
              <a:ext uri="{FF2B5EF4-FFF2-40B4-BE49-F238E27FC236}">
                <a16:creationId xmlns:a16="http://schemas.microsoft.com/office/drawing/2014/main" id="{6CB71CCA-1ABE-8A22-19F4-E8EE03CAFC00}"/>
              </a:ext>
            </a:extLst>
          </p:cNvPr>
          <p:cNvSpPr/>
          <p:nvPr/>
        </p:nvSpPr>
        <p:spPr>
          <a:xfrm>
            <a:off x="1629076" y="2983681"/>
            <a:ext cx="3455469" cy="452387"/>
          </a:xfrm>
          <a:prstGeom prst="rect">
            <a:avLst/>
          </a:prstGeom>
          <a:solidFill>
            <a:schemeClr val="accent4">
              <a:lumMod val="75000"/>
            </a:schemeClr>
          </a:solidFill>
          <a:ln>
            <a:solidFill>
              <a:schemeClr val="accent4">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Base Image (Node : Alpine) </a:t>
            </a:r>
            <a:r>
              <a:rPr lang="en-GB" sz="1200" dirty="0"/>
              <a:t>Read Only</a:t>
            </a:r>
            <a:endParaRPr lang="en-GB" dirty="0"/>
          </a:p>
        </p:txBody>
      </p:sp>
      <p:sp>
        <p:nvSpPr>
          <p:cNvPr id="6" name="Rectangle 5">
            <a:extLst>
              <a:ext uri="{FF2B5EF4-FFF2-40B4-BE49-F238E27FC236}">
                <a16:creationId xmlns:a16="http://schemas.microsoft.com/office/drawing/2014/main" id="{A89C3B05-6BFA-D96D-AFE9-4CFD00E584C6}"/>
              </a:ext>
            </a:extLst>
          </p:cNvPr>
          <p:cNvSpPr/>
          <p:nvPr/>
        </p:nvSpPr>
        <p:spPr>
          <a:xfrm>
            <a:off x="1629076" y="2443062"/>
            <a:ext cx="3455469" cy="452387"/>
          </a:xfrm>
          <a:prstGeom prst="rect">
            <a:avLst/>
          </a:prstGeom>
          <a:solidFill>
            <a:srgbClr val="FFC000"/>
          </a:solidFill>
          <a:ln>
            <a:solidFill>
              <a:schemeClr val="accent4">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Image (App) </a:t>
            </a:r>
            <a:r>
              <a:rPr lang="en-GB" sz="1200" dirty="0"/>
              <a:t>Read Only</a:t>
            </a:r>
            <a:endParaRPr lang="en-GB" sz="800" dirty="0"/>
          </a:p>
        </p:txBody>
      </p:sp>
      <p:sp>
        <p:nvSpPr>
          <p:cNvPr id="8" name="Rectangle 7">
            <a:extLst>
              <a:ext uri="{FF2B5EF4-FFF2-40B4-BE49-F238E27FC236}">
                <a16:creationId xmlns:a16="http://schemas.microsoft.com/office/drawing/2014/main" id="{E52C526B-1051-62C9-4145-83242F9A5F1A}"/>
              </a:ext>
            </a:extLst>
          </p:cNvPr>
          <p:cNvSpPr/>
          <p:nvPr/>
        </p:nvSpPr>
        <p:spPr>
          <a:xfrm>
            <a:off x="838200" y="2983680"/>
            <a:ext cx="704250" cy="452387"/>
          </a:xfrm>
          <a:prstGeom prst="rect">
            <a:avLst/>
          </a:prstGeom>
          <a:solidFill>
            <a:schemeClr val="accent4">
              <a:lumMod val="75000"/>
            </a:schemeClr>
          </a:solidFill>
          <a:ln>
            <a:solidFill>
              <a:schemeClr val="accent4">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t>Layer 1</a:t>
            </a:r>
          </a:p>
        </p:txBody>
      </p:sp>
      <p:sp>
        <p:nvSpPr>
          <p:cNvPr id="9" name="Rectangle 8">
            <a:extLst>
              <a:ext uri="{FF2B5EF4-FFF2-40B4-BE49-F238E27FC236}">
                <a16:creationId xmlns:a16="http://schemas.microsoft.com/office/drawing/2014/main" id="{CED4FEEA-2ACA-1317-EFC7-B0E04787F54D}"/>
              </a:ext>
            </a:extLst>
          </p:cNvPr>
          <p:cNvSpPr/>
          <p:nvPr/>
        </p:nvSpPr>
        <p:spPr>
          <a:xfrm>
            <a:off x="838200" y="2453081"/>
            <a:ext cx="704250" cy="452387"/>
          </a:xfrm>
          <a:prstGeom prst="rect">
            <a:avLst/>
          </a:prstGeom>
          <a:solidFill>
            <a:srgbClr val="FFC000"/>
          </a:solidFill>
          <a:ln>
            <a:solidFill>
              <a:schemeClr val="accent4">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t>Layer 2</a:t>
            </a:r>
          </a:p>
        </p:txBody>
      </p:sp>
      <p:sp>
        <p:nvSpPr>
          <p:cNvPr id="10" name="Rectangle 9">
            <a:extLst>
              <a:ext uri="{FF2B5EF4-FFF2-40B4-BE49-F238E27FC236}">
                <a16:creationId xmlns:a16="http://schemas.microsoft.com/office/drawing/2014/main" id="{542A924C-E39C-8446-B50F-1235E0B0588B}"/>
              </a:ext>
            </a:extLst>
          </p:cNvPr>
          <p:cNvSpPr/>
          <p:nvPr/>
        </p:nvSpPr>
        <p:spPr>
          <a:xfrm>
            <a:off x="838200" y="1690688"/>
            <a:ext cx="4246345" cy="452387"/>
          </a:xfrm>
          <a:prstGeom prst="rect">
            <a:avLst/>
          </a:prstGeom>
          <a:solidFill>
            <a:srgbClr val="00B050"/>
          </a:solidFill>
          <a:ln>
            <a:solidFill>
              <a:schemeClr val="accent6">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App IO - Writable Container</a:t>
            </a:r>
            <a:endParaRPr lang="en-GB" sz="800" dirty="0"/>
          </a:p>
        </p:txBody>
      </p:sp>
      <p:sp>
        <p:nvSpPr>
          <p:cNvPr id="14" name="Rectangle 13">
            <a:extLst>
              <a:ext uri="{FF2B5EF4-FFF2-40B4-BE49-F238E27FC236}">
                <a16:creationId xmlns:a16="http://schemas.microsoft.com/office/drawing/2014/main" id="{3AD29432-4641-CEE4-175C-D777976F8C8C}"/>
              </a:ext>
            </a:extLst>
          </p:cNvPr>
          <p:cNvSpPr/>
          <p:nvPr/>
        </p:nvSpPr>
        <p:spPr>
          <a:xfrm>
            <a:off x="847826" y="4054899"/>
            <a:ext cx="4246345" cy="452387"/>
          </a:xfrm>
          <a:prstGeom prst="rect">
            <a:avLst/>
          </a:prstGeom>
          <a:solidFill>
            <a:srgbClr val="00B0F0"/>
          </a:solidFill>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Kernel</a:t>
            </a:r>
          </a:p>
        </p:txBody>
      </p:sp>
      <p:sp>
        <p:nvSpPr>
          <p:cNvPr id="15" name="TextBox 14">
            <a:extLst>
              <a:ext uri="{FF2B5EF4-FFF2-40B4-BE49-F238E27FC236}">
                <a16:creationId xmlns:a16="http://schemas.microsoft.com/office/drawing/2014/main" id="{FAD9F092-5EBD-C50E-B6EA-0DBD78AEA6BB}"/>
              </a:ext>
            </a:extLst>
          </p:cNvPr>
          <p:cNvSpPr txBox="1"/>
          <p:nvPr/>
        </p:nvSpPr>
        <p:spPr>
          <a:xfrm>
            <a:off x="2745608" y="2054299"/>
            <a:ext cx="1357162" cy="369332"/>
          </a:xfrm>
          <a:prstGeom prst="rect">
            <a:avLst/>
          </a:prstGeom>
          <a:noFill/>
        </p:spPr>
        <p:txBody>
          <a:bodyPr wrap="square" rtlCol="0">
            <a:spAutoFit/>
          </a:bodyPr>
          <a:lstStyle/>
          <a:p>
            <a:r>
              <a:rPr lang="en-GB" dirty="0"/>
              <a:t>…. </a:t>
            </a:r>
          </a:p>
        </p:txBody>
      </p:sp>
      <p:sp>
        <p:nvSpPr>
          <p:cNvPr id="17" name="TextBox 16">
            <a:extLst>
              <a:ext uri="{FF2B5EF4-FFF2-40B4-BE49-F238E27FC236}">
                <a16:creationId xmlns:a16="http://schemas.microsoft.com/office/drawing/2014/main" id="{4DE1774B-7D9D-2039-FFAC-7E5750130EC5}"/>
              </a:ext>
            </a:extLst>
          </p:cNvPr>
          <p:cNvSpPr txBox="1"/>
          <p:nvPr/>
        </p:nvSpPr>
        <p:spPr>
          <a:xfrm>
            <a:off x="693821" y="5258273"/>
            <a:ext cx="11357811" cy="1323439"/>
          </a:xfrm>
          <a:prstGeom prst="rect">
            <a:avLst/>
          </a:prstGeom>
          <a:noFill/>
        </p:spPr>
        <p:txBody>
          <a:bodyPr wrap="square" rtlCol="0">
            <a:spAutoFit/>
          </a:bodyPr>
          <a:lstStyle/>
          <a:p>
            <a:r>
              <a:rPr lang="en-GB" sz="1600" i="1" dirty="0">
                <a:solidFill>
                  <a:schemeClr val="tx1">
                    <a:lumMod val="75000"/>
                    <a:lumOff val="25000"/>
                  </a:schemeClr>
                </a:solidFill>
              </a:rPr>
              <a:t>Layers can use pointers to access internal resources and when certain layers need to be modified it creates and modify a local copy, leaving the original unchanged; this approach is how the file system appears to be writable without actually allowing writes – essentially becoming a “copy-on-write” system. Layers help avoid duplicating a complete set of files every time you use an image to create or instantiate docker containers. In addition, segregated layers make updates and changes much faster; essentially when an image is changed only updated layers are propagated.</a:t>
            </a:r>
          </a:p>
        </p:txBody>
      </p:sp>
    </p:spTree>
    <p:extLst>
      <p:ext uri="{BB962C8B-B14F-4D97-AF65-F5344CB8AC3E}">
        <p14:creationId xmlns:p14="http://schemas.microsoft.com/office/powerpoint/2010/main" val="31320122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dissolv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14"/>
                                        </p:tgtEl>
                                        <p:attrNameLst>
                                          <p:attrName>style.visibility</p:attrName>
                                        </p:attrNameLst>
                                      </p:cBhvr>
                                      <p:to>
                                        <p:strVal val="visible"/>
                                      </p:to>
                                    </p:set>
                                    <p:animEffect transition="in" filter="dissolve">
                                      <p:cBhvr>
                                        <p:cTn id="12" dur="500"/>
                                        <p:tgtEl>
                                          <p:spTgt spid="14"/>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grpId="0"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dissolve">
                                      <p:cBhvr>
                                        <p:cTn id="17" dur="500"/>
                                        <p:tgtEl>
                                          <p:spTgt spid="4"/>
                                        </p:tgtEl>
                                      </p:cBhvr>
                                    </p:animEffect>
                                  </p:childTnLst>
                                </p:cTn>
                              </p:par>
                            </p:childTnLst>
                          </p:cTn>
                        </p:par>
                      </p:childTnLst>
                    </p:cTn>
                  </p:par>
                  <p:par>
                    <p:cTn id="18" fill="hold">
                      <p:stCondLst>
                        <p:cond delay="indefinite"/>
                      </p:stCondLst>
                      <p:childTnLst>
                        <p:par>
                          <p:cTn id="19" fill="hold">
                            <p:stCondLst>
                              <p:cond delay="0"/>
                            </p:stCondLst>
                            <p:childTnLst>
                              <p:par>
                                <p:cTn id="20" presetID="9" presetClass="entr" presetSubtype="0" fill="hold" grpId="0" nodeType="clickEffect">
                                  <p:stCondLst>
                                    <p:cond delay="0"/>
                                  </p:stCondLst>
                                  <p:childTnLst>
                                    <p:set>
                                      <p:cBhvr>
                                        <p:cTn id="21" dur="1" fill="hold">
                                          <p:stCondLst>
                                            <p:cond delay="0"/>
                                          </p:stCondLst>
                                        </p:cTn>
                                        <p:tgtEl>
                                          <p:spTgt spid="5"/>
                                        </p:tgtEl>
                                        <p:attrNameLst>
                                          <p:attrName>style.visibility</p:attrName>
                                        </p:attrNameLst>
                                      </p:cBhvr>
                                      <p:to>
                                        <p:strVal val="visible"/>
                                      </p:to>
                                    </p:set>
                                    <p:animEffect transition="in" filter="dissolve">
                                      <p:cBhvr>
                                        <p:cTn id="22" dur="500"/>
                                        <p:tgtEl>
                                          <p:spTgt spid="5"/>
                                        </p:tgtEl>
                                      </p:cBhvr>
                                    </p:animEffect>
                                  </p:childTnLst>
                                </p:cTn>
                              </p:par>
                              <p:par>
                                <p:cTn id="23" presetID="9" presetClass="entr" presetSubtype="0" fill="hold" grpId="0" nodeType="withEffect">
                                  <p:stCondLst>
                                    <p:cond delay="0"/>
                                  </p:stCondLst>
                                  <p:childTnLst>
                                    <p:set>
                                      <p:cBhvr>
                                        <p:cTn id="24" dur="1" fill="hold">
                                          <p:stCondLst>
                                            <p:cond delay="0"/>
                                          </p:stCondLst>
                                        </p:cTn>
                                        <p:tgtEl>
                                          <p:spTgt spid="8"/>
                                        </p:tgtEl>
                                        <p:attrNameLst>
                                          <p:attrName>style.visibility</p:attrName>
                                        </p:attrNameLst>
                                      </p:cBhvr>
                                      <p:to>
                                        <p:strVal val="visible"/>
                                      </p:to>
                                    </p:set>
                                    <p:animEffect transition="in" filter="dissolve">
                                      <p:cBhvr>
                                        <p:cTn id="25" dur="500"/>
                                        <p:tgtEl>
                                          <p:spTgt spid="8"/>
                                        </p:tgtEl>
                                      </p:cBhvr>
                                    </p:animEffect>
                                  </p:childTnLst>
                                </p:cTn>
                              </p:par>
                            </p:childTnLst>
                          </p:cTn>
                        </p:par>
                      </p:childTnLst>
                    </p:cTn>
                  </p:par>
                  <p:par>
                    <p:cTn id="26" fill="hold">
                      <p:stCondLst>
                        <p:cond delay="indefinite"/>
                      </p:stCondLst>
                      <p:childTnLst>
                        <p:par>
                          <p:cTn id="27" fill="hold">
                            <p:stCondLst>
                              <p:cond delay="0"/>
                            </p:stCondLst>
                            <p:childTnLst>
                              <p:par>
                                <p:cTn id="28" presetID="9" presetClass="entr" presetSubtype="0" fill="hold" grpId="0" nodeType="clickEffect">
                                  <p:stCondLst>
                                    <p:cond delay="0"/>
                                  </p:stCondLst>
                                  <p:childTnLst>
                                    <p:set>
                                      <p:cBhvr>
                                        <p:cTn id="29" dur="1" fill="hold">
                                          <p:stCondLst>
                                            <p:cond delay="0"/>
                                          </p:stCondLst>
                                        </p:cTn>
                                        <p:tgtEl>
                                          <p:spTgt spid="6"/>
                                        </p:tgtEl>
                                        <p:attrNameLst>
                                          <p:attrName>style.visibility</p:attrName>
                                        </p:attrNameLst>
                                      </p:cBhvr>
                                      <p:to>
                                        <p:strVal val="visible"/>
                                      </p:to>
                                    </p:set>
                                    <p:animEffect transition="in" filter="dissolve">
                                      <p:cBhvr>
                                        <p:cTn id="30" dur="500"/>
                                        <p:tgtEl>
                                          <p:spTgt spid="6"/>
                                        </p:tgtEl>
                                      </p:cBhvr>
                                    </p:animEffect>
                                  </p:childTnLst>
                                </p:cTn>
                              </p:par>
                              <p:par>
                                <p:cTn id="31" presetID="9" presetClass="entr" presetSubtype="0" fill="hold" grpId="0" nodeType="withEffect">
                                  <p:stCondLst>
                                    <p:cond delay="0"/>
                                  </p:stCondLst>
                                  <p:childTnLst>
                                    <p:set>
                                      <p:cBhvr>
                                        <p:cTn id="32" dur="1" fill="hold">
                                          <p:stCondLst>
                                            <p:cond delay="0"/>
                                          </p:stCondLst>
                                        </p:cTn>
                                        <p:tgtEl>
                                          <p:spTgt spid="9"/>
                                        </p:tgtEl>
                                        <p:attrNameLst>
                                          <p:attrName>style.visibility</p:attrName>
                                        </p:attrNameLst>
                                      </p:cBhvr>
                                      <p:to>
                                        <p:strVal val="visible"/>
                                      </p:to>
                                    </p:set>
                                    <p:animEffect transition="in" filter="dissolve">
                                      <p:cBhvr>
                                        <p:cTn id="33" dur="500"/>
                                        <p:tgtEl>
                                          <p:spTgt spid="9"/>
                                        </p:tgtEl>
                                      </p:cBhvr>
                                    </p:animEffect>
                                  </p:childTnLst>
                                </p:cTn>
                              </p:par>
                            </p:childTnLst>
                          </p:cTn>
                        </p:par>
                      </p:childTnLst>
                    </p:cTn>
                  </p:par>
                  <p:par>
                    <p:cTn id="34" fill="hold">
                      <p:stCondLst>
                        <p:cond delay="indefinite"/>
                      </p:stCondLst>
                      <p:childTnLst>
                        <p:par>
                          <p:cTn id="35" fill="hold">
                            <p:stCondLst>
                              <p:cond delay="0"/>
                            </p:stCondLst>
                            <p:childTnLst>
                              <p:par>
                                <p:cTn id="36" presetID="9" presetClass="entr" presetSubtype="0" fill="hold" grpId="0" nodeType="clickEffect">
                                  <p:stCondLst>
                                    <p:cond delay="0"/>
                                  </p:stCondLst>
                                  <p:childTnLst>
                                    <p:set>
                                      <p:cBhvr>
                                        <p:cTn id="37" dur="1" fill="hold">
                                          <p:stCondLst>
                                            <p:cond delay="0"/>
                                          </p:stCondLst>
                                        </p:cTn>
                                        <p:tgtEl>
                                          <p:spTgt spid="15"/>
                                        </p:tgtEl>
                                        <p:attrNameLst>
                                          <p:attrName>style.visibility</p:attrName>
                                        </p:attrNameLst>
                                      </p:cBhvr>
                                      <p:to>
                                        <p:strVal val="visible"/>
                                      </p:to>
                                    </p:set>
                                    <p:animEffect transition="in" filter="dissolve">
                                      <p:cBhvr>
                                        <p:cTn id="38" dur="500"/>
                                        <p:tgtEl>
                                          <p:spTgt spid="15"/>
                                        </p:tgtEl>
                                      </p:cBhvr>
                                    </p:animEffect>
                                  </p:childTnLst>
                                </p:cTn>
                              </p:par>
                              <p:par>
                                <p:cTn id="39" presetID="9" presetClass="entr" presetSubtype="0" fill="hold" grpId="0" nodeType="withEffect">
                                  <p:stCondLst>
                                    <p:cond delay="0"/>
                                  </p:stCondLst>
                                  <p:childTnLst>
                                    <p:set>
                                      <p:cBhvr>
                                        <p:cTn id="40" dur="1" fill="hold">
                                          <p:stCondLst>
                                            <p:cond delay="0"/>
                                          </p:stCondLst>
                                        </p:cTn>
                                        <p:tgtEl>
                                          <p:spTgt spid="10"/>
                                        </p:tgtEl>
                                        <p:attrNameLst>
                                          <p:attrName>style.visibility</p:attrName>
                                        </p:attrNameLst>
                                      </p:cBhvr>
                                      <p:to>
                                        <p:strVal val="visible"/>
                                      </p:to>
                                    </p:set>
                                    <p:animEffect transition="in" filter="dissolve">
                                      <p:cBhvr>
                                        <p:cTn id="41" dur="500"/>
                                        <p:tgtEl>
                                          <p:spTgt spid="10"/>
                                        </p:tgtEl>
                                      </p:cBhvr>
                                    </p:animEffect>
                                  </p:childTnLst>
                                </p:cTn>
                              </p:par>
                            </p:childTnLst>
                          </p:cTn>
                        </p:par>
                      </p:childTnLst>
                    </p:cTn>
                  </p:par>
                  <p:par>
                    <p:cTn id="42" fill="hold">
                      <p:stCondLst>
                        <p:cond delay="indefinite"/>
                      </p:stCondLst>
                      <p:childTnLst>
                        <p:par>
                          <p:cTn id="43" fill="hold">
                            <p:stCondLst>
                              <p:cond delay="0"/>
                            </p:stCondLst>
                            <p:childTnLst>
                              <p:par>
                                <p:cTn id="44" presetID="9" presetClass="entr" presetSubtype="0" fill="hold" nodeType="clickEffect">
                                  <p:stCondLst>
                                    <p:cond delay="0"/>
                                  </p:stCondLst>
                                  <p:childTnLst>
                                    <p:set>
                                      <p:cBhvr>
                                        <p:cTn id="45" dur="1" fill="hold">
                                          <p:stCondLst>
                                            <p:cond delay="0"/>
                                          </p:stCondLst>
                                        </p:cTn>
                                        <p:tgtEl>
                                          <p:spTgt spid="3">
                                            <p:txEl>
                                              <p:pRg st="1" end="1"/>
                                            </p:txEl>
                                          </p:spTgt>
                                        </p:tgtEl>
                                        <p:attrNameLst>
                                          <p:attrName>style.visibility</p:attrName>
                                        </p:attrNameLst>
                                      </p:cBhvr>
                                      <p:to>
                                        <p:strVal val="visible"/>
                                      </p:to>
                                    </p:set>
                                    <p:animEffect transition="in" filter="dissolve">
                                      <p:cBhvr>
                                        <p:cTn id="46" dur="500"/>
                                        <p:tgtEl>
                                          <p:spTgt spid="3">
                                            <p:txEl>
                                              <p:pRg st="1" end="1"/>
                                            </p:txEl>
                                          </p:spTgt>
                                        </p:tgtEl>
                                      </p:cBhvr>
                                    </p:animEffect>
                                  </p:childTnLst>
                                </p:cTn>
                              </p:par>
                            </p:childTnLst>
                          </p:cTn>
                        </p:par>
                      </p:childTnLst>
                    </p:cTn>
                  </p:par>
                  <p:par>
                    <p:cTn id="47" fill="hold">
                      <p:stCondLst>
                        <p:cond delay="indefinite"/>
                      </p:stCondLst>
                      <p:childTnLst>
                        <p:par>
                          <p:cTn id="48" fill="hold">
                            <p:stCondLst>
                              <p:cond delay="0"/>
                            </p:stCondLst>
                            <p:childTnLst>
                              <p:par>
                                <p:cTn id="49" presetID="9" presetClass="entr" presetSubtype="0" fill="hold" nodeType="clickEffect">
                                  <p:stCondLst>
                                    <p:cond delay="0"/>
                                  </p:stCondLst>
                                  <p:childTnLst>
                                    <p:set>
                                      <p:cBhvr>
                                        <p:cTn id="50" dur="1" fill="hold">
                                          <p:stCondLst>
                                            <p:cond delay="0"/>
                                          </p:stCondLst>
                                        </p:cTn>
                                        <p:tgtEl>
                                          <p:spTgt spid="17">
                                            <p:txEl>
                                              <p:pRg st="0" end="0"/>
                                            </p:txEl>
                                          </p:spTgt>
                                        </p:tgtEl>
                                        <p:attrNameLst>
                                          <p:attrName>style.visibility</p:attrName>
                                        </p:attrNameLst>
                                      </p:cBhvr>
                                      <p:to>
                                        <p:strVal val="visible"/>
                                      </p:to>
                                    </p:set>
                                    <p:animEffect transition="in" filter="dissolve">
                                      <p:cBhvr>
                                        <p:cTn id="51" dur="500"/>
                                        <p:tgtEl>
                                          <p:spTgt spid="17">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P spid="8" grpId="0" animBg="1"/>
      <p:bldP spid="9" grpId="0" animBg="1"/>
      <p:bldP spid="10" grpId="0" animBg="1"/>
      <p:bldP spid="14" grpId="0" animBg="1"/>
      <p:bldP spid="15"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D3FB5F-2F83-9ADC-6600-2F3C2DCDF872}"/>
              </a:ext>
            </a:extLst>
          </p:cNvPr>
          <p:cNvSpPr>
            <a:spLocks noGrp="1"/>
          </p:cNvSpPr>
          <p:nvPr>
            <p:ph type="title"/>
          </p:nvPr>
        </p:nvSpPr>
        <p:spPr/>
        <p:txBody>
          <a:bodyPr/>
          <a:lstStyle/>
          <a:p>
            <a:r>
              <a:rPr lang="en-GB" b="1" dirty="0"/>
              <a:t>Building Our ‘Hello World’ Docker Image</a:t>
            </a:r>
          </a:p>
        </p:txBody>
      </p:sp>
      <p:pic>
        <p:nvPicPr>
          <p:cNvPr id="14" name="Picture 13">
            <a:extLst>
              <a:ext uri="{FF2B5EF4-FFF2-40B4-BE49-F238E27FC236}">
                <a16:creationId xmlns:a16="http://schemas.microsoft.com/office/drawing/2014/main" id="{DBD4AE42-3D1D-37B0-880A-DF42A7FE9C7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38199" y="1427074"/>
            <a:ext cx="7182454" cy="809866"/>
          </a:xfrm>
          <a:prstGeom prst="rect">
            <a:avLst/>
          </a:prstGeom>
        </p:spPr>
      </p:pic>
      <p:pic>
        <p:nvPicPr>
          <p:cNvPr id="16" name="Picture 15">
            <a:extLst>
              <a:ext uri="{FF2B5EF4-FFF2-40B4-BE49-F238E27FC236}">
                <a16:creationId xmlns:a16="http://schemas.microsoft.com/office/drawing/2014/main" id="{A2FF6F4F-5A10-1AF8-AF7A-6C983DCA709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38199" y="3825644"/>
            <a:ext cx="7182454" cy="809866"/>
          </a:xfrm>
          <a:prstGeom prst="rect">
            <a:avLst/>
          </a:prstGeom>
        </p:spPr>
      </p:pic>
      <p:sp>
        <p:nvSpPr>
          <p:cNvPr id="17" name="Content Placeholder 2">
            <a:extLst>
              <a:ext uri="{FF2B5EF4-FFF2-40B4-BE49-F238E27FC236}">
                <a16:creationId xmlns:a16="http://schemas.microsoft.com/office/drawing/2014/main" id="{64C85252-A467-AE96-B55B-59C693923E35}"/>
              </a:ext>
            </a:extLst>
          </p:cNvPr>
          <p:cNvSpPr>
            <a:spLocks noGrp="1"/>
          </p:cNvSpPr>
          <p:nvPr>
            <p:ph idx="1"/>
          </p:nvPr>
        </p:nvSpPr>
        <p:spPr>
          <a:xfrm>
            <a:off x="838198" y="2297851"/>
            <a:ext cx="10515600" cy="1325563"/>
          </a:xfrm>
        </p:spPr>
        <p:txBody>
          <a:bodyPr>
            <a:normAutofit/>
          </a:bodyPr>
          <a:lstStyle/>
          <a:p>
            <a:pPr marL="0" indent="0">
              <a:buNone/>
            </a:pPr>
            <a:r>
              <a:rPr lang="en-GB" sz="1800" dirty="0"/>
              <a:t>Open a command (or terminal window) and execute the ’docker’ build instruction </a:t>
            </a:r>
          </a:p>
          <a:p>
            <a:pPr marL="0" indent="0">
              <a:buNone/>
            </a:pPr>
            <a:r>
              <a:rPr lang="en-GB" sz="1800" b="1" i="1" dirty="0"/>
              <a:t>$ docker build  –t </a:t>
            </a:r>
            <a:r>
              <a:rPr lang="en-GB" sz="1800" i="1" dirty="0">
                <a:solidFill>
                  <a:schemeClr val="tx1">
                    <a:lumMod val="50000"/>
                    <a:lumOff val="50000"/>
                  </a:schemeClr>
                </a:solidFill>
              </a:rPr>
              <a:t>&lt;build tag name in the format ‘</a:t>
            </a:r>
            <a:r>
              <a:rPr lang="en-GB" sz="1800" i="1" dirty="0" err="1">
                <a:solidFill>
                  <a:schemeClr val="tx1">
                    <a:lumMod val="50000"/>
                    <a:lumOff val="50000"/>
                  </a:schemeClr>
                </a:solidFill>
              </a:rPr>
              <a:t>name:tag</a:t>
            </a:r>
            <a:r>
              <a:rPr lang="en-GB" sz="1800" i="1" dirty="0">
                <a:solidFill>
                  <a:schemeClr val="tx1">
                    <a:lumMod val="50000"/>
                    <a:lumOff val="50000"/>
                  </a:schemeClr>
                </a:solidFill>
              </a:rPr>
              <a:t>’&gt;</a:t>
            </a:r>
            <a:r>
              <a:rPr lang="en-GB" sz="1800" i="1" dirty="0"/>
              <a:t> </a:t>
            </a:r>
            <a:r>
              <a:rPr lang="en-GB" sz="1800" b="1" i="1" dirty="0"/>
              <a:t>./</a:t>
            </a:r>
            <a:r>
              <a:rPr lang="en-GB" sz="1800" i="1" dirty="0"/>
              <a:t> </a:t>
            </a:r>
            <a:r>
              <a:rPr lang="en-GB" sz="1800" i="1" dirty="0">
                <a:solidFill>
                  <a:schemeClr val="tx1">
                    <a:lumMod val="50000"/>
                    <a:lumOff val="50000"/>
                  </a:schemeClr>
                </a:solidFill>
              </a:rPr>
              <a:t>&lt;path&gt;</a:t>
            </a:r>
            <a:br>
              <a:rPr lang="en-GB" sz="1800" i="1" dirty="0">
                <a:solidFill>
                  <a:schemeClr val="tx1">
                    <a:lumMod val="50000"/>
                    <a:lumOff val="50000"/>
                  </a:schemeClr>
                </a:solidFill>
              </a:rPr>
            </a:br>
            <a:br>
              <a:rPr lang="en-GB" sz="1800" i="1" dirty="0">
                <a:solidFill>
                  <a:schemeClr val="tx1">
                    <a:lumMod val="50000"/>
                    <a:lumOff val="50000"/>
                  </a:schemeClr>
                </a:solidFill>
              </a:rPr>
            </a:br>
            <a:r>
              <a:rPr lang="en-GB" sz="1200" dirty="0"/>
              <a:t>In our example, we have set the tag to match the project name and specified the path to the project source files (i.e., home folder/Dropbox/project)</a:t>
            </a:r>
            <a:endParaRPr lang="en-GB" sz="2000" dirty="0"/>
          </a:p>
        </p:txBody>
      </p:sp>
      <p:sp>
        <p:nvSpPr>
          <p:cNvPr id="18" name="Content Placeholder 2">
            <a:extLst>
              <a:ext uri="{FF2B5EF4-FFF2-40B4-BE49-F238E27FC236}">
                <a16:creationId xmlns:a16="http://schemas.microsoft.com/office/drawing/2014/main" id="{FBABAD7D-A7D6-214E-0069-27059E57DDCD}"/>
              </a:ext>
            </a:extLst>
          </p:cNvPr>
          <p:cNvSpPr txBox="1">
            <a:spLocks/>
          </p:cNvSpPr>
          <p:nvPr/>
        </p:nvSpPr>
        <p:spPr>
          <a:xfrm>
            <a:off x="1436289" y="4696003"/>
            <a:ext cx="9794925" cy="876385"/>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1200" dirty="0"/>
              <a:t>Unfortunately there was an issue; it seems the docker daemon (a.k.a., engine) is not running; to resolve this issue check and launch Docker (once fully loaded the docker icon should show on your system’s menu or task bar)</a:t>
            </a:r>
            <a:endParaRPr lang="en-GB" sz="1200" i="1" dirty="0">
              <a:solidFill>
                <a:schemeClr val="tx1">
                  <a:lumMod val="50000"/>
                  <a:lumOff val="50000"/>
                </a:schemeClr>
              </a:solidFill>
            </a:endParaRPr>
          </a:p>
        </p:txBody>
      </p:sp>
      <p:pic>
        <p:nvPicPr>
          <p:cNvPr id="19" name="Picture 18">
            <a:extLst>
              <a:ext uri="{FF2B5EF4-FFF2-40B4-BE49-F238E27FC236}">
                <a16:creationId xmlns:a16="http://schemas.microsoft.com/office/drawing/2014/main" id="{493D0587-48AE-2421-2E4A-C3996AF664FA}"/>
              </a:ext>
            </a:extLst>
          </p:cNvPr>
          <p:cNvPicPr>
            <a:picLocks noChangeAspect="1"/>
          </p:cNvPicPr>
          <p:nvPr/>
        </p:nvPicPr>
        <p:blipFill rotWithShape="1">
          <a:blip r:embed="rId4"/>
          <a:srcRect l="40596" t="-3172" r="9050"/>
          <a:stretch/>
        </p:blipFill>
        <p:spPr>
          <a:xfrm>
            <a:off x="886323" y="4680619"/>
            <a:ext cx="549966" cy="393083"/>
          </a:xfrm>
          <a:prstGeom prst="rect">
            <a:avLst/>
          </a:prstGeom>
        </p:spPr>
      </p:pic>
      <p:sp>
        <p:nvSpPr>
          <p:cNvPr id="21" name="Up Arrow 20">
            <a:extLst>
              <a:ext uri="{FF2B5EF4-FFF2-40B4-BE49-F238E27FC236}">
                <a16:creationId xmlns:a16="http://schemas.microsoft.com/office/drawing/2014/main" id="{E62E85F5-6983-CA3B-7D14-529F6E0B1851}"/>
              </a:ext>
            </a:extLst>
          </p:cNvPr>
          <p:cNvSpPr/>
          <p:nvPr/>
        </p:nvSpPr>
        <p:spPr>
          <a:xfrm rot="16200000">
            <a:off x="5601279" y="1445384"/>
            <a:ext cx="509286" cy="625033"/>
          </a:xfrm>
          <a:prstGeom prst="upArrow">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dirty="0"/>
          </a:p>
        </p:txBody>
      </p:sp>
      <p:sp>
        <p:nvSpPr>
          <p:cNvPr id="22" name="Up Arrow 21">
            <a:extLst>
              <a:ext uri="{FF2B5EF4-FFF2-40B4-BE49-F238E27FC236}">
                <a16:creationId xmlns:a16="http://schemas.microsoft.com/office/drawing/2014/main" id="{32A9AA05-BD66-74F7-FFC5-24C867CF50B4}"/>
              </a:ext>
            </a:extLst>
          </p:cNvPr>
          <p:cNvSpPr/>
          <p:nvPr/>
        </p:nvSpPr>
        <p:spPr>
          <a:xfrm rot="5400000">
            <a:off x="260152" y="3983377"/>
            <a:ext cx="509286" cy="625033"/>
          </a:xfrm>
          <a:prstGeom prst="upArrow">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dirty="0"/>
          </a:p>
        </p:txBody>
      </p:sp>
    </p:spTree>
    <p:extLst>
      <p:ext uri="{BB962C8B-B14F-4D97-AF65-F5344CB8AC3E}">
        <p14:creationId xmlns:p14="http://schemas.microsoft.com/office/powerpoint/2010/main" val="6995841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21"/>
                                        </p:tgtEl>
                                        <p:attrNameLst>
                                          <p:attrName>style.visibility</p:attrName>
                                        </p:attrNameLst>
                                      </p:cBhvr>
                                      <p:to>
                                        <p:strVal val="visible"/>
                                      </p:to>
                                    </p:set>
                                    <p:animEffect transition="in" filter="dissolve">
                                      <p:cBhvr>
                                        <p:cTn id="7" dur="500"/>
                                        <p:tgtEl>
                                          <p:spTgt spid="21"/>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nodeType="clickEffect">
                                  <p:stCondLst>
                                    <p:cond delay="0"/>
                                  </p:stCondLst>
                                  <p:childTnLst>
                                    <p:set>
                                      <p:cBhvr>
                                        <p:cTn id="11" dur="1" fill="hold">
                                          <p:stCondLst>
                                            <p:cond delay="0"/>
                                          </p:stCondLst>
                                        </p:cTn>
                                        <p:tgtEl>
                                          <p:spTgt spid="16"/>
                                        </p:tgtEl>
                                        <p:attrNameLst>
                                          <p:attrName>style.visibility</p:attrName>
                                        </p:attrNameLst>
                                      </p:cBhvr>
                                      <p:to>
                                        <p:strVal val="visible"/>
                                      </p:to>
                                    </p:set>
                                    <p:animEffect transition="in" filter="dissolve">
                                      <p:cBhvr>
                                        <p:cTn id="12" dur="500"/>
                                        <p:tgtEl>
                                          <p:spTgt spid="16"/>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grpId="0" nodeType="clickEffect">
                                  <p:stCondLst>
                                    <p:cond delay="0"/>
                                  </p:stCondLst>
                                  <p:childTnLst>
                                    <p:set>
                                      <p:cBhvr>
                                        <p:cTn id="16" dur="1" fill="hold">
                                          <p:stCondLst>
                                            <p:cond delay="0"/>
                                          </p:stCondLst>
                                        </p:cTn>
                                        <p:tgtEl>
                                          <p:spTgt spid="22"/>
                                        </p:tgtEl>
                                        <p:attrNameLst>
                                          <p:attrName>style.visibility</p:attrName>
                                        </p:attrNameLst>
                                      </p:cBhvr>
                                      <p:to>
                                        <p:strVal val="visible"/>
                                      </p:to>
                                    </p:set>
                                    <p:animEffect transition="in" filter="dissolve">
                                      <p:cBhvr>
                                        <p:cTn id="17" dur="500"/>
                                        <p:tgtEl>
                                          <p:spTgt spid="22"/>
                                        </p:tgtEl>
                                      </p:cBhvr>
                                    </p:animEffect>
                                  </p:childTnLst>
                                </p:cTn>
                              </p:par>
                            </p:childTnLst>
                          </p:cTn>
                        </p:par>
                      </p:childTnLst>
                    </p:cTn>
                  </p:par>
                  <p:par>
                    <p:cTn id="18" fill="hold">
                      <p:stCondLst>
                        <p:cond delay="indefinite"/>
                      </p:stCondLst>
                      <p:childTnLst>
                        <p:par>
                          <p:cTn id="19" fill="hold">
                            <p:stCondLst>
                              <p:cond delay="0"/>
                            </p:stCondLst>
                            <p:childTnLst>
                              <p:par>
                                <p:cTn id="20" presetID="9" presetClass="entr" presetSubtype="0" fill="hold" grpId="0" nodeType="clickEffect">
                                  <p:stCondLst>
                                    <p:cond delay="0"/>
                                  </p:stCondLst>
                                  <p:childTnLst>
                                    <p:set>
                                      <p:cBhvr>
                                        <p:cTn id="21" dur="1" fill="hold">
                                          <p:stCondLst>
                                            <p:cond delay="0"/>
                                          </p:stCondLst>
                                        </p:cTn>
                                        <p:tgtEl>
                                          <p:spTgt spid="18"/>
                                        </p:tgtEl>
                                        <p:attrNameLst>
                                          <p:attrName>style.visibility</p:attrName>
                                        </p:attrNameLst>
                                      </p:cBhvr>
                                      <p:to>
                                        <p:strVal val="visible"/>
                                      </p:to>
                                    </p:set>
                                    <p:animEffect transition="in" filter="dissolve">
                                      <p:cBhvr>
                                        <p:cTn id="22" dur="500"/>
                                        <p:tgtEl>
                                          <p:spTgt spid="18"/>
                                        </p:tgtEl>
                                      </p:cBhvr>
                                    </p:animEffect>
                                  </p:childTnLst>
                                </p:cTn>
                              </p:par>
                              <p:par>
                                <p:cTn id="23" presetID="9" presetClass="entr" presetSubtype="0" fill="hold" nodeType="withEffect">
                                  <p:stCondLst>
                                    <p:cond delay="0"/>
                                  </p:stCondLst>
                                  <p:childTnLst>
                                    <p:set>
                                      <p:cBhvr>
                                        <p:cTn id="24" dur="1" fill="hold">
                                          <p:stCondLst>
                                            <p:cond delay="0"/>
                                          </p:stCondLst>
                                        </p:cTn>
                                        <p:tgtEl>
                                          <p:spTgt spid="19"/>
                                        </p:tgtEl>
                                        <p:attrNameLst>
                                          <p:attrName>style.visibility</p:attrName>
                                        </p:attrNameLst>
                                      </p:cBhvr>
                                      <p:to>
                                        <p:strVal val="visible"/>
                                      </p:to>
                                    </p:set>
                                    <p:animEffect transition="in" filter="dissolve">
                                      <p:cBhvr>
                                        <p:cTn id="25"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p:bldP spid="21" grpId="0" animBg="1"/>
      <p:bldP spid="22" grpId="0" animBg="1"/>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BE889AD1-39AA-73EA-F0A6-5E2BCD30218E}"/>
              </a:ext>
            </a:extLst>
          </p:cNvPr>
          <p:cNvPicPr>
            <a:picLocks noChangeAspect="1"/>
          </p:cNvPicPr>
          <p:nvPr/>
        </p:nvPicPr>
        <p:blipFill rotWithShape="1">
          <a:blip r:embed="rId2"/>
          <a:srcRect b="9300"/>
          <a:stretch/>
        </p:blipFill>
        <p:spPr>
          <a:xfrm>
            <a:off x="936989" y="1414596"/>
            <a:ext cx="10416811" cy="4028808"/>
          </a:xfrm>
          <a:prstGeom prst="rect">
            <a:avLst/>
          </a:prstGeom>
          <a:ln w="22225">
            <a:solidFill>
              <a:schemeClr val="tx1"/>
            </a:solidFill>
          </a:ln>
          <a:effectLst/>
        </p:spPr>
      </p:pic>
      <p:sp>
        <p:nvSpPr>
          <p:cNvPr id="3" name="Title 1">
            <a:extLst>
              <a:ext uri="{FF2B5EF4-FFF2-40B4-BE49-F238E27FC236}">
                <a16:creationId xmlns:a16="http://schemas.microsoft.com/office/drawing/2014/main" id="{D246D5F2-43DA-9129-85DD-6A64D6E30702}"/>
              </a:ext>
            </a:extLst>
          </p:cNvPr>
          <p:cNvSpPr txBox="1">
            <a:spLocks/>
          </p:cNvSpPr>
          <p:nvPr/>
        </p:nvSpPr>
        <p:spPr>
          <a:xfrm>
            <a:off x="838200" y="365125"/>
            <a:ext cx="10515600" cy="1325563"/>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b="1" dirty="0"/>
              <a:t>Building the ‘Hello World’ Docker Image</a:t>
            </a:r>
          </a:p>
        </p:txBody>
      </p:sp>
      <p:sp>
        <p:nvSpPr>
          <p:cNvPr id="5" name="Up Arrow 4">
            <a:extLst>
              <a:ext uri="{FF2B5EF4-FFF2-40B4-BE49-F238E27FC236}">
                <a16:creationId xmlns:a16="http://schemas.microsoft.com/office/drawing/2014/main" id="{EA7D1F76-1545-DF92-E09A-1278F4444BAB}"/>
              </a:ext>
            </a:extLst>
          </p:cNvPr>
          <p:cNvSpPr/>
          <p:nvPr/>
        </p:nvSpPr>
        <p:spPr>
          <a:xfrm rot="16200000">
            <a:off x="7907570" y="1149790"/>
            <a:ext cx="509286" cy="810912"/>
          </a:xfrm>
          <a:prstGeom prst="upArrow">
            <a:avLst/>
          </a:prstGeom>
          <a:ln>
            <a:noFill/>
          </a:ln>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dirty="0"/>
          </a:p>
        </p:txBody>
      </p:sp>
      <p:sp>
        <p:nvSpPr>
          <p:cNvPr id="6" name="Rectangle 5">
            <a:extLst>
              <a:ext uri="{FF2B5EF4-FFF2-40B4-BE49-F238E27FC236}">
                <a16:creationId xmlns:a16="http://schemas.microsoft.com/office/drawing/2014/main" id="{D7375118-1601-5C0E-235A-12977374538C}"/>
              </a:ext>
            </a:extLst>
          </p:cNvPr>
          <p:cNvSpPr/>
          <p:nvPr/>
        </p:nvSpPr>
        <p:spPr>
          <a:xfrm>
            <a:off x="8468878" y="1123619"/>
            <a:ext cx="3723122" cy="933505"/>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Content Placeholder 2">
            <a:extLst>
              <a:ext uri="{FF2B5EF4-FFF2-40B4-BE49-F238E27FC236}">
                <a16:creationId xmlns:a16="http://schemas.microsoft.com/office/drawing/2014/main" id="{74894F3F-4CE9-7C3D-1B90-284CA3058A11}"/>
              </a:ext>
            </a:extLst>
          </p:cNvPr>
          <p:cNvSpPr txBox="1">
            <a:spLocks/>
          </p:cNvSpPr>
          <p:nvPr/>
        </p:nvSpPr>
        <p:spPr>
          <a:xfrm>
            <a:off x="8567669" y="1210566"/>
            <a:ext cx="3498252" cy="75961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1600" i="1" dirty="0">
                <a:solidFill>
                  <a:schemeClr val="tx1">
                    <a:lumMod val="95000"/>
                    <a:lumOff val="5000"/>
                  </a:schemeClr>
                </a:solidFill>
              </a:rPr>
              <a:t>Once the docker engine was running, and the instruction repeated the image was successfully built.</a:t>
            </a:r>
          </a:p>
        </p:txBody>
      </p:sp>
    </p:spTree>
    <p:extLst>
      <p:ext uri="{BB962C8B-B14F-4D97-AF65-F5344CB8AC3E}">
        <p14:creationId xmlns:p14="http://schemas.microsoft.com/office/powerpoint/2010/main" val="12016559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dissolve">
                                      <p:cBhvr>
                                        <p:cTn id="7" dur="500"/>
                                        <p:tgtEl>
                                          <p:spTgt spid="5"/>
                                        </p:tgtEl>
                                      </p:cBhvr>
                                    </p:animEffect>
                                  </p:childTnLst>
                                </p:cTn>
                              </p:par>
                              <p:par>
                                <p:cTn id="8" presetID="9" presetClass="entr" presetSubtype="0" fill="hold" grpId="0" nodeType="withEffect">
                                  <p:stCondLst>
                                    <p:cond delay="0"/>
                                  </p:stCondLst>
                                  <p:childTnLst>
                                    <p:set>
                                      <p:cBhvr>
                                        <p:cTn id="9" dur="1" fill="hold">
                                          <p:stCondLst>
                                            <p:cond delay="0"/>
                                          </p:stCondLst>
                                        </p:cTn>
                                        <p:tgtEl>
                                          <p:spTgt spid="6"/>
                                        </p:tgtEl>
                                        <p:attrNameLst>
                                          <p:attrName>style.visibility</p:attrName>
                                        </p:attrNameLst>
                                      </p:cBhvr>
                                      <p:to>
                                        <p:strVal val="visible"/>
                                      </p:to>
                                    </p:set>
                                    <p:animEffect transition="in" filter="dissolve">
                                      <p:cBhvr>
                                        <p:cTn id="10" dur="500"/>
                                        <p:tgtEl>
                                          <p:spTgt spid="6"/>
                                        </p:tgtEl>
                                      </p:cBhvr>
                                    </p:animEffect>
                                  </p:childTnLst>
                                </p:cTn>
                              </p:par>
                              <p:par>
                                <p:cTn id="11" presetID="9" presetClass="entr" presetSubtype="0" fill="hold" grpId="0" nodeType="with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dissolve">
                                      <p:cBhvr>
                                        <p:cTn id="13"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4" grpId="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D246D5F2-43DA-9129-85DD-6A64D6E30702}"/>
              </a:ext>
            </a:extLst>
          </p:cNvPr>
          <p:cNvSpPr txBox="1">
            <a:spLocks/>
          </p:cNvSpPr>
          <p:nvPr/>
        </p:nvSpPr>
        <p:spPr>
          <a:xfrm>
            <a:off x="838200" y="365125"/>
            <a:ext cx="10515600" cy="1325563"/>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b="1" dirty="0"/>
              <a:t>Building Images inside VSCode</a:t>
            </a:r>
          </a:p>
        </p:txBody>
      </p:sp>
      <p:pic>
        <p:nvPicPr>
          <p:cNvPr id="5" name="Picture 4">
            <a:extLst>
              <a:ext uri="{FF2B5EF4-FFF2-40B4-BE49-F238E27FC236}">
                <a16:creationId xmlns:a16="http://schemas.microsoft.com/office/drawing/2014/main" id="{0DBADCD0-0DD8-B876-64DF-B911BA7E5D30}"/>
              </a:ext>
            </a:extLst>
          </p:cNvPr>
          <p:cNvPicPr>
            <a:picLocks noChangeAspect="1"/>
          </p:cNvPicPr>
          <p:nvPr/>
        </p:nvPicPr>
        <p:blipFill>
          <a:blip r:embed="rId2"/>
          <a:stretch>
            <a:fillRect/>
          </a:stretch>
        </p:blipFill>
        <p:spPr>
          <a:xfrm>
            <a:off x="1037981" y="1241653"/>
            <a:ext cx="7843789" cy="5223420"/>
          </a:xfrm>
          <a:prstGeom prst="rect">
            <a:avLst/>
          </a:prstGeom>
        </p:spPr>
      </p:pic>
      <p:sp>
        <p:nvSpPr>
          <p:cNvPr id="6" name="Rectangle 5">
            <a:extLst>
              <a:ext uri="{FF2B5EF4-FFF2-40B4-BE49-F238E27FC236}">
                <a16:creationId xmlns:a16="http://schemas.microsoft.com/office/drawing/2014/main" id="{5FB7A5D3-6304-EE15-8178-1357D39A1BED}"/>
              </a:ext>
            </a:extLst>
          </p:cNvPr>
          <p:cNvSpPr/>
          <p:nvPr/>
        </p:nvSpPr>
        <p:spPr>
          <a:xfrm>
            <a:off x="4061861" y="1540037"/>
            <a:ext cx="8130139" cy="1114473"/>
          </a:xfrm>
          <a:prstGeom prst="rect">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Content Placeholder 2">
            <a:extLst>
              <a:ext uri="{FF2B5EF4-FFF2-40B4-BE49-F238E27FC236}">
                <a16:creationId xmlns:a16="http://schemas.microsoft.com/office/drawing/2014/main" id="{74894F3F-4CE9-7C3D-1B90-284CA3058A11}"/>
              </a:ext>
            </a:extLst>
          </p:cNvPr>
          <p:cNvSpPr txBox="1">
            <a:spLocks/>
          </p:cNvSpPr>
          <p:nvPr/>
        </p:nvSpPr>
        <p:spPr>
          <a:xfrm flipH="1">
            <a:off x="4167737" y="1703668"/>
            <a:ext cx="7186062" cy="83739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1400" dirty="0">
                <a:solidFill>
                  <a:srgbClr val="FFFF00"/>
                </a:solidFill>
              </a:rPr>
              <a:t>To build the image inside VSCode, open a terminal window; this will likely also set the project folder as the current working direction.  Enter the instruction (don’t forget the ‘ . ’ ) :</a:t>
            </a:r>
          </a:p>
          <a:p>
            <a:pPr marL="0" indent="0">
              <a:buFont typeface="Arial" panose="020B0604020202020204" pitchFamily="34" charset="0"/>
              <a:buNone/>
            </a:pPr>
            <a:r>
              <a:rPr lang="en-GB" sz="1400" i="1" dirty="0">
                <a:solidFill>
                  <a:schemeClr val="bg1"/>
                </a:solidFill>
              </a:rPr>
              <a:t>$ docker build –t </a:t>
            </a:r>
            <a:r>
              <a:rPr lang="en-GB" sz="1400" i="1" dirty="0" err="1">
                <a:solidFill>
                  <a:schemeClr val="bg1"/>
                </a:solidFill>
              </a:rPr>
              <a:t>hello_world</a:t>
            </a:r>
            <a:r>
              <a:rPr lang="en-GB" sz="1400" i="1" dirty="0">
                <a:solidFill>
                  <a:schemeClr val="bg1"/>
                </a:solidFill>
              </a:rPr>
              <a:t> . </a:t>
            </a:r>
          </a:p>
        </p:txBody>
      </p:sp>
      <p:pic>
        <p:nvPicPr>
          <p:cNvPr id="7" name="Picture 6">
            <a:extLst>
              <a:ext uri="{FF2B5EF4-FFF2-40B4-BE49-F238E27FC236}">
                <a16:creationId xmlns:a16="http://schemas.microsoft.com/office/drawing/2014/main" id="{30DB95FE-CF2A-4B81-BD7F-546B97F81B83}"/>
              </a:ext>
            </a:extLst>
          </p:cNvPr>
          <p:cNvPicPr>
            <a:picLocks noChangeAspect="1"/>
          </p:cNvPicPr>
          <p:nvPr/>
        </p:nvPicPr>
        <p:blipFill>
          <a:blip r:embed="rId3"/>
          <a:stretch>
            <a:fillRect/>
          </a:stretch>
        </p:blipFill>
        <p:spPr>
          <a:xfrm>
            <a:off x="2250495" y="3678074"/>
            <a:ext cx="6924575" cy="3017412"/>
          </a:xfrm>
          <a:prstGeom prst="rect">
            <a:avLst/>
          </a:prstGeom>
          <a:effectLst>
            <a:glow rad="139700">
              <a:schemeClr val="accent4">
                <a:satMod val="175000"/>
                <a:alpha val="40000"/>
              </a:schemeClr>
            </a:glow>
          </a:effectLst>
        </p:spPr>
      </p:pic>
      <p:sp>
        <p:nvSpPr>
          <p:cNvPr id="8" name="Content Placeholder 2">
            <a:extLst>
              <a:ext uri="{FF2B5EF4-FFF2-40B4-BE49-F238E27FC236}">
                <a16:creationId xmlns:a16="http://schemas.microsoft.com/office/drawing/2014/main" id="{710D0D1A-0F01-9D53-8141-E15A9CE052C2}"/>
              </a:ext>
            </a:extLst>
          </p:cNvPr>
          <p:cNvSpPr txBox="1">
            <a:spLocks/>
          </p:cNvSpPr>
          <p:nvPr/>
        </p:nvSpPr>
        <p:spPr>
          <a:xfrm>
            <a:off x="9227025" y="4375893"/>
            <a:ext cx="2796828" cy="1884139"/>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0000"/>
              </a:lnSpc>
              <a:buFont typeface="Arial" panose="020B0604020202020204" pitchFamily="34" charset="0"/>
              <a:buNone/>
            </a:pPr>
            <a:r>
              <a:rPr lang="en-GB" sz="1600" dirty="0"/>
              <a:t>As with the previous example; once the build process finishes the image should be complete; as this is a simple project lets not worry about scanning it for vulnerabilities.  </a:t>
            </a:r>
            <a:endParaRPr lang="en-GB" sz="1600" i="1" dirty="0">
              <a:solidFill>
                <a:schemeClr val="tx1">
                  <a:lumMod val="50000"/>
                  <a:lumOff val="50000"/>
                </a:schemeClr>
              </a:solidFill>
            </a:endParaRPr>
          </a:p>
        </p:txBody>
      </p:sp>
      <p:sp>
        <p:nvSpPr>
          <p:cNvPr id="9" name="Up Arrow 8">
            <a:extLst>
              <a:ext uri="{FF2B5EF4-FFF2-40B4-BE49-F238E27FC236}">
                <a16:creationId xmlns:a16="http://schemas.microsoft.com/office/drawing/2014/main" id="{0F8AAB32-9E9A-F44A-67B3-DAFAAC597DDA}"/>
              </a:ext>
            </a:extLst>
          </p:cNvPr>
          <p:cNvSpPr/>
          <p:nvPr/>
        </p:nvSpPr>
        <p:spPr>
          <a:xfrm rot="10800000">
            <a:off x="4261798" y="3283453"/>
            <a:ext cx="509286" cy="625033"/>
          </a:xfrm>
          <a:prstGeom prst="upArrow">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dirty="0"/>
          </a:p>
        </p:txBody>
      </p:sp>
      <p:sp>
        <p:nvSpPr>
          <p:cNvPr id="10" name="Up Arrow 9">
            <a:extLst>
              <a:ext uri="{FF2B5EF4-FFF2-40B4-BE49-F238E27FC236}">
                <a16:creationId xmlns:a16="http://schemas.microsoft.com/office/drawing/2014/main" id="{F16246B5-858A-53F4-CA17-BD0F513F0942}"/>
              </a:ext>
            </a:extLst>
          </p:cNvPr>
          <p:cNvSpPr/>
          <p:nvPr/>
        </p:nvSpPr>
        <p:spPr>
          <a:xfrm rot="16200000">
            <a:off x="7204495" y="3970859"/>
            <a:ext cx="509286" cy="625033"/>
          </a:xfrm>
          <a:prstGeom prst="upArrow">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dirty="0"/>
          </a:p>
        </p:txBody>
      </p:sp>
    </p:spTree>
    <p:extLst>
      <p:ext uri="{BB962C8B-B14F-4D97-AF65-F5344CB8AC3E}">
        <p14:creationId xmlns:p14="http://schemas.microsoft.com/office/powerpoint/2010/main" val="29264799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2"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par>
                                <p:cTn id="9" presetID="2" presetClass="entr" presetSubtype="2" fill="hold" grpId="0" nodeType="withEffect">
                                  <p:stCondLst>
                                    <p:cond delay="0"/>
                                  </p:stCondLst>
                                  <p:childTnLst>
                                    <p:set>
                                      <p:cBhvr>
                                        <p:cTn id="10" dur="1" fill="hold">
                                          <p:stCondLst>
                                            <p:cond delay="0"/>
                                          </p:stCondLst>
                                        </p:cTn>
                                        <p:tgtEl>
                                          <p:spTgt spid="6"/>
                                        </p:tgtEl>
                                        <p:attrNameLst>
                                          <p:attrName>style.visibility</p:attrName>
                                        </p:attrNameLst>
                                      </p:cBhvr>
                                      <p:to>
                                        <p:strVal val="visible"/>
                                      </p:to>
                                    </p:set>
                                    <p:anim calcmode="lin" valueType="num">
                                      <p:cBhvr additive="base">
                                        <p:cTn id="11" dur="500" fill="hold"/>
                                        <p:tgtEl>
                                          <p:spTgt spid="6"/>
                                        </p:tgtEl>
                                        <p:attrNameLst>
                                          <p:attrName>ppt_x</p:attrName>
                                        </p:attrNameLst>
                                      </p:cBhvr>
                                      <p:tavLst>
                                        <p:tav tm="0">
                                          <p:val>
                                            <p:strVal val="1+#ppt_w/2"/>
                                          </p:val>
                                        </p:tav>
                                        <p:tav tm="100000">
                                          <p:val>
                                            <p:strVal val="#ppt_x"/>
                                          </p:val>
                                        </p:tav>
                                      </p:tavLst>
                                    </p:anim>
                                    <p:anim calcmode="lin" valueType="num">
                                      <p:cBhvr additive="base">
                                        <p:cTn id="12" dur="500" fill="hold"/>
                                        <p:tgtEl>
                                          <p:spTgt spid="6"/>
                                        </p:tgtEl>
                                        <p:attrNameLst>
                                          <p:attrName>ppt_y</p:attrName>
                                        </p:attrNameLst>
                                      </p:cBhvr>
                                      <p:tavLst>
                                        <p:tav tm="0">
                                          <p:val>
                                            <p:strVal val="#ppt_y"/>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grpId="0" nodeType="clickEffect">
                                  <p:stCondLst>
                                    <p:cond delay="0"/>
                                  </p:stCondLst>
                                  <p:childTnLst>
                                    <p:set>
                                      <p:cBhvr>
                                        <p:cTn id="16" dur="1" fill="hold">
                                          <p:stCondLst>
                                            <p:cond delay="0"/>
                                          </p:stCondLst>
                                        </p:cTn>
                                        <p:tgtEl>
                                          <p:spTgt spid="9"/>
                                        </p:tgtEl>
                                        <p:attrNameLst>
                                          <p:attrName>style.visibility</p:attrName>
                                        </p:attrNameLst>
                                      </p:cBhvr>
                                      <p:to>
                                        <p:strVal val="visible"/>
                                      </p:to>
                                    </p:set>
                                    <p:animEffect transition="in" filter="dissolve">
                                      <p:cBhvr>
                                        <p:cTn id="17" dur="500"/>
                                        <p:tgtEl>
                                          <p:spTgt spid="9"/>
                                        </p:tgtEl>
                                      </p:cBhvr>
                                    </p:animEffect>
                                  </p:childTnLst>
                                  <p:subTnLst>
                                    <p:set>
                                      <p:cBhvr override="childStyle">
                                        <p:cTn dur="1" fill="hold" display="0" masterRel="nextClick" afterEffect="1"/>
                                        <p:tgtEl>
                                          <p:spTgt spid="9"/>
                                        </p:tgtEl>
                                        <p:attrNameLst>
                                          <p:attrName>style.visibility</p:attrName>
                                        </p:attrNameLst>
                                      </p:cBhvr>
                                      <p:to>
                                        <p:strVal val="hidden"/>
                                      </p:to>
                                    </p:set>
                                  </p:subTnLst>
                                </p:cTn>
                              </p:par>
                            </p:childTnLst>
                          </p:cTn>
                        </p:par>
                      </p:childTnLst>
                    </p:cTn>
                  </p:par>
                  <p:par>
                    <p:cTn id="18" fill="hold">
                      <p:stCondLst>
                        <p:cond delay="indefinite"/>
                      </p:stCondLst>
                      <p:childTnLst>
                        <p:par>
                          <p:cTn id="19" fill="hold">
                            <p:stCondLst>
                              <p:cond delay="0"/>
                            </p:stCondLst>
                            <p:childTnLst>
                              <p:par>
                                <p:cTn id="20" presetID="9" presetClass="entr" presetSubtype="0" fill="hold" grpId="0" nodeType="clickEffect">
                                  <p:stCondLst>
                                    <p:cond delay="0"/>
                                  </p:stCondLst>
                                  <p:childTnLst>
                                    <p:set>
                                      <p:cBhvr>
                                        <p:cTn id="21" dur="1" fill="hold">
                                          <p:stCondLst>
                                            <p:cond delay="0"/>
                                          </p:stCondLst>
                                        </p:cTn>
                                        <p:tgtEl>
                                          <p:spTgt spid="10"/>
                                        </p:tgtEl>
                                        <p:attrNameLst>
                                          <p:attrName>style.visibility</p:attrName>
                                        </p:attrNameLst>
                                      </p:cBhvr>
                                      <p:to>
                                        <p:strVal val="visible"/>
                                      </p:to>
                                    </p:set>
                                    <p:animEffect transition="in" filter="dissolve">
                                      <p:cBhvr>
                                        <p:cTn id="22" dur="500"/>
                                        <p:tgtEl>
                                          <p:spTgt spid="10"/>
                                        </p:tgtEl>
                                      </p:cBhvr>
                                    </p:animEffect>
                                  </p:childTnLst>
                                  <p:subTnLst>
                                    <p:set>
                                      <p:cBhvr override="childStyle">
                                        <p:cTn dur="1" fill="hold" display="0" masterRel="nextClick" afterEffect="1"/>
                                        <p:tgtEl>
                                          <p:spTgt spid="10"/>
                                        </p:tgtEl>
                                        <p:attrNameLst>
                                          <p:attrName>style.visibility</p:attrName>
                                        </p:attrNameLst>
                                      </p:cBhvr>
                                      <p:to>
                                        <p:strVal val="hidden"/>
                                      </p:to>
                                    </p:set>
                                  </p:subTnLst>
                                </p:cTn>
                              </p:par>
                            </p:childTnLst>
                          </p:cTn>
                        </p:par>
                      </p:childTnLst>
                    </p:cTn>
                  </p:par>
                  <p:par>
                    <p:cTn id="23" fill="hold">
                      <p:stCondLst>
                        <p:cond delay="indefinite"/>
                      </p:stCondLst>
                      <p:childTnLst>
                        <p:par>
                          <p:cTn id="24" fill="hold">
                            <p:stCondLst>
                              <p:cond delay="0"/>
                            </p:stCondLst>
                            <p:childTnLst>
                              <p:par>
                                <p:cTn id="25" presetID="9" presetClass="entr" presetSubtype="0" fill="hold" nodeType="clickEffect">
                                  <p:stCondLst>
                                    <p:cond delay="0"/>
                                  </p:stCondLst>
                                  <p:childTnLst>
                                    <p:set>
                                      <p:cBhvr>
                                        <p:cTn id="26" dur="1" fill="hold">
                                          <p:stCondLst>
                                            <p:cond delay="0"/>
                                          </p:stCondLst>
                                        </p:cTn>
                                        <p:tgtEl>
                                          <p:spTgt spid="7"/>
                                        </p:tgtEl>
                                        <p:attrNameLst>
                                          <p:attrName>style.visibility</p:attrName>
                                        </p:attrNameLst>
                                      </p:cBhvr>
                                      <p:to>
                                        <p:strVal val="visible"/>
                                      </p:to>
                                    </p:set>
                                    <p:animEffect transition="in" filter="dissolve">
                                      <p:cBhvr>
                                        <p:cTn id="27" dur="500"/>
                                        <p:tgtEl>
                                          <p:spTgt spid="7"/>
                                        </p:tgtEl>
                                      </p:cBhvr>
                                    </p:animEffect>
                                  </p:childTnLst>
                                </p:cTn>
                              </p:par>
                            </p:childTnLst>
                          </p:cTn>
                        </p:par>
                      </p:childTnLst>
                    </p:cTn>
                  </p:par>
                  <p:par>
                    <p:cTn id="28" fill="hold">
                      <p:stCondLst>
                        <p:cond delay="indefinite"/>
                      </p:stCondLst>
                      <p:childTnLst>
                        <p:par>
                          <p:cTn id="29" fill="hold">
                            <p:stCondLst>
                              <p:cond delay="0"/>
                            </p:stCondLst>
                            <p:childTnLst>
                              <p:par>
                                <p:cTn id="30" presetID="9" presetClass="entr" presetSubtype="0" fill="hold" grpId="0" nodeType="clickEffect">
                                  <p:stCondLst>
                                    <p:cond delay="0"/>
                                  </p:stCondLst>
                                  <p:childTnLst>
                                    <p:set>
                                      <p:cBhvr>
                                        <p:cTn id="31" dur="1" fill="hold">
                                          <p:stCondLst>
                                            <p:cond delay="0"/>
                                          </p:stCondLst>
                                        </p:cTn>
                                        <p:tgtEl>
                                          <p:spTgt spid="8"/>
                                        </p:tgtEl>
                                        <p:attrNameLst>
                                          <p:attrName>style.visibility</p:attrName>
                                        </p:attrNameLst>
                                      </p:cBhvr>
                                      <p:to>
                                        <p:strVal val="visible"/>
                                      </p:to>
                                    </p:set>
                                    <p:animEffect transition="in" filter="dissolve">
                                      <p:cBhvr>
                                        <p:cTn id="32"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4" grpId="0"/>
      <p:bldP spid="8" grpId="0"/>
      <p:bldP spid="9" grpId="0" animBg="1"/>
      <p:bldP spid="10" grpId="0" animBg="1"/>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D83045-3BAA-A3BA-DB36-C6F7F059A1A7}"/>
              </a:ext>
            </a:extLst>
          </p:cNvPr>
          <p:cNvSpPr>
            <a:spLocks noGrp="1"/>
          </p:cNvSpPr>
          <p:nvPr>
            <p:ph type="title"/>
          </p:nvPr>
        </p:nvSpPr>
        <p:spPr>
          <a:xfrm>
            <a:off x="635670" y="365125"/>
            <a:ext cx="10718130" cy="1097915"/>
          </a:xfrm>
        </p:spPr>
        <p:txBody>
          <a:bodyPr/>
          <a:lstStyle/>
          <a:p>
            <a:r>
              <a:rPr lang="en-GB" b="1" dirty="0"/>
              <a:t>Let’s Talk ‘Docker Images’</a:t>
            </a:r>
          </a:p>
        </p:txBody>
      </p:sp>
      <p:sp>
        <p:nvSpPr>
          <p:cNvPr id="3" name="Content Placeholder 2">
            <a:extLst>
              <a:ext uri="{FF2B5EF4-FFF2-40B4-BE49-F238E27FC236}">
                <a16:creationId xmlns:a16="http://schemas.microsoft.com/office/drawing/2014/main" id="{C68F8333-57AB-C904-A540-243868F4CA66}"/>
              </a:ext>
            </a:extLst>
          </p:cNvPr>
          <p:cNvSpPr>
            <a:spLocks noGrp="1"/>
          </p:cNvSpPr>
          <p:nvPr>
            <p:ph idx="1"/>
          </p:nvPr>
        </p:nvSpPr>
        <p:spPr>
          <a:xfrm>
            <a:off x="635670" y="1463040"/>
            <a:ext cx="5630377" cy="2552440"/>
          </a:xfrm>
        </p:spPr>
        <p:txBody>
          <a:bodyPr>
            <a:noAutofit/>
          </a:bodyPr>
          <a:lstStyle/>
          <a:p>
            <a:pPr marL="0" indent="0">
              <a:lnSpc>
                <a:spcPct val="100000"/>
              </a:lnSpc>
              <a:buNone/>
            </a:pPr>
            <a:r>
              <a:rPr lang="en-GB" sz="2000" dirty="0"/>
              <a:t>A docker image is actually a multi-layered </a:t>
            </a:r>
            <a:r>
              <a:rPr lang="en-GB" sz="2000" dirty="0">
                <a:solidFill>
                  <a:schemeClr val="tx1">
                    <a:lumMod val="95000"/>
                    <a:lumOff val="5000"/>
                  </a:schemeClr>
                </a:solidFill>
              </a:rPr>
              <a:t>hierarchical </a:t>
            </a:r>
            <a:r>
              <a:rPr lang="en-GB" sz="2000" dirty="0"/>
              <a:t>structure – this complicated resource is not stored in association with the project.  </a:t>
            </a:r>
          </a:p>
          <a:p>
            <a:pPr marL="0" indent="0">
              <a:lnSpc>
                <a:spcPct val="100000"/>
              </a:lnSpc>
              <a:buNone/>
            </a:pPr>
            <a:r>
              <a:rPr lang="en-GB" sz="2000" dirty="0"/>
              <a:t>If you list the project’s files and folders you’ll still only see the original ‘Dockerfile’ and ‘</a:t>
            </a:r>
            <a:r>
              <a:rPr lang="en-GB" sz="2000" dirty="0" err="1"/>
              <a:t>index.js</a:t>
            </a:r>
            <a:r>
              <a:rPr lang="en-GB" sz="2000" dirty="0"/>
              <a:t>’ files</a:t>
            </a:r>
          </a:p>
        </p:txBody>
      </p:sp>
      <p:pic>
        <p:nvPicPr>
          <p:cNvPr id="4" name="Picture 3">
            <a:extLst>
              <a:ext uri="{FF2B5EF4-FFF2-40B4-BE49-F238E27FC236}">
                <a16:creationId xmlns:a16="http://schemas.microsoft.com/office/drawing/2014/main" id="{D3DCC522-1926-05D1-81E8-84822EB53E90}"/>
              </a:ext>
            </a:extLst>
          </p:cNvPr>
          <p:cNvPicPr>
            <a:picLocks noChangeAspect="1"/>
          </p:cNvPicPr>
          <p:nvPr/>
        </p:nvPicPr>
        <p:blipFill>
          <a:blip r:embed="rId2"/>
          <a:stretch>
            <a:fillRect/>
          </a:stretch>
        </p:blipFill>
        <p:spPr>
          <a:xfrm>
            <a:off x="6523014" y="1250962"/>
            <a:ext cx="5245069" cy="2764518"/>
          </a:xfrm>
          <a:prstGeom prst="rect">
            <a:avLst/>
          </a:prstGeom>
        </p:spPr>
      </p:pic>
      <p:sp>
        <p:nvSpPr>
          <p:cNvPr id="5" name="Content Placeholder 2">
            <a:extLst>
              <a:ext uri="{FF2B5EF4-FFF2-40B4-BE49-F238E27FC236}">
                <a16:creationId xmlns:a16="http://schemas.microsoft.com/office/drawing/2014/main" id="{0E8C1C29-F70C-C911-93EF-AA1595359473}"/>
              </a:ext>
            </a:extLst>
          </p:cNvPr>
          <p:cNvSpPr txBox="1">
            <a:spLocks/>
          </p:cNvSpPr>
          <p:nvPr/>
        </p:nvSpPr>
        <p:spPr>
          <a:xfrm>
            <a:off x="6247268" y="4317430"/>
            <a:ext cx="5768667" cy="1859798"/>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0000"/>
              </a:lnSpc>
              <a:buFont typeface="Arial" panose="020B0604020202020204" pitchFamily="34" charset="0"/>
              <a:buNone/>
            </a:pPr>
            <a:r>
              <a:rPr lang="en-GB" sz="2000" b="1" dirty="0">
                <a:solidFill>
                  <a:srgbClr val="0070C0"/>
                </a:solidFill>
              </a:rPr>
              <a:t>Docker images are not stored in the project’s folder </a:t>
            </a:r>
          </a:p>
          <a:p>
            <a:pPr marL="0" indent="0">
              <a:lnSpc>
                <a:spcPct val="100000"/>
              </a:lnSpc>
              <a:buFont typeface="Arial" panose="020B0604020202020204" pitchFamily="34" charset="0"/>
              <a:buNone/>
            </a:pPr>
            <a:r>
              <a:rPr lang="en-GB" sz="2000" dirty="0">
                <a:solidFill>
                  <a:schemeClr val="tx1">
                    <a:lumMod val="95000"/>
                    <a:lumOff val="5000"/>
                  </a:schemeClr>
                </a:solidFill>
              </a:rPr>
              <a:t>To check the images available on the local system use the command:</a:t>
            </a:r>
          </a:p>
          <a:p>
            <a:pPr marL="0" indent="0">
              <a:lnSpc>
                <a:spcPct val="100000"/>
              </a:lnSpc>
              <a:buFont typeface="Arial" panose="020B0604020202020204" pitchFamily="34" charset="0"/>
              <a:buNone/>
            </a:pPr>
            <a:r>
              <a:rPr lang="en-GB" sz="2000" b="1" i="1" dirty="0">
                <a:solidFill>
                  <a:schemeClr val="tx1">
                    <a:lumMod val="95000"/>
                    <a:lumOff val="5000"/>
                  </a:schemeClr>
                </a:solidFill>
              </a:rPr>
              <a:t>$ docker image ls</a:t>
            </a:r>
          </a:p>
        </p:txBody>
      </p:sp>
      <p:sp>
        <p:nvSpPr>
          <p:cNvPr id="6" name="Up Arrow 5">
            <a:extLst>
              <a:ext uri="{FF2B5EF4-FFF2-40B4-BE49-F238E27FC236}">
                <a16:creationId xmlns:a16="http://schemas.microsoft.com/office/drawing/2014/main" id="{F8552112-49C6-6198-6ECF-E0922B83D59A}"/>
              </a:ext>
            </a:extLst>
          </p:cNvPr>
          <p:cNvSpPr/>
          <p:nvPr/>
        </p:nvSpPr>
        <p:spPr>
          <a:xfrm rot="16200000">
            <a:off x="11038560" y="1987748"/>
            <a:ext cx="509286" cy="1188000"/>
          </a:xfrm>
          <a:prstGeom prst="upArrow">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dirty="0"/>
          </a:p>
        </p:txBody>
      </p:sp>
      <p:pic>
        <p:nvPicPr>
          <p:cNvPr id="7" name="Picture 6">
            <a:extLst>
              <a:ext uri="{FF2B5EF4-FFF2-40B4-BE49-F238E27FC236}">
                <a16:creationId xmlns:a16="http://schemas.microsoft.com/office/drawing/2014/main" id="{C72E3779-6374-0F46-2C93-A0EE9D692632}"/>
              </a:ext>
            </a:extLst>
          </p:cNvPr>
          <p:cNvPicPr>
            <a:picLocks noChangeAspect="1"/>
          </p:cNvPicPr>
          <p:nvPr/>
        </p:nvPicPr>
        <p:blipFill>
          <a:blip r:embed="rId3"/>
          <a:stretch>
            <a:fillRect/>
          </a:stretch>
        </p:blipFill>
        <p:spPr>
          <a:xfrm>
            <a:off x="385884" y="4281123"/>
            <a:ext cx="5768667" cy="1859798"/>
          </a:xfrm>
          <a:prstGeom prst="rect">
            <a:avLst/>
          </a:prstGeom>
        </p:spPr>
      </p:pic>
      <p:sp>
        <p:nvSpPr>
          <p:cNvPr id="8" name="Up Arrow 7">
            <a:extLst>
              <a:ext uri="{FF2B5EF4-FFF2-40B4-BE49-F238E27FC236}">
                <a16:creationId xmlns:a16="http://schemas.microsoft.com/office/drawing/2014/main" id="{CE5C3CE5-6F4F-C301-5822-345A823BC61B}"/>
              </a:ext>
            </a:extLst>
          </p:cNvPr>
          <p:cNvSpPr/>
          <p:nvPr/>
        </p:nvSpPr>
        <p:spPr>
          <a:xfrm rot="16200000">
            <a:off x="5609350" y="4586433"/>
            <a:ext cx="509286" cy="766550"/>
          </a:xfrm>
          <a:prstGeom prst="upArrow">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dirty="0"/>
          </a:p>
        </p:txBody>
      </p:sp>
      <p:sp>
        <p:nvSpPr>
          <p:cNvPr id="9" name="Up Arrow 8">
            <a:extLst>
              <a:ext uri="{FF2B5EF4-FFF2-40B4-BE49-F238E27FC236}">
                <a16:creationId xmlns:a16="http://schemas.microsoft.com/office/drawing/2014/main" id="{603A3076-AC21-E524-5267-335FA0463CAF}"/>
              </a:ext>
            </a:extLst>
          </p:cNvPr>
          <p:cNvSpPr/>
          <p:nvPr/>
        </p:nvSpPr>
        <p:spPr>
          <a:xfrm rot="5400000">
            <a:off x="6068827" y="2764990"/>
            <a:ext cx="509286" cy="625033"/>
          </a:xfrm>
          <a:prstGeom prst="upArrow">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dirty="0"/>
          </a:p>
        </p:txBody>
      </p:sp>
      <p:sp>
        <p:nvSpPr>
          <p:cNvPr id="10" name="Up Arrow 9">
            <a:extLst>
              <a:ext uri="{FF2B5EF4-FFF2-40B4-BE49-F238E27FC236}">
                <a16:creationId xmlns:a16="http://schemas.microsoft.com/office/drawing/2014/main" id="{3BA43696-8621-856C-5A54-551B23B74084}"/>
              </a:ext>
            </a:extLst>
          </p:cNvPr>
          <p:cNvSpPr/>
          <p:nvPr/>
        </p:nvSpPr>
        <p:spPr>
          <a:xfrm rot="5400000">
            <a:off x="142601" y="5006073"/>
            <a:ext cx="509286" cy="625033"/>
          </a:xfrm>
          <a:prstGeom prst="upArrow">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dirty="0"/>
          </a:p>
        </p:txBody>
      </p:sp>
      <p:sp>
        <p:nvSpPr>
          <p:cNvPr id="11" name="Content Placeholder 2">
            <a:extLst>
              <a:ext uri="{FF2B5EF4-FFF2-40B4-BE49-F238E27FC236}">
                <a16:creationId xmlns:a16="http://schemas.microsoft.com/office/drawing/2014/main" id="{ABF7AD50-AD33-A67A-2BDF-A80A65A6B8F7}"/>
              </a:ext>
            </a:extLst>
          </p:cNvPr>
          <p:cNvSpPr txBox="1">
            <a:spLocks/>
          </p:cNvSpPr>
          <p:nvPr/>
        </p:nvSpPr>
        <p:spPr>
          <a:xfrm>
            <a:off x="370114" y="6238231"/>
            <a:ext cx="11397969" cy="509287"/>
          </a:xfrm>
          <a:prstGeom prst="rect">
            <a:avLst/>
          </a:prstGeom>
        </p:spPr>
        <p:txBody>
          <a:bodyPr vert="horz" lIns="91440" tIns="45720" rIns="91440" bIns="45720" rtlCol="0">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0000"/>
              </a:lnSpc>
              <a:buFont typeface="Arial" panose="020B0604020202020204" pitchFamily="34" charset="0"/>
              <a:buNone/>
            </a:pPr>
            <a:r>
              <a:rPr lang="en-GB" sz="1400" i="1" dirty="0">
                <a:solidFill>
                  <a:schemeClr val="tx1">
                    <a:lumMod val="95000"/>
                    <a:lumOff val="5000"/>
                  </a:schemeClr>
                </a:solidFill>
              </a:rPr>
              <a:t>This command lists (ls) all local repositories, the output includes the repository name (i.e., </a:t>
            </a:r>
            <a:r>
              <a:rPr lang="en-GB" sz="1400" i="1" dirty="0" err="1">
                <a:solidFill>
                  <a:schemeClr val="tx1">
                    <a:lumMod val="95000"/>
                    <a:lumOff val="5000"/>
                  </a:schemeClr>
                </a:solidFill>
              </a:rPr>
              <a:t>hello_world</a:t>
            </a:r>
            <a:r>
              <a:rPr lang="en-GB" sz="1400" i="1" dirty="0">
                <a:solidFill>
                  <a:schemeClr val="tx1">
                    <a:lumMod val="95000"/>
                    <a:lumOff val="5000"/>
                  </a:schemeClr>
                </a:solidFill>
              </a:rPr>
              <a:t>), its tag (latest), the image’s unique identifier, when it was created and its size (171MBs).</a:t>
            </a:r>
            <a:endParaRPr lang="en-GB" sz="1100" i="1" dirty="0">
              <a:solidFill>
                <a:schemeClr val="tx1">
                  <a:lumMod val="95000"/>
                  <a:lumOff val="5000"/>
                </a:schemeClr>
              </a:solidFill>
            </a:endParaRPr>
          </a:p>
        </p:txBody>
      </p:sp>
    </p:spTree>
    <p:extLst>
      <p:ext uri="{BB962C8B-B14F-4D97-AF65-F5344CB8AC3E}">
        <p14:creationId xmlns:p14="http://schemas.microsoft.com/office/powerpoint/2010/main" val="11929850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dissolve">
                                      <p:cBhvr>
                                        <p:cTn id="7" dur="500"/>
                                        <p:tgtEl>
                                          <p:spTgt spid="6"/>
                                        </p:tgtEl>
                                      </p:cBhvr>
                                    </p:animEffect>
                                  </p:childTnLst>
                                  <p:subTnLst>
                                    <p:set>
                                      <p:cBhvr override="childStyle">
                                        <p:cTn dur="1" fill="hold" display="0" masterRel="nextClick" afterEffect="1"/>
                                        <p:tgtEl>
                                          <p:spTgt spid="6"/>
                                        </p:tgtEl>
                                        <p:attrNameLst>
                                          <p:attrName>style.visibility</p:attrName>
                                        </p:attrNameLst>
                                      </p:cBhvr>
                                      <p:to>
                                        <p:strVal val="hidden"/>
                                      </p:to>
                                    </p:set>
                                  </p:subTnLst>
                                </p:cTn>
                              </p:par>
                            </p:childTnLst>
                          </p:cTn>
                        </p:par>
                      </p:childTnLst>
                    </p:cTn>
                  </p:par>
                  <p:par>
                    <p:cTn id="8" fill="hold">
                      <p:stCondLst>
                        <p:cond delay="indefinite"/>
                      </p:stCondLst>
                      <p:childTnLst>
                        <p:par>
                          <p:cTn id="9" fill="hold">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dissolve">
                                      <p:cBhvr>
                                        <p:cTn id="12" dur="500"/>
                                        <p:tgtEl>
                                          <p:spTgt spid="9"/>
                                        </p:tgtEl>
                                      </p:cBhvr>
                                    </p:animEffect>
                                  </p:childTnLst>
                                  <p:subTnLst>
                                    <p:set>
                                      <p:cBhvr override="childStyle">
                                        <p:cTn dur="1" fill="hold" display="0" masterRel="nextClick" afterEffect="1"/>
                                        <p:tgtEl>
                                          <p:spTgt spid="9"/>
                                        </p:tgtEl>
                                        <p:attrNameLst>
                                          <p:attrName>style.visibility</p:attrName>
                                        </p:attrNameLst>
                                      </p:cBhvr>
                                      <p:to>
                                        <p:strVal val="hidden"/>
                                      </p:to>
                                    </p:set>
                                  </p:subTnLst>
                                </p:cTn>
                              </p:par>
                            </p:childTnLst>
                          </p:cTn>
                        </p:par>
                      </p:childTnLst>
                    </p:cTn>
                  </p:par>
                  <p:par>
                    <p:cTn id="13" fill="hold">
                      <p:stCondLst>
                        <p:cond delay="indefinite"/>
                      </p:stCondLst>
                      <p:childTnLst>
                        <p:par>
                          <p:cTn id="14" fill="hold">
                            <p:stCondLst>
                              <p:cond delay="0"/>
                            </p:stCondLst>
                            <p:childTnLst>
                              <p:par>
                                <p:cTn id="15" presetID="9" presetClass="entr" presetSubtype="0" fill="hold"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dissolve">
                                      <p:cBhvr>
                                        <p:cTn id="17" dur="500"/>
                                        <p:tgtEl>
                                          <p:spTgt spid="7"/>
                                        </p:tgtEl>
                                      </p:cBhvr>
                                    </p:animEffect>
                                  </p:childTnLst>
                                </p:cTn>
                              </p:par>
                              <p:par>
                                <p:cTn id="18" presetID="9" presetClass="entr" presetSubtype="0" fill="hold" grpId="0" nodeType="withEffect">
                                  <p:stCondLst>
                                    <p:cond delay="0"/>
                                  </p:stCondLst>
                                  <p:childTnLst>
                                    <p:set>
                                      <p:cBhvr>
                                        <p:cTn id="19" dur="1" fill="hold">
                                          <p:stCondLst>
                                            <p:cond delay="0"/>
                                          </p:stCondLst>
                                        </p:cTn>
                                        <p:tgtEl>
                                          <p:spTgt spid="5"/>
                                        </p:tgtEl>
                                        <p:attrNameLst>
                                          <p:attrName>style.visibility</p:attrName>
                                        </p:attrNameLst>
                                      </p:cBhvr>
                                      <p:to>
                                        <p:strVal val="visible"/>
                                      </p:to>
                                    </p:set>
                                    <p:animEffect transition="in" filter="dissolve">
                                      <p:cBhvr>
                                        <p:cTn id="20" dur="500"/>
                                        <p:tgtEl>
                                          <p:spTgt spid="5"/>
                                        </p:tgtEl>
                                      </p:cBhvr>
                                    </p:animEffect>
                                  </p:childTnLst>
                                </p:cTn>
                              </p:par>
                            </p:childTnLst>
                          </p:cTn>
                        </p:par>
                      </p:childTnLst>
                    </p:cTn>
                  </p:par>
                  <p:par>
                    <p:cTn id="21" fill="hold">
                      <p:stCondLst>
                        <p:cond delay="indefinite"/>
                      </p:stCondLst>
                      <p:childTnLst>
                        <p:par>
                          <p:cTn id="22" fill="hold">
                            <p:stCondLst>
                              <p:cond delay="0"/>
                            </p:stCondLst>
                            <p:childTnLst>
                              <p:par>
                                <p:cTn id="23" presetID="9" presetClass="entr" presetSubtype="0" fill="hold" grpId="0" nodeType="clickEffect">
                                  <p:stCondLst>
                                    <p:cond delay="0"/>
                                  </p:stCondLst>
                                  <p:childTnLst>
                                    <p:set>
                                      <p:cBhvr>
                                        <p:cTn id="24" dur="1" fill="hold">
                                          <p:stCondLst>
                                            <p:cond delay="0"/>
                                          </p:stCondLst>
                                        </p:cTn>
                                        <p:tgtEl>
                                          <p:spTgt spid="8"/>
                                        </p:tgtEl>
                                        <p:attrNameLst>
                                          <p:attrName>style.visibility</p:attrName>
                                        </p:attrNameLst>
                                      </p:cBhvr>
                                      <p:to>
                                        <p:strVal val="visible"/>
                                      </p:to>
                                    </p:set>
                                    <p:animEffect transition="in" filter="dissolve">
                                      <p:cBhvr>
                                        <p:cTn id="25" dur="500"/>
                                        <p:tgtEl>
                                          <p:spTgt spid="8"/>
                                        </p:tgtEl>
                                      </p:cBhvr>
                                    </p:animEffect>
                                  </p:childTnLst>
                                  <p:subTnLst>
                                    <p:set>
                                      <p:cBhvr override="childStyle">
                                        <p:cTn dur="1" fill="hold" display="0" masterRel="nextClick" afterEffect="1"/>
                                        <p:tgtEl>
                                          <p:spTgt spid="8"/>
                                        </p:tgtEl>
                                        <p:attrNameLst>
                                          <p:attrName>style.visibility</p:attrName>
                                        </p:attrNameLst>
                                      </p:cBhvr>
                                      <p:to>
                                        <p:strVal val="hidden"/>
                                      </p:to>
                                    </p:set>
                                  </p:subTnLst>
                                </p:cTn>
                              </p:par>
                            </p:childTnLst>
                          </p:cTn>
                        </p:par>
                      </p:childTnLst>
                    </p:cTn>
                  </p:par>
                  <p:par>
                    <p:cTn id="26" fill="hold">
                      <p:stCondLst>
                        <p:cond delay="indefinite"/>
                      </p:stCondLst>
                      <p:childTnLst>
                        <p:par>
                          <p:cTn id="27" fill="hold">
                            <p:stCondLst>
                              <p:cond delay="0"/>
                            </p:stCondLst>
                            <p:childTnLst>
                              <p:par>
                                <p:cTn id="28" presetID="9" presetClass="entr" presetSubtype="0" fill="hold" grpId="0" nodeType="clickEffect">
                                  <p:stCondLst>
                                    <p:cond delay="0"/>
                                  </p:stCondLst>
                                  <p:childTnLst>
                                    <p:set>
                                      <p:cBhvr>
                                        <p:cTn id="29" dur="1" fill="hold">
                                          <p:stCondLst>
                                            <p:cond delay="0"/>
                                          </p:stCondLst>
                                        </p:cTn>
                                        <p:tgtEl>
                                          <p:spTgt spid="10"/>
                                        </p:tgtEl>
                                        <p:attrNameLst>
                                          <p:attrName>style.visibility</p:attrName>
                                        </p:attrNameLst>
                                      </p:cBhvr>
                                      <p:to>
                                        <p:strVal val="visible"/>
                                      </p:to>
                                    </p:set>
                                    <p:animEffect transition="in" filter="dissolve">
                                      <p:cBhvr>
                                        <p:cTn id="30" dur="500"/>
                                        <p:tgtEl>
                                          <p:spTgt spid="10"/>
                                        </p:tgtEl>
                                      </p:cBhvr>
                                    </p:animEffect>
                                  </p:childTnLst>
                                  <p:subTnLst>
                                    <p:set>
                                      <p:cBhvr override="childStyle">
                                        <p:cTn dur="1" fill="hold" display="0" masterRel="nextClick" afterEffect="1"/>
                                        <p:tgtEl>
                                          <p:spTgt spid="10"/>
                                        </p:tgtEl>
                                        <p:attrNameLst>
                                          <p:attrName>style.visibility</p:attrName>
                                        </p:attrNameLst>
                                      </p:cBhvr>
                                      <p:to>
                                        <p:strVal val="hidden"/>
                                      </p:to>
                                    </p:set>
                                  </p:subTnLst>
                                </p:cTn>
                              </p:par>
                              <p:par>
                                <p:cTn id="31" presetID="9" presetClass="entr" presetSubtype="0" fill="hold" grpId="0" nodeType="withEffect">
                                  <p:stCondLst>
                                    <p:cond delay="0"/>
                                  </p:stCondLst>
                                  <p:childTnLst>
                                    <p:set>
                                      <p:cBhvr>
                                        <p:cTn id="32" dur="1" fill="hold">
                                          <p:stCondLst>
                                            <p:cond delay="0"/>
                                          </p:stCondLst>
                                        </p:cTn>
                                        <p:tgtEl>
                                          <p:spTgt spid="11"/>
                                        </p:tgtEl>
                                        <p:attrNameLst>
                                          <p:attrName>style.visibility</p:attrName>
                                        </p:attrNameLst>
                                      </p:cBhvr>
                                      <p:to>
                                        <p:strVal val="visible"/>
                                      </p:to>
                                    </p:set>
                                    <p:animEffect transition="in" filter="dissolve">
                                      <p:cBhvr>
                                        <p:cTn id="33"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animBg="1"/>
      <p:bldP spid="8" grpId="0" animBg="1"/>
      <p:bldP spid="9" grpId="0" animBg="1"/>
      <p:bldP spid="10" grpId="0" animBg="1"/>
      <p:bldP spid="11" grpId="0"/>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844C3B-766A-5229-9192-07CF08DB665F}"/>
              </a:ext>
            </a:extLst>
          </p:cNvPr>
          <p:cNvSpPr>
            <a:spLocks noGrp="1"/>
          </p:cNvSpPr>
          <p:nvPr>
            <p:ph type="title"/>
          </p:nvPr>
        </p:nvSpPr>
        <p:spPr>
          <a:xfrm>
            <a:off x="642258" y="365126"/>
            <a:ext cx="10515600" cy="897618"/>
          </a:xfrm>
        </p:spPr>
        <p:txBody>
          <a:bodyPr/>
          <a:lstStyle/>
          <a:p>
            <a:r>
              <a:rPr lang="en-GB" b="1" dirty="0"/>
              <a:t>Running Docker Images</a:t>
            </a:r>
          </a:p>
        </p:txBody>
      </p:sp>
      <p:pic>
        <p:nvPicPr>
          <p:cNvPr id="5" name="Picture 4">
            <a:extLst>
              <a:ext uri="{FF2B5EF4-FFF2-40B4-BE49-F238E27FC236}">
                <a16:creationId xmlns:a16="http://schemas.microsoft.com/office/drawing/2014/main" id="{55F41CA2-87C3-237F-84DA-36DDCB5D0A0B}"/>
              </a:ext>
            </a:extLst>
          </p:cNvPr>
          <p:cNvPicPr>
            <a:picLocks noChangeAspect="1"/>
          </p:cNvPicPr>
          <p:nvPr/>
        </p:nvPicPr>
        <p:blipFill>
          <a:blip r:embed="rId2"/>
          <a:stretch>
            <a:fillRect/>
          </a:stretch>
        </p:blipFill>
        <p:spPr>
          <a:xfrm>
            <a:off x="737503" y="1549173"/>
            <a:ext cx="7791495" cy="2228169"/>
          </a:xfrm>
          <a:prstGeom prst="rect">
            <a:avLst/>
          </a:prstGeom>
        </p:spPr>
      </p:pic>
      <p:pic>
        <p:nvPicPr>
          <p:cNvPr id="6" name="Picture 5">
            <a:extLst>
              <a:ext uri="{FF2B5EF4-FFF2-40B4-BE49-F238E27FC236}">
                <a16:creationId xmlns:a16="http://schemas.microsoft.com/office/drawing/2014/main" id="{7E192B68-DF1B-FFFE-EF4F-27192A2CE4C3}"/>
              </a:ext>
            </a:extLst>
          </p:cNvPr>
          <p:cNvPicPr>
            <a:picLocks noChangeAspect="1"/>
          </p:cNvPicPr>
          <p:nvPr/>
        </p:nvPicPr>
        <p:blipFill>
          <a:blip r:embed="rId3"/>
          <a:stretch>
            <a:fillRect/>
          </a:stretch>
        </p:blipFill>
        <p:spPr>
          <a:xfrm>
            <a:off x="737503" y="3957455"/>
            <a:ext cx="7772400" cy="1003935"/>
          </a:xfrm>
          <a:prstGeom prst="rect">
            <a:avLst/>
          </a:prstGeom>
        </p:spPr>
      </p:pic>
      <p:sp>
        <p:nvSpPr>
          <p:cNvPr id="7" name="Up Arrow 6">
            <a:extLst>
              <a:ext uri="{FF2B5EF4-FFF2-40B4-BE49-F238E27FC236}">
                <a16:creationId xmlns:a16="http://schemas.microsoft.com/office/drawing/2014/main" id="{02BA46F0-C7E6-42BF-668C-C6C1F4C65B35}"/>
              </a:ext>
            </a:extLst>
          </p:cNvPr>
          <p:cNvSpPr/>
          <p:nvPr/>
        </p:nvSpPr>
        <p:spPr>
          <a:xfrm rot="16200000">
            <a:off x="5767577" y="2562219"/>
            <a:ext cx="509286" cy="625033"/>
          </a:xfrm>
          <a:prstGeom prst="upArrow">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dirty="0"/>
          </a:p>
        </p:txBody>
      </p:sp>
      <p:sp>
        <p:nvSpPr>
          <p:cNvPr id="8" name="Up Arrow 7">
            <a:extLst>
              <a:ext uri="{FF2B5EF4-FFF2-40B4-BE49-F238E27FC236}">
                <a16:creationId xmlns:a16="http://schemas.microsoft.com/office/drawing/2014/main" id="{396FBB5F-964E-48B5-A352-87A57857396A}"/>
              </a:ext>
            </a:extLst>
          </p:cNvPr>
          <p:cNvSpPr/>
          <p:nvPr/>
        </p:nvSpPr>
        <p:spPr>
          <a:xfrm rot="16200000">
            <a:off x="7998535" y="3822021"/>
            <a:ext cx="509286" cy="780157"/>
          </a:xfrm>
          <a:prstGeom prst="upArrow">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dirty="0"/>
          </a:p>
        </p:txBody>
      </p:sp>
      <p:sp>
        <p:nvSpPr>
          <p:cNvPr id="9" name="Content Placeholder 2">
            <a:extLst>
              <a:ext uri="{FF2B5EF4-FFF2-40B4-BE49-F238E27FC236}">
                <a16:creationId xmlns:a16="http://schemas.microsoft.com/office/drawing/2014/main" id="{7AC6EFF6-31DA-63FA-BB83-F221835B205F}"/>
              </a:ext>
            </a:extLst>
          </p:cNvPr>
          <p:cNvSpPr>
            <a:spLocks noGrp="1"/>
          </p:cNvSpPr>
          <p:nvPr>
            <p:ph idx="1"/>
          </p:nvPr>
        </p:nvSpPr>
        <p:spPr>
          <a:xfrm>
            <a:off x="8624243" y="1542029"/>
            <a:ext cx="3162151" cy="3773941"/>
          </a:xfrm>
        </p:spPr>
        <p:txBody>
          <a:bodyPr>
            <a:normAutofit/>
          </a:bodyPr>
          <a:lstStyle/>
          <a:p>
            <a:pPr marL="0" indent="0">
              <a:lnSpc>
                <a:spcPct val="100000"/>
              </a:lnSpc>
              <a:buNone/>
            </a:pPr>
            <a:r>
              <a:rPr lang="en-GB" sz="2000" dirty="0"/>
              <a:t>We can now </a:t>
            </a:r>
            <a:r>
              <a:rPr lang="en-GB" sz="2000" b="1" dirty="0">
                <a:solidFill>
                  <a:srgbClr val="0070C0"/>
                </a:solidFill>
              </a:rPr>
              <a:t>run this </a:t>
            </a:r>
            <a:r>
              <a:rPr lang="en-GB" sz="2000" dirty="0"/>
              <a:t>(or any) image </a:t>
            </a:r>
            <a:r>
              <a:rPr lang="en-GB" sz="2000" b="1" dirty="0">
                <a:solidFill>
                  <a:srgbClr val="0070C0"/>
                </a:solidFill>
              </a:rPr>
              <a:t>on ANY machine running Docker</a:t>
            </a:r>
            <a:endParaRPr lang="en-GB" sz="2000" dirty="0">
              <a:solidFill>
                <a:schemeClr val="tx1">
                  <a:lumMod val="95000"/>
                  <a:lumOff val="5000"/>
                </a:schemeClr>
              </a:solidFill>
            </a:endParaRPr>
          </a:p>
          <a:p>
            <a:pPr marL="0" indent="0">
              <a:buNone/>
            </a:pPr>
            <a:r>
              <a:rPr lang="en-GB" sz="2000" dirty="0"/>
              <a:t>It doesn’t even matter which directory your in - the image contains all the files and dependencies needed to run your project.</a:t>
            </a:r>
          </a:p>
        </p:txBody>
      </p:sp>
      <p:sp>
        <p:nvSpPr>
          <p:cNvPr id="10" name="Content Placeholder 2">
            <a:extLst>
              <a:ext uri="{FF2B5EF4-FFF2-40B4-BE49-F238E27FC236}">
                <a16:creationId xmlns:a16="http://schemas.microsoft.com/office/drawing/2014/main" id="{5EED2668-5A4A-423C-F862-3CEAD57CDB75}"/>
              </a:ext>
            </a:extLst>
          </p:cNvPr>
          <p:cNvSpPr txBox="1">
            <a:spLocks/>
          </p:cNvSpPr>
          <p:nvPr/>
        </p:nvSpPr>
        <p:spPr>
          <a:xfrm>
            <a:off x="718458" y="5137984"/>
            <a:ext cx="10363199" cy="1003935"/>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lvl="0" indent="0">
              <a:buNone/>
            </a:pPr>
            <a:r>
              <a:rPr lang="en-GB" sz="1800" dirty="0">
                <a:solidFill>
                  <a:prstClr val="black"/>
                </a:solidFill>
              </a:rPr>
              <a:t>Open a command (or terminal window) and execute the ’docker’ instruction </a:t>
            </a:r>
          </a:p>
          <a:p>
            <a:pPr marL="0" indent="0">
              <a:lnSpc>
                <a:spcPct val="100000"/>
              </a:lnSpc>
              <a:buNone/>
            </a:pPr>
            <a:r>
              <a:rPr lang="en-GB" sz="2000" b="1" i="1" dirty="0"/>
              <a:t>$ docker run </a:t>
            </a:r>
            <a:r>
              <a:rPr lang="en-GB" sz="2000" b="1" i="1" dirty="0" err="1"/>
              <a:t>hello_world</a:t>
            </a:r>
            <a:endParaRPr lang="en-GB" sz="2000" b="1" i="1" dirty="0"/>
          </a:p>
          <a:p>
            <a:pPr marL="0" indent="0">
              <a:lnSpc>
                <a:spcPct val="100000"/>
              </a:lnSpc>
              <a:buFont typeface="Arial" panose="020B0604020202020204" pitchFamily="34" charset="0"/>
              <a:buNone/>
            </a:pPr>
            <a:endParaRPr lang="en-GB" sz="2000" dirty="0"/>
          </a:p>
        </p:txBody>
      </p:sp>
    </p:spTree>
    <p:extLst>
      <p:ext uri="{BB962C8B-B14F-4D97-AF65-F5344CB8AC3E}">
        <p14:creationId xmlns:p14="http://schemas.microsoft.com/office/powerpoint/2010/main" val="41100515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dissolve">
                                      <p:cBhvr>
                                        <p:cTn id="7" dur="500"/>
                                        <p:tgtEl>
                                          <p:spTgt spid="8"/>
                                        </p:tgtEl>
                                      </p:cBhvr>
                                    </p:animEffect>
                                  </p:childTnLst>
                                </p:cTn>
                              </p:par>
                              <p:par>
                                <p:cTn id="8" presetID="9" presetClass="entr" presetSubtype="0" fill="hold" grpId="0" nodeType="withEffect">
                                  <p:stCondLst>
                                    <p:cond delay="0"/>
                                  </p:stCondLst>
                                  <p:childTnLst>
                                    <p:set>
                                      <p:cBhvr>
                                        <p:cTn id="9" dur="1" fill="hold">
                                          <p:stCondLst>
                                            <p:cond delay="0"/>
                                          </p:stCondLst>
                                        </p:cTn>
                                        <p:tgtEl>
                                          <p:spTgt spid="7"/>
                                        </p:tgtEl>
                                        <p:attrNameLst>
                                          <p:attrName>style.visibility</p:attrName>
                                        </p:attrNameLst>
                                      </p:cBhvr>
                                      <p:to>
                                        <p:strVal val="visible"/>
                                      </p:to>
                                    </p:set>
                                    <p:animEffect transition="in" filter="dissolve">
                                      <p:cBhvr>
                                        <p:cTn id="10" dur="500"/>
                                        <p:tgtEl>
                                          <p:spTgt spid="7"/>
                                        </p:tgtEl>
                                      </p:cBhvr>
                                    </p:animEffect>
                                  </p:childTnLst>
                                </p:cTn>
                              </p:par>
                              <p:par>
                                <p:cTn id="11" presetID="9" presetClass="entr" presetSubtype="0" fill="hold" grpId="0" nodeType="withEffect">
                                  <p:stCondLst>
                                    <p:cond delay="0"/>
                                  </p:stCondLst>
                                  <p:childTnLst>
                                    <p:set>
                                      <p:cBhvr>
                                        <p:cTn id="12" dur="1" fill="hold">
                                          <p:stCondLst>
                                            <p:cond delay="0"/>
                                          </p:stCondLst>
                                        </p:cTn>
                                        <p:tgtEl>
                                          <p:spTgt spid="9">
                                            <p:txEl>
                                              <p:pRg st="0" end="0"/>
                                            </p:txEl>
                                          </p:spTgt>
                                        </p:tgtEl>
                                        <p:attrNameLst>
                                          <p:attrName>style.visibility</p:attrName>
                                        </p:attrNameLst>
                                      </p:cBhvr>
                                      <p:to>
                                        <p:strVal val="visible"/>
                                      </p:to>
                                    </p:set>
                                    <p:animEffect transition="in" filter="dissolve">
                                      <p:cBhvr>
                                        <p:cTn id="13" dur="500"/>
                                        <p:tgtEl>
                                          <p:spTgt spid="9">
                                            <p:txEl>
                                              <p:pRg st="0" end="0"/>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9" presetClass="entr" presetSubtype="0" fill="hold" grpId="0" nodeType="clickEffect">
                                  <p:stCondLst>
                                    <p:cond delay="0"/>
                                  </p:stCondLst>
                                  <p:childTnLst>
                                    <p:set>
                                      <p:cBhvr>
                                        <p:cTn id="17" dur="1" fill="hold">
                                          <p:stCondLst>
                                            <p:cond delay="0"/>
                                          </p:stCondLst>
                                        </p:cTn>
                                        <p:tgtEl>
                                          <p:spTgt spid="9">
                                            <p:txEl>
                                              <p:pRg st="1" end="1"/>
                                            </p:txEl>
                                          </p:spTgt>
                                        </p:tgtEl>
                                        <p:attrNameLst>
                                          <p:attrName>style.visibility</p:attrName>
                                        </p:attrNameLst>
                                      </p:cBhvr>
                                      <p:to>
                                        <p:strVal val="visible"/>
                                      </p:to>
                                    </p:set>
                                    <p:animEffect transition="in" filter="dissolve">
                                      <p:cBhvr>
                                        <p:cTn id="18" dur="500"/>
                                        <p:tgtEl>
                                          <p:spTgt spid="9">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8" grpId="0" animBg="1"/>
      <p:bldP spid="9" grpId="0" build="p"/>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844C3B-766A-5229-9192-07CF08DB665F}"/>
              </a:ext>
            </a:extLst>
          </p:cNvPr>
          <p:cNvSpPr>
            <a:spLocks noGrp="1"/>
          </p:cNvSpPr>
          <p:nvPr>
            <p:ph type="title"/>
          </p:nvPr>
        </p:nvSpPr>
        <p:spPr>
          <a:xfrm>
            <a:off x="642258" y="365126"/>
            <a:ext cx="11179628" cy="897618"/>
          </a:xfrm>
        </p:spPr>
        <p:txBody>
          <a:bodyPr>
            <a:normAutofit/>
          </a:bodyPr>
          <a:lstStyle/>
          <a:p>
            <a:r>
              <a:rPr lang="en-GB" b="1" dirty="0"/>
              <a:t>Docker Hub - Publishing &amp; Sharing your Images</a:t>
            </a:r>
          </a:p>
        </p:txBody>
      </p:sp>
      <p:sp>
        <p:nvSpPr>
          <p:cNvPr id="11" name="Content Placeholder 2">
            <a:extLst>
              <a:ext uri="{FF2B5EF4-FFF2-40B4-BE49-F238E27FC236}">
                <a16:creationId xmlns:a16="http://schemas.microsoft.com/office/drawing/2014/main" id="{36ACA7BE-920D-EE3A-EE98-535B5938EB73}"/>
              </a:ext>
            </a:extLst>
          </p:cNvPr>
          <p:cNvSpPr>
            <a:spLocks noGrp="1"/>
          </p:cNvSpPr>
          <p:nvPr>
            <p:ph idx="1"/>
          </p:nvPr>
        </p:nvSpPr>
        <p:spPr>
          <a:xfrm>
            <a:off x="729345" y="1355728"/>
            <a:ext cx="5279570" cy="4659084"/>
          </a:xfrm>
        </p:spPr>
        <p:txBody>
          <a:bodyPr>
            <a:normAutofit/>
          </a:bodyPr>
          <a:lstStyle/>
          <a:p>
            <a:pPr marL="0" indent="0">
              <a:lnSpc>
                <a:spcPct val="100000"/>
              </a:lnSpc>
              <a:buNone/>
            </a:pPr>
            <a:r>
              <a:rPr lang="en-GB" sz="2000" b="1" i="1" dirty="0"/>
              <a:t>Open a browser and search for ‘docker hub’ </a:t>
            </a:r>
          </a:p>
          <a:p>
            <a:pPr marL="0" indent="0">
              <a:lnSpc>
                <a:spcPct val="100000"/>
              </a:lnSpc>
              <a:buNone/>
            </a:pPr>
            <a:r>
              <a:rPr lang="en-GB" sz="2000" i="1" dirty="0"/>
              <a:t>Navigate to the hub </a:t>
            </a:r>
            <a:br>
              <a:rPr lang="en-GB" sz="2000" i="1" dirty="0"/>
            </a:br>
            <a:r>
              <a:rPr lang="en-GB" sz="2000" i="1" dirty="0"/>
              <a:t>or use the link https://hub.docker.com</a:t>
            </a:r>
          </a:p>
          <a:p>
            <a:pPr marL="0" indent="0">
              <a:lnSpc>
                <a:spcPct val="100000"/>
              </a:lnSpc>
              <a:buNone/>
            </a:pPr>
            <a:endParaRPr lang="en-GB" sz="2000" i="1" dirty="0"/>
          </a:p>
          <a:p>
            <a:pPr marL="0" indent="0">
              <a:lnSpc>
                <a:spcPct val="100000"/>
              </a:lnSpc>
              <a:buNone/>
            </a:pPr>
            <a:r>
              <a:rPr lang="en-GB" sz="1800" i="1" dirty="0"/>
              <a:t>If you’re new to this platform – register as a new user; you will required to authenticate via email (this will be the same user as the Docker Playground (in the following section).</a:t>
            </a:r>
          </a:p>
        </p:txBody>
      </p:sp>
      <p:pic>
        <p:nvPicPr>
          <p:cNvPr id="13" name="Picture 12">
            <a:extLst>
              <a:ext uri="{FF2B5EF4-FFF2-40B4-BE49-F238E27FC236}">
                <a16:creationId xmlns:a16="http://schemas.microsoft.com/office/drawing/2014/main" id="{82C8FD93-4166-E7A5-1BFD-0E34E78C8D88}"/>
              </a:ext>
            </a:extLst>
          </p:cNvPr>
          <p:cNvPicPr>
            <a:picLocks noChangeAspect="1"/>
          </p:cNvPicPr>
          <p:nvPr/>
        </p:nvPicPr>
        <p:blipFill>
          <a:blip r:embed="rId2"/>
          <a:stretch>
            <a:fillRect/>
          </a:stretch>
        </p:blipFill>
        <p:spPr>
          <a:xfrm>
            <a:off x="6934200" y="1282684"/>
            <a:ext cx="5019859" cy="5314063"/>
          </a:xfrm>
          <a:prstGeom prst="rect">
            <a:avLst/>
          </a:prstGeom>
        </p:spPr>
      </p:pic>
    </p:spTree>
    <p:extLst>
      <p:ext uri="{BB962C8B-B14F-4D97-AF65-F5344CB8AC3E}">
        <p14:creationId xmlns:p14="http://schemas.microsoft.com/office/powerpoint/2010/main" val="289851669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844C3B-766A-5229-9192-07CF08DB665F}"/>
              </a:ext>
            </a:extLst>
          </p:cNvPr>
          <p:cNvSpPr>
            <a:spLocks noGrp="1"/>
          </p:cNvSpPr>
          <p:nvPr>
            <p:ph type="title"/>
          </p:nvPr>
        </p:nvSpPr>
        <p:spPr>
          <a:xfrm>
            <a:off x="642258" y="365126"/>
            <a:ext cx="11179628" cy="897618"/>
          </a:xfrm>
        </p:spPr>
        <p:txBody>
          <a:bodyPr>
            <a:normAutofit/>
          </a:bodyPr>
          <a:lstStyle/>
          <a:p>
            <a:r>
              <a:rPr lang="en-GB" b="1" dirty="0"/>
              <a:t>Docker Playground</a:t>
            </a:r>
          </a:p>
        </p:txBody>
      </p:sp>
      <p:pic>
        <p:nvPicPr>
          <p:cNvPr id="4" name="Picture 3">
            <a:extLst>
              <a:ext uri="{FF2B5EF4-FFF2-40B4-BE49-F238E27FC236}">
                <a16:creationId xmlns:a16="http://schemas.microsoft.com/office/drawing/2014/main" id="{10618DA7-C31A-702B-4B60-46C65AA18845}"/>
              </a:ext>
            </a:extLst>
          </p:cNvPr>
          <p:cNvPicPr>
            <a:picLocks noChangeAspect="1"/>
          </p:cNvPicPr>
          <p:nvPr/>
        </p:nvPicPr>
        <p:blipFill rotWithShape="1">
          <a:blip r:embed="rId2"/>
          <a:srcRect l="13636" t="17137" r="10696" b="8563"/>
          <a:stretch/>
        </p:blipFill>
        <p:spPr>
          <a:xfrm>
            <a:off x="6487887" y="-1"/>
            <a:ext cx="5704114" cy="6840643"/>
          </a:xfrm>
          <a:prstGeom prst="rect">
            <a:avLst/>
          </a:prstGeom>
        </p:spPr>
      </p:pic>
      <p:sp>
        <p:nvSpPr>
          <p:cNvPr id="3" name="Content Placeholder 2">
            <a:extLst>
              <a:ext uri="{FF2B5EF4-FFF2-40B4-BE49-F238E27FC236}">
                <a16:creationId xmlns:a16="http://schemas.microsoft.com/office/drawing/2014/main" id="{35FFA92B-024C-30C8-0E47-E81F9D9023E2}"/>
              </a:ext>
            </a:extLst>
          </p:cNvPr>
          <p:cNvSpPr>
            <a:spLocks noGrp="1"/>
          </p:cNvSpPr>
          <p:nvPr>
            <p:ph idx="1"/>
          </p:nvPr>
        </p:nvSpPr>
        <p:spPr>
          <a:xfrm>
            <a:off x="729345" y="1355728"/>
            <a:ext cx="5279570" cy="4659084"/>
          </a:xfrm>
        </p:spPr>
        <p:txBody>
          <a:bodyPr>
            <a:normAutofit/>
          </a:bodyPr>
          <a:lstStyle/>
          <a:p>
            <a:pPr marL="0" indent="0">
              <a:lnSpc>
                <a:spcPct val="100000"/>
              </a:lnSpc>
              <a:buNone/>
            </a:pPr>
            <a:r>
              <a:rPr lang="en-GB" sz="2000" b="1" i="1" dirty="0"/>
              <a:t>Open a browser and search for ‘docker playground’ or ‘play with docker’ </a:t>
            </a:r>
          </a:p>
          <a:p>
            <a:pPr marL="0" indent="0">
              <a:lnSpc>
                <a:spcPct val="100000"/>
              </a:lnSpc>
              <a:buNone/>
            </a:pPr>
            <a:r>
              <a:rPr lang="en-GB" sz="2000" i="1" dirty="0"/>
              <a:t>Navigate to the docker labs ‘play with docker’ </a:t>
            </a:r>
            <a:br>
              <a:rPr lang="en-GB" sz="2000" i="1" dirty="0"/>
            </a:br>
            <a:r>
              <a:rPr lang="en-GB" sz="2000" i="1" dirty="0"/>
              <a:t>or use the link https://</a:t>
            </a:r>
            <a:r>
              <a:rPr lang="en-GB" sz="2000" i="1" dirty="0" err="1"/>
              <a:t>labs.play</a:t>
            </a:r>
            <a:r>
              <a:rPr lang="en-GB" sz="2000" i="1" dirty="0"/>
              <a:t>-with-</a:t>
            </a:r>
            <a:r>
              <a:rPr lang="en-GB" sz="2000" i="1" dirty="0" err="1"/>
              <a:t>docker.com</a:t>
            </a:r>
            <a:r>
              <a:rPr lang="en-GB" sz="2000" i="1" dirty="0"/>
              <a:t> </a:t>
            </a:r>
          </a:p>
          <a:p>
            <a:pPr marL="0" indent="0">
              <a:lnSpc>
                <a:spcPct val="100000"/>
              </a:lnSpc>
              <a:buNone/>
            </a:pPr>
            <a:endParaRPr lang="en-GB" sz="2000" i="1" dirty="0"/>
          </a:p>
          <a:p>
            <a:pPr marL="0" indent="0">
              <a:lnSpc>
                <a:spcPct val="100000"/>
              </a:lnSpc>
              <a:buNone/>
            </a:pPr>
            <a:r>
              <a:rPr lang="en-GB" sz="1800" i="1" dirty="0"/>
              <a:t>If you’re new to this platform – register using your existing docker account (previous section).</a:t>
            </a:r>
          </a:p>
        </p:txBody>
      </p:sp>
    </p:spTree>
    <p:extLst>
      <p:ext uri="{BB962C8B-B14F-4D97-AF65-F5344CB8AC3E}">
        <p14:creationId xmlns:p14="http://schemas.microsoft.com/office/powerpoint/2010/main" val="202976574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F59427-BC91-12D7-0721-D10C255C3B91}"/>
              </a:ext>
            </a:extLst>
          </p:cNvPr>
          <p:cNvSpPr>
            <a:spLocks noGrp="1"/>
          </p:cNvSpPr>
          <p:nvPr>
            <p:ph type="title"/>
          </p:nvPr>
        </p:nvSpPr>
        <p:spPr/>
        <p:txBody>
          <a:bodyPr/>
          <a:lstStyle/>
          <a:p>
            <a:r>
              <a:rPr lang="en-GB" b="1" dirty="0"/>
              <a:t>Docker Playground: Running Ubuntu</a:t>
            </a:r>
          </a:p>
        </p:txBody>
      </p:sp>
      <p:sp>
        <p:nvSpPr>
          <p:cNvPr id="3" name="Content Placeholder 2">
            <a:extLst>
              <a:ext uri="{FF2B5EF4-FFF2-40B4-BE49-F238E27FC236}">
                <a16:creationId xmlns:a16="http://schemas.microsoft.com/office/drawing/2014/main" id="{AA81CC85-D775-EF2E-5657-A5250C6FC224}"/>
              </a:ext>
            </a:extLst>
          </p:cNvPr>
          <p:cNvSpPr>
            <a:spLocks noGrp="1"/>
          </p:cNvSpPr>
          <p:nvPr>
            <p:ph idx="1"/>
          </p:nvPr>
        </p:nvSpPr>
        <p:spPr>
          <a:xfrm>
            <a:off x="5476177" y="1609802"/>
            <a:ext cx="6430687" cy="1325563"/>
          </a:xfrm>
        </p:spPr>
        <p:txBody>
          <a:bodyPr/>
          <a:lstStyle/>
          <a:p>
            <a:pPr marL="0" indent="0">
              <a:buNone/>
            </a:pPr>
            <a:r>
              <a:rPr lang="en-GB" dirty="0"/>
              <a:t>Open Docker Playground, create (add) a new instance. Once running use the ‘</a:t>
            </a:r>
            <a:r>
              <a:rPr lang="en-GB" b="1" dirty="0"/>
              <a:t>run</a:t>
            </a:r>
            <a:r>
              <a:rPr lang="en-GB" dirty="0"/>
              <a:t>’ command instead of the ‘pull’ command</a:t>
            </a:r>
          </a:p>
        </p:txBody>
      </p:sp>
      <p:pic>
        <p:nvPicPr>
          <p:cNvPr id="5" name="Picture 4">
            <a:extLst>
              <a:ext uri="{FF2B5EF4-FFF2-40B4-BE49-F238E27FC236}">
                <a16:creationId xmlns:a16="http://schemas.microsoft.com/office/drawing/2014/main" id="{8CCAC8EC-9C08-C19A-95D1-44F0D01C270D}"/>
              </a:ext>
            </a:extLst>
          </p:cNvPr>
          <p:cNvPicPr>
            <a:picLocks noChangeAspect="1"/>
          </p:cNvPicPr>
          <p:nvPr/>
        </p:nvPicPr>
        <p:blipFill>
          <a:blip r:embed="rId2"/>
          <a:stretch>
            <a:fillRect/>
          </a:stretch>
        </p:blipFill>
        <p:spPr>
          <a:xfrm>
            <a:off x="838201" y="1690688"/>
            <a:ext cx="4084320" cy="1918571"/>
          </a:xfrm>
          <a:prstGeom prst="rect">
            <a:avLst/>
          </a:prstGeom>
        </p:spPr>
      </p:pic>
      <p:sp>
        <p:nvSpPr>
          <p:cNvPr id="6" name="Arrow: Right 5">
            <a:extLst>
              <a:ext uri="{FF2B5EF4-FFF2-40B4-BE49-F238E27FC236}">
                <a16:creationId xmlns:a16="http://schemas.microsoft.com/office/drawing/2014/main" id="{41F1D92A-D4A7-B568-2DD5-831497CAD093}"/>
              </a:ext>
            </a:extLst>
          </p:cNvPr>
          <p:cNvSpPr/>
          <p:nvPr/>
        </p:nvSpPr>
        <p:spPr>
          <a:xfrm rot="16200000">
            <a:off x="924232" y="3433916"/>
            <a:ext cx="462116" cy="452284"/>
          </a:xfrm>
          <a:prstGeom prst="rightArrow">
            <a:avLst/>
          </a:prstGeom>
          <a:solidFill>
            <a:srgbClr val="FFC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8" name="Picture 7">
            <a:extLst>
              <a:ext uri="{FF2B5EF4-FFF2-40B4-BE49-F238E27FC236}">
                <a16:creationId xmlns:a16="http://schemas.microsoft.com/office/drawing/2014/main" id="{886EBE9E-CB38-CA03-30A6-30CBC8D1D7F6}"/>
              </a:ext>
            </a:extLst>
          </p:cNvPr>
          <p:cNvPicPr>
            <a:picLocks noChangeAspect="1"/>
          </p:cNvPicPr>
          <p:nvPr/>
        </p:nvPicPr>
        <p:blipFill>
          <a:blip r:embed="rId3"/>
          <a:stretch>
            <a:fillRect/>
          </a:stretch>
        </p:blipFill>
        <p:spPr>
          <a:xfrm>
            <a:off x="1680777" y="3003962"/>
            <a:ext cx="5588704" cy="3459442"/>
          </a:xfrm>
          <a:prstGeom prst="rect">
            <a:avLst/>
          </a:prstGeom>
          <a:ln>
            <a:solidFill>
              <a:schemeClr val="tx1"/>
            </a:solidFill>
          </a:ln>
          <a:effectLst>
            <a:glow rad="101600">
              <a:schemeClr val="accent3">
                <a:satMod val="175000"/>
                <a:alpha val="40000"/>
              </a:schemeClr>
            </a:glow>
          </a:effectLst>
        </p:spPr>
      </p:pic>
      <p:sp>
        <p:nvSpPr>
          <p:cNvPr id="9" name="Arrow: Right 8">
            <a:extLst>
              <a:ext uri="{FF2B5EF4-FFF2-40B4-BE49-F238E27FC236}">
                <a16:creationId xmlns:a16="http://schemas.microsoft.com/office/drawing/2014/main" id="{F6DDA7C8-9C52-132B-D15A-09FB012A43B0}"/>
              </a:ext>
            </a:extLst>
          </p:cNvPr>
          <p:cNvSpPr/>
          <p:nvPr/>
        </p:nvSpPr>
        <p:spPr>
          <a:xfrm>
            <a:off x="1300909" y="4566729"/>
            <a:ext cx="462116" cy="452284"/>
          </a:xfrm>
          <a:prstGeom prst="rightArrow">
            <a:avLst/>
          </a:prstGeom>
          <a:solidFill>
            <a:srgbClr val="FFC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Content Placeholder 2">
            <a:extLst>
              <a:ext uri="{FF2B5EF4-FFF2-40B4-BE49-F238E27FC236}">
                <a16:creationId xmlns:a16="http://schemas.microsoft.com/office/drawing/2014/main" id="{12C6E624-2F11-B6DF-88F7-3A496D759C13}"/>
              </a:ext>
            </a:extLst>
          </p:cNvPr>
          <p:cNvSpPr txBox="1">
            <a:spLocks/>
          </p:cNvSpPr>
          <p:nvPr/>
        </p:nvSpPr>
        <p:spPr>
          <a:xfrm>
            <a:off x="7568826" y="2991900"/>
            <a:ext cx="4338038" cy="3713570"/>
          </a:xfrm>
          <a:prstGeom prst="rect">
            <a:avLst/>
          </a:prstGeom>
        </p:spPr>
        <p:txBody>
          <a:bodyPr vert="horz" lIns="91440" tIns="45720" rIns="91440" bIns="45720" rtlCol="0">
            <a:normAutofit fontScale="925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0000"/>
              </a:lnSpc>
              <a:spcBef>
                <a:spcPts val="0"/>
              </a:spcBef>
              <a:buFont typeface="Arial" panose="020B0604020202020204" pitchFamily="34" charset="0"/>
              <a:buNone/>
            </a:pPr>
            <a:r>
              <a:rPr lang="en-GB" i="1" dirty="0">
                <a:solidFill>
                  <a:schemeClr val="bg1">
                    <a:lumMod val="85000"/>
                  </a:schemeClr>
                </a:solidFill>
              </a:rPr>
              <a:t>S docker pull ubuntu</a:t>
            </a:r>
          </a:p>
          <a:p>
            <a:pPr marL="0" indent="0">
              <a:lnSpc>
                <a:spcPct val="100000"/>
              </a:lnSpc>
              <a:spcBef>
                <a:spcPts val="0"/>
              </a:spcBef>
              <a:buFont typeface="Arial" panose="020B0604020202020204" pitchFamily="34" charset="0"/>
              <a:buNone/>
            </a:pPr>
            <a:r>
              <a:rPr lang="en-GB" b="1" i="1" dirty="0"/>
              <a:t>$ docker run ubuntu</a:t>
            </a:r>
          </a:p>
          <a:p>
            <a:pPr marL="0" indent="0">
              <a:buFont typeface="Arial" panose="020B0604020202020204" pitchFamily="34" charset="0"/>
              <a:buNone/>
            </a:pPr>
            <a:br>
              <a:rPr lang="en-GB" sz="2000" i="1" dirty="0"/>
            </a:br>
            <a:r>
              <a:rPr lang="en-GB" sz="2000" i="1" dirty="0">
                <a:solidFill>
                  <a:schemeClr val="tx1">
                    <a:lumMod val="50000"/>
                    <a:lumOff val="50000"/>
                  </a:schemeClr>
                </a:solidFill>
              </a:rPr>
              <a:t>The run command checks whether the ‘image’ already exists (locally, if not it is downloaded) before being launched; ‘</a:t>
            </a:r>
            <a:r>
              <a:rPr lang="en-GB" sz="2000" b="1" i="1" dirty="0">
                <a:solidFill>
                  <a:schemeClr val="tx1">
                    <a:lumMod val="50000"/>
                    <a:lumOff val="50000"/>
                  </a:schemeClr>
                </a:solidFill>
              </a:rPr>
              <a:t>pull’</a:t>
            </a:r>
            <a:r>
              <a:rPr lang="en-GB" sz="2000" i="1" dirty="0">
                <a:solidFill>
                  <a:schemeClr val="tx1">
                    <a:lumMod val="50000"/>
                    <a:lumOff val="50000"/>
                  </a:schemeClr>
                </a:solidFill>
              </a:rPr>
              <a:t> will always cause a download event.</a:t>
            </a:r>
          </a:p>
          <a:p>
            <a:pPr marL="0" indent="0">
              <a:buFont typeface="Arial" panose="020B0604020202020204" pitchFamily="34" charset="0"/>
              <a:buNone/>
            </a:pPr>
            <a:r>
              <a:rPr lang="en-GB" sz="2000" i="1" dirty="0">
                <a:solidFill>
                  <a:schemeClr val="tx1">
                    <a:lumMod val="50000"/>
                    <a:lumOff val="50000"/>
                  </a:schemeClr>
                </a:solidFill>
              </a:rPr>
              <a:t>Our session couldn’t load find a local image so one was pulled from the registry – however, as there was no interaction the container automatically closed.</a:t>
            </a:r>
          </a:p>
        </p:txBody>
      </p:sp>
      <p:pic>
        <p:nvPicPr>
          <p:cNvPr id="12" name="Picture 11">
            <a:extLst>
              <a:ext uri="{FF2B5EF4-FFF2-40B4-BE49-F238E27FC236}">
                <a16:creationId xmlns:a16="http://schemas.microsoft.com/office/drawing/2014/main" id="{2B573F10-7D98-C204-204D-9C6098151276}"/>
              </a:ext>
            </a:extLst>
          </p:cNvPr>
          <p:cNvPicPr>
            <a:picLocks noChangeAspect="1"/>
          </p:cNvPicPr>
          <p:nvPr/>
        </p:nvPicPr>
        <p:blipFill rotWithShape="1">
          <a:blip r:embed="rId4"/>
          <a:srcRect l="3298" t="1122" r="26569" b="2321"/>
          <a:stretch/>
        </p:blipFill>
        <p:spPr>
          <a:xfrm>
            <a:off x="2484238" y="4922533"/>
            <a:ext cx="4934916" cy="1782937"/>
          </a:xfrm>
          <a:prstGeom prst="rect">
            <a:avLst/>
          </a:prstGeom>
          <a:solidFill>
            <a:schemeClr val="bg1"/>
          </a:solidFill>
          <a:ln>
            <a:solidFill>
              <a:schemeClr val="bg1"/>
            </a:solidFill>
          </a:ln>
          <a:effectLst>
            <a:glow rad="101600">
              <a:schemeClr val="accent3">
                <a:satMod val="175000"/>
                <a:alpha val="40000"/>
              </a:schemeClr>
            </a:glow>
          </a:effectLst>
        </p:spPr>
      </p:pic>
      <p:sp>
        <p:nvSpPr>
          <p:cNvPr id="13" name="Arrow: Right 12">
            <a:extLst>
              <a:ext uri="{FF2B5EF4-FFF2-40B4-BE49-F238E27FC236}">
                <a16:creationId xmlns:a16="http://schemas.microsoft.com/office/drawing/2014/main" id="{40FF78E7-7E17-A963-C999-99720E7830F9}"/>
              </a:ext>
            </a:extLst>
          </p:cNvPr>
          <p:cNvSpPr/>
          <p:nvPr/>
        </p:nvSpPr>
        <p:spPr>
          <a:xfrm>
            <a:off x="2049348" y="5177144"/>
            <a:ext cx="462116" cy="452284"/>
          </a:xfrm>
          <a:prstGeom prst="rightArrow">
            <a:avLst/>
          </a:prstGeom>
          <a:solidFill>
            <a:srgbClr val="FFC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64972917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Content Placeholder 2">
            <a:extLst>
              <a:ext uri="{FF2B5EF4-FFF2-40B4-BE49-F238E27FC236}">
                <a16:creationId xmlns:a16="http://schemas.microsoft.com/office/drawing/2014/main" id="{12C6E624-2F11-B6DF-88F7-3A496D759C13}"/>
              </a:ext>
            </a:extLst>
          </p:cNvPr>
          <p:cNvSpPr txBox="1">
            <a:spLocks/>
          </p:cNvSpPr>
          <p:nvPr/>
        </p:nvSpPr>
        <p:spPr>
          <a:xfrm>
            <a:off x="1004138" y="2194331"/>
            <a:ext cx="11050210" cy="391149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0000"/>
              </a:lnSpc>
              <a:spcBef>
                <a:spcPts val="0"/>
              </a:spcBef>
              <a:buFont typeface="Arial" panose="020B0604020202020204" pitchFamily="34" charset="0"/>
              <a:buNone/>
            </a:pPr>
            <a:r>
              <a:rPr lang="en-GB" b="1" i="1" dirty="0"/>
              <a:t>$ docker </a:t>
            </a:r>
            <a:r>
              <a:rPr lang="en-GB" b="1" i="1" dirty="0" err="1"/>
              <a:t>ps</a:t>
            </a:r>
            <a:endParaRPr lang="en-GB" b="1" i="1" dirty="0"/>
          </a:p>
          <a:p>
            <a:pPr marL="0" indent="0">
              <a:lnSpc>
                <a:spcPct val="100000"/>
              </a:lnSpc>
              <a:spcBef>
                <a:spcPts val="0"/>
              </a:spcBef>
              <a:buFont typeface="Arial" panose="020B0604020202020204" pitchFamily="34" charset="0"/>
              <a:buNone/>
            </a:pPr>
            <a:endParaRPr lang="en-GB" b="1" i="1" dirty="0"/>
          </a:p>
          <a:p>
            <a:pPr marL="0" indent="0">
              <a:lnSpc>
                <a:spcPct val="100000"/>
              </a:lnSpc>
              <a:spcBef>
                <a:spcPts val="0"/>
              </a:spcBef>
              <a:buFont typeface="Arial" panose="020B0604020202020204" pitchFamily="34" charset="0"/>
              <a:buNone/>
            </a:pPr>
            <a:endParaRPr lang="en-GB" b="1" i="1" dirty="0"/>
          </a:p>
          <a:p>
            <a:pPr marL="0" indent="0">
              <a:lnSpc>
                <a:spcPct val="100000"/>
              </a:lnSpc>
              <a:spcBef>
                <a:spcPts val="0"/>
              </a:spcBef>
              <a:buFont typeface="Arial" panose="020B0604020202020204" pitchFamily="34" charset="0"/>
              <a:buNone/>
            </a:pPr>
            <a:endParaRPr lang="en-GB" b="1" i="1" dirty="0"/>
          </a:p>
          <a:p>
            <a:pPr marL="0" indent="0">
              <a:buFont typeface="Arial" panose="020B0604020202020204" pitchFamily="34" charset="0"/>
              <a:buNone/>
            </a:pPr>
            <a:r>
              <a:rPr lang="en-GB" sz="2400" dirty="0"/>
              <a:t>As can be seen (in the above example), there are no active docker (container) processes. However, to view </a:t>
            </a:r>
            <a:r>
              <a:rPr lang="en-GB" sz="2400" b="1" i="1" dirty="0"/>
              <a:t>all</a:t>
            </a:r>
            <a:r>
              <a:rPr lang="en-GB" sz="2400" dirty="0"/>
              <a:t> containers (including ‘exited’) use the command:</a:t>
            </a:r>
          </a:p>
          <a:p>
            <a:pPr marL="0" indent="0">
              <a:buFont typeface="Arial" panose="020B0604020202020204" pitchFamily="34" charset="0"/>
              <a:buNone/>
            </a:pPr>
            <a:r>
              <a:rPr lang="en-GB" b="1" i="1" dirty="0"/>
              <a:t>$ docker </a:t>
            </a:r>
            <a:r>
              <a:rPr lang="en-GB" b="1" i="1" dirty="0" err="1"/>
              <a:t>ps</a:t>
            </a:r>
            <a:r>
              <a:rPr lang="en-GB" b="1" i="1" dirty="0"/>
              <a:t> -a</a:t>
            </a:r>
          </a:p>
          <a:p>
            <a:pPr marL="0" indent="0">
              <a:buFont typeface="Arial" panose="020B0604020202020204" pitchFamily="34" charset="0"/>
              <a:buNone/>
            </a:pPr>
            <a:endParaRPr lang="en-GB" sz="2400" dirty="0"/>
          </a:p>
          <a:p>
            <a:pPr marL="0" indent="0">
              <a:buFont typeface="Arial" panose="020B0604020202020204" pitchFamily="34" charset="0"/>
              <a:buNone/>
            </a:pPr>
            <a:endParaRPr lang="en-GB" sz="2400" dirty="0">
              <a:solidFill>
                <a:schemeClr val="tx1">
                  <a:lumMod val="50000"/>
                  <a:lumOff val="50000"/>
                </a:schemeClr>
              </a:solidFill>
            </a:endParaRPr>
          </a:p>
        </p:txBody>
      </p:sp>
      <p:sp>
        <p:nvSpPr>
          <p:cNvPr id="2" name="Title 1">
            <a:extLst>
              <a:ext uri="{FF2B5EF4-FFF2-40B4-BE49-F238E27FC236}">
                <a16:creationId xmlns:a16="http://schemas.microsoft.com/office/drawing/2014/main" id="{37F59427-BC91-12D7-0721-D10C255C3B91}"/>
              </a:ext>
            </a:extLst>
          </p:cNvPr>
          <p:cNvSpPr>
            <a:spLocks noGrp="1"/>
          </p:cNvSpPr>
          <p:nvPr>
            <p:ph type="title"/>
          </p:nvPr>
        </p:nvSpPr>
        <p:spPr/>
        <p:txBody>
          <a:bodyPr/>
          <a:lstStyle/>
          <a:p>
            <a:r>
              <a:rPr lang="en-GB" b="1" dirty="0"/>
              <a:t>Docker Playground: Checking Processes</a:t>
            </a:r>
          </a:p>
        </p:txBody>
      </p:sp>
      <p:sp>
        <p:nvSpPr>
          <p:cNvPr id="3" name="Content Placeholder 2">
            <a:extLst>
              <a:ext uri="{FF2B5EF4-FFF2-40B4-BE49-F238E27FC236}">
                <a16:creationId xmlns:a16="http://schemas.microsoft.com/office/drawing/2014/main" id="{AA81CC85-D775-EF2E-5657-A5250C6FC224}"/>
              </a:ext>
            </a:extLst>
          </p:cNvPr>
          <p:cNvSpPr>
            <a:spLocks noGrp="1"/>
          </p:cNvSpPr>
          <p:nvPr>
            <p:ph idx="1"/>
          </p:nvPr>
        </p:nvSpPr>
        <p:spPr>
          <a:xfrm>
            <a:off x="1004139" y="1743523"/>
            <a:ext cx="7943215" cy="1325563"/>
          </a:xfrm>
        </p:spPr>
        <p:txBody>
          <a:bodyPr>
            <a:normAutofit/>
          </a:bodyPr>
          <a:lstStyle/>
          <a:p>
            <a:pPr marL="0" indent="0">
              <a:buNone/>
            </a:pPr>
            <a:r>
              <a:rPr lang="en-GB" sz="2400" dirty="0"/>
              <a:t>List docker processes (active containers) </a:t>
            </a:r>
          </a:p>
        </p:txBody>
      </p:sp>
      <p:sp>
        <p:nvSpPr>
          <p:cNvPr id="9" name="Arrow: Right 8">
            <a:extLst>
              <a:ext uri="{FF2B5EF4-FFF2-40B4-BE49-F238E27FC236}">
                <a16:creationId xmlns:a16="http://schemas.microsoft.com/office/drawing/2014/main" id="{F6DDA7C8-9C52-132B-D15A-09FB012A43B0}"/>
              </a:ext>
            </a:extLst>
          </p:cNvPr>
          <p:cNvSpPr/>
          <p:nvPr/>
        </p:nvSpPr>
        <p:spPr>
          <a:xfrm>
            <a:off x="543228" y="5766264"/>
            <a:ext cx="462116" cy="452284"/>
          </a:xfrm>
          <a:prstGeom prst="rightArrow">
            <a:avLst/>
          </a:prstGeom>
          <a:solidFill>
            <a:srgbClr val="FFC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Arrow: Right 12">
            <a:extLst>
              <a:ext uri="{FF2B5EF4-FFF2-40B4-BE49-F238E27FC236}">
                <a16:creationId xmlns:a16="http://schemas.microsoft.com/office/drawing/2014/main" id="{40FF78E7-7E17-A963-C999-99720E7830F9}"/>
              </a:ext>
            </a:extLst>
          </p:cNvPr>
          <p:cNvSpPr/>
          <p:nvPr/>
        </p:nvSpPr>
        <p:spPr>
          <a:xfrm>
            <a:off x="493465" y="2813448"/>
            <a:ext cx="462116" cy="452284"/>
          </a:xfrm>
          <a:prstGeom prst="rightArrow">
            <a:avLst/>
          </a:prstGeom>
          <a:solidFill>
            <a:srgbClr val="FFC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7" name="Picture 6">
            <a:extLst>
              <a:ext uri="{FF2B5EF4-FFF2-40B4-BE49-F238E27FC236}">
                <a16:creationId xmlns:a16="http://schemas.microsoft.com/office/drawing/2014/main" id="{68587B1D-0A04-0424-EFF7-B8D02691D8BA}"/>
              </a:ext>
            </a:extLst>
          </p:cNvPr>
          <p:cNvPicPr>
            <a:picLocks noChangeAspect="1"/>
          </p:cNvPicPr>
          <p:nvPr/>
        </p:nvPicPr>
        <p:blipFill>
          <a:blip r:embed="rId2"/>
          <a:stretch>
            <a:fillRect/>
          </a:stretch>
        </p:blipFill>
        <p:spPr>
          <a:xfrm>
            <a:off x="1004138" y="2721132"/>
            <a:ext cx="6919413" cy="840029"/>
          </a:xfrm>
          <a:prstGeom prst="rect">
            <a:avLst/>
          </a:prstGeom>
        </p:spPr>
      </p:pic>
      <p:pic>
        <p:nvPicPr>
          <p:cNvPr id="16" name="Picture 15">
            <a:extLst>
              <a:ext uri="{FF2B5EF4-FFF2-40B4-BE49-F238E27FC236}">
                <a16:creationId xmlns:a16="http://schemas.microsoft.com/office/drawing/2014/main" id="{3344AD3E-677D-755E-86AD-E9049FA5BBEC}"/>
              </a:ext>
            </a:extLst>
          </p:cNvPr>
          <p:cNvPicPr>
            <a:picLocks noChangeAspect="1"/>
          </p:cNvPicPr>
          <p:nvPr/>
        </p:nvPicPr>
        <p:blipFill>
          <a:blip r:embed="rId3"/>
          <a:stretch>
            <a:fillRect/>
          </a:stretch>
        </p:blipFill>
        <p:spPr>
          <a:xfrm>
            <a:off x="1079371" y="5298295"/>
            <a:ext cx="10625932" cy="1221073"/>
          </a:xfrm>
          <a:prstGeom prst="rect">
            <a:avLst/>
          </a:prstGeom>
        </p:spPr>
      </p:pic>
      <p:sp>
        <p:nvSpPr>
          <p:cNvPr id="6" name="Arrow: Right 5">
            <a:extLst>
              <a:ext uri="{FF2B5EF4-FFF2-40B4-BE49-F238E27FC236}">
                <a16:creationId xmlns:a16="http://schemas.microsoft.com/office/drawing/2014/main" id="{41F1D92A-D4A7-B568-2DD5-831497CAD093}"/>
              </a:ext>
            </a:extLst>
          </p:cNvPr>
          <p:cNvSpPr/>
          <p:nvPr/>
        </p:nvSpPr>
        <p:spPr>
          <a:xfrm rot="5400000">
            <a:off x="6482851" y="5301109"/>
            <a:ext cx="691301" cy="452284"/>
          </a:xfrm>
          <a:prstGeom prst="rightArrow">
            <a:avLst/>
          </a:prstGeom>
          <a:solidFill>
            <a:srgbClr val="FFC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06985913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Content Placeholder 2">
            <a:extLst>
              <a:ext uri="{FF2B5EF4-FFF2-40B4-BE49-F238E27FC236}">
                <a16:creationId xmlns:a16="http://schemas.microsoft.com/office/drawing/2014/main" id="{12C6E624-2F11-B6DF-88F7-3A496D759C13}"/>
              </a:ext>
            </a:extLst>
          </p:cNvPr>
          <p:cNvSpPr txBox="1">
            <a:spLocks/>
          </p:cNvSpPr>
          <p:nvPr/>
        </p:nvSpPr>
        <p:spPr>
          <a:xfrm>
            <a:off x="1004138" y="2194331"/>
            <a:ext cx="11050210" cy="4540766"/>
          </a:xfrm>
          <a:prstGeom prst="rect">
            <a:avLst/>
          </a:prstGeom>
        </p:spPr>
        <p:txBody>
          <a:bodyPr vert="horz" lIns="91440" tIns="45720" rIns="91440" bIns="45720" rtlCol="0">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0000"/>
              </a:lnSpc>
              <a:spcBef>
                <a:spcPts val="0"/>
              </a:spcBef>
              <a:buFont typeface="Arial" panose="020B0604020202020204" pitchFamily="34" charset="0"/>
              <a:buNone/>
            </a:pPr>
            <a:r>
              <a:rPr lang="en-GB" b="1" i="1" dirty="0"/>
              <a:t>$ docker run –</a:t>
            </a:r>
            <a:r>
              <a:rPr lang="en-GB" b="1" i="1" dirty="0" err="1"/>
              <a:t>i</a:t>
            </a:r>
            <a:r>
              <a:rPr lang="en-GB" b="1" i="1" dirty="0"/>
              <a:t> –t  ubuntu</a:t>
            </a:r>
          </a:p>
          <a:p>
            <a:pPr marL="0" indent="0">
              <a:lnSpc>
                <a:spcPct val="100000"/>
              </a:lnSpc>
              <a:spcBef>
                <a:spcPts val="0"/>
              </a:spcBef>
              <a:buFont typeface="Arial" panose="020B0604020202020204" pitchFamily="34" charset="0"/>
              <a:buNone/>
            </a:pPr>
            <a:endParaRPr lang="en-GB" b="1" i="1" dirty="0"/>
          </a:p>
          <a:p>
            <a:pPr marL="0" indent="0">
              <a:lnSpc>
                <a:spcPct val="100000"/>
              </a:lnSpc>
              <a:spcBef>
                <a:spcPts val="0"/>
              </a:spcBef>
              <a:buFont typeface="Arial" panose="020B0604020202020204" pitchFamily="34" charset="0"/>
              <a:buNone/>
            </a:pPr>
            <a:endParaRPr lang="en-GB" b="1" i="1" dirty="0"/>
          </a:p>
          <a:p>
            <a:pPr marL="0" indent="0">
              <a:lnSpc>
                <a:spcPct val="100000"/>
              </a:lnSpc>
              <a:spcBef>
                <a:spcPts val="0"/>
              </a:spcBef>
              <a:buFont typeface="Arial" panose="020B0604020202020204" pitchFamily="34" charset="0"/>
              <a:buNone/>
            </a:pPr>
            <a:endParaRPr lang="en-GB" b="1" i="1" dirty="0"/>
          </a:p>
          <a:p>
            <a:pPr marL="0" indent="0">
              <a:buFont typeface="Arial" panose="020B0604020202020204" pitchFamily="34" charset="0"/>
              <a:buNone/>
            </a:pPr>
            <a:r>
              <a:rPr lang="en-GB" sz="2000" dirty="0"/>
              <a:t>The ‘-</a:t>
            </a:r>
            <a:r>
              <a:rPr lang="en-GB" sz="2000" dirty="0" err="1"/>
              <a:t>i</a:t>
            </a:r>
            <a:r>
              <a:rPr lang="en-GB" sz="2000" dirty="0"/>
              <a:t>’ flag  is used keep STDIN open, the ‘-t’ flag allocates a pseudo-</a:t>
            </a:r>
            <a:r>
              <a:rPr lang="en-GB" sz="2000" dirty="0" err="1"/>
              <a:t>tty</a:t>
            </a:r>
            <a:r>
              <a:rPr lang="en-GB" sz="2000" dirty="0"/>
              <a:t>, the flags can be combined as ‘-it’ this instructions essentially allocates a </a:t>
            </a:r>
            <a:r>
              <a:rPr lang="en-GB" sz="2000" dirty="0" err="1"/>
              <a:t>tty</a:t>
            </a:r>
            <a:r>
              <a:rPr lang="en-GB" sz="2000" dirty="0"/>
              <a:t> device for specified container; </a:t>
            </a:r>
            <a:br>
              <a:rPr lang="en-GB" sz="2000" dirty="0"/>
            </a:br>
            <a:r>
              <a:rPr lang="en-GB" sz="2000" dirty="0"/>
              <a:t>for example </a:t>
            </a:r>
            <a:r>
              <a:rPr lang="en-GB" sz="2000" b="1" i="1" dirty="0"/>
              <a:t>$ docker run –it ubuntu</a:t>
            </a:r>
          </a:p>
          <a:p>
            <a:pPr marL="0" indent="0">
              <a:buFont typeface="Arial" panose="020B0604020202020204" pitchFamily="34" charset="0"/>
              <a:buNone/>
            </a:pPr>
            <a:endParaRPr lang="en-GB" sz="2000" b="1" i="1" dirty="0"/>
          </a:p>
          <a:p>
            <a:pPr marL="0" indent="0">
              <a:buFont typeface="Arial" panose="020B0604020202020204" pitchFamily="34" charset="0"/>
              <a:buNone/>
            </a:pPr>
            <a:r>
              <a:rPr lang="en-GB" sz="2000" dirty="0"/>
              <a:t>The forward slash (/) indicates we are in the OS’s root directory, the hash (#) indicates we are ‘root’ user; general users are typically indicated using as a dollar ($) symbol.</a:t>
            </a:r>
          </a:p>
          <a:p>
            <a:pPr marL="0" indent="0">
              <a:buFont typeface="Arial" panose="020B0604020202020204" pitchFamily="34" charset="0"/>
              <a:buNone/>
            </a:pPr>
            <a:endParaRPr lang="en-GB" sz="2000" dirty="0"/>
          </a:p>
          <a:p>
            <a:pPr marL="0" indent="0">
              <a:buFont typeface="Arial" panose="020B0604020202020204" pitchFamily="34" charset="0"/>
              <a:buNone/>
            </a:pPr>
            <a:r>
              <a:rPr lang="en-GB" sz="2000" dirty="0"/>
              <a:t>We can use this shell to execute commands (the </a:t>
            </a:r>
            <a:r>
              <a:rPr lang="en-GB" sz="2000" dirty="0" err="1"/>
              <a:t>tty</a:t>
            </a:r>
            <a:r>
              <a:rPr lang="en-GB" sz="2000" dirty="0"/>
              <a:t> passes the command to the containers kernel); echo, </a:t>
            </a:r>
            <a:r>
              <a:rPr lang="en-GB" sz="2000" dirty="0" err="1"/>
              <a:t>whoami</a:t>
            </a:r>
            <a:r>
              <a:rPr lang="en-GB" sz="2000" dirty="0"/>
              <a:t>, echo $0, !2, history, ‘up /down arrow’ to scroll back through previous instructions </a:t>
            </a:r>
          </a:p>
          <a:p>
            <a:pPr marL="0" indent="0">
              <a:buFont typeface="Arial" panose="020B0604020202020204" pitchFamily="34" charset="0"/>
              <a:buNone/>
            </a:pPr>
            <a:endParaRPr lang="en-GB" sz="2400" dirty="0"/>
          </a:p>
          <a:p>
            <a:pPr marL="0" indent="0">
              <a:buFont typeface="Arial" panose="020B0604020202020204" pitchFamily="34" charset="0"/>
              <a:buNone/>
            </a:pPr>
            <a:endParaRPr lang="en-GB" sz="2400" dirty="0"/>
          </a:p>
          <a:p>
            <a:pPr marL="0" indent="0">
              <a:buFont typeface="Arial" panose="020B0604020202020204" pitchFamily="34" charset="0"/>
              <a:buNone/>
            </a:pPr>
            <a:endParaRPr lang="en-GB" sz="2400" b="1" i="1" dirty="0"/>
          </a:p>
          <a:p>
            <a:pPr marL="0" indent="0">
              <a:buFont typeface="Arial" panose="020B0604020202020204" pitchFamily="34" charset="0"/>
              <a:buNone/>
            </a:pPr>
            <a:endParaRPr lang="en-GB" sz="2400" dirty="0">
              <a:solidFill>
                <a:schemeClr val="tx1">
                  <a:lumMod val="50000"/>
                  <a:lumOff val="50000"/>
                </a:schemeClr>
              </a:solidFill>
            </a:endParaRPr>
          </a:p>
        </p:txBody>
      </p:sp>
      <p:sp>
        <p:nvSpPr>
          <p:cNvPr id="2" name="Title 1">
            <a:extLst>
              <a:ext uri="{FF2B5EF4-FFF2-40B4-BE49-F238E27FC236}">
                <a16:creationId xmlns:a16="http://schemas.microsoft.com/office/drawing/2014/main" id="{37F59427-BC91-12D7-0721-D10C255C3B91}"/>
              </a:ext>
            </a:extLst>
          </p:cNvPr>
          <p:cNvSpPr>
            <a:spLocks noGrp="1"/>
          </p:cNvSpPr>
          <p:nvPr>
            <p:ph type="title"/>
          </p:nvPr>
        </p:nvSpPr>
        <p:spPr/>
        <p:txBody>
          <a:bodyPr/>
          <a:lstStyle/>
          <a:p>
            <a:r>
              <a:rPr lang="en-GB" b="1" dirty="0"/>
              <a:t>Docker Playground: Interactive</a:t>
            </a:r>
          </a:p>
        </p:txBody>
      </p:sp>
      <p:sp>
        <p:nvSpPr>
          <p:cNvPr id="3" name="Content Placeholder 2">
            <a:extLst>
              <a:ext uri="{FF2B5EF4-FFF2-40B4-BE49-F238E27FC236}">
                <a16:creationId xmlns:a16="http://schemas.microsoft.com/office/drawing/2014/main" id="{AA81CC85-D775-EF2E-5657-A5250C6FC224}"/>
              </a:ext>
            </a:extLst>
          </p:cNvPr>
          <p:cNvSpPr>
            <a:spLocks noGrp="1"/>
          </p:cNvSpPr>
          <p:nvPr>
            <p:ph idx="1"/>
          </p:nvPr>
        </p:nvSpPr>
        <p:spPr>
          <a:xfrm>
            <a:off x="1004139" y="1743524"/>
            <a:ext cx="9418055" cy="450808"/>
          </a:xfrm>
        </p:spPr>
        <p:txBody>
          <a:bodyPr>
            <a:normAutofit/>
          </a:bodyPr>
          <a:lstStyle/>
          <a:p>
            <a:pPr marL="0" indent="0">
              <a:buNone/>
            </a:pPr>
            <a:r>
              <a:rPr lang="en-GB" sz="2400" dirty="0"/>
              <a:t>Launch a container with an interactive container</a:t>
            </a:r>
          </a:p>
        </p:txBody>
      </p:sp>
      <p:sp>
        <p:nvSpPr>
          <p:cNvPr id="13" name="Arrow: Right 12">
            <a:extLst>
              <a:ext uri="{FF2B5EF4-FFF2-40B4-BE49-F238E27FC236}">
                <a16:creationId xmlns:a16="http://schemas.microsoft.com/office/drawing/2014/main" id="{40FF78E7-7E17-A963-C999-99720E7830F9}"/>
              </a:ext>
            </a:extLst>
          </p:cNvPr>
          <p:cNvSpPr/>
          <p:nvPr/>
        </p:nvSpPr>
        <p:spPr>
          <a:xfrm>
            <a:off x="493465" y="2862608"/>
            <a:ext cx="462116" cy="452284"/>
          </a:xfrm>
          <a:prstGeom prst="rightArrow">
            <a:avLst/>
          </a:prstGeom>
          <a:solidFill>
            <a:srgbClr val="FFC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7" name="Picture 16">
            <a:extLst>
              <a:ext uri="{FF2B5EF4-FFF2-40B4-BE49-F238E27FC236}">
                <a16:creationId xmlns:a16="http://schemas.microsoft.com/office/drawing/2014/main" id="{F73425EE-E34F-33DA-6829-A8C1C01AF380}"/>
              </a:ext>
            </a:extLst>
          </p:cNvPr>
          <p:cNvPicPr>
            <a:picLocks noChangeAspect="1"/>
          </p:cNvPicPr>
          <p:nvPr/>
        </p:nvPicPr>
        <p:blipFill>
          <a:blip r:embed="rId2"/>
          <a:stretch>
            <a:fillRect/>
          </a:stretch>
        </p:blipFill>
        <p:spPr>
          <a:xfrm>
            <a:off x="1012399" y="2697975"/>
            <a:ext cx="5083601" cy="800918"/>
          </a:xfrm>
          <a:prstGeom prst="rect">
            <a:avLst/>
          </a:prstGeom>
        </p:spPr>
      </p:pic>
      <p:sp>
        <p:nvSpPr>
          <p:cNvPr id="18" name="Arrow: Right 17">
            <a:extLst>
              <a:ext uri="{FF2B5EF4-FFF2-40B4-BE49-F238E27FC236}">
                <a16:creationId xmlns:a16="http://schemas.microsoft.com/office/drawing/2014/main" id="{0A5C63E1-98AF-CA69-CD55-86CCFB4368EB}"/>
              </a:ext>
            </a:extLst>
          </p:cNvPr>
          <p:cNvSpPr/>
          <p:nvPr/>
        </p:nvSpPr>
        <p:spPr>
          <a:xfrm rot="16200000">
            <a:off x="3043385" y="3471660"/>
            <a:ext cx="462116" cy="452284"/>
          </a:xfrm>
          <a:prstGeom prst="rightArrow">
            <a:avLst/>
          </a:prstGeom>
          <a:solidFill>
            <a:srgbClr val="FFC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82201389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F97747-AA82-90BC-6CDB-1B2DB24F8F61}"/>
              </a:ext>
            </a:extLst>
          </p:cNvPr>
          <p:cNvSpPr>
            <a:spLocks noGrp="1"/>
          </p:cNvSpPr>
          <p:nvPr>
            <p:ph type="title"/>
          </p:nvPr>
        </p:nvSpPr>
        <p:spPr/>
        <p:txBody>
          <a:bodyPr/>
          <a:lstStyle/>
          <a:p>
            <a:r>
              <a:rPr lang="en-GB" b="1" dirty="0"/>
              <a:t>Docker Commands</a:t>
            </a:r>
          </a:p>
        </p:txBody>
      </p:sp>
      <p:sp>
        <p:nvSpPr>
          <p:cNvPr id="3" name="Content Placeholder 2">
            <a:extLst>
              <a:ext uri="{FF2B5EF4-FFF2-40B4-BE49-F238E27FC236}">
                <a16:creationId xmlns:a16="http://schemas.microsoft.com/office/drawing/2014/main" id="{384076E5-CA67-48D4-00A9-05D6C0015DA2}"/>
              </a:ext>
            </a:extLst>
          </p:cNvPr>
          <p:cNvSpPr>
            <a:spLocks noGrp="1"/>
          </p:cNvSpPr>
          <p:nvPr>
            <p:ph idx="1"/>
          </p:nvPr>
        </p:nvSpPr>
        <p:spPr/>
        <p:txBody>
          <a:bodyPr>
            <a:normAutofit fontScale="92500" lnSpcReduction="10000"/>
          </a:bodyPr>
          <a:lstStyle/>
          <a:p>
            <a:pPr marL="0" indent="0">
              <a:lnSpc>
                <a:spcPct val="100000"/>
              </a:lnSpc>
              <a:buNone/>
            </a:pPr>
            <a:r>
              <a:rPr lang="en-GB" dirty="0"/>
              <a:t>$ docker version</a:t>
            </a:r>
          </a:p>
          <a:p>
            <a:pPr marL="0" indent="0">
              <a:lnSpc>
                <a:spcPct val="100000"/>
              </a:lnSpc>
              <a:buNone/>
            </a:pPr>
            <a:r>
              <a:rPr lang="en-GB" dirty="0"/>
              <a:t>$ docker build –t &lt;reference tag&gt; .</a:t>
            </a:r>
          </a:p>
          <a:p>
            <a:pPr marL="0" indent="0">
              <a:lnSpc>
                <a:spcPct val="100000"/>
              </a:lnSpc>
              <a:buNone/>
            </a:pPr>
            <a:r>
              <a:rPr lang="en-GB" dirty="0"/>
              <a:t>$ docker run &lt;name&gt;</a:t>
            </a:r>
          </a:p>
          <a:p>
            <a:pPr marL="0" indent="0">
              <a:lnSpc>
                <a:spcPct val="100000"/>
              </a:lnSpc>
              <a:buNone/>
            </a:pPr>
            <a:r>
              <a:rPr lang="en-GB" dirty="0"/>
              <a:t>$ docker run –it &lt;name&gt;</a:t>
            </a:r>
          </a:p>
          <a:p>
            <a:pPr marL="0" indent="0">
              <a:lnSpc>
                <a:spcPct val="100000"/>
              </a:lnSpc>
              <a:buNone/>
            </a:pPr>
            <a:r>
              <a:rPr lang="en-GB" dirty="0"/>
              <a:t>$ docker pull </a:t>
            </a:r>
            <a:r>
              <a:rPr lang="en-GB" dirty="0" err="1"/>
              <a:t>codewithmosh</a:t>
            </a:r>
            <a:r>
              <a:rPr lang="en-GB" dirty="0"/>
              <a:t>/</a:t>
            </a:r>
            <a:r>
              <a:rPr lang="en-GB" dirty="0" err="1"/>
              <a:t>hello_world</a:t>
            </a:r>
            <a:endParaRPr lang="en-GB" dirty="0"/>
          </a:p>
          <a:p>
            <a:pPr marL="0" indent="0">
              <a:lnSpc>
                <a:spcPct val="100000"/>
              </a:lnSpc>
              <a:buNone/>
            </a:pPr>
            <a:r>
              <a:rPr lang="en-GB" dirty="0"/>
              <a:t>$ docker image ls</a:t>
            </a:r>
          </a:p>
          <a:p>
            <a:pPr marL="0" indent="0">
              <a:lnSpc>
                <a:spcPct val="100000"/>
              </a:lnSpc>
              <a:buNone/>
            </a:pPr>
            <a:r>
              <a:rPr lang="en-GB" dirty="0"/>
              <a:t>$ docker </a:t>
            </a:r>
            <a:r>
              <a:rPr lang="en-GB" dirty="0" err="1"/>
              <a:t>ps</a:t>
            </a:r>
            <a:r>
              <a:rPr lang="en-GB" dirty="0"/>
              <a:t> -a</a:t>
            </a:r>
          </a:p>
          <a:p>
            <a:pPr marL="0" indent="0">
              <a:lnSpc>
                <a:spcPct val="100000"/>
              </a:lnSpc>
              <a:buNone/>
            </a:pPr>
            <a:r>
              <a:rPr lang="en-GB" dirty="0"/>
              <a:t>$ docker-compose up</a:t>
            </a:r>
          </a:p>
          <a:p>
            <a:pPr marL="0" indent="0">
              <a:lnSpc>
                <a:spcPct val="100000"/>
              </a:lnSpc>
              <a:buNone/>
            </a:pPr>
            <a:r>
              <a:rPr lang="en-GB" dirty="0"/>
              <a:t>$ docker-compose down –</a:t>
            </a:r>
            <a:r>
              <a:rPr lang="en-GB" dirty="0" err="1"/>
              <a:t>rmi</a:t>
            </a:r>
            <a:r>
              <a:rPr lang="en-GB" dirty="0"/>
              <a:t> all</a:t>
            </a:r>
          </a:p>
          <a:p>
            <a:pPr marL="0" indent="0">
              <a:lnSpc>
                <a:spcPct val="100000"/>
              </a:lnSpc>
              <a:buNone/>
            </a:pPr>
            <a:endParaRPr lang="en-GB" dirty="0"/>
          </a:p>
          <a:p>
            <a:pPr marL="0" indent="0">
              <a:buNone/>
            </a:pPr>
            <a:endParaRPr lang="en-GB" dirty="0"/>
          </a:p>
        </p:txBody>
      </p:sp>
    </p:spTree>
    <p:extLst>
      <p:ext uri="{BB962C8B-B14F-4D97-AF65-F5344CB8AC3E}">
        <p14:creationId xmlns:p14="http://schemas.microsoft.com/office/powerpoint/2010/main" val="174254239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C0D020-5570-6986-FCC6-564A068595C0}"/>
              </a:ext>
            </a:extLst>
          </p:cNvPr>
          <p:cNvSpPr>
            <a:spLocks noGrp="1"/>
          </p:cNvSpPr>
          <p:nvPr>
            <p:ph type="title"/>
          </p:nvPr>
        </p:nvSpPr>
        <p:spPr/>
        <p:txBody>
          <a:bodyPr/>
          <a:lstStyle/>
          <a:p>
            <a:r>
              <a:rPr lang="en-GB" b="1" dirty="0"/>
              <a:t>Good Docker Resources</a:t>
            </a:r>
          </a:p>
        </p:txBody>
      </p:sp>
      <p:sp>
        <p:nvSpPr>
          <p:cNvPr id="3" name="Content Placeholder 2">
            <a:extLst>
              <a:ext uri="{FF2B5EF4-FFF2-40B4-BE49-F238E27FC236}">
                <a16:creationId xmlns:a16="http://schemas.microsoft.com/office/drawing/2014/main" id="{A031F79E-A520-9E6C-2880-64E0920F71E2}"/>
              </a:ext>
            </a:extLst>
          </p:cNvPr>
          <p:cNvSpPr>
            <a:spLocks noGrp="1"/>
          </p:cNvSpPr>
          <p:nvPr>
            <p:ph idx="1"/>
          </p:nvPr>
        </p:nvSpPr>
        <p:spPr/>
        <p:txBody>
          <a:bodyPr/>
          <a:lstStyle/>
          <a:p>
            <a:pPr marL="0" indent="0">
              <a:buNone/>
            </a:pPr>
            <a:r>
              <a:rPr lang="en-GB" dirty="0">
                <a:hlinkClick r:id="rId2"/>
              </a:rPr>
              <a:t>https://labs.play-with-docker.com/</a:t>
            </a:r>
          </a:p>
          <a:p>
            <a:pPr marL="0" indent="0">
              <a:buNone/>
            </a:pPr>
            <a:r>
              <a:rPr lang="en-GB">
                <a:hlinkClick r:id="rId2"/>
              </a:rPr>
              <a:t>https://training.play-with-docker.com/</a:t>
            </a:r>
            <a:endParaRPr lang="en-GB" dirty="0">
              <a:hlinkClick r:id="rId2"/>
            </a:endParaRPr>
          </a:p>
          <a:p>
            <a:pPr marL="0" indent="0">
              <a:buNone/>
            </a:pPr>
            <a:r>
              <a:rPr lang="en-GB" dirty="0">
                <a:hlinkClick r:id="rId2"/>
              </a:rPr>
              <a:t>https://hub.docker.com/</a:t>
            </a:r>
          </a:p>
          <a:p>
            <a:pPr marL="0" indent="0">
              <a:buNone/>
            </a:pPr>
            <a:r>
              <a:rPr lang="en-GB" dirty="0">
                <a:hlinkClick r:id="rId2"/>
              </a:rPr>
              <a:t>https://dockerlabs.collabnix.com/</a:t>
            </a: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291937918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FAD887-7258-9556-F910-442EDF3E30B7}"/>
              </a:ext>
            </a:extLst>
          </p:cNvPr>
          <p:cNvSpPr>
            <a:spLocks noGrp="1"/>
          </p:cNvSpPr>
          <p:nvPr>
            <p:ph type="ctrTitle"/>
          </p:nvPr>
        </p:nvSpPr>
        <p:spPr/>
        <p:txBody>
          <a:bodyPr/>
          <a:lstStyle/>
          <a:p>
            <a:r>
              <a:rPr lang="en-GB" dirty="0"/>
              <a:t>Command Line Instructions</a:t>
            </a:r>
          </a:p>
        </p:txBody>
      </p:sp>
      <p:sp>
        <p:nvSpPr>
          <p:cNvPr id="3" name="Subtitle 2">
            <a:extLst>
              <a:ext uri="{FF2B5EF4-FFF2-40B4-BE49-F238E27FC236}">
                <a16:creationId xmlns:a16="http://schemas.microsoft.com/office/drawing/2014/main" id="{D2084FBF-BF25-FEA1-9CB1-71C20538222A}"/>
              </a:ext>
            </a:extLst>
          </p:cNvPr>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96063168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D57BD6-C848-346C-FE31-86B0C220F8A5}"/>
              </a:ext>
            </a:extLst>
          </p:cNvPr>
          <p:cNvSpPr>
            <a:spLocks noGrp="1"/>
          </p:cNvSpPr>
          <p:nvPr>
            <p:ph type="title"/>
          </p:nvPr>
        </p:nvSpPr>
        <p:spPr/>
        <p:txBody>
          <a:bodyPr/>
          <a:lstStyle/>
          <a:p>
            <a:r>
              <a:rPr lang="en-GB" dirty="0"/>
              <a:t>Windows File Structure</a:t>
            </a:r>
          </a:p>
        </p:txBody>
      </p:sp>
      <p:sp>
        <p:nvSpPr>
          <p:cNvPr id="3" name="Content Placeholder 2">
            <a:extLst>
              <a:ext uri="{FF2B5EF4-FFF2-40B4-BE49-F238E27FC236}">
                <a16:creationId xmlns:a16="http://schemas.microsoft.com/office/drawing/2014/main" id="{0F4AF141-0F14-B162-0D9A-C85C7EE344BE}"/>
              </a:ext>
            </a:extLst>
          </p:cNvPr>
          <p:cNvSpPr>
            <a:spLocks noGrp="1"/>
          </p:cNvSpPr>
          <p:nvPr>
            <p:ph idx="1"/>
          </p:nvPr>
        </p:nvSpPr>
        <p:spPr>
          <a:xfrm>
            <a:off x="838200" y="1825625"/>
            <a:ext cx="3414311" cy="4351338"/>
          </a:xfrm>
        </p:spPr>
        <p:txBody>
          <a:bodyPr/>
          <a:lstStyle/>
          <a:p>
            <a:pPr marL="0" indent="0">
              <a:buNone/>
            </a:pPr>
            <a:r>
              <a:rPr lang="en-GB" dirty="0"/>
              <a:t>C: \ </a:t>
            </a:r>
          </a:p>
          <a:p>
            <a:pPr marL="0" indent="0">
              <a:buNone/>
            </a:pPr>
            <a:r>
              <a:rPr lang="en-GB" dirty="0"/>
              <a:t>Program Files</a:t>
            </a:r>
          </a:p>
          <a:p>
            <a:pPr marL="0" indent="0">
              <a:buNone/>
            </a:pPr>
            <a:r>
              <a:rPr lang="en-GB" dirty="0"/>
              <a:t>Windows</a:t>
            </a:r>
          </a:p>
          <a:p>
            <a:pPr marL="0" indent="0">
              <a:buNone/>
            </a:pPr>
            <a:r>
              <a:rPr lang="en-GB" dirty="0"/>
              <a:t>Users</a:t>
            </a:r>
          </a:p>
        </p:txBody>
      </p:sp>
      <p:sp>
        <p:nvSpPr>
          <p:cNvPr id="5" name="TextBox 4">
            <a:extLst>
              <a:ext uri="{FF2B5EF4-FFF2-40B4-BE49-F238E27FC236}">
                <a16:creationId xmlns:a16="http://schemas.microsoft.com/office/drawing/2014/main" id="{6E893055-BDC8-5581-6FEC-AE24A6DA122F}"/>
              </a:ext>
            </a:extLst>
          </p:cNvPr>
          <p:cNvSpPr txBox="1"/>
          <p:nvPr/>
        </p:nvSpPr>
        <p:spPr>
          <a:xfrm>
            <a:off x="4710544" y="3429000"/>
            <a:ext cx="6394457" cy="2031325"/>
          </a:xfrm>
          <a:prstGeom prst="rect">
            <a:avLst/>
          </a:prstGeom>
          <a:noFill/>
        </p:spPr>
        <p:txBody>
          <a:bodyPr wrap="square" rtlCol="0">
            <a:spAutoFit/>
          </a:bodyPr>
          <a:lstStyle/>
          <a:p>
            <a:r>
              <a:rPr lang="en-GB" dirty="0"/>
              <a:t>All operating systems use a hierarchical tree based structure to organised file and resources (e.g., paging files, ...)</a:t>
            </a:r>
          </a:p>
          <a:p>
            <a:endParaRPr lang="en-GB" dirty="0"/>
          </a:p>
          <a:p>
            <a:r>
              <a:rPr lang="en-GB" dirty="0"/>
              <a:t>Windows OS uses a root structure (simplified opposite), typically with a ‘C’ drive at the top.  The ‘Program Files’ directory, by default is used commonly to  hold third party executables while the ‘Windows’ directory logically separates the </a:t>
            </a:r>
            <a:r>
              <a:rPr lang="en-GB"/>
              <a:t>OS’s services. </a:t>
            </a:r>
            <a:endParaRPr lang="en-GB" dirty="0"/>
          </a:p>
        </p:txBody>
      </p:sp>
    </p:spTree>
    <p:extLst>
      <p:ext uri="{BB962C8B-B14F-4D97-AF65-F5344CB8AC3E}">
        <p14:creationId xmlns:p14="http://schemas.microsoft.com/office/powerpoint/2010/main" val="99525600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D57BD6-C848-346C-FE31-86B0C220F8A5}"/>
              </a:ext>
            </a:extLst>
          </p:cNvPr>
          <p:cNvSpPr>
            <a:spLocks noGrp="1"/>
          </p:cNvSpPr>
          <p:nvPr>
            <p:ph type="title"/>
          </p:nvPr>
        </p:nvSpPr>
        <p:spPr/>
        <p:txBody>
          <a:bodyPr/>
          <a:lstStyle/>
          <a:p>
            <a:r>
              <a:rPr lang="en-GB" dirty="0"/>
              <a:t>Linux File Structure</a:t>
            </a:r>
          </a:p>
        </p:txBody>
      </p:sp>
      <p:sp>
        <p:nvSpPr>
          <p:cNvPr id="3" name="Content Placeholder 2">
            <a:extLst>
              <a:ext uri="{FF2B5EF4-FFF2-40B4-BE49-F238E27FC236}">
                <a16:creationId xmlns:a16="http://schemas.microsoft.com/office/drawing/2014/main" id="{0F4AF141-0F14-B162-0D9A-C85C7EE344BE}"/>
              </a:ext>
            </a:extLst>
          </p:cNvPr>
          <p:cNvSpPr>
            <a:spLocks noGrp="1"/>
          </p:cNvSpPr>
          <p:nvPr>
            <p:ph idx="1"/>
          </p:nvPr>
        </p:nvSpPr>
        <p:spPr>
          <a:xfrm>
            <a:off x="838200" y="1825625"/>
            <a:ext cx="3414311" cy="4351338"/>
          </a:xfrm>
        </p:spPr>
        <p:txBody>
          <a:bodyPr/>
          <a:lstStyle/>
          <a:p>
            <a:pPr marL="0" indent="0">
              <a:buNone/>
            </a:pPr>
            <a:r>
              <a:rPr lang="en-GB" dirty="0"/>
              <a:t>/ </a:t>
            </a:r>
          </a:p>
          <a:p>
            <a:pPr marL="0" indent="0">
              <a:buNone/>
            </a:pPr>
            <a:r>
              <a:rPr lang="en-GB" dirty="0"/>
              <a:t>Bin</a:t>
            </a:r>
          </a:p>
          <a:p>
            <a:pPr marL="0" indent="0">
              <a:buNone/>
            </a:pPr>
            <a:r>
              <a:rPr lang="en-GB" dirty="0"/>
              <a:t>Boot</a:t>
            </a:r>
          </a:p>
          <a:p>
            <a:pPr marL="0" indent="0">
              <a:buNone/>
            </a:pPr>
            <a:r>
              <a:rPr lang="en-GB" dirty="0"/>
              <a:t>Dev</a:t>
            </a:r>
          </a:p>
          <a:p>
            <a:pPr marL="0" indent="0">
              <a:buNone/>
            </a:pPr>
            <a:r>
              <a:rPr lang="en-GB" dirty="0"/>
              <a:t>Etc</a:t>
            </a:r>
          </a:p>
          <a:p>
            <a:pPr marL="0" indent="0">
              <a:buNone/>
            </a:pPr>
            <a:r>
              <a:rPr lang="en-GB"/>
              <a:t>home</a:t>
            </a:r>
          </a:p>
        </p:txBody>
      </p:sp>
      <p:sp>
        <p:nvSpPr>
          <p:cNvPr id="4" name="Content Placeholder 2">
            <a:extLst>
              <a:ext uri="{FF2B5EF4-FFF2-40B4-BE49-F238E27FC236}">
                <a16:creationId xmlns:a16="http://schemas.microsoft.com/office/drawing/2014/main" id="{DDD050B6-C45A-29CC-410D-09C109157FC6}"/>
              </a:ext>
            </a:extLst>
          </p:cNvPr>
          <p:cNvSpPr txBox="1">
            <a:spLocks/>
          </p:cNvSpPr>
          <p:nvPr/>
        </p:nvSpPr>
        <p:spPr>
          <a:xfrm>
            <a:off x="4108373" y="1825625"/>
            <a:ext cx="3414311"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a:t>/ </a:t>
            </a:r>
          </a:p>
          <a:p>
            <a:pPr marL="0" indent="0">
              <a:buFont typeface="Arial" panose="020B0604020202020204" pitchFamily="34" charset="0"/>
              <a:buNone/>
            </a:pPr>
            <a:r>
              <a:rPr lang="en-GB"/>
              <a:t>Bin</a:t>
            </a:r>
          </a:p>
          <a:p>
            <a:pPr marL="0" indent="0">
              <a:buFont typeface="Arial" panose="020B0604020202020204" pitchFamily="34" charset="0"/>
              <a:buNone/>
            </a:pPr>
            <a:r>
              <a:rPr lang="en-GB"/>
              <a:t>Boot</a:t>
            </a:r>
          </a:p>
          <a:p>
            <a:pPr marL="0" indent="0">
              <a:buFont typeface="Arial" panose="020B0604020202020204" pitchFamily="34" charset="0"/>
              <a:buNone/>
            </a:pPr>
            <a:r>
              <a:rPr lang="en-GB"/>
              <a:t>Dev</a:t>
            </a:r>
          </a:p>
          <a:p>
            <a:pPr marL="0" indent="0">
              <a:buFont typeface="Arial" panose="020B0604020202020204" pitchFamily="34" charset="0"/>
              <a:buNone/>
            </a:pPr>
            <a:r>
              <a:rPr lang="en-GB"/>
              <a:t>Etc</a:t>
            </a:r>
          </a:p>
          <a:p>
            <a:pPr marL="0" indent="0">
              <a:buFont typeface="Arial" panose="020B0604020202020204" pitchFamily="34" charset="0"/>
              <a:buNone/>
            </a:pPr>
            <a:r>
              <a:rPr lang="en-GB"/>
              <a:t>home</a:t>
            </a:r>
          </a:p>
        </p:txBody>
      </p:sp>
    </p:spTree>
    <p:extLst>
      <p:ext uri="{BB962C8B-B14F-4D97-AF65-F5344CB8AC3E}">
        <p14:creationId xmlns:p14="http://schemas.microsoft.com/office/powerpoint/2010/main" val="93396977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48983</TotalTime>
  <Words>3950</Words>
  <Application>Microsoft Office PowerPoint</Application>
  <PresentationFormat>Widescreen</PresentationFormat>
  <Paragraphs>429</Paragraphs>
  <Slides>41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41</vt:i4>
      </vt:variant>
    </vt:vector>
  </HeadingPairs>
  <TitlesOfParts>
    <vt:vector size="46" baseType="lpstr">
      <vt:lpstr>Arial</vt:lpstr>
      <vt:lpstr>Calibri</vt:lpstr>
      <vt:lpstr>Calibri Light</vt:lpstr>
      <vt:lpstr>source-serif-pro</vt:lpstr>
      <vt:lpstr>Office Theme</vt:lpstr>
      <vt:lpstr>Docker</vt:lpstr>
      <vt:lpstr>Docker - Associated Technologies</vt:lpstr>
      <vt:lpstr>Docker Topics</vt:lpstr>
      <vt:lpstr>What is Docker</vt:lpstr>
      <vt:lpstr>Docker Benefits ‘5 key advantages of using docker’ </vt:lpstr>
      <vt:lpstr>Packaging Docker Images</vt:lpstr>
      <vt:lpstr>Virtual Machines &amp; Containers</vt:lpstr>
      <vt:lpstr>Using VMs</vt:lpstr>
      <vt:lpstr>Benefits of using VMs</vt:lpstr>
      <vt:lpstr>Using Containers ‘4 key container advantages’</vt:lpstr>
      <vt:lpstr>Docker Architecture – Client/Server</vt:lpstr>
      <vt:lpstr>Kernel Compatibility</vt:lpstr>
      <vt:lpstr>Using Docker on VMs</vt:lpstr>
      <vt:lpstr>Installing &amp; Using Docker &amp; Docker Desktop</vt:lpstr>
      <vt:lpstr>Docker Client &amp; Engine Version</vt:lpstr>
      <vt:lpstr>Using Docker – Dockerfile</vt:lpstr>
      <vt:lpstr>Using Docker - Containers</vt:lpstr>
      <vt:lpstr>Docker Workflow</vt:lpstr>
      <vt:lpstr>Using Docker - Registry</vt:lpstr>
      <vt:lpstr>Development – Creating ‘Hello World’ Project</vt:lpstr>
      <vt:lpstr>PowerPoint Presentation</vt:lpstr>
      <vt:lpstr>Instructions needed to run ‘Hello World’</vt:lpstr>
      <vt:lpstr>PowerPoint Presentation</vt:lpstr>
      <vt:lpstr>Dockerising Instructions - Creating an Image</vt:lpstr>
      <vt:lpstr>PowerPoint Presentation</vt:lpstr>
      <vt:lpstr>Docker Image Hierarchy </vt:lpstr>
      <vt:lpstr>Building Our ‘Hello World’ Docker Image</vt:lpstr>
      <vt:lpstr>PowerPoint Presentation</vt:lpstr>
      <vt:lpstr>PowerPoint Presentation</vt:lpstr>
      <vt:lpstr>Let’s Talk ‘Docker Images’</vt:lpstr>
      <vt:lpstr>Running Docker Images</vt:lpstr>
      <vt:lpstr>Docker Hub - Publishing &amp; Sharing your Images</vt:lpstr>
      <vt:lpstr>Docker Playground</vt:lpstr>
      <vt:lpstr>Docker Playground: Running Ubuntu</vt:lpstr>
      <vt:lpstr>Docker Playground: Checking Processes</vt:lpstr>
      <vt:lpstr>Docker Playground: Interactive</vt:lpstr>
      <vt:lpstr>Docker Commands</vt:lpstr>
      <vt:lpstr>Good Docker Resources</vt:lpstr>
      <vt:lpstr>Command Line Instructions</vt:lpstr>
      <vt:lpstr>Windows File Structure</vt:lpstr>
      <vt:lpstr>Linux File Structure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Docker</dc:title>
  <dc:creator>Mike Watkins</dc:creator>
  <cp:lastModifiedBy>Mike Watkins</cp:lastModifiedBy>
  <cp:revision>4</cp:revision>
  <dcterms:created xsi:type="dcterms:W3CDTF">2022-12-04T16:15:36Z</dcterms:created>
  <dcterms:modified xsi:type="dcterms:W3CDTF">2023-01-16T21:27:01Z</dcterms:modified>
</cp:coreProperties>
</file>